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4" r:id="rId4"/>
    <p:sldId id="265" r:id="rId5"/>
    <p:sldId id="258" r:id="rId6"/>
    <p:sldId id="259" r:id="rId7"/>
    <p:sldId id="266" r:id="rId8"/>
    <p:sldId id="267" r:id="rId9"/>
    <p:sldId id="261" r:id="rId10"/>
    <p:sldId id="262" r:id="rId11"/>
    <p:sldId id="268"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1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4503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589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4500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22079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8056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3935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62267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35854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8419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912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851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93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9536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5/10/2023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3278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5/10/2023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7942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5/10/2023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220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40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5/10/2023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774311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Intermediate Code Generator</a:t>
            </a:r>
          </a:p>
        </p:txBody>
      </p:sp>
      <p:sp>
        <p:nvSpPr>
          <p:cNvPr id="3" name="Subtitle 2"/>
          <p:cNvSpPr>
            <a:spLocks noGrp="1"/>
          </p:cNvSpPr>
          <p:nvPr>
            <p:ph type="subTitle" idx="1"/>
          </p:nvPr>
        </p:nvSpPr>
        <p:spPr/>
        <p:txBody>
          <a:bodyPr/>
          <a:lstStyle/>
          <a:p>
            <a:r>
              <a:t>Introduction, Problem Statement, Solution, and Results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Importance of Intermediate Code Generation in Modern Compilation Process</a:t>
            </a:r>
          </a:p>
          <a:p>
            <a:endParaRPr dirty="0"/>
          </a:p>
          <a:p>
            <a:r>
              <a:rPr dirty="0"/>
              <a:t>Future Directions and Advancements in Intermediate C</a:t>
            </a:r>
            <a:r>
              <a:rPr lang="en-IN" dirty="0"/>
              <a:t>o</a:t>
            </a:r>
            <a:r>
              <a:rPr dirty="0"/>
              <a:t>de Generation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644F-DA44-06EC-8B45-BA94552140BB}"/>
              </a:ext>
            </a:extLst>
          </p:cNvPr>
          <p:cNvSpPr>
            <a:spLocks noGrp="1"/>
          </p:cNvSpPr>
          <p:nvPr>
            <p:ph type="title"/>
          </p:nvPr>
        </p:nvSpPr>
        <p:spPr>
          <a:xfrm>
            <a:off x="484710" y="452718"/>
            <a:ext cx="7055380" cy="1113435"/>
          </a:xfrm>
        </p:spPr>
        <p:txBody>
          <a:bodyPr/>
          <a:lstStyle/>
          <a:p>
            <a:r>
              <a:rPr lang="en-US" sz="2800" dirty="0"/>
              <a:t>Future Directions and Advancements in Intermediate Code Generation</a:t>
            </a:r>
            <a:endParaRPr lang="en-IN" sz="2800" dirty="0"/>
          </a:p>
        </p:txBody>
      </p:sp>
      <p:sp>
        <p:nvSpPr>
          <p:cNvPr id="3" name="Content Placeholder 2">
            <a:extLst>
              <a:ext uri="{FF2B5EF4-FFF2-40B4-BE49-F238E27FC236}">
                <a16:creationId xmlns:a16="http://schemas.microsoft.com/office/drawing/2014/main" id="{157F42E9-05FA-0D4C-2E0C-016C80EDE465}"/>
              </a:ext>
            </a:extLst>
          </p:cNvPr>
          <p:cNvSpPr>
            <a:spLocks noGrp="1"/>
          </p:cNvSpPr>
          <p:nvPr>
            <p:ph idx="1"/>
          </p:nvPr>
        </p:nvSpPr>
        <p:spPr>
          <a:xfrm>
            <a:off x="483974" y="1760706"/>
            <a:ext cx="7696988" cy="4747098"/>
          </a:xfrm>
        </p:spPr>
        <p:txBody>
          <a:bodyPr>
            <a:normAutofit/>
          </a:bodyPr>
          <a:lstStyle/>
          <a:p>
            <a:pPr algn="l">
              <a:buFont typeface="Arial" panose="020B0604020202020204" pitchFamily="34" charset="0"/>
              <a:buChar char="•"/>
            </a:pPr>
            <a:r>
              <a:rPr lang="en-US" b="0" i="0" dirty="0">
                <a:solidFill>
                  <a:srgbClr val="D1D5DB"/>
                </a:solidFill>
                <a:effectLst/>
                <a:latin typeface="Söhne"/>
              </a:rPr>
              <a:t>Advanced Optimization Techniques</a:t>
            </a:r>
          </a:p>
          <a:p>
            <a:pPr algn="l">
              <a:buFont typeface="Arial" panose="020B0604020202020204" pitchFamily="34" charset="0"/>
              <a:buChar char="•"/>
            </a:pPr>
            <a:r>
              <a:rPr lang="en-US" b="0" i="0" dirty="0">
                <a:solidFill>
                  <a:srgbClr val="D1D5DB"/>
                </a:solidFill>
                <a:effectLst/>
                <a:latin typeface="Söhne"/>
              </a:rPr>
              <a:t>Language and Architecture Support</a:t>
            </a:r>
          </a:p>
          <a:p>
            <a:pPr algn="l">
              <a:buFont typeface="Arial" panose="020B0604020202020204" pitchFamily="34" charset="0"/>
              <a:buChar char="•"/>
            </a:pPr>
            <a:r>
              <a:rPr lang="en-US" b="0" i="0" dirty="0">
                <a:solidFill>
                  <a:srgbClr val="D1D5DB"/>
                </a:solidFill>
                <a:effectLst/>
                <a:latin typeface="Söhne"/>
              </a:rPr>
              <a:t>Dynamic and Adaptive Compilation</a:t>
            </a:r>
          </a:p>
          <a:p>
            <a:pPr algn="l">
              <a:buFont typeface="Arial" panose="020B0604020202020204" pitchFamily="34" charset="0"/>
              <a:buChar char="•"/>
            </a:pPr>
            <a:r>
              <a:rPr lang="en-US" b="0" i="0" dirty="0">
                <a:solidFill>
                  <a:srgbClr val="D1D5DB"/>
                </a:solidFill>
                <a:effectLst/>
                <a:latin typeface="Söhne"/>
              </a:rPr>
              <a:t>Integration of Machine Learning</a:t>
            </a:r>
          </a:p>
          <a:p>
            <a:pPr algn="l">
              <a:buFont typeface="Arial" panose="020B0604020202020204" pitchFamily="34" charset="0"/>
              <a:buChar char="•"/>
            </a:pPr>
            <a:r>
              <a:rPr lang="en-US" b="0" i="0" dirty="0">
                <a:solidFill>
                  <a:srgbClr val="D1D5DB"/>
                </a:solidFill>
                <a:effectLst/>
                <a:latin typeface="Söhne"/>
              </a:rPr>
              <a:t>Domain-Specific Optimization</a:t>
            </a:r>
          </a:p>
          <a:p>
            <a:pPr algn="l">
              <a:buFont typeface="Arial" panose="020B0604020202020204" pitchFamily="34" charset="0"/>
              <a:buChar char="•"/>
            </a:pPr>
            <a:r>
              <a:rPr lang="en-US" b="0" i="0" dirty="0">
                <a:solidFill>
                  <a:srgbClr val="D1D5DB"/>
                </a:solidFill>
                <a:effectLst/>
                <a:latin typeface="Söhne"/>
              </a:rPr>
              <a:t>Integration with Program Analysis Tools</a:t>
            </a:r>
          </a:p>
          <a:p>
            <a:pPr algn="l"/>
            <a:r>
              <a:rPr lang="en-US" b="0" i="0" dirty="0">
                <a:solidFill>
                  <a:srgbClr val="D1D5DB"/>
                </a:solidFill>
                <a:effectLst/>
                <a:latin typeface="Söhne"/>
              </a:rPr>
              <a:t>These advancements aim to enhance the performance, efficiency, and quality of the compiled code, support new languages and architectures, enable dynamic optimizations, leverage machine learning for optimization decisions, cater to specific application domains, and integrate with program analysis tools for more accurate and effective intermediate code generation.</a:t>
            </a:r>
          </a:p>
          <a:p>
            <a:endParaRPr lang="en-IN" dirty="0"/>
          </a:p>
        </p:txBody>
      </p:sp>
    </p:spTree>
    <p:extLst>
      <p:ext uri="{BB962C8B-B14F-4D97-AF65-F5344CB8AC3E}">
        <p14:creationId xmlns:p14="http://schemas.microsoft.com/office/powerpoint/2010/main" val="115044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Submitted By:</a:t>
            </a:r>
            <a:endParaRPr dirty="0"/>
          </a:p>
        </p:txBody>
      </p:sp>
      <p:sp>
        <p:nvSpPr>
          <p:cNvPr id="3" name="Content Placeholder 2"/>
          <p:cNvSpPr>
            <a:spLocks noGrp="1"/>
          </p:cNvSpPr>
          <p:nvPr>
            <p:ph idx="1"/>
          </p:nvPr>
        </p:nvSpPr>
        <p:spPr/>
        <p:txBody>
          <a:bodyPr/>
          <a:lstStyle/>
          <a:p>
            <a:r>
              <a:rPr lang="en-US" dirty="0"/>
              <a:t>RA2011033010073 Lagan Mehta</a:t>
            </a:r>
            <a:endParaRPr dirty="0"/>
          </a:p>
          <a:p>
            <a:endParaRPr dirty="0"/>
          </a:p>
          <a:p>
            <a:r>
              <a:rPr lang="en-IN" dirty="0"/>
              <a:t>RA2011033010107 </a:t>
            </a:r>
            <a:r>
              <a:rPr lang="en-IN" dirty="0" err="1"/>
              <a:t>Avieral</a:t>
            </a:r>
            <a:r>
              <a:rPr lang="en-IN" dirty="0"/>
              <a:t> Kaushal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dirty="0"/>
              <a:t>Definition of Intermediate Code</a:t>
            </a:r>
          </a:p>
          <a:p>
            <a:endParaRPr dirty="0"/>
          </a:p>
          <a:p>
            <a:r>
              <a:rPr dirty="0"/>
              <a:t>Purpose and Importance of Intermediate Code Generation</a:t>
            </a:r>
          </a:p>
          <a:p>
            <a:endParaRPr dirty="0"/>
          </a:p>
          <a:p>
            <a:r>
              <a:rPr dirty="0"/>
              <a:t>Overview of the Presentation Structure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B24A-D0B7-DF9C-E4CB-52D0FCA94B87}"/>
              </a:ext>
            </a:extLst>
          </p:cNvPr>
          <p:cNvSpPr>
            <a:spLocks noGrp="1"/>
          </p:cNvSpPr>
          <p:nvPr>
            <p:ph type="title"/>
          </p:nvPr>
        </p:nvSpPr>
        <p:spPr/>
        <p:txBody>
          <a:bodyPr/>
          <a:lstStyle/>
          <a:p>
            <a:r>
              <a:rPr lang="en-IN" dirty="0"/>
              <a:t>Definition of Intermediate Code</a:t>
            </a:r>
            <a:br>
              <a:rPr lang="en-IN" dirty="0"/>
            </a:br>
            <a:endParaRPr lang="en-IN" dirty="0"/>
          </a:p>
        </p:txBody>
      </p:sp>
      <p:sp>
        <p:nvSpPr>
          <p:cNvPr id="3" name="Content Placeholder 2">
            <a:extLst>
              <a:ext uri="{FF2B5EF4-FFF2-40B4-BE49-F238E27FC236}">
                <a16:creationId xmlns:a16="http://schemas.microsoft.com/office/drawing/2014/main" id="{95D521DC-20CF-5C09-D0D0-F7A838DD6181}"/>
              </a:ext>
            </a:extLst>
          </p:cNvPr>
          <p:cNvSpPr>
            <a:spLocks noGrp="1"/>
          </p:cNvSpPr>
          <p:nvPr>
            <p:ph idx="1"/>
          </p:nvPr>
        </p:nvSpPr>
        <p:spPr/>
        <p:txBody>
          <a:bodyPr/>
          <a:lstStyle/>
          <a:p>
            <a:r>
              <a:rPr lang="en-US" b="0" i="0" dirty="0">
                <a:solidFill>
                  <a:srgbClr val="D1D5DB"/>
                </a:solidFill>
                <a:effectLst/>
                <a:latin typeface="Söhne"/>
              </a:rPr>
              <a:t>An intermediate code generator is a component of a compiler that translates the high-level source code into an intermediate representation. This intermediate representation serves as a bridge between the source code and the target machine code or executable. It simplifies the compilation process and enables various optimizations to be performed. The intermediate code generator breaks down complex language constructs, generates code for control flow and data dependencies, and facilitates platform-independent analysis and optimization of the program.</a:t>
            </a:r>
            <a:endParaRPr lang="en-IN" dirty="0"/>
          </a:p>
        </p:txBody>
      </p:sp>
    </p:spTree>
    <p:extLst>
      <p:ext uri="{BB962C8B-B14F-4D97-AF65-F5344CB8AC3E}">
        <p14:creationId xmlns:p14="http://schemas.microsoft.com/office/powerpoint/2010/main" val="212500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34E6-2259-FF89-3388-66F365C895EC}"/>
              </a:ext>
            </a:extLst>
          </p:cNvPr>
          <p:cNvSpPr>
            <a:spLocks noGrp="1"/>
          </p:cNvSpPr>
          <p:nvPr>
            <p:ph type="title"/>
          </p:nvPr>
        </p:nvSpPr>
        <p:spPr/>
        <p:txBody>
          <a:bodyPr/>
          <a:lstStyle/>
          <a:p>
            <a:r>
              <a:rPr lang="en-US" sz="3200" dirty="0"/>
              <a:t>Purpose and Importance of Intermediate Code Generation</a:t>
            </a:r>
            <a:br>
              <a:rPr lang="en-US" sz="3200" dirty="0"/>
            </a:br>
            <a:endParaRPr lang="en-IN" sz="3200" dirty="0"/>
          </a:p>
        </p:txBody>
      </p:sp>
      <p:sp>
        <p:nvSpPr>
          <p:cNvPr id="3" name="Content Placeholder 2">
            <a:extLst>
              <a:ext uri="{FF2B5EF4-FFF2-40B4-BE49-F238E27FC236}">
                <a16:creationId xmlns:a16="http://schemas.microsoft.com/office/drawing/2014/main" id="{22CFDA2B-953B-1324-27CB-53AC93C601EB}"/>
              </a:ext>
            </a:extLst>
          </p:cNvPr>
          <p:cNvSpPr>
            <a:spLocks noGrp="1"/>
          </p:cNvSpPr>
          <p:nvPr>
            <p:ph idx="1"/>
          </p:nvPr>
        </p:nvSpPr>
        <p:spPr/>
        <p:txBody>
          <a:bodyPr/>
          <a:lstStyle/>
          <a:p>
            <a:r>
              <a:rPr lang="en-IN" b="0" i="0" dirty="0">
                <a:solidFill>
                  <a:srgbClr val="D1D5DB"/>
                </a:solidFill>
                <a:effectLst/>
                <a:latin typeface="Söhne"/>
              </a:rPr>
              <a:t>Platform Independence</a:t>
            </a:r>
          </a:p>
          <a:p>
            <a:r>
              <a:rPr lang="en-IN" b="0" i="0" dirty="0">
                <a:solidFill>
                  <a:srgbClr val="D1D5DB"/>
                </a:solidFill>
                <a:effectLst/>
                <a:latin typeface="Söhne"/>
              </a:rPr>
              <a:t>Optimization Opportunities</a:t>
            </a:r>
            <a:endParaRPr lang="en-IN" dirty="0">
              <a:solidFill>
                <a:srgbClr val="D1D5DB"/>
              </a:solidFill>
              <a:latin typeface="Söhne"/>
            </a:endParaRPr>
          </a:p>
          <a:p>
            <a:r>
              <a:rPr lang="en-IN" b="0" i="0" dirty="0">
                <a:solidFill>
                  <a:srgbClr val="D1D5DB"/>
                </a:solidFill>
                <a:effectLst/>
                <a:latin typeface="Söhne"/>
              </a:rPr>
              <a:t>Simplified Code Generation</a:t>
            </a:r>
          </a:p>
          <a:p>
            <a:r>
              <a:rPr lang="en-IN" b="0" i="0" dirty="0">
                <a:solidFill>
                  <a:srgbClr val="D1D5DB"/>
                </a:solidFill>
                <a:effectLst/>
                <a:latin typeface="Söhne"/>
              </a:rPr>
              <a:t>Code Analysis and Transformation</a:t>
            </a:r>
            <a:endParaRPr lang="en-IN" dirty="0">
              <a:solidFill>
                <a:srgbClr val="D1D5DB"/>
              </a:solidFill>
              <a:latin typeface="Söhne"/>
            </a:endParaRPr>
          </a:p>
          <a:p>
            <a:r>
              <a:rPr lang="en-IN" b="0" i="0" dirty="0">
                <a:solidFill>
                  <a:srgbClr val="D1D5DB"/>
                </a:solidFill>
                <a:effectLst/>
                <a:latin typeface="Söhne"/>
              </a:rPr>
              <a:t>Debugging and Error Reporting</a:t>
            </a:r>
          </a:p>
          <a:p>
            <a:r>
              <a:rPr lang="en-US" b="0" i="0" dirty="0">
                <a:solidFill>
                  <a:srgbClr val="D1D5DB"/>
                </a:solidFill>
                <a:effectLst/>
                <a:latin typeface="Söhne"/>
              </a:rPr>
              <a:t>In summary, intermediate code generation plays a crucial role in compiler design by providing a platform-independent representation of the source code, enabling optimization opportunities, simplifying code generation, facilitating program analysis and transformation, and improving debugging and error reporting capabilities.</a:t>
            </a:r>
            <a:endParaRPr lang="en-IN" dirty="0"/>
          </a:p>
        </p:txBody>
      </p:sp>
    </p:spTree>
    <p:extLst>
      <p:ext uri="{BB962C8B-B14F-4D97-AF65-F5344CB8AC3E}">
        <p14:creationId xmlns:p14="http://schemas.microsoft.com/office/powerpoint/2010/main" val="401372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Challenges in Translating High-Level Source Code to Machine Code</a:t>
            </a:r>
          </a:p>
          <a:p>
            <a:endParaRPr/>
          </a:p>
          <a:p>
            <a:r>
              <a:t>Need for a Solution - Intermediate Code Generation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Solution Overview</a:t>
            </a:r>
          </a:p>
        </p:txBody>
      </p:sp>
      <p:sp>
        <p:nvSpPr>
          <p:cNvPr id="3" name="Content Placeholder 2"/>
          <p:cNvSpPr>
            <a:spLocks noGrp="1"/>
          </p:cNvSpPr>
          <p:nvPr>
            <p:ph idx="1"/>
          </p:nvPr>
        </p:nvSpPr>
        <p:spPr/>
        <p:txBody>
          <a:bodyPr/>
          <a:lstStyle/>
          <a:p>
            <a:r>
              <a:rPr dirty="0"/>
              <a:t>Introduction to Intermediate Code Generation</a:t>
            </a:r>
          </a:p>
          <a:p>
            <a:endParaRPr dirty="0"/>
          </a:p>
          <a:p>
            <a:r>
              <a:rPr dirty="0"/>
              <a:t>Key Objectives and Benefits of Using Intermediate Code</a:t>
            </a:r>
          </a:p>
          <a:p>
            <a:endParaRPr dirty="0"/>
          </a:p>
          <a:p>
            <a:r>
              <a:rPr dirty="0"/>
              <a:t>Overview of the Intermediate Code Generation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3D68-23B0-E127-5562-7BD5830F3400}"/>
              </a:ext>
            </a:extLst>
          </p:cNvPr>
          <p:cNvSpPr>
            <a:spLocks noGrp="1"/>
          </p:cNvSpPr>
          <p:nvPr>
            <p:ph type="title"/>
          </p:nvPr>
        </p:nvSpPr>
        <p:spPr>
          <a:xfrm>
            <a:off x="484710" y="452718"/>
            <a:ext cx="6295469" cy="1084252"/>
          </a:xfrm>
        </p:spPr>
        <p:txBody>
          <a:bodyPr/>
          <a:lstStyle/>
          <a:p>
            <a:r>
              <a:rPr lang="en-IN" sz="3600" dirty="0"/>
              <a:t>Key Objectives and Benefits</a:t>
            </a:r>
          </a:p>
        </p:txBody>
      </p:sp>
      <p:sp>
        <p:nvSpPr>
          <p:cNvPr id="3" name="Content Placeholder 2">
            <a:extLst>
              <a:ext uri="{FF2B5EF4-FFF2-40B4-BE49-F238E27FC236}">
                <a16:creationId xmlns:a16="http://schemas.microsoft.com/office/drawing/2014/main" id="{460452AA-1C65-FDAB-B133-0CFB05704287}"/>
              </a:ext>
            </a:extLst>
          </p:cNvPr>
          <p:cNvSpPr>
            <a:spLocks noGrp="1"/>
          </p:cNvSpPr>
          <p:nvPr>
            <p:ph idx="1"/>
          </p:nvPr>
        </p:nvSpPr>
        <p:spPr>
          <a:xfrm>
            <a:off x="484710" y="1750979"/>
            <a:ext cx="7054644" cy="4497427"/>
          </a:xfrm>
        </p:spPr>
        <p:txBody>
          <a:bodyPr>
            <a:normAutofit fontScale="77500" lnSpcReduction="20000"/>
          </a:bodyPr>
          <a:lstStyle/>
          <a:p>
            <a:pPr algn="l"/>
            <a:r>
              <a:rPr lang="en-US" b="0" i="0" dirty="0">
                <a:solidFill>
                  <a:srgbClr val="D1D5DB"/>
                </a:solidFill>
                <a:effectLst/>
                <a:latin typeface="Söhne"/>
              </a:rPr>
              <a:t>Objectives:</a:t>
            </a:r>
          </a:p>
          <a:p>
            <a:pPr algn="l">
              <a:buFont typeface="Arial" panose="020B0604020202020204" pitchFamily="34" charset="0"/>
              <a:buChar char="•"/>
            </a:pPr>
            <a:r>
              <a:rPr lang="en-US" b="0" i="0" dirty="0">
                <a:solidFill>
                  <a:srgbClr val="D1D5DB"/>
                </a:solidFill>
                <a:effectLst/>
                <a:latin typeface="Söhne"/>
              </a:rPr>
              <a:t>Portability</a:t>
            </a:r>
          </a:p>
          <a:p>
            <a:pPr algn="l">
              <a:buFont typeface="Arial" panose="020B0604020202020204" pitchFamily="34" charset="0"/>
              <a:buChar char="•"/>
            </a:pPr>
            <a:r>
              <a:rPr lang="en-US" b="0" i="0" dirty="0">
                <a:solidFill>
                  <a:srgbClr val="D1D5DB"/>
                </a:solidFill>
                <a:effectLst/>
                <a:latin typeface="Söhne"/>
              </a:rPr>
              <a:t>Optimization Opportunities</a:t>
            </a:r>
          </a:p>
          <a:p>
            <a:pPr algn="l">
              <a:buFont typeface="Arial" panose="020B0604020202020204" pitchFamily="34" charset="0"/>
              <a:buChar char="•"/>
            </a:pPr>
            <a:r>
              <a:rPr lang="en-US" b="0" i="0" dirty="0">
                <a:solidFill>
                  <a:srgbClr val="D1D5DB"/>
                </a:solidFill>
                <a:effectLst/>
                <a:latin typeface="Söhne"/>
              </a:rPr>
              <a:t>Simplified Code Generation</a:t>
            </a:r>
          </a:p>
          <a:p>
            <a:pPr algn="l">
              <a:buFont typeface="Arial" panose="020B0604020202020204" pitchFamily="34" charset="0"/>
              <a:buChar char="•"/>
            </a:pPr>
            <a:r>
              <a:rPr lang="en-US" b="0" i="0" dirty="0">
                <a:solidFill>
                  <a:srgbClr val="D1D5DB"/>
                </a:solidFill>
                <a:effectLst/>
                <a:latin typeface="Söhne"/>
              </a:rPr>
              <a:t>Program Analysis and Transformation</a:t>
            </a:r>
          </a:p>
          <a:p>
            <a:pPr algn="l">
              <a:buFont typeface="Arial" panose="020B0604020202020204" pitchFamily="34" charset="0"/>
              <a:buChar char="•"/>
            </a:pPr>
            <a:r>
              <a:rPr lang="en-US" b="0" i="0" dirty="0">
                <a:solidFill>
                  <a:srgbClr val="D1D5DB"/>
                </a:solidFill>
                <a:effectLst/>
                <a:latin typeface="Söhne"/>
              </a:rPr>
              <a:t>Debugging and Error Reporting</a:t>
            </a:r>
          </a:p>
          <a:p>
            <a:pPr algn="l"/>
            <a:r>
              <a:rPr lang="en-US" b="0" i="0" dirty="0">
                <a:solidFill>
                  <a:srgbClr val="D1D5DB"/>
                </a:solidFill>
                <a:effectLst/>
                <a:latin typeface="Söhne"/>
              </a:rPr>
              <a:t>Benefits:</a:t>
            </a:r>
          </a:p>
          <a:p>
            <a:pPr algn="l">
              <a:buFont typeface="Arial" panose="020B0604020202020204" pitchFamily="34" charset="0"/>
              <a:buChar char="•"/>
            </a:pPr>
            <a:r>
              <a:rPr lang="en-US" b="0" i="0" dirty="0">
                <a:solidFill>
                  <a:srgbClr val="D1D5DB"/>
                </a:solidFill>
                <a:effectLst/>
                <a:latin typeface="Söhne"/>
              </a:rPr>
              <a:t>Platform Independence</a:t>
            </a:r>
          </a:p>
          <a:p>
            <a:pPr algn="l">
              <a:buFont typeface="Arial" panose="020B0604020202020204" pitchFamily="34" charset="0"/>
              <a:buChar char="•"/>
            </a:pPr>
            <a:r>
              <a:rPr lang="en-US" b="0" i="0" dirty="0">
                <a:solidFill>
                  <a:srgbClr val="D1D5DB"/>
                </a:solidFill>
                <a:effectLst/>
                <a:latin typeface="Söhne"/>
              </a:rPr>
              <a:t>Improved Performance and Efficiency</a:t>
            </a:r>
          </a:p>
          <a:p>
            <a:pPr algn="l">
              <a:buFont typeface="Arial" panose="020B0604020202020204" pitchFamily="34" charset="0"/>
              <a:buChar char="•"/>
            </a:pPr>
            <a:r>
              <a:rPr lang="en-US" b="0" i="0" dirty="0">
                <a:solidFill>
                  <a:srgbClr val="D1D5DB"/>
                </a:solidFill>
                <a:effectLst/>
                <a:latin typeface="Söhne"/>
              </a:rPr>
              <a:t>Code Reusability</a:t>
            </a:r>
          </a:p>
          <a:p>
            <a:pPr algn="l">
              <a:buFont typeface="Arial" panose="020B0604020202020204" pitchFamily="34" charset="0"/>
              <a:buChar char="•"/>
            </a:pPr>
            <a:r>
              <a:rPr lang="en-US" b="0" i="0" dirty="0">
                <a:solidFill>
                  <a:srgbClr val="D1D5DB"/>
                </a:solidFill>
                <a:effectLst/>
                <a:latin typeface="Söhne"/>
              </a:rPr>
              <a:t>Simplified Target Code Generation</a:t>
            </a:r>
          </a:p>
          <a:p>
            <a:pPr algn="l">
              <a:buFont typeface="Arial" panose="020B0604020202020204" pitchFamily="34" charset="0"/>
              <a:buChar char="•"/>
            </a:pPr>
            <a:r>
              <a:rPr lang="en-US" b="0" i="0" dirty="0">
                <a:solidFill>
                  <a:srgbClr val="D1D5DB"/>
                </a:solidFill>
                <a:effectLst/>
                <a:latin typeface="Söhne"/>
              </a:rPr>
              <a:t>Enhanced Debugging and Error Reporting</a:t>
            </a:r>
          </a:p>
          <a:p>
            <a:pPr algn="l"/>
            <a:r>
              <a:rPr lang="en-US" b="0" i="0" dirty="0">
                <a:solidFill>
                  <a:srgbClr val="D1D5DB"/>
                </a:solidFill>
                <a:effectLst/>
                <a:latin typeface="Söhne"/>
              </a:rPr>
              <a:t>Note: The benefits mentioned are associated with achieving the objectives of using intermediate code.</a:t>
            </a:r>
          </a:p>
        </p:txBody>
      </p:sp>
    </p:spTree>
    <p:extLst>
      <p:ext uri="{BB962C8B-B14F-4D97-AF65-F5344CB8AC3E}">
        <p14:creationId xmlns:p14="http://schemas.microsoft.com/office/powerpoint/2010/main" val="256206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788C-8488-7FD2-C654-774708476FF2}"/>
              </a:ext>
            </a:extLst>
          </p:cNvPr>
          <p:cNvSpPr>
            <a:spLocks noGrp="1"/>
          </p:cNvSpPr>
          <p:nvPr>
            <p:ph type="title"/>
          </p:nvPr>
        </p:nvSpPr>
        <p:spPr>
          <a:xfrm>
            <a:off x="484710" y="452718"/>
            <a:ext cx="7054644" cy="1327444"/>
          </a:xfrm>
        </p:spPr>
        <p:txBody>
          <a:bodyPr/>
          <a:lstStyle/>
          <a:p>
            <a:r>
              <a:rPr lang="en-US" sz="3600" dirty="0"/>
              <a:t>Overview of the Intermediate Code Generation Process</a:t>
            </a:r>
            <a:br>
              <a:rPr lang="en-US" sz="3600" dirty="0"/>
            </a:br>
            <a:endParaRPr lang="en-IN" sz="3600" dirty="0"/>
          </a:p>
        </p:txBody>
      </p:sp>
      <p:sp>
        <p:nvSpPr>
          <p:cNvPr id="3" name="Content Placeholder 2">
            <a:extLst>
              <a:ext uri="{FF2B5EF4-FFF2-40B4-BE49-F238E27FC236}">
                <a16:creationId xmlns:a16="http://schemas.microsoft.com/office/drawing/2014/main" id="{63528B09-E29A-EC5B-4806-056CC5507BD0}"/>
              </a:ext>
            </a:extLst>
          </p:cNvPr>
          <p:cNvSpPr>
            <a:spLocks noGrp="1"/>
          </p:cNvSpPr>
          <p:nvPr>
            <p:ph idx="1"/>
          </p:nvPr>
        </p:nvSpPr>
        <p:spPr>
          <a:xfrm>
            <a:off x="642026" y="2188723"/>
            <a:ext cx="6897328" cy="4059683"/>
          </a:xfrm>
        </p:spPr>
        <p:txBody>
          <a:bodyPr>
            <a:normAutofit/>
          </a:bodyPr>
          <a:lstStyle/>
          <a:p>
            <a:pPr algn="l">
              <a:buFont typeface="+mj-lt"/>
              <a:buAutoNum type="arabicPeriod"/>
            </a:pPr>
            <a:r>
              <a:rPr lang="en-US" sz="2800" b="0" i="0" dirty="0">
                <a:solidFill>
                  <a:srgbClr val="D1D5DB"/>
                </a:solidFill>
                <a:effectLst/>
                <a:latin typeface="Söhne"/>
              </a:rPr>
              <a:t>Lexical Analysis: </a:t>
            </a:r>
          </a:p>
          <a:p>
            <a:pPr algn="l">
              <a:buFont typeface="+mj-lt"/>
              <a:buAutoNum type="arabicPeriod"/>
            </a:pPr>
            <a:r>
              <a:rPr lang="en-US" sz="2800" b="0" i="0" dirty="0">
                <a:solidFill>
                  <a:srgbClr val="D1D5DB"/>
                </a:solidFill>
                <a:effectLst/>
                <a:latin typeface="Söhne"/>
              </a:rPr>
              <a:t>Syntax Analysis: </a:t>
            </a:r>
          </a:p>
          <a:p>
            <a:pPr algn="l">
              <a:buFont typeface="+mj-lt"/>
              <a:buAutoNum type="arabicPeriod"/>
            </a:pPr>
            <a:r>
              <a:rPr lang="en-US" sz="2800" b="0" i="0" dirty="0">
                <a:solidFill>
                  <a:srgbClr val="D1D5DB"/>
                </a:solidFill>
                <a:effectLst/>
                <a:latin typeface="Söhne"/>
              </a:rPr>
              <a:t>Semantic Analysis:</a:t>
            </a:r>
          </a:p>
          <a:p>
            <a:pPr algn="l">
              <a:buFont typeface="+mj-lt"/>
              <a:buAutoNum type="arabicPeriod"/>
            </a:pPr>
            <a:r>
              <a:rPr lang="en-US" sz="2800" b="0" i="0" dirty="0">
                <a:solidFill>
                  <a:srgbClr val="D1D5DB"/>
                </a:solidFill>
                <a:effectLst/>
                <a:latin typeface="Söhne"/>
              </a:rPr>
              <a:t>Intermediate Code Generation:</a:t>
            </a:r>
          </a:p>
          <a:p>
            <a:pPr algn="l">
              <a:buFont typeface="+mj-lt"/>
              <a:buAutoNum type="arabicPeriod"/>
            </a:pPr>
            <a:r>
              <a:rPr lang="en-US" sz="2800" b="0" i="0" dirty="0">
                <a:solidFill>
                  <a:srgbClr val="D1D5DB"/>
                </a:solidFill>
                <a:effectLst/>
                <a:latin typeface="Söhne"/>
              </a:rPr>
              <a:t>Optimization:</a:t>
            </a:r>
          </a:p>
          <a:p>
            <a:pPr algn="l">
              <a:buFont typeface="+mj-lt"/>
              <a:buAutoNum type="arabicPeriod"/>
            </a:pPr>
            <a:r>
              <a:rPr lang="en-US" sz="2800" b="0" i="0" dirty="0">
                <a:solidFill>
                  <a:srgbClr val="D1D5DB"/>
                </a:solidFill>
                <a:effectLst/>
                <a:latin typeface="Söhne"/>
              </a:rPr>
              <a:t>Target Code Generation:</a:t>
            </a:r>
          </a:p>
          <a:p>
            <a:endParaRPr lang="en-IN" dirty="0"/>
          </a:p>
        </p:txBody>
      </p:sp>
    </p:spTree>
    <p:extLst>
      <p:ext uri="{BB962C8B-B14F-4D97-AF65-F5344CB8AC3E}">
        <p14:creationId xmlns:p14="http://schemas.microsoft.com/office/powerpoint/2010/main" val="159097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and Benefits</a:t>
            </a:r>
          </a:p>
        </p:txBody>
      </p:sp>
      <p:sp>
        <p:nvSpPr>
          <p:cNvPr id="3" name="Content Placeholder 2"/>
          <p:cNvSpPr>
            <a:spLocks noGrp="1"/>
          </p:cNvSpPr>
          <p:nvPr>
            <p:ph idx="1"/>
          </p:nvPr>
        </p:nvSpPr>
        <p:spPr/>
        <p:txBody>
          <a:bodyPr/>
          <a:lstStyle/>
          <a:p>
            <a:r>
              <a:t>Improved Portability and Flexibility</a:t>
            </a:r>
          </a:p>
          <a:p>
            <a:endParaRPr/>
          </a:p>
          <a:p>
            <a:r>
              <a:t>Optimization Opportunities</a:t>
            </a:r>
          </a:p>
          <a:p>
            <a:endParaRPr/>
          </a:p>
          <a:p>
            <a:r>
              <a:t>Enhanced Debugging Capabilities</a:t>
            </a:r>
          </a:p>
          <a:p>
            <a:endParaRPr/>
          </a:p>
          <a:p>
            <a:r>
              <a:t>Examples and Case Studies Demonstrating the Effectiveness of Intermediate Code Generation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445</Words>
  <Application>Microsoft Office PowerPoint</Application>
  <PresentationFormat>On-screen Show (4:3)</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Söhne</vt:lpstr>
      <vt:lpstr>Wingdings 3</vt:lpstr>
      <vt:lpstr>Ion</vt:lpstr>
      <vt:lpstr>Intermediate Code Generator</vt:lpstr>
      <vt:lpstr>Introduction</vt:lpstr>
      <vt:lpstr>Definition of Intermediate Code </vt:lpstr>
      <vt:lpstr>Purpose and Importance of Intermediate Code Generation </vt:lpstr>
      <vt:lpstr>Problem Statement</vt:lpstr>
      <vt:lpstr>Solution Overview</vt:lpstr>
      <vt:lpstr>Key Objectives and Benefits</vt:lpstr>
      <vt:lpstr>Overview of the Intermediate Code Generation Process </vt:lpstr>
      <vt:lpstr>Results and Benefits</vt:lpstr>
      <vt:lpstr>Conclusion</vt:lpstr>
      <vt:lpstr>Future Directions and Advancements in Intermediate Code Generation</vt:lpstr>
      <vt:lpstr>Project Submitted By: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Code Generator</dc:title>
  <dc:subject/>
  <dc:creator>welcome</dc:creator>
  <cp:keywords/>
  <dc:description>generated using python-pptx</dc:description>
  <cp:lastModifiedBy>Lagan  Mehta</cp:lastModifiedBy>
  <cp:revision>4</cp:revision>
  <dcterms:created xsi:type="dcterms:W3CDTF">2013-01-27T09:14:16Z</dcterms:created>
  <dcterms:modified xsi:type="dcterms:W3CDTF">2023-05-10T07:18:54Z</dcterms:modified>
  <cp:category/>
</cp:coreProperties>
</file>