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5/10/2023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5/10/2023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32C7-3721-8B8A-E776-B161362E6260}"/>
              </a:ext>
            </a:extLst>
          </p:cNvPr>
          <p:cNvSpPr>
            <a:spLocks noGrp="1"/>
          </p:cNvSpPr>
          <p:nvPr>
            <p:ph type="ctrTitle"/>
          </p:nvPr>
        </p:nvSpPr>
        <p:spPr/>
        <p:txBody>
          <a:bodyPr/>
          <a:lstStyle/>
          <a:p>
            <a:r>
              <a:rPr lang="en-US" dirty="0">
                <a:latin typeface="Bahnschrift SemiBold" panose="020B0502040204020203" pitchFamily="34" charset="0"/>
              </a:rPr>
              <a:t>SYNTAX ANLYZER</a:t>
            </a:r>
            <a:endParaRPr lang="en-AE" dirty="0">
              <a:latin typeface="Bahnschrift SemiBold" panose="020B0502040204020203" pitchFamily="34" charset="0"/>
            </a:endParaRPr>
          </a:p>
        </p:txBody>
      </p:sp>
      <p:sp>
        <p:nvSpPr>
          <p:cNvPr id="3" name="Subtitle 2">
            <a:extLst>
              <a:ext uri="{FF2B5EF4-FFF2-40B4-BE49-F238E27FC236}">
                <a16:creationId xmlns:a16="http://schemas.microsoft.com/office/drawing/2014/main" id="{21BC3FAA-EB20-FBAC-7B98-4539B4CCDECE}"/>
              </a:ext>
            </a:extLst>
          </p:cNvPr>
          <p:cNvSpPr>
            <a:spLocks noGrp="1"/>
          </p:cNvSpPr>
          <p:nvPr>
            <p:ph type="subTitle" idx="1"/>
          </p:nvPr>
        </p:nvSpPr>
        <p:spPr/>
        <p:txBody>
          <a:bodyPr>
            <a:normAutofit/>
          </a:bodyPr>
          <a:lstStyle/>
          <a:p>
            <a:r>
              <a:rPr lang="en-US" sz="2400" dirty="0"/>
              <a:t>-as a correction tool</a:t>
            </a:r>
            <a:endParaRPr lang="en-AE" sz="2400" dirty="0"/>
          </a:p>
        </p:txBody>
      </p:sp>
    </p:spTree>
    <p:extLst>
      <p:ext uri="{BB962C8B-B14F-4D97-AF65-F5344CB8AC3E}">
        <p14:creationId xmlns:p14="http://schemas.microsoft.com/office/powerpoint/2010/main" val="2362337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C8AB-1342-97F0-872E-9CAC2BE08816}"/>
              </a:ext>
            </a:extLst>
          </p:cNvPr>
          <p:cNvSpPr>
            <a:spLocks noGrp="1"/>
          </p:cNvSpPr>
          <p:nvPr>
            <p:ph type="title"/>
          </p:nvPr>
        </p:nvSpPr>
        <p:spPr/>
        <p:txBody>
          <a:bodyPr/>
          <a:lstStyle/>
          <a:p>
            <a:r>
              <a:rPr lang="en-US" dirty="0"/>
              <a:t>References Used</a:t>
            </a:r>
            <a:endParaRPr lang="en-AE" dirty="0"/>
          </a:p>
        </p:txBody>
      </p:sp>
      <p:sp>
        <p:nvSpPr>
          <p:cNvPr id="4" name="Content Placeholder 2">
            <a:extLst>
              <a:ext uri="{FF2B5EF4-FFF2-40B4-BE49-F238E27FC236}">
                <a16:creationId xmlns:a16="http://schemas.microsoft.com/office/drawing/2014/main" id="{1EE4F150-DFA1-F753-2D81-D2CCF0086E01}"/>
              </a:ext>
            </a:extLst>
          </p:cNvPr>
          <p:cNvSpPr>
            <a:spLocks noGrp="1"/>
          </p:cNvSpPr>
          <p:nvPr>
            <p:ph idx="1"/>
          </p:nvPr>
        </p:nvSpPr>
        <p:spPr>
          <a:xfrm>
            <a:off x="890205" y="2393883"/>
            <a:ext cx="9180358" cy="3612469"/>
          </a:xfrm>
        </p:spPr>
        <p:txBody>
          <a:bodyPr>
            <a:noAutofit/>
          </a:bodyPr>
          <a:lstStyle/>
          <a:p>
            <a:pPr marL="742950" indent="-742950">
              <a:lnSpc>
                <a:spcPct val="200000"/>
              </a:lnSpc>
              <a:spcBef>
                <a:spcPts val="600"/>
              </a:spcBef>
              <a:buFont typeface="+mj-lt"/>
              <a:buAutoNum type="arabicPeriod"/>
            </a:pPr>
            <a:r>
              <a:rPr lang="en-US" sz="2000" dirty="0"/>
              <a:t>"Modern Compiler Implementation in C" by Andrew W. Appel</a:t>
            </a:r>
          </a:p>
          <a:p>
            <a:pPr marL="742950" indent="-742950">
              <a:lnSpc>
                <a:spcPct val="200000"/>
              </a:lnSpc>
              <a:spcBef>
                <a:spcPts val="600"/>
              </a:spcBef>
              <a:buFont typeface="+mj-lt"/>
              <a:buAutoNum type="arabicPeriod"/>
            </a:pPr>
            <a:r>
              <a:rPr lang="en-IN" sz="2000" dirty="0"/>
              <a:t>https://www.geeksforgeeks.org/introduction-of-compiler-design</a:t>
            </a:r>
          </a:p>
          <a:p>
            <a:pPr marL="742950" indent="-742950">
              <a:lnSpc>
                <a:spcPct val="200000"/>
              </a:lnSpc>
              <a:spcBef>
                <a:spcPts val="600"/>
              </a:spcBef>
              <a:buFont typeface="+mj-lt"/>
              <a:buAutoNum type="arabicPeriod"/>
            </a:pPr>
            <a:r>
              <a:rPr lang="en-IN" sz="2000" dirty="0"/>
              <a:t>https://www.javatpoint.com/compiler-design-tutorial </a:t>
            </a:r>
          </a:p>
          <a:p>
            <a:pPr marL="742950" indent="-742950">
              <a:lnSpc>
                <a:spcPct val="200000"/>
              </a:lnSpc>
              <a:spcBef>
                <a:spcPts val="600"/>
              </a:spcBef>
              <a:buFont typeface="+mj-lt"/>
              <a:buAutoNum type="arabicPeriod"/>
            </a:pPr>
            <a:r>
              <a:rPr lang="en-IN" sz="2000" dirty="0"/>
              <a:t>https://ocw.mit.edu/courses/6-035-computer-language-engineering-spring-2010/pages/lecture-notes</a:t>
            </a:r>
          </a:p>
        </p:txBody>
      </p:sp>
    </p:spTree>
    <p:extLst>
      <p:ext uri="{BB962C8B-B14F-4D97-AF65-F5344CB8AC3E}">
        <p14:creationId xmlns:p14="http://schemas.microsoft.com/office/powerpoint/2010/main" val="414168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DC7A-8457-8C52-C18C-548A68226BBB}"/>
              </a:ext>
            </a:extLst>
          </p:cNvPr>
          <p:cNvSpPr>
            <a:spLocks noGrp="1"/>
          </p:cNvSpPr>
          <p:nvPr>
            <p:ph type="title"/>
          </p:nvPr>
        </p:nvSpPr>
        <p:spPr/>
        <p:txBody>
          <a:bodyPr/>
          <a:lstStyle/>
          <a:p>
            <a:r>
              <a:rPr lang="en-US" dirty="0"/>
              <a:t> </a:t>
            </a:r>
            <a:r>
              <a:rPr lang="en-US" b="1" dirty="0"/>
              <a:t>Introduction </a:t>
            </a:r>
            <a:endParaRPr lang="en-AE" b="1" dirty="0"/>
          </a:p>
        </p:txBody>
      </p:sp>
      <p:sp>
        <p:nvSpPr>
          <p:cNvPr id="3" name="Content Placeholder 2">
            <a:extLst>
              <a:ext uri="{FF2B5EF4-FFF2-40B4-BE49-F238E27FC236}">
                <a16:creationId xmlns:a16="http://schemas.microsoft.com/office/drawing/2014/main" id="{04AA4490-A8B1-1E37-E841-F67870247540}"/>
              </a:ext>
            </a:extLst>
          </p:cNvPr>
          <p:cNvSpPr>
            <a:spLocks noGrp="1"/>
          </p:cNvSpPr>
          <p:nvPr>
            <p:ph idx="1"/>
          </p:nvPr>
        </p:nvSpPr>
        <p:spPr>
          <a:xfrm>
            <a:off x="436481" y="2336872"/>
            <a:ext cx="10999615" cy="4405303"/>
          </a:xfrm>
        </p:spPr>
        <p:txBody>
          <a:bodyPr/>
          <a:lstStyle/>
          <a:p>
            <a:pPr marL="0" indent="0">
              <a:buNone/>
            </a:pPr>
            <a:r>
              <a:rPr lang="en-US" b="1" dirty="0">
                <a:effectLst/>
                <a:latin typeface="Times New Roman" panose="02020603050405020304" pitchFamily="18" charset="0"/>
                <a:ea typeface="Times New Roman" panose="02020603050405020304" pitchFamily="18" charset="0"/>
              </a:rPr>
              <a:t>A syntax analyzer, also known as a parser, is a critical component of a compiler or interpreter that checks the source code for compliance with the grammar rules of a programming language. </a:t>
            </a:r>
          </a:p>
          <a:p>
            <a:pPr marL="0" indent="0">
              <a:buNone/>
            </a:pPr>
            <a:r>
              <a:rPr lang="en-US" b="1" dirty="0">
                <a:effectLst/>
                <a:latin typeface="Times New Roman" panose="02020603050405020304" pitchFamily="18" charset="0"/>
                <a:ea typeface="Times New Roman" panose="02020603050405020304" pitchFamily="18" charset="0"/>
              </a:rPr>
              <a:t>The primary goal of a syntax analyzer is to ensure that the input code is syntactically correct and to create an abstract syntax tree (AST) that represents the structure of the code. </a:t>
            </a:r>
          </a:p>
          <a:p>
            <a:pPr marL="0" indent="0">
              <a:buNone/>
            </a:pPr>
            <a:r>
              <a:rPr lang="en-US" b="1" dirty="0">
                <a:effectLst/>
                <a:latin typeface="Times New Roman" panose="02020603050405020304" pitchFamily="18" charset="0"/>
                <a:ea typeface="Times New Roman" panose="02020603050405020304" pitchFamily="18" charset="0"/>
              </a:rPr>
              <a:t> It can help identify  errors by checking the input code against the grammar rules of the language and highlighting any syntax errors that are detected. </a:t>
            </a:r>
          </a:p>
          <a:p>
            <a:pPr marL="0" indent="0">
              <a:buNone/>
            </a:pPr>
            <a:r>
              <a:rPr lang="en-US" b="1" dirty="0">
                <a:effectLst/>
                <a:latin typeface="Times New Roman" panose="02020603050405020304" pitchFamily="18" charset="0"/>
                <a:ea typeface="Times New Roman" panose="02020603050405020304" pitchFamily="18" charset="0"/>
              </a:rPr>
              <a:t>The syntax analyzer can also suggest possible corrections to the errors to help the programmer fix them quickly.</a:t>
            </a:r>
            <a:endParaRPr lang="en-AE" b="1" dirty="0">
              <a:effectLst/>
              <a:latin typeface="Times New Roman" panose="02020603050405020304" pitchFamily="18" charset="0"/>
              <a:ea typeface="Times New Roman" panose="02020603050405020304" pitchFamily="18" charset="0"/>
            </a:endParaRPr>
          </a:p>
          <a:p>
            <a:pPr marL="0" indent="0" algn="ctr">
              <a:buNone/>
            </a:pPr>
            <a:endParaRPr lang="en-AE" sz="2800" dirty="0">
              <a:effectLst/>
              <a:latin typeface="Times New Roman" panose="02020603050405020304" pitchFamily="18" charset="0"/>
              <a:ea typeface="Times New Roman" panose="02020603050405020304" pitchFamily="18" charset="0"/>
            </a:endParaRPr>
          </a:p>
          <a:p>
            <a:endParaRPr lang="en-AE" dirty="0"/>
          </a:p>
        </p:txBody>
      </p:sp>
    </p:spTree>
    <p:extLst>
      <p:ext uri="{BB962C8B-B14F-4D97-AF65-F5344CB8AC3E}">
        <p14:creationId xmlns:p14="http://schemas.microsoft.com/office/powerpoint/2010/main" val="17692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BA97-3B7D-91A8-A54B-96D3D476A8DE}"/>
              </a:ext>
            </a:extLst>
          </p:cNvPr>
          <p:cNvSpPr>
            <a:spLocks noGrp="1"/>
          </p:cNvSpPr>
          <p:nvPr>
            <p:ph type="title"/>
          </p:nvPr>
        </p:nvSpPr>
        <p:spPr/>
        <p:txBody>
          <a:bodyPr>
            <a:normAutofit fontScale="90000"/>
          </a:bodyPr>
          <a:lstStyle/>
          <a:p>
            <a:br>
              <a:rPr lang="en-US" sz="2800" b="1" dirty="0">
                <a:effectLst/>
                <a:ea typeface="Times New Roman" panose="02020603050405020304" pitchFamily="18" charset="0"/>
              </a:rPr>
            </a:br>
            <a:r>
              <a:rPr lang="en-US" b="1" dirty="0">
                <a:effectLst/>
                <a:ea typeface="Times New Roman" panose="02020603050405020304" pitchFamily="18" charset="0"/>
              </a:rPr>
              <a:t>ABSTRACT : Problem Statement</a:t>
            </a:r>
            <a:br>
              <a:rPr lang="en-AE" sz="1800" dirty="0">
                <a:effectLst/>
                <a:latin typeface="Times New Roman" panose="02020603050405020304" pitchFamily="18" charset="0"/>
                <a:ea typeface="Times New Roman" panose="02020603050405020304" pitchFamily="18" charset="0"/>
              </a:rPr>
            </a:br>
            <a:endParaRPr lang="en-AE" dirty="0"/>
          </a:p>
        </p:txBody>
      </p:sp>
      <p:sp>
        <p:nvSpPr>
          <p:cNvPr id="3" name="Content Placeholder 2">
            <a:extLst>
              <a:ext uri="{FF2B5EF4-FFF2-40B4-BE49-F238E27FC236}">
                <a16:creationId xmlns:a16="http://schemas.microsoft.com/office/drawing/2014/main" id="{E12FD7A9-76A8-01D6-078F-EB0F4EA77DCC}"/>
              </a:ext>
            </a:extLst>
          </p:cNvPr>
          <p:cNvSpPr>
            <a:spLocks noGrp="1"/>
          </p:cNvSpPr>
          <p:nvPr>
            <p:ph idx="1"/>
          </p:nvPr>
        </p:nvSpPr>
        <p:spPr>
          <a:xfrm>
            <a:off x="280416" y="2093032"/>
            <a:ext cx="11231263" cy="4319959"/>
          </a:xfrm>
        </p:spPr>
        <p:txBody>
          <a:bodyPr/>
          <a:lstStyle/>
          <a:p>
            <a:endParaRPr lang="en-US" dirty="0">
              <a:effectLst/>
              <a:latin typeface="Times New Roman" panose="02020603050405020304" pitchFamily="18" charset="0"/>
              <a:ea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rPr>
              <a:t>One real-world problem that can be solved using a syntax analyzer is to detect and correct syntax errors in a program written in a programming language. Syntax errors are common mistakes made by programmers while writing code, such as misspelling a keyword, using incorrect syntax, or forgetting to close a bracket or parenthesis.</a:t>
            </a:r>
          </a:p>
          <a:p>
            <a:endParaRPr lang="en-AE" b="1" dirty="0">
              <a:latin typeface="Times New Roman" panose="02020603050405020304" pitchFamily="18" charset="0"/>
              <a:ea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rPr>
              <a:t>Our Project, shows the functionality of syntax analyzer wherein it improves the quality of the code and reduce the time and effort required to identify and correct syntax errors.</a:t>
            </a:r>
            <a:endParaRPr lang="en-AE" b="1" dirty="0">
              <a:effectLst/>
              <a:latin typeface="Times New Roman" panose="02020603050405020304" pitchFamily="18" charset="0"/>
              <a:ea typeface="Times New Roman" panose="02020603050405020304" pitchFamily="18" charset="0"/>
            </a:endParaRPr>
          </a:p>
          <a:p>
            <a:endParaRPr lang="en-AE" sz="1800" dirty="0">
              <a:effectLst/>
              <a:latin typeface="Times New Roman" panose="02020603050405020304" pitchFamily="18" charset="0"/>
              <a:ea typeface="Times New Roman" panose="02020603050405020304" pitchFamily="18" charset="0"/>
            </a:endParaRPr>
          </a:p>
          <a:p>
            <a:endParaRPr lang="en-AE" dirty="0"/>
          </a:p>
        </p:txBody>
      </p:sp>
    </p:spTree>
    <p:extLst>
      <p:ext uri="{BB962C8B-B14F-4D97-AF65-F5344CB8AC3E}">
        <p14:creationId xmlns:p14="http://schemas.microsoft.com/office/powerpoint/2010/main" val="55091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53B3-EEFC-0208-DD85-8781A358ABB5}"/>
              </a:ext>
            </a:extLst>
          </p:cNvPr>
          <p:cNvSpPr>
            <a:spLocks noGrp="1"/>
          </p:cNvSpPr>
          <p:nvPr>
            <p:ph type="title"/>
          </p:nvPr>
        </p:nvSpPr>
        <p:spPr/>
        <p:txBody>
          <a:bodyPr>
            <a:normAutofit fontScale="90000"/>
          </a:bodyPr>
          <a:lstStyle/>
          <a:p>
            <a:br>
              <a:rPr lang="en-US" b="1" dirty="0">
                <a:effectLst/>
                <a:ea typeface="Times New Roman" panose="02020603050405020304" pitchFamily="18" charset="0"/>
              </a:rPr>
            </a:br>
            <a:r>
              <a:rPr lang="en-US" b="1" dirty="0">
                <a:effectLst/>
                <a:ea typeface="Times New Roman" panose="02020603050405020304" pitchFamily="18" charset="0"/>
              </a:rPr>
              <a:t>OBJECTIVE</a:t>
            </a:r>
            <a:br>
              <a:rPr lang="en-AE" sz="1800" dirty="0">
                <a:effectLst/>
                <a:latin typeface="Times New Roman" panose="02020603050405020304" pitchFamily="18" charset="0"/>
                <a:ea typeface="Times New Roman" panose="02020603050405020304" pitchFamily="18" charset="0"/>
              </a:rPr>
            </a:br>
            <a:endParaRPr lang="en-AE" dirty="0"/>
          </a:p>
        </p:txBody>
      </p:sp>
      <p:sp>
        <p:nvSpPr>
          <p:cNvPr id="3" name="Content Placeholder 2">
            <a:extLst>
              <a:ext uri="{FF2B5EF4-FFF2-40B4-BE49-F238E27FC236}">
                <a16:creationId xmlns:a16="http://schemas.microsoft.com/office/drawing/2014/main" id="{D4E0C203-2603-EDA2-0187-3E0B09A769C0}"/>
              </a:ext>
            </a:extLst>
          </p:cNvPr>
          <p:cNvSpPr>
            <a:spLocks noGrp="1"/>
          </p:cNvSpPr>
          <p:nvPr>
            <p:ph idx="1"/>
          </p:nvPr>
        </p:nvSpPr>
        <p:spPr/>
        <p:txBody>
          <a:bodyPr>
            <a:normAutofit fontScale="92500" lnSpcReduction="10000"/>
          </a:bodyPr>
          <a:lstStyle/>
          <a:p>
            <a:pPr marL="342900" lvl="0" indent="-342900">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The primary objective of our project is to develop a tool (parser) that can parse the input program and corrects the syntax of the given input program.</a:t>
            </a:r>
            <a:endParaRPr lang="en-AE"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Our syntax analyzer should be able to identify common syntax errors such as misspelled keywords, incorrect syntax, and unmatched brackets or parentheses.</a:t>
            </a:r>
            <a:endParaRPr lang="en-AE"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Symbol" panose="05050102010706020507" pitchFamily="18" charset="2"/>
              <a:buChar char=""/>
            </a:pP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Provide meaningful error messages and suggestions for correction to help the programmer understand the nature of the errors and how to fix them.</a:t>
            </a:r>
            <a:endParaRPr lang="en-AE"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endParaRPr lang="en-AE"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53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F419-0FC8-ADB9-0CC1-6321D0625844}"/>
              </a:ext>
            </a:extLst>
          </p:cNvPr>
          <p:cNvSpPr>
            <a:spLocks noGrp="1"/>
          </p:cNvSpPr>
          <p:nvPr>
            <p:ph type="title"/>
          </p:nvPr>
        </p:nvSpPr>
        <p:spPr/>
        <p:txBody>
          <a:bodyPr/>
          <a:lstStyle/>
          <a:p>
            <a:r>
              <a:rPr lang="en-US" dirty="0"/>
              <a:t>Algorithm</a:t>
            </a:r>
            <a:endParaRPr lang="en-AE" dirty="0"/>
          </a:p>
        </p:txBody>
      </p:sp>
      <p:sp>
        <p:nvSpPr>
          <p:cNvPr id="3" name="Content Placeholder 2">
            <a:extLst>
              <a:ext uri="{FF2B5EF4-FFF2-40B4-BE49-F238E27FC236}">
                <a16:creationId xmlns:a16="http://schemas.microsoft.com/office/drawing/2014/main" id="{6873604A-CDCE-1545-FDD7-A8879418A3BD}"/>
              </a:ext>
            </a:extLst>
          </p:cNvPr>
          <p:cNvSpPr>
            <a:spLocks noGrp="1"/>
          </p:cNvSpPr>
          <p:nvPr>
            <p:ph idx="1"/>
          </p:nvPr>
        </p:nvSpPr>
        <p:spPr>
          <a:xfrm>
            <a:off x="340160" y="1972543"/>
            <a:ext cx="11511679" cy="4661335"/>
          </a:xfrm>
        </p:spPr>
        <p:txBody>
          <a:bodyPr>
            <a:noAutofit/>
          </a:bodyPr>
          <a:lstStyle/>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Read the input program as a string.</a:t>
            </a:r>
          </a:p>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Initialize a stack to keep track of brackets and parentheses.</a:t>
            </a:r>
          </a:p>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Tokenize the input program into a sequence of tokens (e.g. keywords, identifiers, operators, and punctuation).</a:t>
            </a:r>
          </a:p>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If the syntax error is caused by an unmatched bracket or parenthesis, push the opening bracket or parenthesis onto the stack when encountered and pop the stack when a closing bracket or parenthesis is encountered. </a:t>
            </a:r>
          </a:p>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If the syntax error is caused by a misspelled keyword or an incorrect syntax, output an error message indicating nature of the error.</a:t>
            </a:r>
          </a:p>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If the syntax error is caused by a wrong variable initialization, Output an error message indicating the location and nature of the error.</a:t>
            </a:r>
          </a:p>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Repeat steps </a:t>
            </a:r>
            <a:r>
              <a:rPr lang="en-US" sz="2000" dirty="0">
                <a:effectLst/>
                <a:latin typeface="Times New Roman" panose="02020603050405020304" pitchFamily="18" charset="0"/>
                <a:ea typeface="Times New Roman" panose="02020603050405020304" pitchFamily="18" charset="0"/>
              </a:rPr>
              <a:t>4</a:t>
            </a:r>
            <a:r>
              <a:rPr lang="en-AE" sz="2000" dirty="0">
                <a:effectLst/>
                <a:latin typeface="Times New Roman" panose="02020603050405020304" pitchFamily="18" charset="0"/>
                <a:ea typeface="Times New Roman" panose="02020603050405020304" pitchFamily="18" charset="0"/>
              </a:rPr>
              <a:t> to </a:t>
            </a:r>
            <a:r>
              <a:rPr lang="en-US" sz="2000" dirty="0">
                <a:effectLst/>
                <a:latin typeface="Times New Roman" panose="02020603050405020304" pitchFamily="18" charset="0"/>
                <a:ea typeface="Times New Roman" panose="02020603050405020304" pitchFamily="18" charset="0"/>
              </a:rPr>
              <a:t>6</a:t>
            </a:r>
            <a:r>
              <a:rPr lang="en-AE" sz="2000" dirty="0">
                <a:effectLst/>
                <a:latin typeface="Times New Roman" panose="02020603050405020304" pitchFamily="18" charset="0"/>
                <a:ea typeface="Times New Roman" panose="02020603050405020304" pitchFamily="18" charset="0"/>
              </a:rPr>
              <a:t> for all statements and expressions in the input program.</a:t>
            </a:r>
          </a:p>
          <a:p>
            <a:pPr marL="742950" indent="-742950">
              <a:lnSpc>
                <a:spcPct val="100000"/>
              </a:lnSpc>
              <a:spcBef>
                <a:spcPts val="600"/>
              </a:spcBef>
              <a:buFont typeface="+mj-lt"/>
              <a:buAutoNum type="arabicPeriod"/>
            </a:pPr>
            <a:r>
              <a:rPr lang="en-AE" sz="2000" dirty="0">
                <a:effectLst/>
                <a:latin typeface="Times New Roman" panose="02020603050405020304" pitchFamily="18" charset="0"/>
                <a:ea typeface="Times New Roman" panose="02020603050405020304" pitchFamily="18" charset="0"/>
              </a:rPr>
              <a:t>End the program.</a:t>
            </a:r>
            <a:endParaRPr lang="en-AE" sz="2000" dirty="0"/>
          </a:p>
        </p:txBody>
      </p:sp>
    </p:spTree>
    <p:extLst>
      <p:ext uri="{BB962C8B-B14F-4D97-AF65-F5344CB8AC3E}">
        <p14:creationId xmlns:p14="http://schemas.microsoft.com/office/powerpoint/2010/main" val="191827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AA91-6FC3-ACCC-114A-3BD110875C95}"/>
              </a:ext>
            </a:extLst>
          </p:cNvPr>
          <p:cNvSpPr>
            <a:spLocks noGrp="1"/>
          </p:cNvSpPr>
          <p:nvPr>
            <p:ph type="title"/>
          </p:nvPr>
        </p:nvSpPr>
        <p:spPr/>
        <p:txBody>
          <a:bodyPr/>
          <a:lstStyle/>
          <a:p>
            <a:r>
              <a:rPr lang="en-US" dirty="0"/>
              <a:t>Implementation </a:t>
            </a:r>
            <a:endParaRPr lang="en-AE" dirty="0"/>
          </a:p>
        </p:txBody>
      </p:sp>
      <p:pic>
        <p:nvPicPr>
          <p:cNvPr id="5" name="Picture 4">
            <a:extLst>
              <a:ext uri="{FF2B5EF4-FFF2-40B4-BE49-F238E27FC236}">
                <a16:creationId xmlns:a16="http://schemas.microsoft.com/office/drawing/2014/main" id="{F30E52E4-6E43-955E-85A9-F0EBF924DAB6}"/>
              </a:ext>
            </a:extLst>
          </p:cNvPr>
          <p:cNvPicPr>
            <a:picLocks noChangeAspect="1"/>
          </p:cNvPicPr>
          <p:nvPr/>
        </p:nvPicPr>
        <p:blipFill>
          <a:blip r:embed="rId2"/>
          <a:stretch>
            <a:fillRect/>
          </a:stretch>
        </p:blipFill>
        <p:spPr>
          <a:xfrm>
            <a:off x="6149790" y="2624476"/>
            <a:ext cx="5778837" cy="3625937"/>
          </a:xfrm>
          <a:prstGeom prst="rect">
            <a:avLst/>
          </a:prstGeom>
        </p:spPr>
      </p:pic>
      <p:pic>
        <p:nvPicPr>
          <p:cNvPr id="7" name="Picture 6">
            <a:extLst>
              <a:ext uri="{FF2B5EF4-FFF2-40B4-BE49-F238E27FC236}">
                <a16:creationId xmlns:a16="http://schemas.microsoft.com/office/drawing/2014/main" id="{D7D84F1A-0710-1E7C-8886-EEDBBB4CEBDE}"/>
              </a:ext>
            </a:extLst>
          </p:cNvPr>
          <p:cNvPicPr>
            <a:picLocks noChangeAspect="1"/>
          </p:cNvPicPr>
          <p:nvPr/>
        </p:nvPicPr>
        <p:blipFill>
          <a:blip r:embed="rId3"/>
          <a:stretch>
            <a:fillRect/>
          </a:stretch>
        </p:blipFill>
        <p:spPr>
          <a:xfrm>
            <a:off x="236554" y="2628673"/>
            <a:ext cx="5778836" cy="3621740"/>
          </a:xfrm>
          <a:prstGeom prst="rect">
            <a:avLst/>
          </a:prstGeom>
        </p:spPr>
      </p:pic>
    </p:spTree>
    <p:extLst>
      <p:ext uri="{BB962C8B-B14F-4D97-AF65-F5344CB8AC3E}">
        <p14:creationId xmlns:p14="http://schemas.microsoft.com/office/powerpoint/2010/main" val="17773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AA91-6FC3-ACCC-114A-3BD110875C95}"/>
              </a:ext>
            </a:extLst>
          </p:cNvPr>
          <p:cNvSpPr>
            <a:spLocks noGrp="1"/>
          </p:cNvSpPr>
          <p:nvPr>
            <p:ph type="title"/>
          </p:nvPr>
        </p:nvSpPr>
        <p:spPr/>
        <p:txBody>
          <a:bodyPr/>
          <a:lstStyle/>
          <a:p>
            <a:r>
              <a:rPr lang="en-US" dirty="0"/>
              <a:t>Implementation </a:t>
            </a:r>
            <a:endParaRPr lang="en-AE" dirty="0"/>
          </a:p>
        </p:txBody>
      </p:sp>
      <p:pic>
        <p:nvPicPr>
          <p:cNvPr id="5" name="Picture 4">
            <a:extLst>
              <a:ext uri="{FF2B5EF4-FFF2-40B4-BE49-F238E27FC236}">
                <a16:creationId xmlns:a16="http://schemas.microsoft.com/office/drawing/2014/main" id="{7BB55541-D281-EE04-67C9-7FFFB43C223F}"/>
              </a:ext>
            </a:extLst>
          </p:cNvPr>
          <p:cNvPicPr>
            <a:picLocks noChangeAspect="1"/>
          </p:cNvPicPr>
          <p:nvPr/>
        </p:nvPicPr>
        <p:blipFill>
          <a:blip r:embed="rId2"/>
          <a:stretch>
            <a:fillRect/>
          </a:stretch>
        </p:blipFill>
        <p:spPr>
          <a:xfrm>
            <a:off x="6180649" y="2611841"/>
            <a:ext cx="5735916" cy="3590675"/>
          </a:xfrm>
          <a:prstGeom prst="rect">
            <a:avLst/>
          </a:prstGeom>
        </p:spPr>
      </p:pic>
      <p:pic>
        <p:nvPicPr>
          <p:cNvPr id="7" name="Picture 6">
            <a:extLst>
              <a:ext uri="{FF2B5EF4-FFF2-40B4-BE49-F238E27FC236}">
                <a16:creationId xmlns:a16="http://schemas.microsoft.com/office/drawing/2014/main" id="{F68C6315-6941-42AC-0A16-1E8530CF9D5E}"/>
              </a:ext>
            </a:extLst>
          </p:cNvPr>
          <p:cNvPicPr>
            <a:picLocks noChangeAspect="1"/>
          </p:cNvPicPr>
          <p:nvPr/>
        </p:nvPicPr>
        <p:blipFill>
          <a:blip r:embed="rId3"/>
          <a:stretch>
            <a:fillRect/>
          </a:stretch>
        </p:blipFill>
        <p:spPr>
          <a:xfrm>
            <a:off x="275435" y="2611841"/>
            <a:ext cx="5735917" cy="3599007"/>
          </a:xfrm>
          <a:prstGeom prst="rect">
            <a:avLst/>
          </a:prstGeom>
        </p:spPr>
      </p:pic>
    </p:spTree>
    <p:extLst>
      <p:ext uri="{BB962C8B-B14F-4D97-AF65-F5344CB8AC3E}">
        <p14:creationId xmlns:p14="http://schemas.microsoft.com/office/powerpoint/2010/main" val="213210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980E-F852-7595-6B9B-23EEF31F772D}"/>
              </a:ext>
            </a:extLst>
          </p:cNvPr>
          <p:cNvSpPr>
            <a:spLocks noGrp="1"/>
          </p:cNvSpPr>
          <p:nvPr>
            <p:ph type="title"/>
          </p:nvPr>
        </p:nvSpPr>
        <p:spPr/>
        <p:txBody>
          <a:bodyPr/>
          <a:lstStyle/>
          <a:p>
            <a:r>
              <a:rPr lang="en-US" dirty="0"/>
              <a:t>Result </a:t>
            </a:r>
            <a:endParaRPr lang="en-AE" dirty="0"/>
          </a:p>
        </p:txBody>
      </p:sp>
      <p:sp>
        <p:nvSpPr>
          <p:cNvPr id="3" name="Content Placeholder 2">
            <a:extLst>
              <a:ext uri="{FF2B5EF4-FFF2-40B4-BE49-F238E27FC236}">
                <a16:creationId xmlns:a16="http://schemas.microsoft.com/office/drawing/2014/main" id="{6729F363-613A-741F-EA47-F2C184F97459}"/>
              </a:ext>
            </a:extLst>
          </p:cNvPr>
          <p:cNvSpPr>
            <a:spLocks noGrp="1"/>
          </p:cNvSpPr>
          <p:nvPr>
            <p:ph idx="1"/>
          </p:nvPr>
        </p:nvSpPr>
        <p:spPr>
          <a:xfrm>
            <a:off x="680321" y="2336873"/>
            <a:ext cx="9938911" cy="3599316"/>
          </a:xfrm>
        </p:spPr>
        <p:txBody>
          <a:bodyPr>
            <a:normAutofit lnSpcReduction="10000"/>
          </a:bodyPr>
          <a:lstStyle/>
          <a:p>
            <a:pPr marL="0" indent="0" algn="ctr">
              <a:buNone/>
            </a:pPr>
            <a:endParaRPr lang="en-US" b="1" dirty="0">
              <a:effectLst/>
              <a:latin typeface="Times New Roman" panose="02020603050405020304" pitchFamily="18" charset="0"/>
              <a:ea typeface="Times New Roman" panose="02020603050405020304" pitchFamily="18" charset="0"/>
            </a:endParaRPr>
          </a:p>
          <a:p>
            <a:pPr marL="0" indent="0" algn="just">
              <a:buNone/>
            </a:pPr>
            <a:r>
              <a:rPr lang="en-US" sz="2800" b="1" dirty="0">
                <a:effectLst/>
                <a:latin typeface="Times New Roman" panose="02020603050405020304" pitchFamily="18" charset="0"/>
                <a:ea typeface="Times New Roman" panose="02020603050405020304" pitchFamily="18" charset="0"/>
              </a:rPr>
              <a:t>The program was successfully implemented and tested on a variety of input programs. It was able to detect syntax errors such as missing parentheses, misspelled keywords, and incorrect syntax. </a:t>
            </a:r>
          </a:p>
          <a:p>
            <a:pPr marL="0" indent="0" algn="just">
              <a:buNone/>
            </a:pPr>
            <a:r>
              <a:rPr lang="en-US" sz="2800" b="1" dirty="0">
                <a:effectLst/>
                <a:latin typeface="Times New Roman" panose="02020603050405020304" pitchFamily="18" charset="0"/>
                <a:ea typeface="Times New Roman" panose="02020603050405020304" pitchFamily="18" charset="0"/>
              </a:rPr>
              <a:t>In case of a syntax error, the program provided meaningful error messages and suggestions for correction to help the programmer understand the nature of the error and how to fix it.</a:t>
            </a:r>
            <a:endParaRPr lang="en-AE" sz="2800" b="1" dirty="0">
              <a:effectLst/>
              <a:latin typeface="Times New Roman" panose="02020603050405020304" pitchFamily="18" charset="0"/>
              <a:ea typeface="Times New Roman" panose="02020603050405020304" pitchFamily="18" charset="0"/>
            </a:endParaRPr>
          </a:p>
          <a:p>
            <a:endParaRPr lang="en-AE" dirty="0"/>
          </a:p>
        </p:txBody>
      </p:sp>
    </p:spTree>
    <p:extLst>
      <p:ext uri="{BB962C8B-B14F-4D97-AF65-F5344CB8AC3E}">
        <p14:creationId xmlns:p14="http://schemas.microsoft.com/office/powerpoint/2010/main" val="33204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BDE0-2E2C-6B75-CF04-A664559F44DC}"/>
              </a:ext>
            </a:extLst>
          </p:cNvPr>
          <p:cNvSpPr>
            <a:spLocks noGrp="1"/>
          </p:cNvSpPr>
          <p:nvPr>
            <p:ph type="title"/>
          </p:nvPr>
        </p:nvSpPr>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35A20BCC-D12C-F3B9-A0F2-5F5744AA4C98}"/>
              </a:ext>
            </a:extLst>
          </p:cNvPr>
          <p:cNvSpPr>
            <a:spLocks noGrp="1"/>
          </p:cNvSpPr>
          <p:nvPr>
            <p:ph idx="1"/>
          </p:nvPr>
        </p:nvSpPr>
        <p:spPr>
          <a:xfrm>
            <a:off x="680321" y="2441581"/>
            <a:ext cx="10499743" cy="3599316"/>
          </a:xfrm>
        </p:spPr>
        <p:txBody>
          <a:bodyPr/>
          <a:lstStyle/>
          <a:p>
            <a:pPr marL="0" indent="0">
              <a:buNone/>
            </a:pPr>
            <a:r>
              <a:rPr lang="en-US" b="1" dirty="0">
                <a:effectLst/>
                <a:latin typeface="Times New Roman" panose="02020603050405020304" pitchFamily="18" charset="0"/>
                <a:ea typeface="Times New Roman" panose="02020603050405020304" pitchFamily="18" charset="0"/>
              </a:rPr>
              <a:t>In conclusion, the syntax analyzer program developed for this project is a valuable tool for programmers to check the syntax of their code and detect any errors. The program is able to parse the input code, identify syntax errors, and provide suggestions for correction in case of an error. By providing meaningful error messages and suggestions for correction, the program helps programmers to write correct and error-free code more efficiently and effectively. It is expected to be a valuable tool for software development teams, particularly those working on large-scale projects that require a high degree of accuracy and consistency.</a:t>
            </a:r>
            <a:endParaRPr lang="en-AE" b="1" dirty="0">
              <a:effectLst/>
              <a:latin typeface="Times New Roman" panose="02020603050405020304" pitchFamily="18" charset="0"/>
              <a:ea typeface="Times New Roman" panose="02020603050405020304" pitchFamily="18" charset="0"/>
            </a:endParaRPr>
          </a:p>
          <a:p>
            <a:endParaRPr lang="en-AE" sz="1800" dirty="0">
              <a:effectLst/>
              <a:latin typeface="Times New Roman" panose="02020603050405020304" pitchFamily="18" charset="0"/>
              <a:ea typeface="Times New Roman" panose="02020603050405020304" pitchFamily="18" charset="0"/>
            </a:endParaRPr>
          </a:p>
          <a:p>
            <a:endParaRPr lang="en-AE" dirty="0"/>
          </a:p>
        </p:txBody>
      </p:sp>
    </p:spTree>
    <p:extLst>
      <p:ext uri="{BB962C8B-B14F-4D97-AF65-F5344CB8AC3E}">
        <p14:creationId xmlns:p14="http://schemas.microsoft.com/office/powerpoint/2010/main" val="460537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1398</TotalTime>
  <Words>677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SemiBold</vt:lpstr>
      <vt:lpstr>Symbol</vt:lpstr>
      <vt:lpstr>Times New Roman</vt:lpstr>
      <vt:lpstr>Trebuchet MS</vt:lpstr>
      <vt:lpstr>Berlin</vt:lpstr>
      <vt:lpstr>SYNTAX ANLYZER</vt:lpstr>
      <vt:lpstr> Introduction </vt:lpstr>
      <vt:lpstr> ABSTRACT : Problem Statement </vt:lpstr>
      <vt:lpstr> OBJECTIVE </vt:lpstr>
      <vt:lpstr>Algorithm</vt:lpstr>
      <vt:lpstr>Implementation </vt:lpstr>
      <vt:lpstr>Implementation </vt:lpstr>
      <vt:lpstr>Result </vt:lpstr>
      <vt:lpstr>Conclusion</vt:lpstr>
      <vt:lpstr>References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ANLYZER</dc:title>
  <dc:creator>Isra Wali</dc:creator>
  <cp:lastModifiedBy>Prince Singh</cp:lastModifiedBy>
  <cp:revision>6</cp:revision>
  <dcterms:created xsi:type="dcterms:W3CDTF">2023-04-24T13:50:14Z</dcterms:created>
  <dcterms:modified xsi:type="dcterms:W3CDTF">2023-05-11T06:00:21Z</dcterms:modified>
</cp:coreProperties>
</file>