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7" r:id="rId3"/>
    <p:sldId id="258" r:id="rId4"/>
    <p:sldId id="259" r:id="rId5"/>
    <p:sldId id="260" r:id="rId6"/>
    <p:sldId id="270" r:id="rId7"/>
    <p:sldId id="274" r:id="rId8"/>
    <p:sldId id="261" r:id="rId9"/>
    <p:sldId id="268" r:id="rId10"/>
    <p:sldId id="277" r:id="rId11"/>
    <p:sldId id="275" r:id="rId12"/>
    <p:sldId id="269" r:id="rId13"/>
    <p:sldId id="271" r:id="rId14"/>
    <p:sldId id="272" r:id="rId15"/>
    <p:sldId id="273" r:id="rId16"/>
    <p:sldId id="262" r:id="rId17"/>
    <p:sldId id="263" r:id="rId18"/>
    <p:sldId id="276" r:id="rId19"/>
    <p:sldId id="264" r:id="rId20"/>
    <p:sldId id="265" r:id="rId21"/>
    <p:sldId id="266" r:id="rId22"/>
    <p:sldId id="26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157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24-05-2024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pPr/>
              <a:t>24-05-2024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4713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3210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2917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a:extLst>
              <a:ext uri="{FF2B5EF4-FFF2-40B4-BE49-F238E27FC236}">
                <a16:creationId xmlns:a16="http://schemas.microsoft.com/office/drawing/2014/main"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3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076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1126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8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7464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240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76463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130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pPr/>
              <a:t>24-05-2024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Ag_NWssyI50&amp;list=PLZbNfIz7zVFArBDOCODU30EA4nvZ2-jf&amp;index=9"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E162-9269-475D-82BD-7ED6F020D39C}"/>
              </a:ext>
            </a:extLst>
          </p:cNvPr>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a:bodyPr>
          <a:lstStyle/>
          <a:p>
            <a:r>
              <a:rPr lang="en-US" sz="3200" dirty="0">
                <a:solidFill>
                  <a:srgbClr val="FF0000"/>
                </a:solidFill>
                <a:cs typeface="Leelawadee" panose="020B0502040204020203"/>
              </a:rPr>
              <a:t>Applied Internet of Things(CSE 2198)</a:t>
            </a:r>
            <a:br>
              <a:rPr lang="en-US" sz="3200" dirty="0">
                <a:solidFill>
                  <a:srgbClr val="FF0000"/>
                </a:solidFill>
                <a:cs typeface="Leelawadee" panose="020B0502040204020203"/>
              </a:rPr>
            </a:br>
            <a:r>
              <a:rPr lang="en-US" sz="2700" b="0" dirty="0">
                <a:cs typeface="Leelawadee" panose="020B0502040204020203"/>
              </a:rPr>
              <a:t>Project Presentation on</a:t>
            </a:r>
            <a:br>
              <a:rPr lang="en-US" dirty="0">
                <a:cs typeface="Leelawadee" panose="020B0502040204020203"/>
              </a:rPr>
            </a:br>
            <a:r>
              <a:rPr lang="en-US" sz="2000" dirty="0">
                <a:cs typeface="Leelawadee" panose="020B0502040204020203"/>
              </a:rPr>
              <a:t>Enhancing Attendance Monitoring through an Advanced Facial </a:t>
            </a:r>
            <a:r>
              <a:rPr lang="en-US" sz="2000" dirty="0" err="1">
                <a:cs typeface="Leelawadee" panose="020B0502040204020203"/>
              </a:rPr>
              <a:t>RecognitionSystem</a:t>
            </a:r>
            <a:r>
              <a:rPr lang="en-US" sz="2000" dirty="0">
                <a:cs typeface="Leelawadee" panose="020B0502040204020203"/>
              </a:rPr>
              <a:t> Powered by Raspberry Pi.</a:t>
            </a:r>
            <a:endParaRPr lang="en-IN" sz="2000" dirty="0">
              <a:cs typeface="Leelawadee" panose="020B0502040204020203"/>
            </a:endParaRPr>
          </a:p>
        </p:txBody>
      </p:sp>
      <p:sp>
        <p:nvSpPr>
          <p:cNvPr id="3" name="Subtitle 2">
            <a:extLst>
              <a:ext uri="{FF2B5EF4-FFF2-40B4-BE49-F238E27FC236}">
                <a16:creationId xmlns:a16="http://schemas.microsoft.com/office/drawing/2014/main" id="{4C9F460B-EF8D-4E52-A112-BCE867A59ACE}"/>
              </a:ext>
            </a:extLst>
          </p:cNvPr>
          <p:cNvSpPr>
            <a:spLocks noGrp="1"/>
          </p:cNvSpPr>
          <p:nvPr>
            <p:ph type="subTitle" idx="1"/>
          </p:nvPr>
        </p:nvSpPr>
        <p:spPr>
          <a:xfrm>
            <a:off x="-106326" y="2775901"/>
            <a:ext cx="3803594" cy="1468671"/>
          </a:xfrm>
        </p:spPr>
        <p:txBody>
          <a:bodyPr>
            <a:normAutofit/>
          </a:bodyPr>
          <a:lstStyle/>
          <a:p>
            <a:r>
              <a:rPr lang="en-US" b="1" dirty="0">
                <a:solidFill>
                  <a:srgbClr val="FF0000"/>
                </a:solidFill>
              </a:rPr>
              <a:t>Supervisor</a:t>
            </a:r>
          </a:p>
          <a:p>
            <a:r>
              <a:rPr lang="en-US" dirty="0">
                <a:solidFill>
                  <a:schemeClr val="tx1"/>
                </a:solidFill>
              </a:rPr>
              <a:t>Dr. </a:t>
            </a:r>
            <a:r>
              <a:rPr lang="en-US" dirty="0" err="1">
                <a:solidFill>
                  <a:schemeClr val="tx1"/>
                </a:solidFill>
              </a:rPr>
              <a:t>Biswaranjan</a:t>
            </a:r>
            <a:r>
              <a:rPr lang="en-US" dirty="0">
                <a:solidFill>
                  <a:schemeClr val="tx1"/>
                </a:solidFill>
              </a:rPr>
              <a:t> Swain</a:t>
            </a:r>
          </a:p>
          <a:p>
            <a:endParaRPr lang="en-US" dirty="0">
              <a:solidFill>
                <a:schemeClr val="tx1"/>
              </a:solidFill>
            </a:endParaRPr>
          </a:p>
          <a:p>
            <a:endParaRPr lang="en-US" dirty="0">
              <a:solidFill>
                <a:schemeClr val="tx1"/>
              </a:solidFill>
            </a:endParaRPr>
          </a:p>
        </p:txBody>
      </p:sp>
      <p:sp>
        <p:nvSpPr>
          <p:cNvPr id="4" name="Subtitle 2">
            <a:extLst>
              <a:ext uri="{FF2B5EF4-FFF2-40B4-BE49-F238E27FC236}">
                <a16:creationId xmlns:a16="http://schemas.microsoft.com/office/drawing/2014/main" id="{CBF480FF-180A-4C81-A907-DD371FF4ACE9}"/>
              </a:ext>
            </a:extLst>
          </p:cNvPr>
          <p:cNvSpPr txBox="1">
            <a:spLocks/>
          </p:cNvSpPr>
          <p:nvPr/>
        </p:nvSpPr>
        <p:spPr>
          <a:xfrm>
            <a:off x="5554337" y="2367671"/>
            <a:ext cx="3451640" cy="2295144"/>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0000"/>
                </a:solidFill>
              </a:rPr>
              <a:t>Presented by</a:t>
            </a:r>
          </a:p>
          <a:p>
            <a:r>
              <a:rPr lang="en-US" dirty="0">
                <a:solidFill>
                  <a:schemeClr val="tx1"/>
                </a:solidFill>
              </a:rPr>
              <a:t>Ms. Ananya Satapathy</a:t>
            </a:r>
          </a:p>
          <a:p>
            <a:r>
              <a:rPr lang="en-US" dirty="0">
                <a:solidFill>
                  <a:schemeClr val="tx1"/>
                </a:solidFill>
              </a:rPr>
              <a:t>(2241019330) </a:t>
            </a:r>
          </a:p>
          <a:p>
            <a:r>
              <a:rPr lang="en-US" dirty="0">
                <a:solidFill>
                  <a:schemeClr val="tx1"/>
                </a:solidFill>
              </a:rPr>
              <a:t>Ms. Nikita Acharya</a:t>
            </a:r>
          </a:p>
          <a:p>
            <a:r>
              <a:rPr lang="en-US" dirty="0">
                <a:solidFill>
                  <a:schemeClr val="tx1"/>
                </a:solidFill>
              </a:rPr>
              <a:t>(2241001022) </a:t>
            </a:r>
          </a:p>
          <a:p>
            <a:r>
              <a:rPr lang="en-US" dirty="0">
                <a:solidFill>
                  <a:schemeClr val="tx1"/>
                </a:solidFill>
              </a:rPr>
              <a:t>Ms. Anushka Rana</a:t>
            </a:r>
          </a:p>
          <a:p>
            <a:r>
              <a:rPr lang="en-US" dirty="0">
                <a:solidFill>
                  <a:schemeClr val="tx1"/>
                </a:solidFill>
              </a:rPr>
              <a:t>(2241018049)</a:t>
            </a:r>
          </a:p>
          <a:p>
            <a:r>
              <a:rPr lang="en-US" dirty="0">
                <a:solidFill>
                  <a:schemeClr val="tx1"/>
                </a:solidFill>
              </a:rPr>
              <a:t>Ms. </a:t>
            </a:r>
            <a:r>
              <a:rPr lang="en-US" dirty="0" err="1">
                <a:solidFill>
                  <a:schemeClr val="tx1"/>
                </a:solidFill>
              </a:rPr>
              <a:t>Blooma</a:t>
            </a:r>
            <a:r>
              <a:rPr lang="en-US" dirty="0">
                <a:solidFill>
                  <a:schemeClr val="tx1"/>
                </a:solidFill>
              </a:rPr>
              <a:t> </a:t>
            </a:r>
            <a:r>
              <a:rPr lang="en-US" dirty="0" err="1">
                <a:solidFill>
                  <a:schemeClr val="tx1"/>
                </a:solidFill>
              </a:rPr>
              <a:t>Prusty</a:t>
            </a:r>
            <a:endParaRPr lang="en-US" dirty="0">
              <a:solidFill>
                <a:schemeClr val="tx1"/>
              </a:solidFill>
            </a:endParaRPr>
          </a:p>
          <a:p>
            <a:r>
              <a:rPr lang="en-US" dirty="0">
                <a:solidFill>
                  <a:schemeClr val="tx1"/>
                </a:solidFill>
              </a:rPr>
              <a:t>(2241016484)</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5" name="Picture">
            <a:extLst>
              <a:ext uri="{FF2B5EF4-FFF2-40B4-BE49-F238E27FC236}">
                <a16:creationId xmlns:a16="http://schemas.microsoft.com/office/drawing/2014/main" id="{FDF4EF9C-1C59-4B21-AC6D-C604B3D05DC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657527" y="2586628"/>
            <a:ext cx="1847850" cy="1847215"/>
          </a:xfrm>
          <a:prstGeom prst="rect">
            <a:avLst/>
          </a:prstGeom>
          <a:noFill/>
          <a:ln w="9525">
            <a:noFill/>
            <a:miter lim="800000"/>
            <a:headEnd/>
            <a:tailEnd/>
          </a:ln>
        </p:spPr>
      </p:pic>
      <p:sp>
        <p:nvSpPr>
          <p:cNvPr id="6" name="Subtitle 2">
            <a:extLst>
              <a:ext uri="{FF2B5EF4-FFF2-40B4-BE49-F238E27FC236}">
                <a16:creationId xmlns:a16="http://schemas.microsoft.com/office/drawing/2014/main"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D56E70F7-CC93-4CD3-83E5-7FA138D63B4F}"/>
              </a:ext>
            </a:extLst>
          </p:cNvPr>
          <p:cNvSpPr txBox="1">
            <a:spLocks/>
          </p:cNvSpPr>
          <p:nvPr/>
        </p:nvSpPr>
        <p:spPr>
          <a:xfrm>
            <a:off x="265176" y="4782311"/>
            <a:ext cx="8641080" cy="1830863"/>
          </a:xfrm>
          <a:prstGeom prst="round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 (IOT)</a:t>
            </a:r>
          </a:p>
          <a:p>
            <a:r>
              <a:rPr lang="en-US" sz="2400" b="1" dirty="0">
                <a:cs typeface="Leelawadee" panose="020B0502040204020203"/>
              </a:rPr>
              <a:t>Institute of Technical Education &amp; Research (FET)</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May, 2024</a:t>
            </a:r>
            <a:endParaRPr lang="en-IN" sz="1800" dirty="0">
              <a:cs typeface="Leelawadee" panose="020B0502040204020203"/>
            </a:endParaRPr>
          </a:p>
        </p:txBody>
      </p:sp>
    </p:spTree>
    <p:extLst>
      <p:ext uri="{BB962C8B-B14F-4D97-AF65-F5344CB8AC3E}">
        <p14:creationId xmlns:p14="http://schemas.microsoft.com/office/powerpoint/2010/main" val="94369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7FA8-DD65-67B4-9FD1-944C6828E32B}"/>
              </a:ext>
            </a:extLst>
          </p:cNvPr>
          <p:cNvSpPr>
            <a:spLocks noGrp="1"/>
          </p:cNvSpPr>
          <p:nvPr>
            <p:ph type="title"/>
          </p:nvPr>
        </p:nvSpPr>
        <p:spPr/>
        <p:txBody>
          <a:bodyPr>
            <a:normAutofit fontScale="90000"/>
          </a:bodyPr>
          <a:lstStyle/>
          <a:p>
            <a:r>
              <a:rPr lang="en-IN" dirty="0"/>
              <a:t>Flowchart :</a:t>
            </a:r>
          </a:p>
        </p:txBody>
      </p:sp>
      <p:pic>
        <p:nvPicPr>
          <p:cNvPr id="8" name="Content Placeholder 7">
            <a:extLst>
              <a:ext uri="{FF2B5EF4-FFF2-40B4-BE49-F238E27FC236}">
                <a16:creationId xmlns:a16="http://schemas.microsoft.com/office/drawing/2014/main" id="{B0BC7543-6CD2-490C-F0F9-6CA41F106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459" y="1729319"/>
            <a:ext cx="6134956" cy="3753374"/>
          </a:xfrm>
        </p:spPr>
      </p:pic>
      <p:sp>
        <p:nvSpPr>
          <p:cNvPr id="4" name="Date Placeholder 3">
            <a:extLst>
              <a:ext uri="{FF2B5EF4-FFF2-40B4-BE49-F238E27FC236}">
                <a16:creationId xmlns:a16="http://schemas.microsoft.com/office/drawing/2014/main" id="{BEF9E25B-D5D4-12FC-F6D2-85EE5A9E194A}"/>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D6F075A8-C3C1-63D7-BE49-66CFC2BCC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90107-00C9-F792-99BE-889AE20238D2}"/>
              </a:ext>
            </a:extLst>
          </p:cNvPr>
          <p:cNvSpPr>
            <a:spLocks noGrp="1"/>
          </p:cNvSpPr>
          <p:nvPr>
            <p:ph type="sldNum" sz="quarter" idx="12"/>
          </p:nvPr>
        </p:nvSpPr>
        <p:spPr/>
        <p:txBody>
          <a:bodyPr/>
          <a:lstStyle/>
          <a:p>
            <a:fld id="{ADFB7573-0EEC-4F18-B4D8-B9624EC7F9C7}" type="slidenum">
              <a:rPr lang="en-IN" smtClean="0"/>
              <a:t>10</a:t>
            </a:fld>
            <a:endParaRPr lang="en-IN"/>
          </a:p>
        </p:txBody>
      </p:sp>
    </p:spTree>
    <p:extLst>
      <p:ext uri="{BB962C8B-B14F-4D97-AF65-F5344CB8AC3E}">
        <p14:creationId xmlns:p14="http://schemas.microsoft.com/office/powerpoint/2010/main" val="147411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9FAE-3289-5156-4AC5-48AA82086EBA}"/>
              </a:ext>
            </a:extLst>
          </p:cNvPr>
          <p:cNvSpPr>
            <a:spLocks noGrp="1"/>
          </p:cNvSpPr>
          <p:nvPr>
            <p:ph type="title"/>
          </p:nvPr>
        </p:nvSpPr>
        <p:spPr/>
        <p:txBody>
          <a:bodyPr>
            <a:normAutofit fontScale="90000"/>
          </a:bodyPr>
          <a:lstStyle/>
          <a:p>
            <a:r>
              <a:rPr lang="en-IN" dirty="0"/>
              <a:t>Requirements:</a:t>
            </a:r>
          </a:p>
        </p:txBody>
      </p:sp>
      <p:sp>
        <p:nvSpPr>
          <p:cNvPr id="3" name="Content Placeholder 2">
            <a:extLst>
              <a:ext uri="{FF2B5EF4-FFF2-40B4-BE49-F238E27FC236}">
                <a16:creationId xmlns:a16="http://schemas.microsoft.com/office/drawing/2014/main" id="{FB99205A-107D-C3D7-B828-3FBEE49195D5}"/>
              </a:ext>
            </a:extLst>
          </p:cNvPr>
          <p:cNvSpPr>
            <a:spLocks noGrp="1"/>
          </p:cNvSpPr>
          <p:nvPr>
            <p:ph idx="1"/>
          </p:nvPr>
        </p:nvSpPr>
        <p:spPr>
          <a:xfrm>
            <a:off x="188007" y="1170039"/>
            <a:ext cx="8651194" cy="5034208"/>
          </a:xfrm>
        </p:spPr>
        <p:txBody>
          <a:bodyPr>
            <a:normAutofit fontScale="70000" lnSpcReduction="20000"/>
          </a:bodyPr>
          <a:lstStyle/>
          <a:p>
            <a:r>
              <a:rPr lang="en-IN" dirty="0"/>
              <a:t>Raspberry Pi: Choose a suitable model (e.g., Raspberry Pi 4) with sufficient processing power for facial recognition tasks.</a:t>
            </a:r>
          </a:p>
          <a:p>
            <a:r>
              <a:rPr lang="en-IN" dirty="0"/>
              <a:t>Camera Module: High-quality camera modules, such as the Raspberry Pi Camera Module v2, for clear and accurate image capture. </a:t>
            </a:r>
          </a:p>
          <a:p>
            <a:r>
              <a:rPr lang="en-IN" dirty="0"/>
              <a:t>Breadboard and Jumper Wires: For prototyping and connecting components.</a:t>
            </a:r>
          </a:p>
          <a:p>
            <a:r>
              <a:rPr lang="en-IN" dirty="0"/>
              <a:t>LCD Module: To display some messages regarding the person whose attendance is being taken.</a:t>
            </a:r>
          </a:p>
          <a:p>
            <a:r>
              <a:rPr lang="en-IN" dirty="0"/>
              <a:t>OpenCV: A library for real-time computer vision and image processing.</a:t>
            </a:r>
          </a:p>
          <a:p>
            <a:r>
              <a:rPr lang="en-IN" dirty="0"/>
              <a:t>Python: For scripting and implementing the facial recognition logic.</a:t>
            </a:r>
          </a:p>
          <a:p>
            <a:pPr algn="just"/>
            <a:r>
              <a:rPr lang="en-IN" dirty="0"/>
              <a:t>Development Tools: IDE (Integrated Development Environment)</a:t>
            </a:r>
            <a:r>
              <a:rPr lang="en-IN" dirty="0" err="1"/>
              <a:t>Thonny</a:t>
            </a:r>
            <a:r>
              <a:rPr lang="en-IN" dirty="0"/>
              <a:t>  for Python development.</a:t>
            </a:r>
          </a:p>
          <a:p>
            <a:r>
              <a:rPr lang="en-IN" dirty="0"/>
              <a:t>Version Control: Git for source code management and collaboration.</a:t>
            </a:r>
          </a:p>
          <a:p>
            <a:r>
              <a:rPr lang="en-IN" dirty="0"/>
              <a:t>Database: Excel file in LibreOffice for storing attendance records</a:t>
            </a:r>
          </a:p>
          <a:p>
            <a:pPr marL="0" indent="0">
              <a:buNone/>
            </a:pPr>
            <a:endParaRPr lang="en-IN" dirty="0"/>
          </a:p>
        </p:txBody>
      </p:sp>
      <p:sp>
        <p:nvSpPr>
          <p:cNvPr id="4" name="Date Placeholder 3">
            <a:extLst>
              <a:ext uri="{FF2B5EF4-FFF2-40B4-BE49-F238E27FC236}">
                <a16:creationId xmlns:a16="http://schemas.microsoft.com/office/drawing/2014/main" id="{216A4167-528D-A6D7-7D5D-8D624EA2185A}"/>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8E20E5A8-543E-C377-ED30-23B17D7EC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D3F4F-68B5-F5B9-C439-B292861A8D33}"/>
              </a:ext>
            </a:extLst>
          </p:cNvPr>
          <p:cNvSpPr>
            <a:spLocks noGrp="1"/>
          </p:cNvSpPr>
          <p:nvPr>
            <p:ph type="sldNum" sz="quarter" idx="12"/>
          </p:nvPr>
        </p:nvSpPr>
        <p:spPr/>
        <p:txBody>
          <a:bodyPr/>
          <a:lstStyle/>
          <a:p>
            <a:fld id="{ADFB7573-0EEC-4F18-B4D8-B9624EC7F9C7}" type="slidenum">
              <a:rPr lang="en-IN" smtClean="0"/>
              <a:t>11</a:t>
            </a:fld>
            <a:endParaRPr lang="en-IN"/>
          </a:p>
        </p:txBody>
      </p:sp>
    </p:spTree>
    <p:extLst>
      <p:ext uri="{BB962C8B-B14F-4D97-AF65-F5344CB8AC3E}">
        <p14:creationId xmlns:p14="http://schemas.microsoft.com/office/powerpoint/2010/main" val="56931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E52-2711-473A-AC53-236FCF425192}"/>
              </a:ext>
            </a:extLst>
          </p:cNvPr>
          <p:cNvSpPr>
            <a:spLocks noGrp="1"/>
          </p:cNvSpPr>
          <p:nvPr>
            <p:ph type="title"/>
          </p:nvPr>
        </p:nvSpPr>
        <p:spPr/>
        <p:txBody>
          <a:bodyPr>
            <a:normAutofit fontScale="90000"/>
          </a:bodyPr>
          <a:lstStyle/>
          <a:p>
            <a:r>
              <a:rPr lang="en-US" dirty="0"/>
              <a:t>Results, Analysis and Evaluation</a:t>
            </a:r>
            <a:endParaRPr lang="en-IN" dirty="0"/>
          </a:p>
        </p:txBody>
      </p:sp>
      <p:sp>
        <p:nvSpPr>
          <p:cNvPr id="3" name="Content Placeholder 2">
            <a:extLst>
              <a:ext uri="{FF2B5EF4-FFF2-40B4-BE49-F238E27FC236}">
                <a16:creationId xmlns:a16="http://schemas.microsoft.com/office/drawing/2014/main" id="{3B6E0364-D997-4774-8864-465D8286E154}"/>
              </a:ext>
            </a:extLst>
          </p:cNvPr>
          <p:cNvSpPr>
            <a:spLocks noGrp="1"/>
          </p:cNvSpPr>
          <p:nvPr>
            <p:ph idx="1"/>
          </p:nvPr>
        </p:nvSpPr>
        <p:spPr/>
        <p:txBody>
          <a:bodyPr/>
          <a:lstStyle/>
          <a:p>
            <a:r>
              <a:rPr lang="en-US" sz="2400" dirty="0"/>
              <a:t>Improved Efficiency: Automates attendance management processes, saving time and effort for administrators. .</a:t>
            </a:r>
          </a:p>
          <a:p>
            <a:r>
              <a:rPr lang="en-US" sz="2400" dirty="0"/>
              <a:t> ✓ Enhanced Security: Increases security by accurately identifying individuals and preventing attendance fraud. .</a:t>
            </a:r>
          </a:p>
          <a:p>
            <a:pPr algn="just"/>
            <a:r>
              <a:rPr lang="en-US" sz="2400" dirty="0"/>
              <a:t> ✓ Real-Time Monitoring: Provides real-time updates on attendance status, enabling prompt intervention and decision-making. .</a:t>
            </a:r>
          </a:p>
          <a:p>
            <a:r>
              <a:rPr lang="en-US" sz="2400" dirty="0"/>
              <a:t> ✓ Cost-Effectiveness: Reduces costs associated with manual attendance tracking methods and eliminates the need for physical attendance registers. . </a:t>
            </a:r>
          </a:p>
          <a:p>
            <a:r>
              <a:rPr lang="en-US" sz="2400" dirty="0"/>
              <a:t>✓ Enhanced User Experience: Offers a seamless and convenient attendance monitoring experience for administrators and users</a:t>
            </a:r>
            <a:endParaRPr lang="en-IN" sz="2400" dirty="0"/>
          </a:p>
          <a:p>
            <a:endParaRPr lang="en-IN" dirty="0"/>
          </a:p>
        </p:txBody>
      </p:sp>
      <p:sp>
        <p:nvSpPr>
          <p:cNvPr id="4" name="Date Placeholder 3">
            <a:extLst>
              <a:ext uri="{FF2B5EF4-FFF2-40B4-BE49-F238E27FC236}">
                <a16:creationId xmlns:a16="http://schemas.microsoft.com/office/drawing/2014/main" id="{A50D8265-FD7E-4E76-B775-AFBB4B1AA6E7}"/>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5362E-35ED-487C-AD91-5EC2CA1E837A}"/>
              </a:ext>
            </a:extLst>
          </p:cNvPr>
          <p:cNvSpPr>
            <a:spLocks noGrp="1"/>
          </p:cNvSpPr>
          <p:nvPr>
            <p:ph type="sldNum" sz="quarter" idx="12"/>
          </p:nvPr>
        </p:nvSpPr>
        <p:spPr/>
        <p:txBody>
          <a:bodyPr/>
          <a:lstStyle/>
          <a:p>
            <a:fld id="{ADFB7573-0EEC-4F18-B4D8-B9624EC7F9C7}" type="slidenum">
              <a:rPr lang="en-IN" smtClean="0"/>
              <a:t>12</a:t>
            </a:fld>
            <a:endParaRPr lang="en-IN"/>
          </a:p>
        </p:txBody>
      </p:sp>
    </p:spTree>
    <p:extLst>
      <p:ext uri="{BB962C8B-B14F-4D97-AF65-F5344CB8AC3E}">
        <p14:creationId xmlns:p14="http://schemas.microsoft.com/office/powerpoint/2010/main" val="117824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C3E6-DFEC-F712-45EC-C75B9D9CBE33}"/>
              </a:ext>
            </a:extLst>
          </p:cNvPr>
          <p:cNvSpPr>
            <a:spLocks noGrp="1"/>
          </p:cNvSpPr>
          <p:nvPr>
            <p:ph type="title"/>
          </p:nvPr>
        </p:nvSpPr>
        <p:spPr/>
        <p:txBody>
          <a:bodyPr>
            <a:normAutofit fontScale="90000"/>
          </a:bodyPr>
          <a:lstStyle/>
          <a:p>
            <a:r>
              <a:rPr lang="en-US" dirty="0"/>
              <a:t>Results, Analysis and Evaluation</a:t>
            </a:r>
            <a:endParaRPr lang="en-IN" dirty="0"/>
          </a:p>
        </p:txBody>
      </p:sp>
      <p:sp>
        <p:nvSpPr>
          <p:cNvPr id="3" name="Content Placeholder 2">
            <a:extLst>
              <a:ext uri="{FF2B5EF4-FFF2-40B4-BE49-F238E27FC236}">
                <a16:creationId xmlns:a16="http://schemas.microsoft.com/office/drawing/2014/main" id="{66B99BB7-3BF7-2D1E-F0B9-AF0EAAAC21B8}"/>
              </a:ext>
            </a:extLst>
          </p:cNvPr>
          <p:cNvSpPr>
            <a:spLocks noGrp="1"/>
          </p:cNvSpPr>
          <p:nvPr>
            <p:ph idx="1"/>
          </p:nvPr>
        </p:nvSpPr>
        <p:spPr/>
        <p:txBody>
          <a:bodyPr/>
          <a:lstStyle/>
          <a:p>
            <a:r>
              <a:rPr lang="en-IN" dirty="0"/>
              <a:t>STEP 1:THE IMAGE </a:t>
            </a:r>
            <a:r>
              <a:rPr lang="en-IN"/>
              <a:t>IS CAPURED </a:t>
            </a:r>
            <a:r>
              <a:rPr lang="en-IN" dirty="0"/>
              <a:t>USING </a:t>
            </a:r>
            <a:r>
              <a:rPr lang="en-IN"/>
              <a:t>capture.py</a:t>
            </a:r>
            <a:endParaRPr lang="en-IN" dirty="0"/>
          </a:p>
        </p:txBody>
      </p:sp>
      <p:sp>
        <p:nvSpPr>
          <p:cNvPr id="4" name="Date Placeholder 3">
            <a:extLst>
              <a:ext uri="{FF2B5EF4-FFF2-40B4-BE49-F238E27FC236}">
                <a16:creationId xmlns:a16="http://schemas.microsoft.com/office/drawing/2014/main" id="{C643A95B-009E-538F-ABC0-C2756A90E669}"/>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8585EAC1-7A3C-3306-0766-5D5D305D4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FB992-70BC-0A2C-834E-878347288766}"/>
              </a:ext>
            </a:extLst>
          </p:cNvPr>
          <p:cNvSpPr>
            <a:spLocks noGrp="1"/>
          </p:cNvSpPr>
          <p:nvPr>
            <p:ph type="sldNum" sz="quarter" idx="12"/>
          </p:nvPr>
        </p:nvSpPr>
        <p:spPr/>
        <p:txBody>
          <a:bodyPr/>
          <a:lstStyle/>
          <a:p>
            <a:fld id="{ADFB7573-0EEC-4F18-B4D8-B9624EC7F9C7}" type="slidenum">
              <a:rPr lang="en-IN" smtClean="0"/>
              <a:t>13</a:t>
            </a:fld>
            <a:endParaRPr lang="en-IN"/>
          </a:p>
        </p:txBody>
      </p:sp>
      <p:pic>
        <p:nvPicPr>
          <p:cNvPr id="8" name="Picture 7">
            <a:extLst>
              <a:ext uri="{FF2B5EF4-FFF2-40B4-BE49-F238E27FC236}">
                <a16:creationId xmlns:a16="http://schemas.microsoft.com/office/drawing/2014/main" id="{795F3C5D-79D8-CEAF-B9C1-47D2DE9A82F2}"/>
              </a:ext>
            </a:extLst>
          </p:cNvPr>
          <p:cNvPicPr>
            <a:picLocks noChangeAspect="1"/>
          </p:cNvPicPr>
          <p:nvPr/>
        </p:nvPicPr>
        <p:blipFill>
          <a:blip r:embed="rId2"/>
          <a:stretch>
            <a:fillRect/>
          </a:stretch>
        </p:blipFill>
        <p:spPr>
          <a:xfrm>
            <a:off x="1931541" y="2417647"/>
            <a:ext cx="6215866" cy="3786600"/>
          </a:xfrm>
          <a:prstGeom prst="rect">
            <a:avLst/>
          </a:prstGeom>
        </p:spPr>
      </p:pic>
    </p:spTree>
    <p:extLst>
      <p:ext uri="{BB962C8B-B14F-4D97-AF65-F5344CB8AC3E}">
        <p14:creationId xmlns:p14="http://schemas.microsoft.com/office/powerpoint/2010/main" val="216184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752D-9383-31BB-8E1B-FEB7200D9C7E}"/>
              </a:ext>
            </a:extLst>
          </p:cNvPr>
          <p:cNvSpPr>
            <a:spLocks noGrp="1"/>
          </p:cNvSpPr>
          <p:nvPr>
            <p:ph type="title"/>
          </p:nvPr>
        </p:nvSpPr>
        <p:spPr/>
        <p:txBody>
          <a:bodyPr>
            <a:normAutofit fontScale="90000"/>
          </a:bodyPr>
          <a:lstStyle/>
          <a:p>
            <a:r>
              <a:rPr lang="en-US" dirty="0"/>
              <a:t>Results, Analysis and Evaluation</a:t>
            </a:r>
            <a:endParaRPr lang="en-IN" dirty="0"/>
          </a:p>
        </p:txBody>
      </p:sp>
      <p:sp>
        <p:nvSpPr>
          <p:cNvPr id="3" name="Content Placeholder 2">
            <a:extLst>
              <a:ext uri="{FF2B5EF4-FFF2-40B4-BE49-F238E27FC236}">
                <a16:creationId xmlns:a16="http://schemas.microsoft.com/office/drawing/2014/main" id="{4F45D62D-34F7-7BFF-4AE7-3213FC960FC8}"/>
              </a:ext>
            </a:extLst>
          </p:cNvPr>
          <p:cNvSpPr>
            <a:spLocks noGrp="1"/>
          </p:cNvSpPr>
          <p:nvPr>
            <p:ph idx="1"/>
          </p:nvPr>
        </p:nvSpPr>
        <p:spPr/>
        <p:txBody>
          <a:bodyPr/>
          <a:lstStyle/>
          <a:p>
            <a:r>
              <a:rPr lang="en-IN" dirty="0"/>
              <a:t>STEP 2:THE FACE IS RECOGNISED USING face-recognition.py </a:t>
            </a:r>
          </a:p>
        </p:txBody>
      </p:sp>
      <p:sp>
        <p:nvSpPr>
          <p:cNvPr id="4" name="Date Placeholder 3">
            <a:extLst>
              <a:ext uri="{FF2B5EF4-FFF2-40B4-BE49-F238E27FC236}">
                <a16:creationId xmlns:a16="http://schemas.microsoft.com/office/drawing/2014/main" id="{1CEB6421-D32A-F6DB-DAF2-FD2BF334BB13}"/>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A711338F-6AA9-426A-E87E-DF8CA541A4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7005DF-A51F-CCC4-3394-8D2C4B67AFB2}"/>
              </a:ext>
            </a:extLst>
          </p:cNvPr>
          <p:cNvSpPr>
            <a:spLocks noGrp="1"/>
          </p:cNvSpPr>
          <p:nvPr>
            <p:ph type="sldNum" sz="quarter" idx="12"/>
          </p:nvPr>
        </p:nvSpPr>
        <p:spPr/>
        <p:txBody>
          <a:bodyPr/>
          <a:lstStyle/>
          <a:p>
            <a:fld id="{ADFB7573-0EEC-4F18-B4D8-B9624EC7F9C7}" type="slidenum">
              <a:rPr lang="en-IN" smtClean="0"/>
              <a:t>14</a:t>
            </a:fld>
            <a:endParaRPr lang="en-IN"/>
          </a:p>
        </p:txBody>
      </p:sp>
      <p:pic>
        <p:nvPicPr>
          <p:cNvPr id="8" name="Picture 7">
            <a:extLst>
              <a:ext uri="{FF2B5EF4-FFF2-40B4-BE49-F238E27FC236}">
                <a16:creationId xmlns:a16="http://schemas.microsoft.com/office/drawing/2014/main" id="{19E19F2C-8961-6B61-4D06-0545CDE52AA9}"/>
              </a:ext>
            </a:extLst>
          </p:cNvPr>
          <p:cNvPicPr>
            <a:picLocks noChangeAspect="1"/>
          </p:cNvPicPr>
          <p:nvPr/>
        </p:nvPicPr>
        <p:blipFill>
          <a:blip r:embed="rId2"/>
          <a:stretch>
            <a:fillRect/>
          </a:stretch>
        </p:blipFill>
        <p:spPr>
          <a:xfrm>
            <a:off x="1643865" y="2625683"/>
            <a:ext cx="5989834" cy="2860717"/>
          </a:xfrm>
          <a:prstGeom prst="rect">
            <a:avLst/>
          </a:prstGeom>
        </p:spPr>
      </p:pic>
    </p:spTree>
    <p:extLst>
      <p:ext uri="{BB962C8B-B14F-4D97-AF65-F5344CB8AC3E}">
        <p14:creationId xmlns:p14="http://schemas.microsoft.com/office/powerpoint/2010/main" val="3600395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2687-F16B-3464-5D37-C1EBB0FD6EBA}"/>
              </a:ext>
            </a:extLst>
          </p:cNvPr>
          <p:cNvSpPr>
            <a:spLocks noGrp="1"/>
          </p:cNvSpPr>
          <p:nvPr>
            <p:ph type="title"/>
          </p:nvPr>
        </p:nvSpPr>
        <p:spPr/>
        <p:txBody>
          <a:bodyPr>
            <a:normAutofit fontScale="90000"/>
          </a:bodyPr>
          <a:lstStyle/>
          <a:p>
            <a:r>
              <a:rPr lang="en-US" dirty="0"/>
              <a:t>Results, Analysis and Evaluation</a:t>
            </a:r>
            <a:endParaRPr lang="en-IN" dirty="0"/>
          </a:p>
        </p:txBody>
      </p:sp>
      <p:sp>
        <p:nvSpPr>
          <p:cNvPr id="3" name="Content Placeholder 2">
            <a:extLst>
              <a:ext uri="{FF2B5EF4-FFF2-40B4-BE49-F238E27FC236}">
                <a16:creationId xmlns:a16="http://schemas.microsoft.com/office/drawing/2014/main" id="{11162941-10EC-9B8F-4CE6-C99AD86CB9F5}"/>
              </a:ext>
            </a:extLst>
          </p:cNvPr>
          <p:cNvSpPr>
            <a:spLocks noGrp="1"/>
          </p:cNvSpPr>
          <p:nvPr>
            <p:ph idx="1"/>
          </p:nvPr>
        </p:nvSpPr>
        <p:spPr/>
        <p:txBody>
          <a:bodyPr/>
          <a:lstStyle/>
          <a:p>
            <a:r>
              <a:rPr lang="en-IN" dirty="0"/>
              <a:t>STEP 3:THE ATTENDANCE HAS BEEN RECORDED IN THE EXCEL SHEET.</a:t>
            </a:r>
          </a:p>
          <a:p>
            <a:endParaRPr lang="en-IN" dirty="0"/>
          </a:p>
        </p:txBody>
      </p:sp>
      <p:sp>
        <p:nvSpPr>
          <p:cNvPr id="4" name="Date Placeholder 3">
            <a:extLst>
              <a:ext uri="{FF2B5EF4-FFF2-40B4-BE49-F238E27FC236}">
                <a16:creationId xmlns:a16="http://schemas.microsoft.com/office/drawing/2014/main" id="{1ED0BA4B-05E2-C076-50F4-0F3ABF3EE5FA}"/>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88DE6667-1B5F-43DD-9AB4-12FDEC5D4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21477-058C-ABFB-9312-13DB196D8745}"/>
              </a:ext>
            </a:extLst>
          </p:cNvPr>
          <p:cNvSpPr>
            <a:spLocks noGrp="1"/>
          </p:cNvSpPr>
          <p:nvPr>
            <p:ph type="sldNum" sz="quarter" idx="12"/>
          </p:nvPr>
        </p:nvSpPr>
        <p:spPr/>
        <p:txBody>
          <a:bodyPr/>
          <a:lstStyle/>
          <a:p>
            <a:fld id="{ADFB7573-0EEC-4F18-B4D8-B9624EC7F9C7}" type="slidenum">
              <a:rPr lang="en-IN" smtClean="0"/>
              <a:t>15</a:t>
            </a:fld>
            <a:endParaRPr lang="en-IN"/>
          </a:p>
        </p:txBody>
      </p:sp>
      <p:pic>
        <p:nvPicPr>
          <p:cNvPr id="8" name="Picture 7">
            <a:extLst>
              <a:ext uri="{FF2B5EF4-FFF2-40B4-BE49-F238E27FC236}">
                <a16:creationId xmlns:a16="http://schemas.microsoft.com/office/drawing/2014/main" id="{969B89CD-4A86-8475-0E35-1BAD49C39CB1}"/>
              </a:ext>
            </a:extLst>
          </p:cNvPr>
          <p:cNvPicPr>
            <a:picLocks noChangeAspect="1"/>
          </p:cNvPicPr>
          <p:nvPr/>
        </p:nvPicPr>
        <p:blipFill>
          <a:blip r:embed="rId2"/>
          <a:stretch>
            <a:fillRect/>
          </a:stretch>
        </p:blipFill>
        <p:spPr>
          <a:xfrm>
            <a:off x="1253448" y="2562180"/>
            <a:ext cx="6390526" cy="3170800"/>
          </a:xfrm>
          <a:prstGeom prst="rect">
            <a:avLst/>
          </a:prstGeom>
        </p:spPr>
      </p:pic>
    </p:spTree>
    <p:extLst>
      <p:ext uri="{BB962C8B-B14F-4D97-AF65-F5344CB8AC3E}">
        <p14:creationId xmlns:p14="http://schemas.microsoft.com/office/powerpoint/2010/main" val="255020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0B97-1C21-4A32-861A-6E70F0245139}"/>
              </a:ext>
            </a:extLst>
          </p:cNvPr>
          <p:cNvSpPr>
            <a:spLocks noGrp="1"/>
          </p:cNvSpPr>
          <p:nvPr>
            <p:ph type="title"/>
          </p:nvPr>
        </p:nvSpPr>
        <p:spPr/>
        <p:txBody>
          <a:bodyPr>
            <a:noAutofit/>
          </a:bodyPr>
          <a:lstStyle/>
          <a:p>
            <a:r>
              <a:rPr lang="en-US" sz="2700" dirty="0"/>
              <a:t>Socio-economic Issues Associated With The Project</a:t>
            </a:r>
            <a:endParaRPr lang="en-IN" sz="2700" dirty="0"/>
          </a:p>
        </p:txBody>
      </p:sp>
      <p:sp>
        <p:nvSpPr>
          <p:cNvPr id="3" name="Content Placeholder 2">
            <a:extLst>
              <a:ext uri="{FF2B5EF4-FFF2-40B4-BE49-F238E27FC236}">
                <a16:creationId xmlns:a16="http://schemas.microsoft.com/office/drawing/2014/main" id="{5445A598-C2E5-42E0-9AF6-4375970219F6}"/>
              </a:ext>
            </a:extLst>
          </p:cNvPr>
          <p:cNvSpPr>
            <a:spLocks noGrp="1"/>
          </p:cNvSpPr>
          <p:nvPr>
            <p:ph idx="1"/>
          </p:nvPr>
        </p:nvSpPr>
        <p:spPr/>
        <p:txBody>
          <a:bodyPr>
            <a:normAutofit fontScale="62500" lnSpcReduction="20000"/>
          </a:bodyPr>
          <a:lstStyle/>
          <a:p>
            <a:r>
              <a:rPr lang="en-US" dirty="0"/>
              <a:t>Privacy Concerns: The use of facial recognition technology raises privacy concerns, as it involves the collection and processing of biometric data. Individuals may be concerned about how their facial data is being used, stored, and protected.</a:t>
            </a:r>
          </a:p>
          <a:p>
            <a:pPr algn="just"/>
            <a:r>
              <a:rPr lang="en-US" dirty="0"/>
              <a:t>Data Security: Ensuring the security of attendance data is crucial to prevent unauthorized access or data breaches. Robust security measures need to be in place to protect sensitive information.</a:t>
            </a:r>
          </a:p>
          <a:p>
            <a:r>
              <a:rPr lang="en-US" dirty="0"/>
              <a:t>Ethical Considerations: There are ethical considerations surrounding the use of facial recognition technology, such as ensuring consent is obtained from individuals before their facial data is collected and used.</a:t>
            </a:r>
          </a:p>
          <a:p>
            <a:r>
              <a:rPr lang="en-US" dirty="0"/>
              <a:t>Digital Divide: The implementation of advanced technology like facial recognition may widen the digital divide, as not everyone may have access to or be comfortable with using such technology.</a:t>
            </a:r>
          </a:p>
          <a:p>
            <a:r>
              <a:rPr lang="en-US" dirty="0"/>
              <a:t>Cost: The cost of implementing and maintaining the system may be a barrier for some organizations, particularly smaller ones with limited resources.</a:t>
            </a:r>
          </a:p>
          <a:p>
            <a:r>
              <a:rPr lang="en-US" dirty="0"/>
              <a:t>Job Displacement: The automation of attendance monitoring processes through technology could potentially lead to job displacement for individuals involved in manual attendance tracking.</a:t>
            </a:r>
          </a:p>
          <a:p>
            <a:r>
              <a:rPr lang="en-US" dirty="0"/>
              <a:t>Reliability and Bias: Facial recognition technology may not be 100% accurate and may exhibit biases, particularly against certain demographic groups. This could lead to inaccuracies in attendance tracking.</a:t>
            </a:r>
            <a:endParaRPr lang="en-IN" dirty="0"/>
          </a:p>
        </p:txBody>
      </p:sp>
      <p:sp>
        <p:nvSpPr>
          <p:cNvPr id="4" name="Date Placeholder 3">
            <a:extLst>
              <a:ext uri="{FF2B5EF4-FFF2-40B4-BE49-F238E27FC236}">
                <a16:creationId xmlns:a16="http://schemas.microsoft.com/office/drawing/2014/main" id="{B13BF931-02A5-4CBE-AD81-CB78193BF162}"/>
              </a:ext>
            </a:extLst>
          </p:cNvPr>
          <p:cNvSpPr>
            <a:spLocks noGrp="1"/>
          </p:cNvSpPr>
          <p:nvPr>
            <p:ph type="dt" sz="half" idx="10"/>
          </p:nvPr>
        </p:nvSpPr>
        <p:spPr/>
        <p:txBody>
          <a:bodyPr/>
          <a:lstStyle/>
          <a:p>
            <a:fld id="{971EF6EB-ED59-4773-A66C-8FC357B65427}" type="datetime1">
              <a:rPr lang="en-IN" smtClean="0"/>
              <a:t>24-05-2024</a:t>
            </a:fld>
            <a:endParaRPr lang="en-IN"/>
          </a:p>
        </p:txBody>
      </p:sp>
      <p:sp>
        <p:nvSpPr>
          <p:cNvPr id="5" name="Footer Placeholder 4">
            <a:extLst>
              <a:ext uri="{FF2B5EF4-FFF2-40B4-BE49-F238E27FC236}">
                <a16:creationId xmlns:a16="http://schemas.microsoft.com/office/drawing/2014/main" id="{2F48734C-4869-47BA-B5BF-7D7E0EBB14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3F4DB-60A8-4AC8-809B-BC1EF8ADEAA3}"/>
              </a:ext>
            </a:extLst>
          </p:cNvPr>
          <p:cNvSpPr>
            <a:spLocks noGrp="1"/>
          </p:cNvSpPr>
          <p:nvPr>
            <p:ph type="sldNum" sz="quarter" idx="12"/>
          </p:nvPr>
        </p:nvSpPr>
        <p:spPr/>
        <p:txBody>
          <a:bodyPr/>
          <a:lstStyle/>
          <a:p>
            <a:fld id="{ADFB7573-0EEC-4F18-B4D8-B9624EC7F9C7}" type="slidenum">
              <a:rPr lang="en-IN" smtClean="0"/>
              <a:t>16</a:t>
            </a:fld>
            <a:endParaRPr lang="en-IN"/>
          </a:p>
        </p:txBody>
      </p:sp>
    </p:spTree>
    <p:extLst>
      <p:ext uri="{BB962C8B-B14F-4D97-AF65-F5344CB8AC3E}">
        <p14:creationId xmlns:p14="http://schemas.microsoft.com/office/powerpoint/2010/main" val="803421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A0E0-DFCB-4951-95D6-C4681F73E5EC}"/>
              </a:ext>
            </a:extLst>
          </p:cNvPr>
          <p:cNvSpPr>
            <a:spLocks noGrp="1"/>
          </p:cNvSpPr>
          <p:nvPr>
            <p:ph type="title"/>
          </p:nvPr>
        </p:nvSpPr>
        <p:spPr>
          <a:xfrm>
            <a:off x="188006" y="215367"/>
            <a:ext cx="8785077" cy="632387"/>
          </a:xfrm>
        </p:spPr>
        <p:txBody>
          <a:bodyPr>
            <a:normAutofit fontScale="90000"/>
          </a:bodyPr>
          <a:lstStyle/>
          <a:p>
            <a:r>
              <a:rPr lang="en-US" dirty="0"/>
              <a:t>Engineering Tools And Standards	</a:t>
            </a:r>
            <a:endParaRPr lang="en-IN" dirty="0"/>
          </a:p>
        </p:txBody>
      </p:sp>
      <p:sp>
        <p:nvSpPr>
          <p:cNvPr id="3" name="Content Placeholder 2">
            <a:extLst>
              <a:ext uri="{FF2B5EF4-FFF2-40B4-BE49-F238E27FC236}">
                <a16:creationId xmlns:a16="http://schemas.microsoft.com/office/drawing/2014/main" id="{9807E2DF-CB24-4819-AAB2-4E04F8FBDD15}"/>
              </a:ext>
            </a:extLst>
          </p:cNvPr>
          <p:cNvSpPr>
            <a:spLocks noGrp="1"/>
          </p:cNvSpPr>
          <p:nvPr>
            <p:ph idx="1"/>
          </p:nvPr>
        </p:nvSpPr>
        <p:spPr/>
        <p:txBody>
          <a:bodyPr>
            <a:normAutofit/>
          </a:bodyPr>
          <a:lstStyle/>
          <a:p>
            <a:r>
              <a:rPr lang="en-IN" sz="2400" b="1" dirty="0"/>
              <a:t>Soldering Machine</a:t>
            </a:r>
            <a:r>
              <a:rPr lang="en-IN" sz="2400" dirty="0"/>
              <a:t>: It helps us soldering the metal pins of LCD  in to the motherboard.</a:t>
            </a:r>
          </a:p>
          <a:p>
            <a:r>
              <a:rPr lang="en-IN" sz="2400" b="1" dirty="0"/>
              <a:t>Paper Cutter </a:t>
            </a:r>
            <a:r>
              <a:rPr lang="en-IN" sz="2400" dirty="0"/>
              <a:t>: To cut out and make the physical prototype.</a:t>
            </a:r>
          </a:p>
          <a:p>
            <a:r>
              <a:rPr lang="en-IN" sz="2400" b="1" dirty="0"/>
              <a:t>Screw Driver </a:t>
            </a:r>
            <a:r>
              <a:rPr lang="en-IN" sz="2400" dirty="0"/>
              <a:t>: To turn the potentiometer for increasing or decreasing intensity of LCD light.</a:t>
            </a:r>
          </a:p>
          <a:p>
            <a:pPr marL="0" indent="0">
              <a:buNone/>
            </a:pPr>
            <a:endParaRPr lang="en-US" sz="2400" dirty="0"/>
          </a:p>
        </p:txBody>
      </p:sp>
      <p:sp>
        <p:nvSpPr>
          <p:cNvPr id="4" name="Date Placeholder 3">
            <a:extLst>
              <a:ext uri="{FF2B5EF4-FFF2-40B4-BE49-F238E27FC236}">
                <a16:creationId xmlns:a16="http://schemas.microsoft.com/office/drawing/2014/main" id="{34DD727B-5938-450A-A78C-6340223523A2}"/>
              </a:ext>
            </a:extLst>
          </p:cNvPr>
          <p:cNvSpPr>
            <a:spLocks noGrp="1"/>
          </p:cNvSpPr>
          <p:nvPr>
            <p:ph type="dt" sz="half" idx="10"/>
          </p:nvPr>
        </p:nvSpPr>
        <p:spPr/>
        <p:txBody>
          <a:bodyPr/>
          <a:lstStyle/>
          <a:p>
            <a:fld id="{DA231420-AA15-49AF-B1FE-F9C592D22DE5}" type="datetime1">
              <a:rPr lang="en-IN" smtClean="0"/>
              <a:t>24-05-2024</a:t>
            </a:fld>
            <a:endParaRPr lang="en-IN"/>
          </a:p>
        </p:txBody>
      </p:sp>
      <p:sp>
        <p:nvSpPr>
          <p:cNvPr id="5" name="Footer Placeholder 4">
            <a:extLst>
              <a:ext uri="{FF2B5EF4-FFF2-40B4-BE49-F238E27FC236}">
                <a16:creationId xmlns:a16="http://schemas.microsoft.com/office/drawing/2014/main" id="{036AF236-F248-4E41-B7F4-EFBE4CB33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1C90D-70D5-4FC6-B602-E1E97B5B1E2E}"/>
              </a:ext>
            </a:extLst>
          </p:cNvPr>
          <p:cNvSpPr>
            <a:spLocks noGrp="1"/>
          </p:cNvSpPr>
          <p:nvPr>
            <p:ph type="sldNum" sz="quarter" idx="12"/>
          </p:nvPr>
        </p:nvSpPr>
        <p:spPr/>
        <p:txBody>
          <a:bodyPr/>
          <a:lstStyle/>
          <a:p>
            <a:fld id="{ADFB7573-0EEC-4F18-B4D8-B9624EC7F9C7}" type="slidenum">
              <a:rPr lang="en-IN" smtClean="0"/>
              <a:t>17</a:t>
            </a:fld>
            <a:endParaRPr lang="en-IN"/>
          </a:p>
        </p:txBody>
      </p:sp>
      <p:pic>
        <p:nvPicPr>
          <p:cNvPr id="8" name="Picture 6" descr="C:\Users\HP\Downloads\images.jfif">
            <a:extLst>
              <a:ext uri="{FF2B5EF4-FFF2-40B4-BE49-F238E27FC236}">
                <a16:creationId xmlns:a16="http://schemas.microsoft.com/office/drawing/2014/main" id="{0C81CDFB-773C-52A3-766F-B329D793A4EC}"/>
              </a:ext>
            </a:extLst>
          </p:cNvPr>
          <p:cNvPicPr>
            <a:picLocks noChangeAspect="1" noChangeArrowheads="1"/>
          </p:cNvPicPr>
          <p:nvPr/>
        </p:nvPicPr>
        <p:blipFill>
          <a:blip r:embed="rId2"/>
          <a:srcRect/>
          <a:stretch>
            <a:fillRect/>
          </a:stretch>
        </p:blipFill>
        <p:spPr bwMode="auto">
          <a:xfrm>
            <a:off x="6273105" y="3622245"/>
            <a:ext cx="2307181" cy="21892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a:extLst>
              <a:ext uri="{FF2B5EF4-FFF2-40B4-BE49-F238E27FC236}">
                <a16:creationId xmlns:a16="http://schemas.microsoft.com/office/drawing/2014/main" id="{0B02713B-BDE0-E13B-A1A5-164ECD5C14B6}"/>
              </a:ext>
            </a:extLst>
          </p:cNvPr>
          <p:cNvPicPr>
            <a:picLocks noChangeAspect="1"/>
          </p:cNvPicPr>
          <p:nvPr/>
        </p:nvPicPr>
        <p:blipFill>
          <a:blip r:embed="rId3"/>
          <a:stretch>
            <a:fillRect/>
          </a:stretch>
        </p:blipFill>
        <p:spPr>
          <a:xfrm>
            <a:off x="466759" y="3588774"/>
            <a:ext cx="2821858" cy="2189218"/>
          </a:xfrm>
          <a:prstGeom prst="rect">
            <a:avLst/>
          </a:prstGeom>
        </p:spPr>
      </p:pic>
      <p:pic>
        <p:nvPicPr>
          <p:cNvPr id="12" name="Picture 11">
            <a:extLst>
              <a:ext uri="{FF2B5EF4-FFF2-40B4-BE49-F238E27FC236}">
                <a16:creationId xmlns:a16="http://schemas.microsoft.com/office/drawing/2014/main" id="{2C129C87-72DE-FF48-EB1C-463CA495D4CA}"/>
              </a:ext>
            </a:extLst>
          </p:cNvPr>
          <p:cNvPicPr>
            <a:picLocks noChangeAspect="1"/>
          </p:cNvPicPr>
          <p:nvPr/>
        </p:nvPicPr>
        <p:blipFill>
          <a:blip r:embed="rId4"/>
          <a:stretch>
            <a:fillRect/>
          </a:stretch>
        </p:blipFill>
        <p:spPr>
          <a:xfrm>
            <a:off x="3288617" y="3572313"/>
            <a:ext cx="2591691" cy="2205679"/>
          </a:xfrm>
          <a:prstGeom prst="rect">
            <a:avLst/>
          </a:prstGeom>
        </p:spPr>
      </p:pic>
    </p:spTree>
    <p:extLst>
      <p:ext uri="{BB962C8B-B14F-4D97-AF65-F5344CB8AC3E}">
        <p14:creationId xmlns:p14="http://schemas.microsoft.com/office/powerpoint/2010/main" val="3936427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2854-D9E5-EB12-4D6A-A3B866A3362E}"/>
              </a:ext>
            </a:extLst>
          </p:cNvPr>
          <p:cNvSpPr>
            <a:spLocks noGrp="1"/>
          </p:cNvSpPr>
          <p:nvPr>
            <p:ph type="title"/>
          </p:nvPr>
        </p:nvSpPr>
        <p:spPr/>
        <p:txBody>
          <a:bodyPr>
            <a:normAutofit fontScale="90000"/>
          </a:bodyPr>
          <a:lstStyle/>
          <a:p>
            <a:r>
              <a:rPr lang="en-US" dirty="0"/>
              <a:t>Engineering Tools And Standards</a:t>
            </a:r>
            <a:endParaRPr lang="en-IN" dirty="0"/>
          </a:p>
        </p:txBody>
      </p:sp>
      <p:sp>
        <p:nvSpPr>
          <p:cNvPr id="3" name="Content Placeholder 2">
            <a:extLst>
              <a:ext uri="{FF2B5EF4-FFF2-40B4-BE49-F238E27FC236}">
                <a16:creationId xmlns:a16="http://schemas.microsoft.com/office/drawing/2014/main" id="{6AF82353-8C45-47E1-7842-EF376CC79B90}"/>
              </a:ext>
            </a:extLst>
          </p:cNvPr>
          <p:cNvSpPr>
            <a:spLocks noGrp="1"/>
          </p:cNvSpPr>
          <p:nvPr>
            <p:ph idx="1"/>
          </p:nvPr>
        </p:nvSpPr>
        <p:spPr>
          <a:xfrm>
            <a:off x="188006" y="1179871"/>
            <a:ext cx="8785077" cy="5024376"/>
          </a:xfrm>
        </p:spPr>
        <p:txBody>
          <a:bodyPr>
            <a:normAutofit fontScale="92500" lnSpcReduction="10000"/>
          </a:bodyPr>
          <a:lstStyle/>
          <a:p>
            <a:pPr>
              <a:buNone/>
            </a:pPr>
            <a:r>
              <a:rPr lang="en-IN" dirty="0"/>
              <a:t>- Standards and Guidelines:</a:t>
            </a:r>
          </a:p>
          <a:p>
            <a:pPr algn="just"/>
            <a:r>
              <a:rPr lang="en-US" sz="2400" dirty="0"/>
              <a:t>ISO 27001 (Information Security):This family of standards concerns information technology to improve security and protect company assets.</a:t>
            </a:r>
          </a:p>
          <a:p>
            <a:pPr algn="just"/>
            <a:r>
              <a:rPr lang="en-US" sz="2400" dirty="0"/>
              <a:t>IEEE 802.15.2: Bluetooth and Wi-Fi coexistence mechanism.</a:t>
            </a:r>
          </a:p>
          <a:p>
            <a:pPr algn="just"/>
            <a:r>
              <a:rPr lang="en-US" sz="2400" dirty="0"/>
              <a:t>IEEE 802.11 : Wireless Networking – "</a:t>
            </a:r>
            <a:r>
              <a:rPr lang="en-US" sz="2400" dirty="0" err="1"/>
              <a:t>WiFi</a:t>
            </a:r>
            <a:r>
              <a:rPr lang="en-US" sz="2400" dirty="0"/>
              <a:t>“.</a:t>
            </a:r>
            <a:endParaRPr lang="en-US" sz="1600" dirty="0">
              <a:solidFill>
                <a:srgbClr val="ECECEC"/>
              </a:solidFill>
              <a:highlight>
                <a:srgbClr val="212121"/>
              </a:highlight>
              <a:latin typeface="Söhne"/>
            </a:endParaRPr>
          </a:p>
          <a:p>
            <a:pPr algn="just"/>
            <a:r>
              <a:rPr lang="en-US" sz="2400" dirty="0"/>
              <a:t>JTAG (Joint Test Action Group): Used for debugging and programming microcontrollers. It typically uses a standardized pinout for debugging interfaces.</a:t>
            </a:r>
          </a:p>
          <a:p>
            <a:pPr algn="just"/>
            <a:r>
              <a:rPr lang="en-US" sz="2400" dirty="0"/>
              <a:t>ACPI (Advanced Configuration and Power Interface): Defines power management for devices and can include GPIO specifications for power states.</a:t>
            </a:r>
          </a:p>
          <a:p>
            <a:pPr algn="just"/>
            <a:r>
              <a:rPr lang="en-US" sz="2400" dirty="0"/>
              <a:t>LPC (Low Pin Count) Interface: Used in legacy systems for communication between the CPU and peripheral devices, involving GPIO configurations.</a:t>
            </a:r>
          </a:p>
          <a:p>
            <a:pPr algn="just"/>
            <a:endParaRPr lang="en-US" sz="2400" dirty="0"/>
          </a:p>
        </p:txBody>
      </p:sp>
      <p:sp>
        <p:nvSpPr>
          <p:cNvPr id="4" name="Date Placeholder 3">
            <a:extLst>
              <a:ext uri="{FF2B5EF4-FFF2-40B4-BE49-F238E27FC236}">
                <a16:creationId xmlns:a16="http://schemas.microsoft.com/office/drawing/2014/main" id="{4C56D84F-6D4E-5ADC-583B-81C0EBB9A0AB}"/>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FE22F1C5-DD9A-18DC-4270-08DEF4122C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7A745-501E-2EE5-AF8D-200942340FCC}"/>
              </a:ext>
            </a:extLst>
          </p:cNvPr>
          <p:cNvSpPr>
            <a:spLocks noGrp="1"/>
          </p:cNvSpPr>
          <p:nvPr>
            <p:ph type="sldNum" sz="quarter" idx="12"/>
          </p:nvPr>
        </p:nvSpPr>
        <p:spPr/>
        <p:txBody>
          <a:bodyPr/>
          <a:lstStyle/>
          <a:p>
            <a:fld id="{ADFB7573-0EEC-4F18-B4D8-B9624EC7F9C7}" type="slidenum">
              <a:rPr lang="en-IN" smtClean="0"/>
              <a:t>18</a:t>
            </a:fld>
            <a:endParaRPr lang="en-IN"/>
          </a:p>
        </p:txBody>
      </p:sp>
    </p:spTree>
    <p:extLst>
      <p:ext uri="{BB962C8B-B14F-4D97-AF65-F5344CB8AC3E}">
        <p14:creationId xmlns:p14="http://schemas.microsoft.com/office/powerpoint/2010/main" val="175583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7175-3415-4E7F-85D7-CED09DAEE872}"/>
              </a:ext>
            </a:extLst>
          </p:cNvPr>
          <p:cNvSpPr>
            <a:spLocks noGrp="1"/>
          </p:cNvSpPr>
          <p:nvPr>
            <p:ph type="title"/>
          </p:nvPr>
        </p:nvSpPr>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09EC8ECE-3AB1-4945-A019-62B3816AE544}"/>
              </a:ext>
            </a:extLst>
          </p:cNvPr>
          <p:cNvSpPr>
            <a:spLocks noGrp="1"/>
          </p:cNvSpPr>
          <p:nvPr>
            <p:ph idx="1"/>
          </p:nvPr>
        </p:nvSpPr>
        <p:spPr>
          <a:xfrm>
            <a:off x="188006" y="1484671"/>
            <a:ext cx="8785077" cy="4719576"/>
          </a:xfrm>
        </p:spPr>
        <p:txBody>
          <a:bodyPr>
            <a:normAutofit/>
          </a:bodyPr>
          <a:lstStyle/>
          <a:p>
            <a:pPr algn="just"/>
            <a:r>
              <a:rPr lang="en-US" sz="2400" dirty="0"/>
              <a:t>Existing methods may suffer from inaccuracies due to manual entry errors or barcode scanning issues. The facial recognition system must achieve high accuracy in identifying individuals to ensure reliable attendance tracking. </a:t>
            </a:r>
          </a:p>
          <a:p>
            <a:r>
              <a:rPr lang="en-US" sz="2400" dirty="0"/>
              <a:t>This project showcases the potential of Raspberry Pi technology and facial recognition algorithms to revolutionize attendance monitoring in various ways.</a:t>
            </a:r>
          </a:p>
          <a:p>
            <a:r>
              <a:rPr lang="en-US" sz="2400" dirty="0"/>
              <a:t> The project aims to enhance attendance monitoring by implementing an advanced facial recognition system powered by Raspberry Pi.</a:t>
            </a:r>
            <a:endParaRPr lang="en-IN" sz="2400" dirty="0"/>
          </a:p>
        </p:txBody>
      </p:sp>
      <p:sp>
        <p:nvSpPr>
          <p:cNvPr id="4" name="Date Placeholder 3">
            <a:extLst>
              <a:ext uri="{FF2B5EF4-FFF2-40B4-BE49-F238E27FC236}">
                <a16:creationId xmlns:a16="http://schemas.microsoft.com/office/drawing/2014/main" id="{BB04F3A7-14D4-49AB-B9FF-0BF0C2A33AA2}"/>
              </a:ext>
            </a:extLst>
          </p:cNvPr>
          <p:cNvSpPr>
            <a:spLocks noGrp="1"/>
          </p:cNvSpPr>
          <p:nvPr>
            <p:ph type="dt" sz="half" idx="10"/>
          </p:nvPr>
        </p:nvSpPr>
        <p:spPr/>
        <p:txBody>
          <a:bodyPr/>
          <a:lstStyle/>
          <a:p>
            <a:fld id="{553065FE-0069-489B-9A0E-0CE9C1C17171}" type="datetime1">
              <a:rPr lang="en-IN" smtClean="0"/>
              <a:t>24-05-2024</a:t>
            </a:fld>
            <a:endParaRPr lang="en-IN"/>
          </a:p>
        </p:txBody>
      </p:sp>
      <p:sp>
        <p:nvSpPr>
          <p:cNvPr id="5" name="Footer Placeholder 4">
            <a:extLst>
              <a:ext uri="{FF2B5EF4-FFF2-40B4-BE49-F238E27FC236}">
                <a16:creationId xmlns:a16="http://schemas.microsoft.com/office/drawing/2014/main" id="{53B47729-0F20-4BDD-9C52-A26931536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E2914-A851-45FE-90A4-5945D3F626A4}"/>
              </a:ext>
            </a:extLst>
          </p:cNvPr>
          <p:cNvSpPr>
            <a:spLocks noGrp="1"/>
          </p:cNvSpPr>
          <p:nvPr>
            <p:ph type="sldNum" sz="quarter" idx="12"/>
          </p:nvPr>
        </p:nvSpPr>
        <p:spPr/>
        <p:txBody>
          <a:bodyPr/>
          <a:lstStyle/>
          <a:p>
            <a:fld id="{ADFB7573-0EEC-4F18-B4D8-B9624EC7F9C7}" type="slidenum">
              <a:rPr lang="en-IN" smtClean="0"/>
              <a:t>19</a:t>
            </a:fld>
            <a:endParaRPr lang="en-IN"/>
          </a:p>
        </p:txBody>
      </p:sp>
    </p:spTree>
    <p:extLst>
      <p:ext uri="{BB962C8B-B14F-4D97-AF65-F5344CB8AC3E}">
        <p14:creationId xmlns:p14="http://schemas.microsoft.com/office/powerpoint/2010/main" val="151456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446-FC6F-4323-8E5E-54D5298BCB5A}"/>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40241B09-66EE-494B-AB83-084049831A1E}"/>
              </a:ext>
            </a:extLst>
          </p:cNvPr>
          <p:cNvSpPr>
            <a:spLocks noGrp="1"/>
          </p:cNvSpPr>
          <p:nvPr>
            <p:ph idx="1"/>
          </p:nvPr>
        </p:nvSpPr>
        <p:spPr/>
        <p:txBody>
          <a:bodyPr>
            <a:normAutofit/>
          </a:bodyPr>
          <a:lstStyle/>
          <a:p>
            <a:r>
              <a:rPr lang="en-US" dirty="0"/>
              <a:t>Introduction	</a:t>
            </a:r>
          </a:p>
          <a:p>
            <a:r>
              <a:rPr lang="en-US" dirty="0"/>
              <a:t>Literature Survey	</a:t>
            </a:r>
          </a:p>
          <a:p>
            <a:r>
              <a:rPr lang="en-US" dirty="0"/>
              <a:t>Design Scheme	</a:t>
            </a:r>
          </a:p>
          <a:p>
            <a:r>
              <a:rPr lang="en-US" dirty="0"/>
              <a:t>Testing, Analysis, And Evaluation	</a:t>
            </a:r>
          </a:p>
          <a:p>
            <a:r>
              <a:rPr lang="en-US" dirty="0"/>
              <a:t>Socio-economic Issues Associated With The Project</a:t>
            </a:r>
          </a:p>
          <a:p>
            <a:r>
              <a:rPr lang="en-US" dirty="0"/>
              <a:t>Engineering Tools And Standards	</a:t>
            </a:r>
          </a:p>
          <a:p>
            <a:r>
              <a:rPr lang="en-US" dirty="0"/>
              <a:t>Conclusion</a:t>
            </a:r>
          </a:p>
          <a:p>
            <a:endParaRPr lang="en-IN" dirty="0"/>
          </a:p>
        </p:txBody>
      </p:sp>
      <p:sp>
        <p:nvSpPr>
          <p:cNvPr id="4" name="Date Placeholder 3">
            <a:extLst>
              <a:ext uri="{FF2B5EF4-FFF2-40B4-BE49-F238E27FC236}">
                <a16:creationId xmlns:a16="http://schemas.microsoft.com/office/drawing/2014/main" id="{3EE05AB0-97FA-46C0-9103-759A544B42DB}"/>
              </a:ext>
            </a:extLst>
          </p:cNvPr>
          <p:cNvSpPr>
            <a:spLocks noGrp="1"/>
          </p:cNvSpPr>
          <p:nvPr>
            <p:ph type="dt" sz="half" idx="10"/>
          </p:nvPr>
        </p:nvSpPr>
        <p:spPr/>
        <p:txBody>
          <a:bodyPr/>
          <a:lstStyle/>
          <a:p>
            <a:fld id="{0B1DAA84-F85C-4617-A1EC-E732260831FD}" type="datetime1">
              <a:rPr lang="en-IN" smtClean="0"/>
              <a:t>24-05-2024</a:t>
            </a:fld>
            <a:endParaRPr lang="en-IN"/>
          </a:p>
        </p:txBody>
      </p:sp>
      <p:sp>
        <p:nvSpPr>
          <p:cNvPr id="5" name="Footer Placeholder 4">
            <a:extLst>
              <a:ext uri="{FF2B5EF4-FFF2-40B4-BE49-F238E27FC236}">
                <a16:creationId xmlns:a16="http://schemas.microsoft.com/office/drawing/2014/main" id="{491E03A6-7930-4EB8-BE49-CB366A3EA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FEBD3-61BF-443F-9481-BE1580B7CF89}"/>
              </a:ext>
            </a:extLst>
          </p:cNvPr>
          <p:cNvSpPr>
            <a:spLocks noGrp="1"/>
          </p:cNvSpPr>
          <p:nvPr>
            <p:ph type="sldNum" sz="quarter" idx="12"/>
          </p:nvPr>
        </p:nvSpPr>
        <p:spPr/>
        <p:txBody>
          <a:bodyPr/>
          <a:lstStyle/>
          <a:p>
            <a:fld id="{ADFB7573-0EEC-4F18-B4D8-B9624EC7F9C7}" type="slidenum">
              <a:rPr lang="en-IN" smtClean="0"/>
              <a:t>2</a:t>
            </a:fld>
            <a:endParaRPr lang="en-IN"/>
          </a:p>
        </p:txBody>
      </p:sp>
    </p:spTree>
    <p:extLst>
      <p:ext uri="{BB962C8B-B14F-4D97-AF65-F5344CB8AC3E}">
        <p14:creationId xmlns:p14="http://schemas.microsoft.com/office/powerpoint/2010/main" val="1769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E6-1091-41E6-A048-3D4EF30E0A55}"/>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3B18325C-4572-4FC9-9C64-8112ABED69C9}"/>
              </a:ext>
            </a:extLst>
          </p:cNvPr>
          <p:cNvSpPr>
            <a:spLocks noGrp="1"/>
          </p:cNvSpPr>
          <p:nvPr>
            <p:ph idx="1"/>
          </p:nvPr>
        </p:nvSpPr>
        <p:spPr/>
        <p:txBody>
          <a:bodyPr/>
          <a:lstStyle/>
          <a:p>
            <a:pPr algn="just"/>
            <a:r>
              <a:rPr lang="en-IN" dirty="0"/>
              <a:t>Python Programming For IOT – by Gary Smart</a:t>
            </a:r>
          </a:p>
          <a:p>
            <a:pPr algn="just"/>
            <a:r>
              <a:rPr lang="en-IN" dirty="0"/>
              <a:t>Raspberry Pi Cookbook – by Simon Monk</a:t>
            </a:r>
            <a:endParaRPr lang="en-IN" dirty="0">
              <a:hlinkClick r:id="rId2"/>
            </a:endParaRPr>
          </a:p>
          <a:p>
            <a:pPr algn="just"/>
            <a:r>
              <a:rPr lang="en-IN" dirty="0">
                <a:hlinkClick r:id="rId2"/>
              </a:rPr>
              <a:t>https://www.geeksforgeeks.org/python-programming-language/</a:t>
            </a:r>
            <a:endParaRPr lang="en-IN" dirty="0"/>
          </a:p>
          <a:p>
            <a:pPr algn="just"/>
            <a:r>
              <a:rPr lang="en-IN" dirty="0"/>
              <a:t> ✓ </a:t>
            </a:r>
            <a:r>
              <a:rPr lang="en-IN" dirty="0">
                <a:hlinkClick r:id="rId3"/>
              </a:rPr>
              <a:t>https://www.youtube.com/watch?v=Ag_NWssyI50&amp;list=PLZbNfIz7zVFArBDOCODU30EA4nvZ2-jf&amp;index=9</a:t>
            </a:r>
            <a:endParaRPr lang="en-IN" dirty="0"/>
          </a:p>
          <a:p>
            <a:pPr algn="just"/>
            <a:r>
              <a:rPr lang="en-IN" dirty="0"/>
              <a:t> ✓https://realpython.com/face-recognition-with-python/</a:t>
            </a:r>
          </a:p>
        </p:txBody>
      </p:sp>
      <p:sp>
        <p:nvSpPr>
          <p:cNvPr id="4" name="Date Placeholder 3">
            <a:extLst>
              <a:ext uri="{FF2B5EF4-FFF2-40B4-BE49-F238E27FC236}">
                <a16:creationId xmlns:a16="http://schemas.microsoft.com/office/drawing/2014/main" id="{30854A40-6917-4545-815D-83E5B8F5F704}"/>
              </a:ext>
            </a:extLst>
          </p:cNvPr>
          <p:cNvSpPr>
            <a:spLocks noGrp="1"/>
          </p:cNvSpPr>
          <p:nvPr>
            <p:ph type="dt" sz="half" idx="10"/>
          </p:nvPr>
        </p:nvSpPr>
        <p:spPr/>
        <p:txBody>
          <a:bodyPr/>
          <a:lstStyle/>
          <a:p>
            <a:fld id="{CFD2862B-87A5-4073-B616-5F0F829D58CA}" type="datetime1">
              <a:rPr lang="en-IN" smtClean="0"/>
              <a:t>24-05-2024</a:t>
            </a:fld>
            <a:endParaRPr lang="en-IN"/>
          </a:p>
        </p:txBody>
      </p:sp>
      <p:sp>
        <p:nvSpPr>
          <p:cNvPr id="5" name="Footer Placeholder 4">
            <a:extLst>
              <a:ext uri="{FF2B5EF4-FFF2-40B4-BE49-F238E27FC236}">
                <a16:creationId xmlns:a16="http://schemas.microsoft.com/office/drawing/2014/main" id="{354FF8C9-4F87-474E-8537-DC116C4A1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7148-A110-4012-A661-80C04D728D67}"/>
              </a:ext>
            </a:extLst>
          </p:cNvPr>
          <p:cNvSpPr>
            <a:spLocks noGrp="1"/>
          </p:cNvSpPr>
          <p:nvPr>
            <p:ph type="sldNum" sz="quarter" idx="12"/>
          </p:nvPr>
        </p:nvSpPr>
        <p:spPr/>
        <p:txBody>
          <a:bodyPr/>
          <a:lstStyle/>
          <a:p>
            <a:fld id="{ADFB7573-0EEC-4F18-B4D8-B9624EC7F9C7}" type="slidenum">
              <a:rPr lang="en-IN" smtClean="0"/>
              <a:t>20</a:t>
            </a:fld>
            <a:endParaRPr lang="en-IN"/>
          </a:p>
        </p:txBody>
      </p:sp>
    </p:spTree>
    <p:extLst>
      <p:ext uri="{BB962C8B-B14F-4D97-AF65-F5344CB8AC3E}">
        <p14:creationId xmlns:p14="http://schemas.microsoft.com/office/powerpoint/2010/main" val="1742798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A4-639D-4F22-9C5D-BDE292E17FEE}"/>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7FECB66A-9D60-4D94-A1A7-D1A557742DB5}"/>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EEB088B-0B5C-41DF-A0DC-D07E0F4424DA}"/>
              </a:ext>
            </a:extLst>
          </p:cNvPr>
          <p:cNvSpPr>
            <a:spLocks noGrp="1"/>
          </p:cNvSpPr>
          <p:nvPr>
            <p:ph type="dt" sz="half" idx="10"/>
          </p:nvPr>
        </p:nvSpPr>
        <p:spPr/>
        <p:txBody>
          <a:bodyPr/>
          <a:lstStyle/>
          <a:p>
            <a:fld id="{4FC09D73-6C67-49EE-ACA2-D71846FB9B23}" type="datetime1">
              <a:rPr lang="en-IN" smtClean="0"/>
              <a:t>24-05-2024</a:t>
            </a:fld>
            <a:endParaRPr lang="en-IN"/>
          </a:p>
        </p:txBody>
      </p:sp>
      <p:sp>
        <p:nvSpPr>
          <p:cNvPr id="5" name="Footer Placeholder 4">
            <a:extLst>
              <a:ext uri="{FF2B5EF4-FFF2-40B4-BE49-F238E27FC236}">
                <a16:creationId xmlns:a16="http://schemas.microsoft.com/office/drawing/2014/main" id="{E60C3D76-6985-425F-8101-B931A0AB3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29264-98AF-4446-AC64-007FC86D531A}"/>
              </a:ext>
            </a:extLst>
          </p:cNvPr>
          <p:cNvSpPr>
            <a:spLocks noGrp="1"/>
          </p:cNvSpPr>
          <p:nvPr>
            <p:ph type="sldNum" sz="quarter" idx="12"/>
          </p:nvPr>
        </p:nvSpPr>
        <p:spPr/>
        <p:txBody>
          <a:bodyPr/>
          <a:lstStyle/>
          <a:p>
            <a:fld id="{ADFB7573-0EEC-4F18-B4D8-B9624EC7F9C7}" type="slidenum">
              <a:rPr lang="en-IN" smtClean="0"/>
              <a:t>21</a:t>
            </a:fld>
            <a:endParaRPr lang="en-IN"/>
          </a:p>
        </p:txBody>
      </p:sp>
      <p:pic>
        <p:nvPicPr>
          <p:cNvPr id="1028" name="Picture 4" descr="https://previews.123rf.com/images/flybird163/flybird1631508/flybird163150800853/44052098-any-questions-question-write-on-paper.jpg">
            <a:extLst>
              <a:ext uri="{FF2B5EF4-FFF2-40B4-BE49-F238E27FC236}">
                <a16:creationId xmlns:a16="http://schemas.microsoft.com/office/drawing/2014/main" id="{34A8A78E-62E6-465D-B222-3CDC96F0D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57" y="1008403"/>
            <a:ext cx="7826374" cy="519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1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F26-A5B0-4D4A-A392-E6F1E5BCDCA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A10080B-4FC2-48F5-8185-95684B1566E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027F2A9-19A9-4319-8E39-B664A50C7BDB}"/>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A7C8759C-36E1-4842-9D6B-C71751B5E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4D8C0-FCAD-44C7-9CF2-4F653D760C5F}"/>
              </a:ext>
            </a:extLst>
          </p:cNvPr>
          <p:cNvSpPr>
            <a:spLocks noGrp="1"/>
          </p:cNvSpPr>
          <p:nvPr>
            <p:ph type="sldNum" sz="quarter" idx="12"/>
          </p:nvPr>
        </p:nvSpPr>
        <p:spPr/>
        <p:txBody>
          <a:bodyPr/>
          <a:lstStyle/>
          <a:p>
            <a:fld id="{ADFB7573-0EEC-4F18-B4D8-B9624EC7F9C7}" type="slidenum">
              <a:rPr lang="en-IN" smtClean="0"/>
              <a:t>22</a:t>
            </a:fld>
            <a:endParaRPr lang="en-IN"/>
          </a:p>
        </p:txBody>
      </p:sp>
      <p:pic>
        <p:nvPicPr>
          <p:cNvPr id="2050" name="Picture 2" descr="https://i0.wp.com/sociallover.net/wp-content/uploads/2017/04/thank-you-images-for-ppt.png">
            <a:extLst>
              <a:ext uri="{FF2B5EF4-FFF2-40B4-BE49-F238E27FC236}">
                <a16:creationId xmlns:a16="http://schemas.microsoft.com/office/drawing/2014/main" id="{B3A3EA86-8122-4F5A-A3D8-2B0B9ADC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141582"/>
            <a:ext cx="8791402" cy="494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6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539FD1C-EC1F-4F98-87A9-6C64F1FEC070}"/>
              </a:ext>
            </a:extLst>
          </p:cNvPr>
          <p:cNvSpPr>
            <a:spLocks noGrp="1"/>
          </p:cNvSpPr>
          <p:nvPr>
            <p:ph idx="1"/>
          </p:nvPr>
        </p:nvSpPr>
        <p:spPr>
          <a:xfrm>
            <a:off x="188006" y="1376516"/>
            <a:ext cx="8785077" cy="4237703"/>
          </a:xfrm>
        </p:spPr>
        <p:txBody>
          <a:bodyPr/>
          <a:lstStyle/>
          <a:p>
            <a:pPr algn="just"/>
            <a:r>
              <a:rPr lang="en-US" sz="2400" dirty="0"/>
              <a:t>The project aims to enhance attendance monitoring through the implementation of an advanced facial recognition system powered by Raspberry Pi technology. </a:t>
            </a:r>
          </a:p>
          <a:p>
            <a:r>
              <a:rPr lang="en-US" sz="2400" dirty="0"/>
              <a:t>By leveraging Raspberry Pi and sophisticated face recognition algorithms, the system automates attendance management in diverse environments, including classrooms, offices, and events. </a:t>
            </a:r>
          </a:p>
          <a:p>
            <a:r>
              <a:rPr lang="en-US" sz="2400" dirty="0"/>
              <a:t>This innovative solution eliminates the need for manual attendance marking and offers a reliable, secure, and efficient method for tracking attendance</a:t>
            </a:r>
            <a:r>
              <a:rPr lang="en-US" dirty="0"/>
              <a:t>.</a:t>
            </a:r>
            <a:endParaRPr lang="en-IN" dirty="0"/>
          </a:p>
        </p:txBody>
      </p:sp>
      <p:sp>
        <p:nvSpPr>
          <p:cNvPr id="4" name="Date Placeholder 3">
            <a:extLst>
              <a:ext uri="{FF2B5EF4-FFF2-40B4-BE49-F238E27FC236}">
                <a16:creationId xmlns:a16="http://schemas.microsoft.com/office/drawing/2014/main" id="{64414526-8011-4C79-AB11-4EFF2BB6B288}"/>
              </a:ext>
            </a:extLst>
          </p:cNvPr>
          <p:cNvSpPr>
            <a:spLocks noGrp="1"/>
          </p:cNvSpPr>
          <p:nvPr>
            <p:ph type="dt" sz="half" idx="10"/>
          </p:nvPr>
        </p:nvSpPr>
        <p:spPr/>
        <p:txBody>
          <a:bodyPr/>
          <a:lstStyle/>
          <a:p>
            <a:fld id="{F96ED9C6-6521-4398-A7DC-DB682660407D}" type="datetime1">
              <a:rPr lang="en-IN" smtClean="0"/>
              <a:t>24-05-2024</a:t>
            </a:fld>
            <a:endParaRPr lang="en-IN"/>
          </a:p>
        </p:txBody>
      </p:sp>
      <p:sp>
        <p:nvSpPr>
          <p:cNvPr id="5" name="Footer Placeholder 4">
            <a:extLst>
              <a:ext uri="{FF2B5EF4-FFF2-40B4-BE49-F238E27FC236}">
                <a16:creationId xmlns:a16="http://schemas.microsoft.com/office/drawing/2014/main" id="{FD1C0A33-20B8-4BAA-A38B-6E192AB6D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C5D16-38AE-4E8A-8719-DC2DB0EC3B1F}"/>
              </a:ext>
            </a:extLst>
          </p:cNvPr>
          <p:cNvSpPr>
            <a:spLocks noGrp="1"/>
          </p:cNvSpPr>
          <p:nvPr>
            <p:ph type="sldNum" sz="quarter" idx="12"/>
          </p:nvPr>
        </p:nvSpPr>
        <p:spPr/>
        <p:txBody>
          <a:bodyPr/>
          <a:lstStyle/>
          <a:p>
            <a:fld id="{ADFB7573-0EEC-4F18-B4D8-B9624EC7F9C7}" type="slidenum">
              <a:rPr lang="en-IN" smtClean="0"/>
              <a:t>3</a:t>
            </a:fld>
            <a:endParaRPr lang="en-IN"/>
          </a:p>
        </p:txBody>
      </p:sp>
    </p:spTree>
    <p:extLst>
      <p:ext uri="{BB962C8B-B14F-4D97-AF65-F5344CB8AC3E}">
        <p14:creationId xmlns:p14="http://schemas.microsoft.com/office/powerpoint/2010/main" val="1168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67D-7919-4BD9-85F8-F9B052700BED}"/>
              </a:ext>
            </a:extLst>
          </p:cNvPr>
          <p:cNvSpPr>
            <a:spLocks noGrp="1"/>
          </p:cNvSpPr>
          <p:nvPr>
            <p:ph type="title"/>
          </p:nvPr>
        </p:nvSpPr>
        <p:spPr/>
        <p:txBody>
          <a:bodyPr>
            <a:normAutofit fontScale="90000"/>
          </a:bodyPr>
          <a:lstStyle/>
          <a:p>
            <a:r>
              <a:rPr lang="en-US" dirty="0"/>
              <a:t>Literature Survey	</a:t>
            </a:r>
            <a:endParaRPr lang="en-IN" dirty="0"/>
          </a:p>
        </p:txBody>
      </p:sp>
      <p:sp>
        <p:nvSpPr>
          <p:cNvPr id="3" name="Content Placeholder 2">
            <a:extLst>
              <a:ext uri="{FF2B5EF4-FFF2-40B4-BE49-F238E27FC236}">
                <a16:creationId xmlns:a16="http://schemas.microsoft.com/office/drawing/2014/main" id="{7E8BA668-8ABC-489D-905A-8471DC562BAF}"/>
              </a:ext>
            </a:extLst>
          </p:cNvPr>
          <p:cNvSpPr>
            <a:spLocks noGrp="1"/>
          </p:cNvSpPr>
          <p:nvPr>
            <p:ph idx="1"/>
          </p:nvPr>
        </p:nvSpPr>
        <p:spPr>
          <a:xfrm>
            <a:off x="358924" y="1288026"/>
            <a:ext cx="8597070" cy="4917914"/>
          </a:xfrm>
        </p:spPr>
        <p:txBody>
          <a:bodyPr>
            <a:normAutofit/>
          </a:bodyPr>
          <a:lstStyle/>
          <a:p>
            <a:pPr algn="just"/>
            <a:r>
              <a:rPr lang="en-US" sz="2400" dirty="0"/>
              <a:t>Real-Time Face Recognition Using Raspberry Pi Reference: "Real-Time Face Recognition Using Raspberry Pi" by P. Viola and M. Jones.</a:t>
            </a:r>
          </a:p>
          <a:p>
            <a:pPr algn="just"/>
            <a:r>
              <a:rPr lang="en-US" sz="2400" dirty="0"/>
              <a:t>Smart Attendance System Using Face Recognition:</a:t>
            </a:r>
          </a:p>
          <a:p>
            <a:pPr marL="0" indent="0" algn="just">
              <a:buNone/>
            </a:pPr>
            <a:r>
              <a:rPr lang="en-US" sz="2400" dirty="0"/>
              <a:t>Reference: "Smart Attendance System using Face Recognition" by V. Singh, A. Parnami, and N. Nair.</a:t>
            </a:r>
          </a:p>
          <a:p>
            <a:pPr algn="just"/>
            <a:r>
              <a:rPr lang="en-US" sz="2400" dirty="0"/>
              <a:t>Automated Classroom Attendance System Using Facial Recognition:</a:t>
            </a:r>
          </a:p>
          <a:p>
            <a:pPr marL="0" indent="0" algn="just">
              <a:buNone/>
            </a:pPr>
            <a:r>
              <a:rPr lang="en-US" sz="2400" dirty="0"/>
              <a:t>Reference: "Automated Classroom Attendance System Using Facial Recognition" by K. Priya and D. </a:t>
            </a:r>
            <a:r>
              <a:rPr lang="en-US" sz="2400" dirty="0" err="1"/>
              <a:t>Dhivya</a:t>
            </a:r>
            <a:r>
              <a:rPr lang="en-US" sz="2400" dirty="0"/>
              <a:t>.</a:t>
            </a:r>
          </a:p>
          <a:p>
            <a:pPr marL="0" indent="0" algn="just">
              <a:buNone/>
            </a:pPr>
            <a:endParaRPr lang="en-IN" sz="2400" dirty="0"/>
          </a:p>
        </p:txBody>
      </p:sp>
      <p:sp>
        <p:nvSpPr>
          <p:cNvPr id="4" name="Date Placeholder 3">
            <a:extLst>
              <a:ext uri="{FF2B5EF4-FFF2-40B4-BE49-F238E27FC236}">
                <a16:creationId xmlns:a16="http://schemas.microsoft.com/office/drawing/2014/main" id="{5A73A2C1-2501-4DAC-9128-40D36DA36C08}"/>
              </a:ext>
            </a:extLst>
          </p:cNvPr>
          <p:cNvSpPr>
            <a:spLocks noGrp="1"/>
          </p:cNvSpPr>
          <p:nvPr>
            <p:ph type="dt" sz="half" idx="10"/>
          </p:nvPr>
        </p:nvSpPr>
        <p:spPr/>
        <p:txBody>
          <a:bodyPr/>
          <a:lstStyle/>
          <a:p>
            <a:fld id="{C06AB7E8-BBD7-4FE9-80F4-3C999F840AFA}" type="datetime1">
              <a:rPr lang="en-IN" smtClean="0"/>
              <a:t>24-05-2024</a:t>
            </a:fld>
            <a:endParaRPr lang="en-IN"/>
          </a:p>
        </p:txBody>
      </p:sp>
      <p:sp>
        <p:nvSpPr>
          <p:cNvPr id="5" name="Footer Placeholder 4">
            <a:extLst>
              <a:ext uri="{FF2B5EF4-FFF2-40B4-BE49-F238E27FC236}">
                <a16:creationId xmlns:a16="http://schemas.microsoft.com/office/drawing/2014/main" id="{9522AA19-EE50-43B1-AE91-BD1DDB38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7361-8AF9-49A3-B25B-B1043E057DE8}"/>
              </a:ext>
            </a:extLst>
          </p:cNvPr>
          <p:cNvSpPr>
            <a:spLocks noGrp="1"/>
          </p:cNvSpPr>
          <p:nvPr>
            <p:ph type="sldNum" sz="quarter" idx="12"/>
          </p:nvPr>
        </p:nvSpPr>
        <p:spPr/>
        <p:txBody>
          <a:bodyPr/>
          <a:lstStyle/>
          <a:p>
            <a:fld id="{ADFB7573-0EEC-4F18-B4D8-B9624EC7F9C7}" type="slidenum">
              <a:rPr lang="en-IN" smtClean="0"/>
              <a:t>4</a:t>
            </a:fld>
            <a:endParaRPr lang="en-IN"/>
          </a:p>
        </p:txBody>
      </p:sp>
    </p:spTree>
    <p:extLst>
      <p:ext uri="{BB962C8B-B14F-4D97-AF65-F5344CB8AC3E}">
        <p14:creationId xmlns:p14="http://schemas.microsoft.com/office/powerpoint/2010/main" val="202507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DCC2-6D33-475E-B7AB-E070F315DCFB}"/>
              </a:ext>
            </a:extLst>
          </p:cNvPr>
          <p:cNvSpPr>
            <a:spLocks noGrp="1"/>
          </p:cNvSpPr>
          <p:nvPr>
            <p:ph type="title"/>
          </p:nvPr>
        </p:nvSpPr>
        <p:spPr/>
        <p:txBody>
          <a:bodyPr>
            <a:normAutofit fontScale="90000"/>
          </a:bodyPr>
          <a:lstStyle/>
          <a:p>
            <a:r>
              <a:rPr lang="en-US" dirty="0"/>
              <a:t>Design Scheme	</a:t>
            </a:r>
            <a:endParaRPr lang="en-IN" dirty="0"/>
          </a:p>
        </p:txBody>
      </p:sp>
      <p:sp>
        <p:nvSpPr>
          <p:cNvPr id="3" name="Content Placeholder 2">
            <a:extLst>
              <a:ext uri="{FF2B5EF4-FFF2-40B4-BE49-F238E27FC236}">
                <a16:creationId xmlns:a16="http://schemas.microsoft.com/office/drawing/2014/main" id="{06AE589C-38FE-411E-B406-9B831DCAC958}"/>
              </a:ext>
            </a:extLst>
          </p:cNvPr>
          <p:cNvSpPr>
            <a:spLocks noGrp="1"/>
          </p:cNvSpPr>
          <p:nvPr>
            <p:ph idx="1"/>
          </p:nvPr>
        </p:nvSpPr>
        <p:spPr>
          <a:xfrm>
            <a:off x="188006" y="1337187"/>
            <a:ext cx="8785077" cy="4867060"/>
          </a:xfrm>
        </p:spPr>
        <p:txBody>
          <a:bodyPr>
            <a:normAutofit/>
          </a:bodyPr>
          <a:lstStyle/>
          <a:p>
            <a:pPr algn="just"/>
            <a:r>
              <a:rPr lang="en-IN" sz="2400" dirty="0"/>
              <a:t>System Architecture: Raspberry Pi as the main controller. Camera module for capturing facial images.</a:t>
            </a:r>
          </a:p>
          <a:p>
            <a:r>
              <a:rPr lang="en-IN" sz="2400" dirty="0"/>
              <a:t>Various sensors for environment monitoring (e.g., PIR motion sensor, temperature sensor).</a:t>
            </a:r>
          </a:p>
          <a:p>
            <a:r>
              <a:rPr lang="en-IN" sz="2400" dirty="0"/>
              <a:t>Facial Recognition Algorithm: Use OpenCV library for facial recognition.</a:t>
            </a:r>
          </a:p>
          <a:p>
            <a:r>
              <a:rPr lang="en-IN" sz="2400" dirty="0"/>
              <a:t>Train the algorithm with reference images of individuals.</a:t>
            </a:r>
          </a:p>
          <a:p>
            <a:r>
              <a:rPr lang="en-IN" sz="2400" dirty="0"/>
              <a:t>User Interface: Display attendance status or other information on a connected display (optional).</a:t>
            </a:r>
          </a:p>
          <a:p>
            <a:r>
              <a:rPr lang="en-IN" sz="2400" dirty="0"/>
              <a:t>Provide feedback to users (e.g., audio or visual cues).</a:t>
            </a:r>
            <a:br>
              <a:rPr lang="en-IN" sz="2400" dirty="0"/>
            </a:br>
            <a:endParaRPr lang="en-IN" sz="2400" dirty="0"/>
          </a:p>
        </p:txBody>
      </p:sp>
      <p:sp>
        <p:nvSpPr>
          <p:cNvPr id="4" name="Date Placeholder 3">
            <a:extLst>
              <a:ext uri="{FF2B5EF4-FFF2-40B4-BE49-F238E27FC236}">
                <a16:creationId xmlns:a16="http://schemas.microsoft.com/office/drawing/2014/main" id="{06AF3C58-E326-42D4-919E-EF72FBD5D137}"/>
              </a:ext>
            </a:extLst>
          </p:cNvPr>
          <p:cNvSpPr>
            <a:spLocks noGrp="1"/>
          </p:cNvSpPr>
          <p:nvPr>
            <p:ph type="dt" sz="half" idx="10"/>
          </p:nvPr>
        </p:nvSpPr>
        <p:spPr/>
        <p:txBody>
          <a:bodyPr/>
          <a:lstStyle/>
          <a:p>
            <a:fld id="{99A6435B-86FB-4477-9359-4E079732371F}" type="datetime1">
              <a:rPr lang="en-IN" smtClean="0"/>
              <a:t>24-05-2024</a:t>
            </a:fld>
            <a:endParaRPr lang="en-IN"/>
          </a:p>
        </p:txBody>
      </p:sp>
      <p:sp>
        <p:nvSpPr>
          <p:cNvPr id="5" name="Footer Placeholder 4">
            <a:extLst>
              <a:ext uri="{FF2B5EF4-FFF2-40B4-BE49-F238E27FC236}">
                <a16:creationId xmlns:a16="http://schemas.microsoft.com/office/drawing/2014/main"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9D8E9-34BC-4BA8-9B48-41A92F1A1837}"/>
              </a:ext>
            </a:extLst>
          </p:cNvPr>
          <p:cNvSpPr>
            <a:spLocks noGrp="1"/>
          </p:cNvSpPr>
          <p:nvPr>
            <p:ph type="sldNum" sz="quarter" idx="12"/>
          </p:nvPr>
        </p:nvSpPr>
        <p:spPr/>
        <p:txBody>
          <a:bodyPr/>
          <a:lstStyle/>
          <a:p>
            <a:fld id="{ADFB7573-0EEC-4F18-B4D8-B9624EC7F9C7}" type="slidenum">
              <a:rPr lang="en-IN" smtClean="0"/>
              <a:t>5</a:t>
            </a:fld>
            <a:endParaRPr lang="en-IN"/>
          </a:p>
        </p:txBody>
      </p:sp>
    </p:spTree>
    <p:extLst>
      <p:ext uri="{BB962C8B-B14F-4D97-AF65-F5344CB8AC3E}">
        <p14:creationId xmlns:p14="http://schemas.microsoft.com/office/powerpoint/2010/main" val="240650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3032-2AD9-4878-7C99-5EE2F2400087}"/>
              </a:ext>
            </a:extLst>
          </p:cNvPr>
          <p:cNvSpPr>
            <a:spLocks noGrp="1"/>
          </p:cNvSpPr>
          <p:nvPr>
            <p:ph type="title"/>
          </p:nvPr>
        </p:nvSpPr>
        <p:spPr/>
        <p:txBody>
          <a:bodyPr>
            <a:normAutofit fontScale="90000"/>
          </a:bodyPr>
          <a:lstStyle/>
          <a:p>
            <a:r>
              <a:rPr lang="en-IN" dirty="0"/>
              <a:t>DESIGN SCHEME</a:t>
            </a:r>
          </a:p>
        </p:txBody>
      </p:sp>
      <p:sp>
        <p:nvSpPr>
          <p:cNvPr id="3" name="Content Placeholder 2">
            <a:extLst>
              <a:ext uri="{FF2B5EF4-FFF2-40B4-BE49-F238E27FC236}">
                <a16:creationId xmlns:a16="http://schemas.microsoft.com/office/drawing/2014/main" id="{5C095E5C-D324-1BAD-E12E-A4CCF9A7A96A}"/>
              </a:ext>
            </a:extLst>
          </p:cNvPr>
          <p:cNvSpPr>
            <a:spLocks noGrp="1"/>
          </p:cNvSpPr>
          <p:nvPr>
            <p:ph idx="1"/>
          </p:nvPr>
        </p:nvSpPr>
        <p:spPr/>
        <p:txBody>
          <a:bodyPr>
            <a:normAutofit/>
          </a:bodyPr>
          <a:lstStyle/>
          <a:p>
            <a:pPr algn="l">
              <a:buFont typeface="+mj-lt"/>
              <a:buAutoNum type="arabicPeriod"/>
            </a:pPr>
            <a:r>
              <a:rPr lang="en-US" sz="2400" dirty="0"/>
              <a:t>Data Logging and Analysis: Log attendance data, including timestamps and recognized individuals. Store data locally or send it to a remote server for further analysis.</a:t>
            </a:r>
          </a:p>
          <a:p>
            <a:pPr algn="just">
              <a:buFont typeface="+mj-lt"/>
              <a:buAutoNum type="arabicPeriod"/>
            </a:pPr>
            <a:r>
              <a:rPr lang="en-US" sz="2400" dirty="0"/>
              <a:t>Integration: Integrate software components with hardware components. Establish communication between Raspberry Pi and Arduino Uno (if used).</a:t>
            </a:r>
          </a:p>
          <a:p>
            <a:pPr algn="l">
              <a:buFont typeface="+mj-lt"/>
              <a:buAutoNum type="arabicPeriod"/>
            </a:pPr>
            <a:r>
              <a:rPr lang="en-US" sz="2400" dirty="0"/>
              <a:t>Power Management: Use a power management system to ensure efficient use of power and battery life (if applicable).</a:t>
            </a:r>
          </a:p>
          <a:p>
            <a:pPr algn="l">
              <a:buFont typeface="+mj-lt"/>
              <a:buAutoNum type="arabicPeriod"/>
            </a:pPr>
            <a:r>
              <a:rPr lang="en-US" sz="2400" dirty="0"/>
              <a:t>Security and Privacy: Implement security measures to protect attendance data. Ensure compliance with relevant data protection regulations.</a:t>
            </a:r>
            <a:endParaRPr lang="en-IN" sz="2400" dirty="0"/>
          </a:p>
        </p:txBody>
      </p:sp>
      <p:sp>
        <p:nvSpPr>
          <p:cNvPr id="4" name="Date Placeholder 3">
            <a:extLst>
              <a:ext uri="{FF2B5EF4-FFF2-40B4-BE49-F238E27FC236}">
                <a16:creationId xmlns:a16="http://schemas.microsoft.com/office/drawing/2014/main" id="{45100D79-5B63-91BB-8869-2FCAD2542354}"/>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054BA0ED-1B1B-4D19-CDA0-EB9A19C4D3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ECD397-D41E-4F72-F1C1-7E5F9E0B02B0}"/>
              </a:ext>
            </a:extLst>
          </p:cNvPr>
          <p:cNvSpPr>
            <a:spLocks noGrp="1"/>
          </p:cNvSpPr>
          <p:nvPr>
            <p:ph type="sldNum" sz="quarter" idx="12"/>
          </p:nvPr>
        </p:nvSpPr>
        <p:spPr/>
        <p:txBody>
          <a:bodyPr/>
          <a:lstStyle/>
          <a:p>
            <a:fld id="{ADFB7573-0EEC-4F18-B4D8-B9624EC7F9C7}" type="slidenum">
              <a:rPr lang="en-IN" smtClean="0"/>
              <a:t>6</a:t>
            </a:fld>
            <a:endParaRPr lang="en-IN"/>
          </a:p>
        </p:txBody>
      </p:sp>
    </p:spTree>
    <p:extLst>
      <p:ext uri="{BB962C8B-B14F-4D97-AF65-F5344CB8AC3E}">
        <p14:creationId xmlns:p14="http://schemas.microsoft.com/office/powerpoint/2010/main" val="414124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B2F5-EAB3-308E-FEEE-889A4C984397}"/>
              </a:ext>
            </a:extLst>
          </p:cNvPr>
          <p:cNvSpPr>
            <a:spLocks noGrp="1"/>
          </p:cNvSpPr>
          <p:nvPr>
            <p:ph type="title"/>
          </p:nvPr>
        </p:nvSpPr>
        <p:spPr/>
        <p:txBody>
          <a:bodyPr>
            <a:normAutofit fontScale="90000"/>
          </a:bodyPr>
          <a:lstStyle/>
          <a:p>
            <a:r>
              <a:rPr lang="en-IN" dirty="0"/>
              <a:t>DESIGN SCHEME</a:t>
            </a:r>
          </a:p>
        </p:txBody>
      </p:sp>
      <p:pic>
        <p:nvPicPr>
          <p:cNvPr id="8" name="Content Placeholder 7">
            <a:extLst>
              <a:ext uri="{FF2B5EF4-FFF2-40B4-BE49-F238E27FC236}">
                <a16:creationId xmlns:a16="http://schemas.microsoft.com/office/drawing/2014/main" id="{8449215C-3F71-FF7F-2B07-40E72CD8D30D}"/>
              </a:ext>
            </a:extLst>
          </p:cNvPr>
          <p:cNvPicPr>
            <a:picLocks noGrp="1" noChangeAspect="1"/>
          </p:cNvPicPr>
          <p:nvPr>
            <p:ph idx="1"/>
          </p:nvPr>
        </p:nvPicPr>
        <p:blipFill>
          <a:blip r:embed="rId2"/>
          <a:stretch>
            <a:fillRect/>
          </a:stretch>
        </p:blipFill>
        <p:spPr>
          <a:xfrm>
            <a:off x="336202" y="1109239"/>
            <a:ext cx="3013173" cy="2640828"/>
          </a:xfrm>
        </p:spPr>
      </p:pic>
      <p:sp>
        <p:nvSpPr>
          <p:cNvPr id="4" name="Date Placeholder 3">
            <a:extLst>
              <a:ext uri="{FF2B5EF4-FFF2-40B4-BE49-F238E27FC236}">
                <a16:creationId xmlns:a16="http://schemas.microsoft.com/office/drawing/2014/main" id="{EB21110E-CB97-AFE7-4EFC-1284BFC35555}"/>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78443364-2163-847D-E1AC-C319E7B67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9A168-34F8-F9C2-1C5C-5B0D7C44FBD9}"/>
              </a:ext>
            </a:extLst>
          </p:cNvPr>
          <p:cNvSpPr>
            <a:spLocks noGrp="1"/>
          </p:cNvSpPr>
          <p:nvPr>
            <p:ph type="sldNum" sz="quarter" idx="12"/>
          </p:nvPr>
        </p:nvSpPr>
        <p:spPr/>
        <p:txBody>
          <a:bodyPr/>
          <a:lstStyle/>
          <a:p>
            <a:fld id="{ADFB7573-0EEC-4F18-B4D8-B9624EC7F9C7}" type="slidenum">
              <a:rPr lang="en-IN" smtClean="0"/>
              <a:t>7</a:t>
            </a:fld>
            <a:endParaRPr lang="en-IN"/>
          </a:p>
        </p:txBody>
      </p:sp>
      <p:pic>
        <p:nvPicPr>
          <p:cNvPr id="7" name="Picture 6">
            <a:extLst>
              <a:ext uri="{FF2B5EF4-FFF2-40B4-BE49-F238E27FC236}">
                <a16:creationId xmlns:a16="http://schemas.microsoft.com/office/drawing/2014/main" id="{50073921-AD14-736F-46A3-A4BDFADA78B1}"/>
              </a:ext>
            </a:extLst>
          </p:cNvPr>
          <p:cNvPicPr>
            <a:picLocks noChangeAspect="1"/>
          </p:cNvPicPr>
          <p:nvPr/>
        </p:nvPicPr>
        <p:blipFill>
          <a:blip r:embed="rId3"/>
          <a:stretch>
            <a:fillRect/>
          </a:stretch>
        </p:blipFill>
        <p:spPr>
          <a:xfrm>
            <a:off x="4018083" y="2429653"/>
            <a:ext cx="4305521" cy="3359323"/>
          </a:xfrm>
          <a:prstGeom prst="rect">
            <a:avLst/>
          </a:prstGeom>
        </p:spPr>
      </p:pic>
    </p:spTree>
    <p:extLst>
      <p:ext uri="{BB962C8B-B14F-4D97-AF65-F5344CB8AC3E}">
        <p14:creationId xmlns:p14="http://schemas.microsoft.com/office/powerpoint/2010/main" val="210016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Testing (Breadboard 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a:lstStyle/>
          <a:p>
            <a:r>
              <a:rPr lang="en-US" dirty="0"/>
              <a:t>Unit Testing: Test individual components (e.g., facial recognition algorithm, sensor interfacing code) to ensure they work correctly. Use mock data or simulated inputs to test different scenarios.</a:t>
            </a:r>
          </a:p>
          <a:p>
            <a:pPr algn="just"/>
            <a:r>
              <a:rPr lang="en-US" dirty="0"/>
              <a:t>Integration Testing: Test the integration of hardware and software components to ensure they communicate and work together as expected.</a:t>
            </a:r>
          </a:p>
          <a:p>
            <a:r>
              <a:rPr lang="en-US" dirty="0"/>
              <a:t>Verify that sensor inputs trigger the correct actions in the system (e.g., capturing facial images, logging attendance).</a:t>
            </a:r>
            <a:endParaRPr lang="en-IN" dirty="0"/>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24-05-2024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8</a:t>
            </a:fld>
            <a:endParaRPr lang="en-IN"/>
          </a:p>
        </p:txBody>
      </p:sp>
    </p:spTree>
    <p:extLst>
      <p:ext uri="{BB962C8B-B14F-4D97-AF65-F5344CB8AC3E}">
        <p14:creationId xmlns:p14="http://schemas.microsoft.com/office/powerpoint/2010/main" val="70776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11FCCBB-FE1D-5DC8-5274-D8DD9BCF3E48}"/>
              </a:ext>
            </a:extLst>
          </p:cNvPr>
          <p:cNvPicPr>
            <a:picLocks noGrp="1" noChangeAspect="1"/>
          </p:cNvPicPr>
          <p:nvPr>
            <p:ph idx="1"/>
          </p:nvPr>
        </p:nvPicPr>
        <p:blipFill>
          <a:blip r:embed="rId2"/>
          <a:stretch>
            <a:fillRect/>
          </a:stretch>
        </p:blipFill>
        <p:spPr>
          <a:xfrm>
            <a:off x="1183341" y="1620010"/>
            <a:ext cx="6723529" cy="3926541"/>
          </a:xfrm>
        </p:spPr>
      </p:pic>
      <p:sp>
        <p:nvSpPr>
          <p:cNvPr id="4" name="Date Placeholder 3">
            <a:extLst>
              <a:ext uri="{FF2B5EF4-FFF2-40B4-BE49-F238E27FC236}">
                <a16:creationId xmlns:a16="http://schemas.microsoft.com/office/drawing/2014/main" id="{A50D8265-FD7E-4E76-B775-AFBB4B1AA6E7}"/>
              </a:ext>
            </a:extLst>
          </p:cNvPr>
          <p:cNvSpPr>
            <a:spLocks noGrp="1"/>
          </p:cNvSpPr>
          <p:nvPr>
            <p:ph type="dt" sz="half" idx="10"/>
          </p:nvPr>
        </p:nvSpPr>
        <p:spPr/>
        <p:txBody>
          <a:bodyPr/>
          <a:lstStyle/>
          <a:p>
            <a:fld id="{7EA8749E-3FF3-41B2-B4DE-BB379C572509}" type="datetime1">
              <a:rPr lang="en-IN" smtClean="0"/>
              <a:t>24-05-2024</a:t>
            </a:fld>
            <a:endParaRPr lang="en-IN"/>
          </a:p>
        </p:txBody>
      </p:sp>
      <p:sp>
        <p:nvSpPr>
          <p:cNvPr id="5" name="Footer Placeholder 4">
            <a:extLst>
              <a:ext uri="{FF2B5EF4-FFF2-40B4-BE49-F238E27FC236}">
                <a16:creationId xmlns:a16="http://schemas.microsoft.com/office/drawing/2014/main"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5362E-35ED-487C-AD91-5EC2CA1E837A}"/>
              </a:ext>
            </a:extLst>
          </p:cNvPr>
          <p:cNvSpPr>
            <a:spLocks noGrp="1"/>
          </p:cNvSpPr>
          <p:nvPr>
            <p:ph type="sldNum" sz="quarter" idx="12"/>
          </p:nvPr>
        </p:nvSpPr>
        <p:spPr/>
        <p:txBody>
          <a:bodyPr/>
          <a:lstStyle/>
          <a:p>
            <a:fld id="{ADFB7573-0EEC-4F18-B4D8-B9624EC7F9C7}" type="slidenum">
              <a:rPr lang="en-IN" smtClean="0"/>
              <a:t>9</a:t>
            </a:fld>
            <a:endParaRPr lang="en-IN"/>
          </a:p>
        </p:txBody>
      </p:sp>
      <p:sp>
        <p:nvSpPr>
          <p:cNvPr id="7" name="Title 6">
            <a:extLst>
              <a:ext uri="{FF2B5EF4-FFF2-40B4-BE49-F238E27FC236}">
                <a16:creationId xmlns:a16="http://schemas.microsoft.com/office/drawing/2014/main" id="{D16F220B-0A64-EAF3-E7C2-E913713FE1DC}"/>
              </a:ext>
            </a:extLst>
          </p:cNvPr>
          <p:cNvSpPr>
            <a:spLocks noGrp="1"/>
          </p:cNvSpPr>
          <p:nvPr>
            <p:ph type="title"/>
          </p:nvPr>
        </p:nvSpPr>
        <p:spPr/>
        <p:txBody>
          <a:bodyPr>
            <a:normAutofit fontScale="90000"/>
          </a:bodyPr>
          <a:lstStyle/>
          <a:p>
            <a:r>
              <a:rPr lang="en-IN" dirty="0"/>
              <a:t>Testing(Breadboard Implementation):</a:t>
            </a:r>
          </a:p>
        </p:txBody>
      </p:sp>
    </p:spTree>
    <p:extLst>
      <p:ext uri="{BB962C8B-B14F-4D97-AF65-F5344CB8AC3E}">
        <p14:creationId xmlns:p14="http://schemas.microsoft.com/office/powerpoint/2010/main" val="10252338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TotalTime>
  <Words>1414</Words>
  <Application>Microsoft Office PowerPoint</Application>
  <PresentationFormat>On-screen Show (4:3)</PresentationFormat>
  <Paragraphs>149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 Antiqua</vt:lpstr>
      <vt:lpstr>Calibri</vt:lpstr>
      <vt:lpstr>Leelawadee</vt:lpstr>
      <vt:lpstr>Söhne</vt:lpstr>
      <vt:lpstr>Office Theme</vt:lpstr>
      <vt:lpstr>Applied Internet of Things(CSE 2198) Project Presentation on Enhancing Attendance Monitoring through an Advanced Facial RecognitionSystem Powered by Raspberry Pi.</vt:lpstr>
      <vt:lpstr>Contents</vt:lpstr>
      <vt:lpstr>Introduction </vt:lpstr>
      <vt:lpstr>Literature Survey </vt:lpstr>
      <vt:lpstr>Design Scheme </vt:lpstr>
      <vt:lpstr>DESIGN SCHEME</vt:lpstr>
      <vt:lpstr>DESIGN SCHEME</vt:lpstr>
      <vt:lpstr>Testing (Breadboard Implementation) </vt:lpstr>
      <vt:lpstr>Testing(Breadboard Implementation):</vt:lpstr>
      <vt:lpstr>Flowchart :</vt:lpstr>
      <vt:lpstr>Requirements:</vt:lpstr>
      <vt:lpstr>Results, Analysis and Evaluation</vt:lpstr>
      <vt:lpstr>Results, Analysis and Evaluation</vt:lpstr>
      <vt:lpstr>Results, Analysis and Evaluation</vt:lpstr>
      <vt:lpstr>Results, Analysis and Evaluation</vt:lpstr>
      <vt:lpstr>Socio-economic Issues Associated With The Project</vt:lpstr>
      <vt:lpstr>Engineering Tools And Standards </vt:lpstr>
      <vt:lpstr>Engineering Tools And Standards</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Ananya Satapathy</cp:lastModifiedBy>
  <cp:revision>52</cp:revision>
  <dcterms:created xsi:type="dcterms:W3CDTF">2019-03-27T16:45:00Z</dcterms:created>
  <dcterms:modified xsi:type="dcterms:W3CDTF">2024-05-24T14:33:32Z</dcterms:modified>
</cp:coreProperties>
</file>