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lata" panose="020B0604020202020204" charset="0"/>
      <p:regular r:id="rId10"/>
    </p:embeddedFont>
    <p:embeddedFont>
      <p:font typeface="Barlow Bold Bold" panose="020B0604020202020204" charset="0"/>
      <p:regular r:id="rId11"/>
    </p:embeddedFont>
    <p:embeddedFont>
      <p:font typeface="Barlow Medium" panose="00000600000000000000" pitchFamily="2" charset="0"/>
      <p:regular r:id="rId12"/>
      <p:italic r:id="rId13"/>
    </p:embeddedFont>
    <p:embeddedFont>
      <p:font typeface="Calibri" panose="020F0502020204030204" pitchFamily="34" charset="0"/>
      <p:regular r:id="rId14"/>
      <p:bold r:id="rId15"/>
      <p:italic r:id="rId16"/>
      <p:boldItalic r:id="rId17"/>
    </p:embeddedFont>
    <p:embeddedFont>
      <p:font typeface="Canva Sans" panose="020B0604020202020204" charset="0"/>
      <p:regular r:id="rId18"/>
    </p:embeddedFont>
    <p:embeddedFont>
      <p:font typeface="Canva Sans Bold" panose="020B0604020202020204" charset="0"/>
      <p:regular r:id="rId19"/>
    </p:embeddedFont>
    <p:embeddedFont>
      <p:font typeface="Gagalin"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8"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
        <p:cNvGrpSpPr/>
        <p:nvPr/>
      </p:nvGrpSpPr>
      <p:grpSpPr>
        <a:xfrm>
          <a:off x="0" y="0"/>
          <a:ext cx="0" cy="0"/>
          <a:chOff x="0" y="0"/>
          <a:chExt cx="0" cy="0"/>
        </a:xfrm>
      </p:grpSpPr>
      <p:sp>
        <p:nvSpPr>
          <p:cNvPr id="2" name="Freeform 2"/>
          <p:cNvSpPr/>
          <p:nvPr/>
        </p:nvSpPr>
        <p:spPr>
          <a:xfrm rot="-7838984" flipH="1" flipV="1">
            <a:off x="-3769805" y="3668101"/>
            <a:ext cx="13321226" cy="6889572"/>
          </a:xfrm>
          <a:custGeom>
            <a:avLst/>
            <a:gdLst/>
            <a:ahLst/>
            <a:cxnLst/>
            <a:rect l="l" t="t" r="r" b="b"/>
            <a:pathLst>
              <a:path w="13321226" h="6889572">
                <a:moveTo>
                  <a:pt x="13321226" y="6889572"/>
                </a:moveTo>
                <a:lnTo>
                  <a:pt x="0" y="6889572"/>
                </a:lnTo>
                <a:lnTo>
                  <a:pt x="0" y="0"/>
                </a:lnTo>
                <a:lnTo>
                  <a:pt x="13321226" y="0"/>
                </a:lnTo>
                <a:lnTo>
                  <a:pt x="13321226" y="688957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2792" y="269079"/>
            <a:ext cx="1138015" cy="1395891"/>
          </a:xfrm>
          <a:custGeom>
            <a:avLst/>
            <a:gdLst/>
            <a:ahLst/>
            <a:cxnLst/>
            <a:rect l="l" t="t" r="r" b="b"/>
            <a:pathLst>
              <a:path w="1138015" h="1395891">
                <a:moveTo>
                  <a:pt x="0" y="0"/>
                </a:moveTo>
                <a:lnTo>
                  <a:pt x="1138016" y="0"/>
                </a:lnTo>
                <a:lnTo>
                  <a:pt x="1138016" y="1395891"/>
                </a:lnTo>
                <a:lnTo>
                  <a:pt x="0" y="1395891"/>
                </a:lnTo>
                <a:lnTo>
                  <a:pt x="0" y="0"/>
                </a:lnTo>
                <a:close/>
              </a:path>
            </a:pathLst>
          </a:custGeom>
          <a:blipFill>
            <a:blip r:embed="rId4"/>
            <a:stretch>
              <a:fillRect/>
            </a:stretch>
          </a:blipFill>
        </p:spPr>
      </p:sp>
      <p:sp>
        <p:nvSpPr>
          <p:cNvPr id="4" name="TextBox 4"/>
          <p:cNvSpPr txBox="1"/>
          <p:nvPr/>
        </p:nvSpPr>
        <p:spPr>
          <a:xfrm>
            <a:off x="9144000" y="2422612"/>
            <a:ext cx="8006713" cy="5641800"/>
          </a:xfrm>
          <a:prstGeom prst="rect">
            <a:avLst/>
          </a:prstGeom>
        </p:spPr>
        <p:txBody>
          <a:bodyPr lIns="0" tIns="0" rIns="0" bIns="0" rtlCol="0" anchor="t">
            <a:spAutoFit/>
          </a:bodyPr>
          <a:lstStyle/>
          <a:p>
            <a:pPr algn="r">
              <a:lnSpc>
                <a:spcPts val="10993"/>
              </a:lnSpc>
            </a:pPr>
            <a:r>
              <a:rPr lang="en-US" sz="10993">
                <a:solidFill>
                  <a:srgbClr val="000000"/>
                </a:solidFill>
                <a:latin typeface="Barlow Bold Bold"/>
              </a:rPr>
              <a:t>Automatic</a:t>
            </a:r>
          </a:p>
          <a:p>
            <a:pPr algn="r">
              <a:lnSpc>
                <a:spcPts val="10993"/>
              </a:lnSpc>
            </a:pPr>
            <a:r>
              <a:rPr lang="en-US" sz="10993">
                <a:solidFill>
                  <a:srgbClr val="000000"/>
                </a:solidFill>
                <a:latin typeface="Barlow Bold Bold"/>
              </a:rPr>
              <a:t>Car Parking System</a:t>
            </a:r>
          </a:p>
          <a:p>
            <a:pPr algn="r">
              <a:lnSpc>
                <a:spcPts val="10993"/>
              </a:lnSpc>
            </a:pPr>
            <a:endParaRPr lang="en-US" sz="10993">
              <a:solidFill>
                <a:srgbClr val="000000"/>
              </a:solidFill>
              <a:latin typeface="Barlow Bold Bold"/>
            </a:endParaRPr>
          </a:p>
        </p:txBody>
      </p:sp>
      <p:sp>
        <p:nvSpPr>
          <p:cNvPr id="5" name="TextBox 5"/>
          <p:cNvSpPr txBox="1"/>
          <p:nvPr/>
        </p:nvSpPr>
        <p:spPr>
          <a:xfrm>
            <a:off x="14361522" y="7321854"/>
            <a:ext cx="5049107" cy="1736725"/>
          </a:xfrm>
          <a:prstGeom prst="rect">
            <a:avLst/>
          </a:prstGeom>
        </p:spPr>
        <p:txBody>
          <a:bodyPr lIns="0" tIns="0" rIns="0" bIns="0" rtlCol="0" anchor="t">
            <a:spAutoFit/>
          </a:bodyPr>
          <a:lstStyle/>
          <a:p>
            <a:pPr algn="just">
              <a:lnSpc>
                <a:spcPts val="3499"/>
              </a:lnSpc>
            </a:pPr>
            <a:r>
              <a:rPr lang="en-US" sz="2499">
                <a:solidFill>
                  <a:srgbClr val="141414"/>
                </a:solidFill>
                <a:latin typeface="Gagalin"/>
              </a:rPr>
              <a:t>TEAM MEMBERS</a:t>
            </a:r>
          </a:p>
          <a:p>
            <a:pPr marL="539748" lvl="1" indent="-269874" algn="just">
              <a:lnSpc>
                <a:spcPts val="3499"/>
              </a:lnSpc>
              <a:buFont typeface="Arial"/>
              <a:buChar char="•"/>
            </a:pPr>
            <a:r>
              <a:rPr lang="en-US" sz="2499">
                <a:solidFill>
                  <a:srgbClr val="141414"/>
                </a:solidFill>
                <a:latin typeface="Gagalin"/>
              </a:rPr>
              <a:t>ANANYA R UPADHYA</a:t>
            </a:r>
          </a:p>
          <a:p>
            <a:pPr marL="539748" lvl="1" indent="-269874" algn="just">
              <a:lnSpc>
                <a:spcPts val="3499"/>
              </a:lnSpc>
              <a:buFont typeface="Arial"/>
              <a:buChar char="•"/>
            </a:pPr>
            <a:r>
              <a:rPr lang="en-US" sz="2499">
                <a:solidFill>
                  <a:srgbClr val="141414"/>
                </a:solidFill>
                <a:latin typeface="Gagalin"/>
              </a:rPr>
              <a:t>PRIYA MANNUR</a:t>
            </a:r>
          </a:p>
          <a:p>
            <a:pPr marL="539748" lvl="1" indent="-269874" algn="just">
              <a:lnSpc>
                <a:spcPts val="3499"/>
              </a:lnSpc>
              <a:buFont typeface="Arial"/>
              <a:buChar char="•"/>
            </a:pPr>
            <a:r>
              <a:rPr lang="en-US" sz="2499">
                <a:solidFill>
                  <a:srgbClr val="141414"/>
                </a:solidFill>
                <a:latin typeface="Gagalin"/>
              </a:rPr>
              <a:t>VAISHNAVI HEGDE</a:t>
            </a:r>
          </a:p>
        </p:txBody>
      </p:sp>
      <p:sp>
        <p:nvSpPr>
          <p:cNvPr id="6" name="TextBox 6"/>
          <p:cNvSpPr txBox="1"/>
          <p:nvPr/>
        </p:nvSpPr>
        <p:spPr>
          <a:xfrm>
            <a:off x="17041633" y="9461988"/>
            <a:ext cx="870810" cy="519434"/>
          </a:xfrm>
          <a:prstGeom prst="rect">
            <a:avLst/>
          </a:prstGeom>
        </p:spPr>
        <p:txBody>
          <a:bodyPr lIns="0" tIns="0" rIns="0" bIns="0" rtlCol="0" anchor="t">
            <a:spAutoFit/>
          </a:bodyPr>
          <a:lstStyle/>
          <a:p>
            <a:pPr algn="r">
              <a:lnSpc>
                <a:spcPts val="4200"/>
              </a:lnSpc>
              <a:spcBef>
                <a:spcPct val="0"/>
              </a:spcBef>
            </a:pPr>
            <a:r>
              <a:rPr lang="en-US" sz="3000">
                <a:solidFill>
                  <a:srgbClr val="141414"/>
                </a:solidFill>
                <a:latin typeface="Barlow Bold Bold"/>
              </a:rPr>
              <a:t>01</a:t>
            </a:r>
          </a:p>
        </p:txBody>
      </p:sp>
      <p:sp>
        <p:nvSpPr>
          <p:cNvPr id="7" name="TextBox 7"/>
          <p:cNvSpPr txBox="1"/>
          <p:nvPr/>
        </p:nvSpPr>
        <p:spPr>
          <a:xfrm>
            <a:off x="2890808" y="316230"/>
            <a:ext cx="12806265" cy="1348739"/>
          </a:xfrm>
          <a:prstGeom prst="rect">
            <a:avLst/>
          </a:prstGeom>
        </p:spPr>
        <p:txBody>
          <a:bodyPr lIns="0" tIns="0" rIns="0" bIns="0" rtlCol="0" anchor="t">
            <a:spAutoFit/>
          </a:bodyPr>
          <a:lstStyle/>
          <a:p>
            <a:pPr algn="ctr">
              <a:lnSpc>
                <a:spcPts val="5460"/>
              </a:lnSpc>
            </a:pPr>
            <a:r>
              <a:rPr lang="en-US" sz="3900">
                <a:solidFill>
                  <a:srgbClr val="000000"/>
                </a:solidFill>
                <a:latin typeface="Canva Sans Bold"/>
              </a:rPr>
              <a:t>Shri Dharmasthala Manjunatheshwara College of Engineering &amp; Technology, Dharwad</a:t>
            </a:r>
          </a:p>
        </p:txBody>
      </p:sp>
      <p:sp>
        <p:nvSpPr>
          <p:cNvPr id="8" name="TextBox 8"/>
          <p:cNvSpPr txBox="1"/>
          <p:nvPr/>
        </p:nvSpPr>
        <p:spPr>
          <a:xfrm>
            <a:off x="8978745" y="7391313"/>
            <a:ext cx="5049107" cy="1298575"/>
          </a:xfrm>
          <a:prstGeom prst="rect">
            <a:avLst/>
          </a:prstGeom>
        </p:spPr>
        <p:txBody>
          <a:bodyPr lIns="0" tIns="0" rIns="0" bIns="0" rtlCol="0" anchor="t">
            <a:spAutoFit/>
          </a:bodyPr>
          <a:lstStyle/>
          <a:p>
            <a:pPr algn="just">
              <a:lnSpc>
                <a:spcPts val="3499"/>
              </a:lnSpc>
            </a:pPr>
            <a:r>
              <a:rPr lang="en-US" sz="2499">
                <a:solidFill>
                  <a:srgbClr val="141414"/>
                </a:solidFill>
                <a:latin typeface="Gagalin"/>
              </a:rPr>
              <a:t>Course Subject professor</a:t>
            </a:r>
          </a:p>
          <a:p>
            <a:pPr marL="539748" lvl="1" indent="-269874" algn="just">
              <a:lnSpc>
                <a:spcPts val="3499"/>
              </a:lnSpc>
              <a:buFont typeface="Arial"/>
              <a:buChar char="•"/>
            </a:pPr>
            <a:r>
              <a:rPr lang="en-US" sz="2499">
                <a:solidFill>
                  <a:srgbClr val="141414"/>
                </a:solidFill>
                <a:latin typeface="Gagalin Semi-Bold"/>
              </a:rPr>
              <a:t>Deepa Bendigeri</a:t>
            </a:r>
          </a:p>
          <a:p>
            <a:pPr algn="just">
              <a:lnSpc>
                <a:spcPts val="3499"/>
              </a:lnSpc>
            </a:pPr>
            <a:endParaRPr lang="en-US" sz="2499">
              <a:solidFill>
                <a:srgbClr val="141414"/>
              </a:solidFill>
              <a:latin typeface="Gagalin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rot="5400000">
            <a:off x="9002456" y="2218754"/>
            <a:ext cx="12045623" cy="10051993"/>
          </a:xfrm>
          <a:custGeom>
            <a:avLst/>
            <a:gdLst/>
            <a:ahLst/>
            <a:cxnLst/>
            <a:rect l="l" t="t" r="r" b="b"/>
            <a:pathLst>
              <a:path w="12045623" h="10051993">
                <a:moveTo>
                  <a:pt x="0" y="0"/>
                </a:moveTo>
                <a:lnTo>
                  <a:pt x="12045623" y="0"/>
                </a:lnTo>
                <a:lnTo>
                  <a:pt x="12045623" y="10051993"/>
                </a:lnTo>
                <a:lnTo>
                  <a:pt x="0" y="100519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17768" y="3208709"/>
            <a:ext cx="7640923" cy="5675336"/>
            <a:chOff x="0" y="0"/>
            <a:chExt cx="10187898" cy="7567115"/>
          </a:xfrm>
        </p:grpSpPr>
        <p:sp>
          <p:nvSpPr>
            <p:cNvPr id="4" name="TextBox 4"/>
            <p:cNvSpPr txBox="1"/>
            <p:nvPr/>
          </p:nvSpPr>
          <p:spPr>
            <a:xfrm>
              <a:off x="0" y="-180975"/>
              <a:ext cx="10187898" cy="1965749"/>
            </a:xfrm>
            <a:prstGeom prst="rect">
              <a:avLst/>
            </a:prstGeom>
          </p:spPr>
          <p:txBody>
            <a:bodyPr lIns="0" tIns="0" rIns="0" bIns="0" rtlCol="0" anchor="t">
              <a:spAutoFit/>
            </a:bodyPr>
            <a:lstStyle/>
            <a:p>
              <a:pPr>
                <a:lnSpc>
                  <a:spcPts val="12319"/>
                </a:lnSpc>
              </a:pPr>
              <a:r>
                <a:rPr lang="en-US" sz="8799">
                  <a:solidFill>
                    <a:srgbClr val="141414"/>
                  </a:solidFill>
                  <a:latin typeface="Barlow Medium"/>
                </a:rPr>
                <a:t>PROBLEM</a:t>
              </a:r>
            </a:p>
          </p:txBody>
        </p:sp>
        <p:sp>
          <p:nvSpPr>
            <p:cNvPr id="5" name="TextBox 5"/>
            <p:cNvSpPr txBox="1"/>
            <p:nvPr/>
          </p:nvSpPr>
          <p:spPr>
            <a:xfrm>
              <a:off x="0" y="2035630"/>
              <a:ext cx="10187898" cy="5531486"/>
            </a:xfrm>
            <a:prstGeom prst="rect">
              <a:avLst/>
            </a:prstGeom>
          </p:spPr>
          <p:txBody>
            <a:bodyPr lIns="0" tIns="0" rIns="0" bIns="0" rtlCol="0" anchor="t">
              <a:spAutoFit/>
            </a:bodyPr>
            <a:lstStyle/>
            <a:p>
              <a:pPr marL="604518" lvl="1" indent="-302259" algn="just">
                <a:lnSpc>
                  <a:spcPts val="4199"/>
                </a:lnSpc>
                <a:buFont typeface="Arial"/>
                <a:buChar char="•"/>
              </a:pPr>
              <a:r>
                <a:rPr lang="en-US" sz="2799" spc="55">
                  <a:solidFill>
                    <a:srgbClr val="141414"/>
                  </a:solidFill>
                  <a:latin typeface="Barlow Medium"/>
                </a:rPr>
                <a:t>Insufficient parking spaces in large complexes lead to chaos and uncertainty for drivers searching for available spots.</a:t>
              </a:r>
            </a:p>
            <a:p>
              <a:pPr algn="just">
                <a:lnSpc>
                  <a:spcPts val="4199"/>
                </a:lnSpc>
              </a:pPr>
              <a:endParaRPr lang="en-US" sz="2799" spc="55">
                <a:solidFill>
                  <a:srgbClr val="141414"/>
                </a:solidFill>
                <a:latin typeface="Barlow Medium"/>
              </a:endParaRPr>
            </a:p>
            <a:p>
              <a:pPr marL="604518" lvl="1" indent="-302259" algn="just">
                <a:lnSpc>
                  <a:spcPts val="4199"/>
                </a:lnSpc>
                <a:buFont typeface="Arial"/>
                <a:buChar char="•"/>
              </a:pPr>
              <a:r>
                <a:rPr lang="en-US" sz="2799" spc="55">
                  <a:solidFill>
                    <a:srgbClr val="141414"/>
                  </a:solidFill>
                  <a:latin typeface="Barlow Medium"/>
                </a:rPr>
                <a:t>Hence, it is very much important to develop a parking system that is efficient and provides more organized parking experiences.</a:t>
              </a:r>
            </a:p>
          </p:txBody>
        </p:sp>
      </p:grpSp>
      <p:sp>
        <p:nvSpPr>
          <p:cNvPr id="6" name="TextBox 6"/>
          <p:cNvSpPr txBox="1"/>
          <p:nvPr/>
        </p:nvSpPr>
        <p:spPr>
          <a:xfrm>
            <a:off x="1023379" y="3531184"/>
            <a:ext cx="649929" cy="745340"/>
          </a:xfrm>
          <a:prstGeom prst="rect">
            <a:avLst/>
          </a:prstGeom>
        </p:spPr>
        <p:txBody>
          <a:bodyPr lIns="0" tIns="0" rIns="0" bIns="0" rtlCol="0" anchor="t">
            <a:spAutoFit/>
          </a:bodyPr>
          <a:lstStyle/>
          <a:p>
            <a:pPr marL="0" lvl="0" indent="0" algn="l">
              <a:lnSpc>
                <a:spcPts val="5600"/>
              </a:lnSpc>
              <a:spcBef>
                <a:spcPct val="0"/>
              </a:spcBef>
            </a:pPr>
            <a:r>
              <a:rPr lang="en-US" sz="5600">
                <a:solidFill>
                  <a:srgbClr val="3CDA7D"/>
                </a:solidFill>
                <a:latin typeface="Barlow Bold Bold"/>
              </a:rPr>
              <a:t>1.</a:t>
            </a:r>
          </a:p>
        </p:txBody>
      </p:sp>
      <p:grpSp>
        <p:nvGrpSpPr>
          <p:cNvPr id="7" name="Group 7"/>
          <p:cNvGrpSpPr/>
          <p:nvPr/>
        </p:nvGrpSpPr>
        <p:grpSpPr>
          <a:xfrm>
            <a:off x="11552014" y="1171425"/>
            <a:ext cx="5707286" cy="447563"/>
            <a:chOff x="0" y="0"/>
            <a:chExt cx="7609715" cy="596750"/>
          </a:xfrm>
        </p:grpSpPr>
        <p:sp>
          <p:nvSpPr>
            <p:cNvPr id="8" name="TextBox 8"/>
            <p:cNvSpPr txBox="1"/>
            <p:nvPr/>
          </p:nvSpPr>
          <p:spPr>
            <a:xfrm>
              <a:off x="0" y="37174"/>
              <a:ext cx="6100839" cy="463234"/>
            </a:xfrm>
            <a:prstGeom prst="rect">
              <a:avLst/>
            </a:prstGeom>
          </p:spPr>
          <p:txBody>
            <a:bodyPr lIns="0" tIns="0" rIns="0" bIns="0" rtlCol="0" anchor="t">
              <a:spAutoFit/>
            </a:bodyPr>
            <a:lstStyle/>
            <a:p>
              <a:pPr algn="r">
                <a:lnSpc>
                  <a:spcPts val="2940"/>
                </a:lnSpc>
                <a:spcBef>
                  <a:spcPct val="0"/>
                </a:spcBef>
              </a:pPr>
              <a:r>
                <a:rPr lang="en-US" sz="2100">
                  <a:solidFill>
                    <a:srgbClr val="141414"/>
                  </a:solidFill>
                  <a:latin typeface="Barlow Medium"/>
                </a:rPr>
                <a:t>Automatic  Car Parking System</a:t>
              </a:r>
            </a:p>
          </p:txBody>
        </p:sp>
        <p:sp>
          <p:nvSpPr>
            <p:cNvPr id="9" name="TextBox 9"/>
            <p:cNvSpPr txBox="1"/>
            <p:nvPr/>
          </p:nvSpPr>
          <p:spPr>
            <a:xfrm>
              <a:off x="6448635" y="-76200"/>
              <a:ext cx="1161080" cy="672950"/>
            </a:xfrm>
            <a:prstGeom prst="rect">
              <a:avLst/>
            </a:prstGeom>
          </p:spPr>
          <p:txBody>
            <a:bodyPr lIns="0" tIns="0" rIns="0" bIns="0" rtlCol="0" anchor="t">
              <a:spAutoFit/>
            </a:bodyPr>
            <a:lstStyle/>
            <a:p>
              <a:pPr algn="r">
                <a:lnSpc>
                  <a:spcPts val="4200"/>
                </a:lnSpc>
                <a:spcBef>
                  <a:spcPct val="0"/>
                </a:spcBef>
              </a:pPr>
              <a:r>
                <a:rPr lang="en-US" sz="3000">
                  <a:solidFill>
                    <a:srgbClr val="141414"/>
                  </a:solidFill>
                  <a:latin typeface="Barlow Bold Bold"/>
                </a:rPr>
                <a:t>02</a:t>
              </a:r>
            </a:p>
          </p:txBody>
        </p:sp>
      </p:grpSp>
      <p:sp>
        <p:nvSpPr>
          <p:cNvPr id="10" name="TextBox 10"/>
          <p:cNvSpPr txBox="1"/>
          <p:nvPr/>
        </p:nvSpPr>
        <p:spPr>
          <a:xfrm>
            <a:off x="1023379" y="985248"/>
            <a:ext cx="9029700" cy="633739"/>
          </a:xfrm>
          <a:prstGeom prst="rect">
            <a:avLst/>
          </a:prstGeom>
        </p:spPr>
        <p:txBody>
          <a:bodyPr lIns="0" tIns="0" rIns="0" bIns="0" rtlCol="0" anchor="t">
            <a:spAutoFit/>
          </a:bodyPr>
          <a:lstStyle/>
          <a:p>
            <a:pPr marL="0" lvl="0" indent="0" algn="l">
              <a:lnSpc>
                <a:spcPts val="4700"/>
              </a:lnSpc>
              <a:spcBef>
                <a:spcPct val="0"/>
              </a:spcBef>
            </a:pPr>
            <a:r>
              <a:rPr lang="en-US" sz="4700">
                <a:solidFill>
                  <a:srgbClr val="141414"/>
                </a:solidFill>
                <a:latin typeface="Barlow Bold 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rot="5400000">
            <a:off x="9002456" y="2218754"/>
            <a:ext cx="12045623" cy="10051993"/>
          </a:xfrm>
          <a:custGeom>
            <a:avLst/>
            <a:gdLst/>
            <a:ahLst/>
            <a:cxnLst/>
            <a:rect l="l" t="t" r="r" b="b"/>
            <a:pathLst>
              <a:path w="12045623" h="10051993">
                <a:moveTo>
                  <a:pt x="0" y="0"/>
                </a:moveTo>
                <a:lnTo>
                  <a:pt x="12045623" y="0"/>
                </a:lnTo>
                <a:lnTo>
                  <a:pt x="12045623" y="10051993"/>
                </a:lnTo>
                <a:lnTo>
                  <a:pt x="0" y="100519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23088" y="2299809"/>
            <a:ext cx="7992089" cy="7246961"/>
            <a:chOff x="0" y="0"/>
            <a:chExt cx="10656119" cy="9662615"/>
          </a:xfrm>
        </p:grpSpPr>
        <p:sp>
          <p:nvSpPr>
            <p:cNvPr id="4" name="TextBox 4"/>
            <p:cNvSpPr txBox="1"/>
            <p:nvPr/>
          </p:nvSpPr>
          <p:spPr>
            <a:xfrm>
              <a:off x="0" y="-180975"/>
              <a:ext cx="10656119" cy="1965749"/>
            </a:xfrm>
            <a:prstGeom prst="rect">
              <a:avLst/>
            </a:prstGeom>
          </p:spPr>
          <p:txBody>
            <a:bodyPr lIns="0" tIns="0" rIns="0" bIns="0" rtlCol="0" anchor="t">
              <a:spAutoFit/>
            </a:bodyPr>
            <a:lstStyle/>
            <a:p>
              <a:pPr>
                <a:lnSpc>
                  <a:spcPts val="12319"/>
                </a:lnSpc>
              </a:pPr>
              <a:r>
                <a:rPr lang="en-US" sz="8799">
                  <a:solidFill>
                    <a:srgbClr val="141414"/>
                  </a:solidFill>
                  <a:latin typeface="Barlow Medium"/>
                </a:rPr>
                <a:t>SOLUTION</a:t>
              </a:r>
            </a:p>
          </p:txBody>
        </p:sp>
        <p:sp>
          <p:nvSpPr>
            <p:cNvPr id="5" name="TextBox 5"/>
            <p:cNvSpPr txBox="1"/>
            <p:nvPr/>
          </p:nvSpPr>
          <p:spPr>
            <a:xfrm>
              <a:off x="0" y="2035630"/>
              <a:ext cx="10656119" cy="7626986"/>
            </a:xfrm>
            <a:prstGeom prst="rect">
              <a:avLst/>
            </a:prstGeom>
          </p:spPr>
          <p:txBody>
            <a:bodyPr lIns="0" tIns="0" rIns="0" bIns="0" rtlCol="0" anchor="t">
              <a:spAutoFit/>
            </a:bodyPr>
            <a:lstStyle/>
            <a:p>
              <a:pPr marL="604518" lvl="1" indent="-302259" algn="just">
                <a:lnSpc>
                  <a:spcPts val="4199"/>
                </a:lnSpc>
                <a:buFont typeface="Arial"/>
                <a:buChar char="•"/>
              </a:pPr>
              <a:r>
                <a:rPr lang="en-US" sz="2799" spc="55">
                  <a:solidFill>
                    <a:srgbClr val="141414"/>
                  </a:solidFill>
                  <a:latin typeface="Barlow Medium"/>
                </a:rPr>
                <a:t>Keep track of the total number of cars inside the parking area by subtracting the number of exiting cars from the number of entering cars.</a:t>
              </a:r>
            </a:p>
            <a:p>
              <a:pPr algn="just">
                <a:lnSpc>
                  <a:spcPts val="4199"/>
                </a:lnSpc>
              </a:pPr>
              <a:endParaRPr lang="en-US" sz="2799" spc="55">
                <a:solidFill>
                  <a:srgbClr val="141414"/>
                </a:solidFill>
                <a:latin typeface="Barlow Medium"/>
              </a:endParaRPr>
            </a:p>
            <a:p>
              <a:pPr marL="604518" lvl="1" indent="-302259" algn="just">
                <a:lnSpc>
                  <a:spcPts val="4199"/>
                </a:lnSpc>
                <a:buFont typeface="Arial"/>
                <a:buChar char="•"/>
              </a:pPr>
              <a:r>
                <a:rPr lang="en-US" sz="2799" spc="55">
                  <a:solidFill>
                    <a:srgbClr val="141414"/>
                  </a:solidFill>
                  <a:latin typeface="Barlow Medium"/>
                </a:rPr>
                <a:t>To implement this utilize an Arduino Uno microcontroller board as the central control unit for the parking system and  Install IR sensors at the entrance and exit points of the parking area to detect cars entering and exiting</a:t>
              </a:r>
            </a:p>
          </p:txBody>
        </p:sp>
      </p:grpSp>
      <p:sp>
        <p:nvSpPr>
          <p:cNvPr id="6" name="TextBox 6"/>
          <p:cNvSpPr txBox="1"/>
          <p:nvPr/>
        </p:nvSpPr>
        <p:spPr>
          <a:xfrm>
            <a:off x="1028700" y="2883664"/>
            <a:ext cx="649929" cy="745340"/>
          </a:xfrm>
          <a:prstGeom prst="rect">
            <a:avLst/>
          </a:prstGeom>
        </p:spPr>
        <p:txBody>
          <a:bodyPr lIns="0" tIns="0" rIns="0" bIns="0" rtlCol="0" anchor="t">
            <a:spAutoFit/>
          </a:bodyPr>
          <a:lstStyle/>
          <a:p>
            <a:pPr marL="0" lvl="0" indent="0" algn="l">
              <a:lnSpc>
                <a:spcPts val="5600"/>
              </a:lnSpc>
              <a:spcBef>
                <a:spcPct val="0"/>
              </a:spcBef>
            </a:pPr>
            <a:r>
              <a:rPr lang="en-US" sz="5600">
                <a:solidFill>
                  <a:srgbClr val="3CDA7D"/>
                </a:solidFill>
                <a:latin typeface="Barlow Bold Bold"/>
              </a:rPr>
              <a:t>2.</a:t>
            </a:r>
          </a:p>
        </p:txBody>
      </p:sp>
      <p:grpSp>
        <p:nvGrpSpPr>
          <p:cNvPr id="7" name="Group 7"/>
          <p:cNvGrpSpPr/>
          <p:nvPr/>
        </p:nvGrpSpPr>
        <p:grpSpPr>
          <a:xfrm>
            <a:off x="11552014" y="1171425"/>
            <a:ext cx="5707286" cy="447563"/>
            <a:chOff x="0" y="0"/>
            <a:chExt cx="7609715" cy="596750"/>
          </a:xfrm>
        </p:grpSpPr>
        <p:sp>
          <p:nvSpPr>
            <p:cNvPr id="8" name="TextBox 8"/>
            <p:cNvSpPr txBox="1"/>
            <p:nvPr/>
          </p:nvSpPr>
          <p:spPr>
            <a:xfrm>
              <a:off x="0" y="37174"/>
              <a:ext cx="6100839" cy="463234"/>
            </a:xfrm>
            <a:prstGeom prst="rect">
              <a:avLst/>
            </a:prstGeom>
          </p:spPr>
          <p:txBody>
            <a:bodyPr lIns="0" tIns="0" rIns="0" bIns="0" rtlCol="0" anchor="t">
              <a:spAutoFit/>
            </a:bodyPr>
            <a:lstStyle/>
            <a:p>
              <a:pPr algn="r">
                <a:lnSpc>
                  <a:spcPts val="2940"/>
                </a:lnSpc>
                <a:spcBef>
                  <a:spcPct val="0"/>
                </a:spcBef>
              </a:pPr>
              <a:r>
                <a:rPr lang="en-US" sz="2100">
                  <a:solidFill>
                    <a:srgbClr val="141414"/>
                  </a:solidFill>
                  <a:latin typeface="Barlow Medium"/>
                </a:rPr>
                <a:t>Automatic  Car Parking System</a:t>
              </a:r>
            </a:p>
          </p:txBody>
        </p:sp>
        <p:sp>
          <p:nvSpPr>
            <p:cNvPr id="9" name="TextBox 9"/>
            <p:cNvSpPr txBox="1"/>
            <p:nvPr/>
          </p:nvSpPr>
          <p:spPr>
            <a:xfrm>
              <a:off x="6448635" y="-76200"/>
              <a:ext cx="1161080" cy="672950"/>
            </a:xfrm>
            <a:prstGeom prst="rect">
              <a:avLst/>
            </a:prstGeom>
          </p:spPr>
          <p:txBody>
            <a:bodyPr lIns="0" tIns="0" rIns="0" bIns="0" rtlCol="0" anchor="t">
              <a:spAutoFit/>
            </a:bodyPr>
            <a:lstStyle/>
            <a:p>
              <a:pPr algn="r">
                <a:lnSpc>
                  <a:spcPts val="4200"/>
                </a:lnSpc>
                <a:spcBef>
                  <a:spcPct val="0"/>
                </a:spcBef>
              </a:pPr>
              <a:r>
                <a:rPr lang="en-US" sz="3000">
                  <a:solidFill>
                    <a:srgbClr val="141414"/>
                  </a:solidFill>
                  <a:latin typeface="Barlow Bold Bold"/>
                </a:rPr>
                <a:t>03</a:t>
              </a:r>
            </a:p>
          </p:txBody>
        </p:sp>
      </p:grpSp>
      <p:sp>
        <p:nvSpPr>
          <p:cNvPr id="10" name="TextBox 10"/>
          <p:cNvSpPr txBox="1"/>
          <p:nvPr/>
        </p:nvSpPr>
        <p:spPr>
          <a:xfrm>
            <a:off x="1028700" y="985248"/>
            <a:ext cx="9029700" cy="633739"/>
          </a:xfrm>
          <a:prstGeom prst="rect">
            <a:avLst/>
          </a:prstGeom>
        </p:spPr>
        <p:txBody>
          <a:bodyPr lIns="0" tIns="0" rIns="0" bIns="0" rtlCol="0" anchor="t">
            <a:spAutoFit/>
          </a:bodyPr>
          <a:lstStyle/>
          <a:p>
            <a:pPr marL="0" lvl="0" indent="0" algn="l">
              <a:lnSpc>
                <a:spcPts val="4700"/>
              </a:lnSpc>
              <a:spcBef>
                <a:spcPct val="0"/>
              </a:spcBef>
            </a:pPr>
            <a:r>
              <a:rPr lang="en-US" sz="4700">
                <a:solidFill>
                  <a:srgbClr val="141414"/>
                </a:solidFill>
                <a:latin typeface="Barlow Bold Bold"/>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2364145" y="2246539"/>
            <a:ext cx="3086102" cy="1499896"/>
            <a:chOff x="-27646" y="0"/>
            <a:chExt cx="812800" cy="395034"/>
          </a:xfrm>
        </p:grpSpPr>
        <p:sp>
          <p:nvSpPr>
            <p:cNvPr id="3" name="Freeform 3"/>
            <p:cNvSpPr/>
            <p:nvPr/>
          </p:nvSpPr>
          <p:spPr>
            <a:xfrm>
              <a:off x="0" y="0"/>
              <a:ext cx="757507" cy="395034"/>
            </a:xfrm>
            <a:custGeom>
              <a:avLst/>
              <a:gdLst/>
              <a:ahLst/>
              <a:cxnLst/>
              <a:rect l="l" t="t" r="r" b="b"/>
              <a:pathLst>
                <a:path w="757507" h="395034">
                  <a:moveTo>
                    <a:pt x="137279" y="0"/>
                  </a:moveTo>
                  <a:lnTo>
                    <a:pt x="620228" y="0"/>
                  </a:lnTo>
                  <a:cubicBezTo>
                    <a:pt x="656637" y="0"/>
                    <a:pt x="691554" y="14463"/>
                    <a:pt x="717299" y="40208"/>
                  </a:cubicBezTo>
                  <a:cubicBezTo>
                    <a:pt x="743044" y="65953"/>
                    <a:pt x="757507" y="100871"/>
                    <a:pt x="757507" y="137279"/>
                  </a:cubicBezTo>
                  <a:lnTo>
                    <a:pt x="757507" y="257755"/>
                  </a:lnTo>
                  <a:cubicBezTo>
                    <a:pt x="757507" y="333572"/>
                    <a:pt x="696045" y="395034"/>
                    <a:pt x="620228" y="395034"/>
                  </a:cubicBezTo>
                  <a:lnTo>
                    <a:pt x="137279" y="395034"/>
                  </a:lnTo>
                  <a:cubicBezTo>
                    <a:pt x="100871" y="395034"/>
                    <a:pt x="65953" y="380571"/>
                    <a:pt x="40208" y="354826"/>
                  </a:cubicBezTo>
                  <a:cubicBezTo>
                    <a:pt x="14463" y="329081"/>
                    <a:pt x="0" y="294164"/>
                    <a:pt x="0" y="257755"/>
                  </a:cubicBezTo>
                  <a:lnTo>
                    <a:pt x="0" y="137279"/>
                  </a:lnTo>
                  <a:cubicBezTo>
                    <a:pt x="0" y="61462"/>
                    <a:pt x="61462" y="0"/>
                    <a:pt x="137279" y="0"/>
                  </a:cubicBezTo>
                  <a:close/>
                </a:path>
              </a:pathLst>
            </a:custGeom>
            <a:solidFill>
              <a:srgbClr val="F5D50F"/>
            </a:solidFill>
          </p:spPr>
        </p:sp>
        <p:sp>
          <p:nvSpPr>
            <p:cNvPr id="4" name="TextBox 4"/>
            <p:cNvSpPr txBox="1"/>
            <p:nvPr/>
          </p:nvSpPr>
          <p:spPr>
            <a:xfrm>
              <a:off x="-27646" y="26467"/>
              <a:ext cx="812800" cy="368567"/>
            </a:xfrm>
            <a:prstGeom prst="rect">
              <a:avLst/>
            </a:prstGeom>
          </p:spPr>
          <p:txBody>
            <a:bodyPr lIns="50800" tIns="50800" rIns="50800" bIns="50800" rtlCol="0" anchor="ctr"/>
            <a:lstStyle/>
            <a:p>
              <a:pPr algn="ctr">
                <a:lnSpc>
                  <a:spcPts val="4339"/>
                </a:lnSpc>
              </a:pPr>
              <a:r>
                <a:rPr lang="en-US" sz="3099" dirty="0">
                  <a:solidFill>
                    <a:srgbClr val="000000"/>
                  </a:solidFill>
                  <a:latin typeface="Alata"/>
                </a:rPr>
                <a:t>IR Proximity</a:t>
              </a:r>
            </a:p>
            <a:p>
              <a:pPr algn="ctr">
                <a:lnSpc>
                  <a:spcPts val="4339"/>
                </a:lnSpc>
              </a:pPr>
              <a:r>
                <a:rPr lang="en-US" sz="3099" dirty="0">
                  <a:solidFill>
                    <a:srgbClr val="000000"/>
                  </a:solidFill>
                  <a:latin typeface="Alata"/>
                </a:rPr>
                <a:t>sensor 1</a:t>
              </a:r>
            </a:p>
          </p:txBody>
        </p:sp>
      </p:grpSp>
      <p:grpSp>
        <p:nvGrpSpPr>
          <p:cNvPr id="5" name="Group 5"/>
          <p:cNvGrpSpPr/>
          <p:nvPr/>
        </p:nvGrpSpPr>
        <p:grpSpPr>
          <a:xfrm>
            <a:off x="12397004" y="4455877"/>
            <a:ext cx="4625651" cy="2287822"/>
            <a:chOff x="0" y="-76200"/>
            <a:chExt cx="1218278" cy="602554"/>
          </a:xfrm>
        </p:grpSpPr>
        <p:sp>
          <p:nvSpPr>
            <p:cNvPr id="6" name="Freeform 6"/>
            <p:cNvSpPr/>
            <p:nvPr/>
          </p:nvSpPr>
          <p:spPr>
            <a:xfrm>
              <a:off x="0" y="0"/>
              <a:ext cx="1218278" cy="406400"/>
            </a:xfrm>
            <a:custGeom>
              <a:avLst/>
              <a:gdLst/>
              <a:ahLst/>
              <a:cxnLst/>
              <a:rect l="l" t="t" r="r" b="b"/>
              <a:pathLst>
                <a:path w="1218278" h="406400">
                  <a:moveTo>
                    <a:pt x="0" y="0"/>
                  </a:moveTo>
                  <a:lnTo>
                    <a:pt x="1218278" y="0"/>
                  </a:lnTo>
                  <a:lnTo>
                    <a:pt x="1218278" y="406400"/>
                  </a:lnTo>
                  <a:lnTo>
                    <a:pt x="0" y="406400"/>
                  </a:lnTo>
                  <a:close/>
                </a:path>
              </a:pathLst>
            </a:custGeom>
            <a:solidFill>
              <a:srgbClr val="F5D50F"/>
            </a:solidFill>
          </p:spPr>
        </p:sp>
        <p:sp>
          <p:nvSpPr>
            <p:cNvPr id="7" name="TextBox 7"/>
            <p:cNvSpPr txBox="1"/>
            <p:nvPr/>
          </p:nvSpPr>
          <p:spPr>
            <a:xfrm>
              <a:off x="0" y="-76200"/>
              <a:ext cx="1218278" cy="602554"/>
            </a:xfrm>
            <a:prstGeom prst="rect">
              <a:avLst/>
            </a:prstGeom>
          </p:spPr>
          <p:txBody>
            <a:bodyPr lIns="50800" tIns="50800" rIns="50800" bIns="50800" rtlCol="0" anchor="ctr"/>
            <a:lstStyle/>
            <a:p>
              <a:pPr algn="ctr">
                <a:lnSpc>
                  <a:spcPts val="6160"/>
                </a:lnSpc>
              </a:pPr>
              <a:r>
                <a:rPr lang="en-US" sz="4400" dirty="0">
                  <a:solidFill>
                    <a:srgbClr val="000000"/>
                  </a:solidFill>
                  <a:latin typeface="Alata"/>
                </a:rPr>
                <a:t>LCD</a:t>
              </a:r>
            </a:p>
          </p:txBody>
        </p:sp>
      </p:grpSp>
      <p:grpSp>
        <p:nvGrpSpPr>
          <p:cNvPr id="8" name="Group 8"/>
          <p:cNvGrpSpPr/>
          <p:nvPr/>
        </p:nvGrpSpPr>
        <p:grpSpPr>
          <a:xfrm>
            <a:off x="2364144" y="4371975"/>
            <a:ext cx="3086100" cy="3086100"/>
            <a:chOff x="0" y="0"/>
            <a:chExt cx="812800" cy="812800"/>
          </a:xfrm>
        </p:grpSpPr>
        <p:sp>
          <p:nvSpPr>
            <p:cNvPr id="9" name="Freeform 9"/>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F5D50F"/>
            </a:solidFill>
          </p:spPr>
        </p:sp>
        <p:sp>
          <p:nvSpPr>
            <p:cNvPr id="10" name="TextBox 10"/>
            <p:cNvSpPr txBox="1"/>
            <p:nvPr/>
          </p:nvSpPr>
          <p:spPr>
            <a:xfrm>
              <a:off x="0" y="-76200"/>
              <a:ext cx="812800" cy="889000"/>
            </a:xfrm>
            <a:prstGeom prst="rect">
              <a:avLst/>
            </a:prstGeom>
          </p:spPr>
          <p:txBody>
            <a:bodyPr lIns="50800" tIns="50800" rIns="50800" bIns="50800" rtlCol="0" anchor="ctr"/>
            <a:lstStyle/>
            <a:p>
              <a:pPr algn="ctr">
                <a:lnSpc>
                  <a:spcPts val="6160"/>
                </a:lnSpc>
              </a:pPr>
              <a:r>
                <a:rPr lang="en-US" sz="4400">
                  <a:solidFill>
                    <a:srgbClr val="000000"/>
                  </a:solidFill>
                  <a:latin typeface="Alata"/>
                </a:rPr>
                <a:t>Servo Motor</a:t>
              </a:r>
            </a:p>
          </p:txBody>
        </p:sp>
      </p:grpSp>
      <p:grpSp>
        <p:nvGrpSpPr>
          <p:cNvPr id="11" name="Group 11"/>
          <p:cNvGrpSpPr/>
          <p:nvPr/>
        </p:nvGrpSpPr>
        <p:grpSpPr>
          <a:xfrm>
            <a:off x="11078536" y="8810737"/>
            <a:ext cx="6180764" cy="447563"/>
            <a:chOff x="0" y="0"/>
            <a:chExt cx="8241019" cy="596750"/>
          </a:xfrm>
        </p:grpSpPr>
        <p:sp>
          <p:nvSpPr>
            <p:cNvPr id="12" name="TextBox 12"/>
            <p:cNvSpPr txBox="1"/>
            <p:nvPr/>
          </p:nvSpPr>
          <p:spPr>
            <a:xfrm>
              <a:off x="0" y="42946"/>
              <a:ext cx="6732143" cy="463234"/>
            </a:xfrm>
            <a:prstGeom prst="rect">
              <a:avLst/>
            </a:prstGeom>
          </p:spPr>
          <p:txBody>
            <a:bodyPr lIns="0" tIns="0" rIns="0" bIns="0" rtlCol="0" anchor="t">
              <a:spAutoFit/>
            </a:bodyPr>
            <a:lstStyle/>
            <a:p>
              <a:pPr algn="r">
                <a:lnSpc>
                  <a:spcPts val="2940"/>
                </a:lnSpc>
                <a:spcBef>
                  <a:spcPct val="0"/>
                </a:spcBef>
              </a:pPr>
              <a:r>
                <a:rPr lang="en-US" sz="2100">
                  <a:solidFill>
                    <a:srgbClr val="FFFFFF"/>
                  </a:solidFill>
                  <a:latin typeface="Barlow Medium"/>
                </a:rPr>
                <a:t>Automatic Car Parking System</a:t>
              </a:r>
            </a:p>
          </p:txBody>
        </p:sp>
        <p:sp>
          <p:nvSpPr>
            <p:cNvPr id="13" name="TextBox 13"/>
            <p:cNvSpPr txBox="1"/>
            <p:nvPr/>
          </p:nvSpPr>
          <p:spPr>
            <a:xfrm>
              <a:off x="7079939" y="-76200"/>
              <a:ext cx="1161080" cy="672950"/>
            </a:xfrm>
            <a:prstGeom prst="rect">
              <a:avLst/>
            </a:prstGeom>
          </p:spPr>
          <p:txBody>
            <a:bodyPr lIns="0" tIns="0" rIns="0" bIns="0" rtlCol="0" anchor="t">
              <a:spAutoFit/>
            </a:bodyPr>
            <a:lstStyle/>
            <a:p>
              <a:pPr algn="r">
                <a:lnSpc>
                  <a:spcPts val="4200"/>
                </a:lnSpc>
                <a:spcBef>
                  <a:spcPct val="0"/>
                </a:spcBef>
              </a:pPr>
              <a:r>
                <a:rPr lang="en-US" sz="3000">
                  <a:solidFill>
                    <a:srgbClr val="FFFFFF"/>
                  </a:solidFill>
                  <a:latin typeface="Barlow Bold Bold"/>
                </a:rPr>
                <a:t>04</a:t>
              </a:r>
            </a:p>
          </p:txBody>
        </p:sp>
      </p:grpSp>
      <p:sp>
        <p:nvSpPr>
          <p:cNvPr id="14" name="TextBox 14"/>
          <p:cNvSpPr txBox="1"/>
          <p:nvPr/>
        </p:nvSpPr>
        <p:spPr>
          <a:xfrm>
            <a:off x="7246024" y="141605"/>
            <a:ext cx="3639860" cy="887095"/>
          </a:xfrm>
          <a:prstGeom prst="rect">
            <a:avLst/>
          </a:prstGeom>
        </p:spPr>
        <p:txBody>
          <a:bodyPr lIns="0" tIns="0" rIns="0" bIns="0" rtlCol="0" anchor="t">
            <a:spAutoFit/>
          </a:bodyPr>
          <a:lstStyle/>
          <a:p>
            <a:pPr algn="ctr">
              <a:lnSpc>
                <a:spcPts val="7279"/>
              </a:lnSpc>
            </a:pPr>
            <a:r>
              <a:rPr lang="en-US" sz="5199">
                <a:solidFill>
                  <a:srgbClr val="FFFFFF"/>
                </a:solidFill>
                <a:latin typeface="Canva Sans Bold"/>
              </a:rPr>
              <a:t>Flow  Chart</a:t>
            </a:r>
          </a:p>
        </p:txBody>
      </p:sp>
      <p:sp>
        <p:nvSpPr>
          <p:cNvPr id="15" name="AutoShape 15"/>
          <p:cNvSpPr/>
          <p:nvPr/>
        </p:nvSpPr>
        <p:spPr>
          <a:xfrm>
            <a:off x="5450244" y="5915025"/>
            <a:ext cx="1795780" cy="0"/>
          </a:xfrm>
          <a:prstGeom prst="line">
            <a:avLst/>
          </a:prstGeom>
          <a:ln w="123825" cap="flat">
            <a:solidFill>
              <a:srgbClr val="3CDA7D"/>
            </a:solidFill>
            <a:prstDash val="solid"/>
            <a:headEnd type="none" w="sm" len="sm"/>
            <a:tailEnd type="none" w="sm" len="sm"/>
          </a:ln>
        </p:spPr>
      </p:sp>
      <p:sp>
        <p:nvSpPr>
          <p:cNvPr id="16" name="AutoShape 16"/>
          <p:cNvSpPr/>
          <p:nvPr/>
        </p:nvSpPr>
        <p:spPr>
          <a:xfrm>
            <a:off x="5345274" y="2829495"/>
            <a:ext cx="1079059" cy="19050"/>
          </a:xfrm>
          <a:prstGeom prst="line">
            <a:avLst/>
          </a:prstGeom>
          <a:ln w="123825" cap="flat">
            <a:solidFill>
              <a:srgbClr val="3CDA7D"/>
            </a:solidFill>
            <a:prstDash val="solid"/>
            <a:headEnd type="none" w="sm" len="sm"/>
            <a:tailEnd type="none" w="sm" len="sm"/>
          </a:ln>
        </p:spPr>
      </p:sp>
      <p:sp>
        <p:nvSpPr>
          <p:cNvPr id="17" name="AutoShape 17"/>
          <p:cNvSpPr/>
          <p:nvPr/>
        </p:nvSpPr>
        <p:spPr>
          <a:xfrm>
            <a:off x="10332124" y="5516724"/>
            <a:ext cx="2064881" cy="0"/>
          </a:xfrm>
          <a:prstGeom prst="line">
            <a:avLst/>
          </a:prstGeom>
          <a:ln w="123825" cap="flat">
            <a:solidFill>
              <a:srgbClr val="3CDA7D"/>
            </a:solidFill>
            <a:prstDash val="solid"/>
            <a:headEnd type="none" w="sm" len="sm"/>
            <a:tailEnd type="none" w="sm" len="sm"/>
          </a:ln>
        </p:spPr>
      </p:sp>
      <p:sp>
        <p:nvSpPr>
          <p:cNvPr id="18" name="AutoShape 18"/>
          <p:cNvSpPr/>
          <p:nvPr/>
        </p:nvSpPr>
        <p:spPr>
          <a:xfrm>
            <a:off x="5301417" y="8678403"/>
            <a:ext cx="1124010" cy="5016"/>
          </a:xfrm>
          <a:prstGeom prst="line">
            <a:avLst/>
          </a:prstGeom>
          <a:ln w="123825" cap="flat">
            <a:solidFill>
              <a:srgbClr val="3CDA7D"/>
            </a:solidFill>
            <a:prstDash val="solid"/>
            <a:headEnd type="none" w="sm" len="sm"/>
            <a:tailEnd type="none" w="sm" len="sm"/>
          </a:ln>
        </p:spPr>
      </p:sp>
      <p:sp>
        <p:nvSpPr>
          <p:cNvPr id="19" name="AutoShape 19"/>
          <p:cNvSpPr/>
          <p:nvPr/>
        </p:nvSpPr>
        <p:spPr>
          <a:xfrm>
            <a:off x="6367184" y="6858558"/>
            <a:ext cx="14960" cy="1824353"/>
          </a:xfrm>
          <a:prstGeom prst="line">
            <a:avLst/>
          </a:prstGeom>
          <a:ln w="123825" cap="flat">
            <a:solidFill>
              <a:srgbClr val="3CDA7D"/>
            </a:solidFill>
            <a:prstDash val="solid"/>
            <a:headEnd type="none" w="sm" len="sm"/>
            <a:tailEnd type="none" w="sm" len="sm"/>
          </a:ln>
        </p:spPr>
      </p:sp>
      <p:sp>
        <p:nvSpPr>
          <p:cNvPr id="20" name="AutoShape 20"/>
          <p:cNvSpPr/>
          <p:nvPr/>
        </p:nvSpPr>
        <p:spPr>
          <a:xfrm>
            <a:off x="6367184" y="2829495"/>
            <a:ext cx="14960" cy="1851422"/>
          </a:xfrm>
          <a:prstGeom prst="line">
            <a:avLst/>
          </a:prstGeom>
          <a:ln w="123825" cap="flat">
            <a:solidFill>
              <a:srgbClr val="3CDA7D"/>
            </a:solidFill>
            <a:prstDash val="solid"/>
            <a:headEnd type="none" w="sm" len="sm"/>
            <a:tailEnd type="none" w="sm" len="sm"/>
          </a:ln>
        </p:spPr>
      </p:sp>
      <p:sp>
        <p:nvSpPr>
          <p:cNvPr id="21" name="AutoShape 21"/>
          <p:cNvSpPr/>
          <p:nvPr/>
        </p:nvSpPr>
        <p:spPr>
          <a:xfrm>
            <a:off x="6305273" y="6858050"/>
            <a:ext cx="940750" cy="0"/>
          </a:xfrm>
          <a:prstGeom prst="line">
            <a:avLst/>
          </a:prstGeom>
          <a:ln w="123825" cap="flat">
            <a:solidFill>
              <a:srgbClr val="3CDA7D"/>
            </a:solidFill>
            <a:prstDash val="solid"/>
            <a:headEnd type="none" w="sm" len="sm"/>
            <a:tailEnd type="none" w="sm" len="sm"/>
          </a:ln>
        </p:spPr>
      </p:sp>
      <p:sp>
        <p:nvSpPr>
          <p:cNvPr id="22" name="AutoShape 22"/>
          <p:cNvSpPr/>
          <p:nvPr/>
        </p:nvSpPr>
        <p:spPr>
          <a:xfrm>
            <a:off x="6314124" y="4649340"/>
            <a:ext cx="1079059" cy="19050"/>
          </a:xfrm>
          <a:prstGeom prst="line">
            <a:avLst/>
          </a:prstGeom>
          <a:ln w="123825" cap="flat">
            <a:solidFill>
              <a:srgbClr val="3CDA7D"/>
            </a:solidFill>
            <a:prstDash val="solid"/>
            <a:headEnd type="none" w="sm" len="sm"/>
            <a:tailEnd type="none" w="sm" len="sm"/>
          </a:ln>
        </p:spPr>
      </p:sp>
      <p:grpSp>
        <p:nvGrpSpPr>
          <p:cNvPr id="23" name="Group 23"/>
          <p:cNvGrpSpPr/>
          <p:nvPr/>
        </p:nvGrpSpPr>
        <p:grpSpPr>
          <a:xfrm>
            <a:off x="7246024" y="3010410"/>
            <a:ext cx="3086100" cy="5197224"/>
            <a:chOff x="0" y="-76200"/>
            <a:chExt cx="812800" cy="1368816"/>
          </a:xfrm>
        </p:grpSpPr>
        <p:sp>
          <p:nvSpPr>
            <p:cNvPr id="24" name="Freeform 24"/>
            <p:cNvSpPr/>
            <p:nvPr/>
          </p:nvSpPr>
          <p:spPr>
            <a:xfrm>
              <a:off x="0" y="0"/>
              <a:ext cx="812800" cy="1292616"/>
            </a:xfrm>
            <a:custGeom>
              <a:avLst/>
              <a:gdLst/>
              <a:ahLst/>
              <a:cxnLst/>
              <a:rect l="l" t="t" r="r" b="b"/>
              <a:pathLst>
                <a:path w="812800" h="1292616">
                  <a:moveTo>
                    <a:pt x="0" y="0"/>
                  </a:moveTo>
                  <a:lnTo>
                    <a:pt x="812800" y="0"/>
                  </a:lnTo>
                  <a:lnTo>
                    <a:pt x="812800" y="1292616"/>
                  </a:lnTo>
                  <a:lnTo>
                    <a:pt x="0" y="1292616"/>
                  </a:lnTo>
                  <a:close/>
                </a:path>
              </a:pathLst>
            </a:custGeom>
            <a:solidFill>
              <a:srgbClr val="F5D50F"/>
            </a:solidFill>
          </p:spPr>
        </p:sp>
        <p:sp>
          <p:nvSpPr>
            <p:cNvPr id="25" name="TextBox 25"/>
            <p:cNvSpPr txBox="1"/>
            <p:nvPr/>
          </p:nvSpPr>
          <p:spPr>
            <a:xfrm>
              <a:off x="0" y="-76200"/>
              <a:ext cx="812800" cy="1298983"/>
            </a:xfrm>
            <a:prstGeom prst="rect">
              <a:avLst/>
            </a:prstGeom>
          </p:spPr>
          <p:txBody>
            <a:bodyPr lIns="50800" tIns="50800" rIns="50800" bIns="50800" rtlCol="0" anchor="ctr"/>
            <a:lstStyle/>
            <a:p>
              <a:pPr algn="ctr">
                <a:lnSpc>
                  <a:spcPts val="6159"/>
                </a:lnSpc>
              </a:pPr>
              <a:r>
                <a:rPr lang="en-US" sz="4399" dirty="0">
                  <a:solidFill>
                    <a:srgbClr val="000000"/>
                  </a:solidFill>
                  <a:latin typeface="Alata"/>
                </a:rPr>
                <a:t>Arduino</a:t>
              </a:r>
            </a:p>
          </p:txBody>
        </p:sp>
      </p:grpSp>
      <p:grpSp>
        <p:nvGrpSpPr>
          <p:cNvPr id="26" name="Group 26"/>
          <p:cNvGrpSpPr/>
          <p:nvPr/>
        </p:nvGrpSpPr>
        <p:grpSpPr>
          <a:xfrm>
            <a:off x="2468777" y="7725494"/>
            <a:ext cx="3086102" cy="2051157"/>
            <a:chOff x="0" y="-57150"/>
            <a:chExt cx="812800" cy="540222"/>
          </a:xfrm>
        </p:grpSpPr>
        <p:sp>
          <p:nvSpPr>
            <p:cNvPr id="27" name="Freeform 27"/>
            <p:cNvSpPr/>
            <p:nvPr/>
          </p:nvSpPr>
          <p:spPr>
            <a:xfrm>
              <a:off x="0" y="0"/>
              <a:ext cx="757507" cy="395034"/>
            </a:xfrm>
            <a:custGeom>
              <a:avLst/>
              <a:gdLst/>
              <a:ahLst/>
              <a:cxnLst/>
              <a:rect l="l" t="t" r="r" b="b"/>
              <a:pathLst>
                <a:path w="757507" h="395034">
                  <a:moveTo>
                    <a:pt x="137279" y="0"/>
                  </a:moveTo>
                  <a:lnTo>
                    <a:pt x="620228" y="0"/>
                  </a:lnTo>
                  <a:cubicBezTo>
                    <a:pt x="656637" y="0"/>
                    <a:pt x="691554" y="14463"/>
                    <a:pt x="717299" y="40208"/>
                  </a:cubicBezTo>
                  <a:cubicBezTo>
                    <a:pt x="743044" y="65953"/>
                    <a:pt x="757507" y="100871"/>
                    <a:pt x="757507" y="137279"/>
                  </a:cubicBezTo>
                  <a:lnTo>
                    <a:pt x="757507" y="257755"/>
                  </a:lnTo>
                  <a:cubicBezTo>
                    <a:pt x="757507" y="333572"/>
                    <a:pt x="696045" y="395034"/>
                    <a:pt x="620228" y="395034"/>
                  </a:cubicBezTo>
                  <a:lnTo>
                    <a:pt x="137279" y="395034"/>
                  </a:lnTo>
                  <a:cubicBezTo>
                    <a:pt x="100871" y="395034"/>
                    <a:pt x="65953" y="380571"/>
                    <a:pt x="40208" y="354826"/>
                  </a:cubicBezTo>
                  <a:cubicBezTo>
                    <a:pt x="14463" y="329081"/>
                    <a:pt x="0" y="294164"/>
                    <a:pt x="0" y="257755"/>
                  </a:cubicBezTo>
                  <a:lnTo>
                    <a:pt x="0" y="137279"/>
                  </a:lnTo>
                  <a:cubicBezTo>
                    <a:pt x="0" y="61462"/>
                    <a:pt x="61462" y="0"/>
                    <a:pt x="137279" y="0"/>
                  </a:cubicBezTo>
                  <a:close/>
                </a:path>
              </a:pathLst>
            </a:custGeom>
            <a:solidFill>
              <a:srgbClr val="F5D50F"/>
            </a:solidFill>
          </p:spPr>
        </p:sp>
        <p:sp>
          <p:nvSpPr>
            <p:cNvPr id="28" name="TextBox 28"/>
            <p:cNvSpPr txBox="1"/>
            <p:nvPr/>
          </p:nvSpPr>
          <p:spPr>
            <a:xfrm>
              <a:off x="0" y="-57150"/>
              <a:ext cx="812800" cy="540222"/>
            </a:xfrm>
            <a:prstGeom prst="rect">
              <a:avLst/>
            </a:prstGeom>
          </p:spPr>
          <p:txBody>
            <a:bodyPr lIns="50800" tIns="50800" rIns="50800" bIns="50800" rtlCol="0" anchor="ctr"/>
            <a:lstStyle/>
            <a:p>
              <a:pPr algn="ctr">
                <a:lnSpc>
                  <a:spcPts val="4339"/>
                </a:lnSpc>
              </a:pPr>
              <a:r>
                <a:rPr lang="en-US" sz="3099" dirty="0">
                  <a:solidFill>
                    <a:srgbClr val="000000"/>
                  </a:solidFill>
                  <a:latin typeface="Alata"/>
                </a:rPr>
                <a:t>IR Proximity</a:t>
              </a:r>
            </a:p>
            <a:p>
              <a:pPr algn="ctr">
                <a:lnSpc>
                  <a:spcPts val="4339"/>
                </a:lnSpc>
              </a:pPr>
              <a:r>
                <a:rPr lang="en-US" sz="3099" dirty="0">
                  <a:solidFill>
                    <a:srgbClr val="000000"/>
                  </a:solidFill>
                  <a:latin typeface="Alata"/>
                </a:rPr>
                <a:t>sensor 11</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1644350" y="1350573"/>
            <a:ext cx="14999300" cy="7585853"/>
          </a:xfrm>
          <a:custGeom>
            <a:avLst/>
            <a:gdLst/>
            <a:ahLst/>
            <a:cxnLst/>
            <a:rect l="l" t="t" r="r" b="b"/>
            <a:pathLst>
              <a:path w="14999300" h="7585853">
                <a:moveTo>
                  <a:pt x="0" y="0"/>
                </a:moveTo>
                <a:lnTo>
                  <a:pt x="14999300" y="0"/>
                </a:lnTo>
                <a:lnTo>
                  <a:pt x="14999300" y="7585854"/>
                </a:lnTo>
                <a:lnTo>
                  <a:pt x="0" y="7585854"/>
                </a:lnTo>
                <a:lnTo>
                  <a:pt x="0" y="0"/>
                </a:lnTo>
                <a:close/>
              </a:path>
            </a:pathLst>
          </a:custGeom>
          <a:blipFill>
            <a:blip r:embed="rId2"/>
            <a:stretch>
              <a:fillRect/>
            </a:stretch>
          </a:blipFill>
        </p:spPr>
      </p:sp>
      <p:sp>
        <p:nvSpPr>
          <p:cNvPr id="3" name="TextBox 3"/>
          <p:cNvSpPr txBox="1"/>
          <p:nvPr/>
        </p:nvSpPr>
        <p:spPr>
          <a:xfrm>
            <a:off x="8029529" y="283360"/>
            <a:ext cx="2632684" cy="745340"/>
          </a:xfrm>
          <a:prstGeom prst="rect">
            <a:avLst/>
          </a:prstGeom>
        </p:spPr>
        <p:txBody>
          <a:bodyPr lIns="0" tIns="0" rIns="0" bIns="0" rtlCol="0" anchor="t">
            <a:spAutoFit/>
          </a:bodyPr>
          <a:lstStyle/>
          <a:p>
            <a:pPr marL="0" lvl="0" indent="0" algn="l">
              <a:lnSpc>
                <a:spcPts val="5600"/>
              </a:lnSpc>
              <a:spcBef>
                <a:spcPct val="0"/>
              </a:spcBef>
            </a:pPr>
            <a:r>
              <a:rPr lang="en-US" sz="5600">
                <a:solidFill>
                  <a:srgbClr val="F6F6F6"/>
                </a:solidFill>
                <a:latin typeface="Barlow Bold Bold"/>
              </a:rPr>
              <a:t>CIRCUIT</a:t>
            </a:r>
          </a:p>
        </p:txBody>
      </p:sp>
      <p:grpSp>
        <p:nvGrpSpPr>
          <p:cNvPr id="4" name="Group 4"/>
          <p:cNvGrpSpPr/>
          <p:nvPr/>
        </p:nvGrpSpPr>
        <p:grpSpPr>
          <a:xfrm>
            <a:off x="11475087" y="9440554"/>
            <a:ext cx="6180764" cy="447563"/>
            <a:chOff x="0" y="0"/>
            <a:chExt cx="8241019" cy="596750"/>
          </a:xfrm>
        </p:grpSpPr>
        <p:sp>
          <p:nvSpPr>
            <p:cNvPr id="5" name="TextBox 5"/>
            <p:cNvSpPr txBox="1"/>
            <p:nvPr/>
          </p:nvSpPr>
          <p:spPr>
            <a:xfrm>
              <a:off x="0" y="42946"/>
              <a:ext cx="6732143" cy="463234"/>
            </a:xfrm>
            <a:prstGeom prst="rect">
              <a:avLst/>
            </a:prstGeom>
          </p:spPr>
          <p:txBody>
            <a:bodyPr lIns="0" tIns="0" rIns="0" bIns="0" rtlCol="0" anchor="t">
              <a:spAutoFit/>
            </a:bodyPr>
            <a:lstStyle/>
            <a:p>
              <a:pPr algn="r">
                <a:lnSpc>
                  <a:spcPts val="2940"/>
                </a:lnSpc>
                <a:spcBef>
                  <a:spcPct val="0"/>
                </a:spcBef>
              </a:pPr>
              <a:r>
                <a:rPr lang="en-US" sz="2100">
                  <a:solidFill>
                    <a:srgbClr val="FFFFFF"/>
                  </a:solidFill>
                  <a:latin typeface="Barlow Medium"/>
                </a:rPr>
                <a:t>Automatic Car Parking System</a:t>
              </a:r>
            </a:p>
          </p:txBody>
        </p:sp>
        <p:sp>
          <p:nvSpPr>
            <p:cNvPr id="6" name="TextBox 6"/>
            <p:cNvSpPr txBox="1"/>
            <p:nvPr/>
          </p:nvSpPr>
          <p:spPr>
            <a:xfrm>
              <a:off x="7079939" y="-76200"/>
              <a:ext cx="1161080" cy="672950"/>
            </a:xfrm>
            <a:prstGeom prst="rect">
              <a:avLst/>
            </a:prstGeom>
          </p:spPr>
          <p:txBody>
            <a:bodyPr lIns="0" tIns="0" rIns="0" bIns="0" rtlCol="0" anchor="t">
              <a:spAutoFit/>
            </a:bodyPr>
            <a:lstStyle/>
            <a:p>
              <a:pPr algn="r">
                <a:lnSpc>
                  <a:spcPts val="4200"/>
                </a:lnSpc>
                <a:spcBef>
                  <a:spcPct val="0"/>
                </a:spcBef>
              </a:pPr>
              <a:r>
                <a:rPr lang="en-US" sz="3000">
                  <a:solidFill>
                    <a:srgbClr val="FFFFFF"/>
                  </a:solidFill>
                  <a:latin typeface="Barlow Bold Bold"/>
                </a:rPr>
                <a:t>05</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rot="5400000">
            <a:off x="9002456" y="2218754"/>
            <a:ext cx="12045623" cy="10051993"/>
          </a:xfrm>
          <a:custGeom>
            <a:avLst/>
            <a:gdLst/>
            <a:ahLst/>
            <a:cxnLst/>
            <a:rect l="l" t="t" r="r" b="b"/>
            <a:pathLst>
              <a:path w="12045623" h="10051993">
                <a:moveTo>
                  <a:pt x="0" y="0"/>
                </a:moveTo>
                <a:lnTo>
                  <a:pt x="12045623" y="0"/>
                </a:lnTo>
                <a:lnTo>
                  <a:pt x="12045623" y="10051993"/>
                </a:lnTo>
                <a:lnTo>
                  <a:pt x="0" y="100519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17768" y="3208709"/>
            <a:ext cx="7640923" cy="5151461"/>
            <a:chOff x="0" y="0"/>
            <a:chExt cx="10187898" cy="6868615"/>
          </a:xfrm>
        </p:grpSpPr>
        <p:sp>
          <p:nvSpPr>
            <p:cNvPr id="4" name="TextBox 4"/>
            <p:cNvSpPr txBox="1"/>
            <p:nvPr/>
          </p:nvSpPr>
          <p:spPr>
            <a:xfrm>
              <a:off x="0" y="-180975"/>
              <a:ext cx="10187898" cy="1965749"/>
            </a:xfrm>
            <a:prstGeom prst="rect">
              <a:avLst/>
            </a:prstGeom>
          </p:spPr>
          <p:txBody>
            <a:bodyPr lIns="0" tIns="0" rIns="0" bIns="0" rtlCol="0" anchor="t">
              <a:spAutoFit/>
            </a:bodyPr>
            <a:lstStyle/>
            <a:p>
              <a:pPr>
                <a:lnSpc>
                  <a:spcPts val="12319"/>
                </a:lnSpc>
              </a:pPr>
              <a:r>
                <a:rPr lang="en-US" sz="8799">
                  <a:solidFill>
                    <a:srgbClr val="141414"/>
                  </a:solidFill>
                  <a:latin typeface="Barlow Medium"/>
                </a:rPr>
                <a:t>APPLICATION</a:t>
              </a:r>
            </a:p>
          </p:txBody>
        </p:sp>
        <p:sp>
          <p:nvSpPr>
            <p:cNvPr id="5" name="TextBox 5"/>
            <p:cNvSpPr txBox="1"/>
            <p:nvPr/>
          </p:nvSpPr>
          <p:spPr>
            <a:xfrm>
              <a:off x="0" y="2035630"/>
              <a:ext cx="10187898" cy="4832986"/>
            </a:xfrm>
            <a:prstGeom prst="rect">
              <a:avLst/>
            </a:prstGeom>
          </p:spPr>
          <p:txBody>
            <a:bodyPr lIns="0" tIns="0" rIns="0" bIns="0" rtlCol="0" anchor="t">
              <a:spAutoFit/>
            </a:bodyPr>
            <a:lstStyle/>
            <a:p>
              <a:pPr algn="just">
                <a:lnSpc>
                  <a:spcPts val="4199"/>
                </a:lnSpc>
              </a:pPr>
              <a:r>
                <a:rPr lang="en-US" sz="2799" spc="55">
                  <a:solidFill>
                    <a:srgbClr val="141414"/>
                  </a:solidFill>
                  <a:latin typeface="Barlow Medium"/>
                </a:rPr>
                <a:t>This can be directly implemented in various locations such as</a:t>
              </a:r>
            </a:p>
            <a:p>
              <a:pPr marL="604518" lvl="1" indent="-302259" algn="just">
                <a:lnSpc>
                  <a:spcPts val="4199"/>
                </a:lnSpc>
                <a:buFont typeface="Arial"/>
                <a:buChar char="•"/>
              </a:pPr>
              <a:r>
                <a:rPr lang="en-US" sz="2799" spc="55">
                  <a:solidFill>
                    <a:srgbClr val="141414"/>
                  </a:solidFill>
                  <a:latin typeface="Barlow Medium"/>
                </a:rPr>
                <a:t>Malls</a:t>
              </a:r>
            </a:p>
            <a:p>
              <a:pPr marL="604518" lvl="1" indent="-302259" algn="just">
                <a:lnSpc>
                  <a:spcPts val="4199"/>
                </a:lnSpc>
                <a:buFont typeface="Arial"/>
                <a:buChar char="•"/>
              </a:pPr>
              <a:r>
                <a:rPr lang="en-US" sz="2799" spc="55">
                  <a:solidFill>
                    <a:srgbClr val="141414"/>
                  </a:solidFill>
                  <a:latin typeface="Barlow Medium"/>
                </a:rPr>
                <a:t>Offices</a:t>
              </a:r>
            </a:p>
            <a:p>
              <a:pPr marL="604518" lvl="1" indent="-302259" algn="just">
                <a:lnSpc>
                  <a:spcPts val="4199"/>
                </a:lnSpc>
                <a:buFont typeface="Arial"/>
                <a:buChar char="•"/>
              </a:pPr>
              <a:r>
                <a:rPr lang="en-US" sz="2799" spc="55">
                  <a:solidFill>
                    <a:srgbClr val="141414"/>
                  </a:solidFill>
                  <a:latin typeface="Barlow Medium"/>
                </a:rPr>
                <a:t>Parks</a:t>
              </a:r>
            </a:p>
            <a:p>
              <a:pPr marL="604518" lvl="1" indent="-302259" algn="just">
                <a:lnSpc>
                  <a:spcPts val="4199"/>
                </a:lnSpc>
                <a:buFont typeface="Arial"/>
                <a:buChar char="•"/>
              </a:pPr>
              <a:r>
                <a:rPr lang="en-US" sz="2799" spc="55">
                  <a:solidFill>
                    <a:srgbClr val="141414"/>
                  </a:solidFill>
                  <a:latin typeface="Barlow Medium"/>
                </a:rPr>
                <a:t>Complexes</a:t>
              </a:r>
            </a:p>
            <a:p>
              <a:pPr algn="just">
                <a:lnSpc>
                  <a:spcPts val="4199"/>
                </a:lnSpc>
              </a:pPr>
              <a:r>
                <a:rPr lang="en-US" sz="2799" spc="55">
                  <a:solidFill>
                    <a:srgbClr val="141414"/>
                  </a:solidFill>
                  <a:latin typeface="Barlow Medium"/>
                </a:rPr>
                <a:t>&amp; more.</a:t>
              </a:r>
            </a:p>
          </p:txBody>
        </p:sp>
      </p:grpSp>
      <p:sp>
        <p:nvSpPr>
          <p:cNvPr id="6" name="TextBox 6"/>
          <p:cNvSpPr txBox="1"/>
          <p:nvPr/>
        </p:nvSpPr>
        <p:spPr>
          <a:xfrm>
            <a:off x="1023379" y="3531184"/>
            <a:ext cx="649929" cy="745340"/>
          </a:xfrm>
          <a:prstGeom prst="rect">
            <a:avLst/>
          </a:prstGeom>
        </p:spPr>
        <p:txBody>
          <a:bodyPr lIns="0" tIns="0" rIns="0" bIns="0" rtlCol="0" anchor="t">
            <a:spAutoFit/>
          </a:bodyPr>
          <a:lstStyle/>
          <a:p>
            <a:pPr marL="0" lvl="0" indent="0" algn="l">
              <a:lnSpc>
                <a:spcPts val="5600"/>
              </a:lnSpc>
              <a:spcBef>
                <a:spcPct val="0"/>
              </a:spcBef>
            </a:pPr>
            <a:r>
              <a:rPr lang="en-US" sz="5600">
                <a:solidFill>
                  <a:srgbClr val="3CDA7D"/>
                </a:solidFill>
                <a:latin typeface="Barlow Bold Bold"/>
              </a:rPr>
              <a:t>3.</a:t>
            </a:r>
          </a:p>
        </p:txBody>
      </p:sp>
      <p:grpSp>
        <p:nvGrpSpPr>
          <p:cNvPr id="7" name="Group 7"/>
          <p:cNvGrpSpPr/>
          <p:nvPr/>
        </p:nvGrpSpPr>
        <p:grpSpPr>
          <a:xfrm>
            <a:off x="11552014" y="1171425"/>
            <a:ext cx="5707286" cy="447563"/>
            <a:chOff x="0" y="0"/>
            <a:chExt cx="7609715" cy="596750"/>
          </a:xfrm>
        </p:grpSpPr>
        <p:sp>
          <p:nvSpPr>
            <p:cNvPr id="8" name="TextBox 8"/>
            <p:cNvSpPr txBox="1"/>
            <p:nvPr/>
          </p:nvSpPr>
          <p:spPr>
            <a:xfrm>
              <a:off x="0" y="37174"/>
              <a:ext cx="6100839" cy="463234"/>
            </a:xfrm>
            <a:prstGeom prst="rect">
              <a:avLst/>
            </a:prstGeom>
          </p:spPr>
          <p:txBody>
            <a:bodyPr lIns="0" tIns="0" rIns="0" bIns="0" rtlCol="0" anchor="t">
              <a:spAutoFit/>
            </a:bodyPr>
            <a:lstStyle/>
            <a:p>
              <a:pPr algn="r">
                <a:lnSpc>
                  <a:spcPts val="2940"/>
                </a:lnSpc>
                <a:spcBef>
                  <a:spcPct val="0"/>
                </a:spcBef>
              </a:pPr>
              <a:r>
                <a:rPr lang="en-US" sz="2100">
                  <a:solidFill>
                    <a:srgbClr val="141414"/>
                  </a:solidFill>
                  <a:latin typeface="Barlow Medium"/>
                </a:rPr>
                <a:t>Automatic  Car Parking System</a:t>
              </a:r>
            </a:p>
          </p:txBody>
        </p:sp>
        <p:sp>
          <p:nvSpPr>
            <p:cNvPr id="9" name="TextBox 9"/>
            <p:cNvSpPr txBox="1"/>
            <p:nvPr/>
          </p:nvSpPr>
          <p:spPr>
            <a:xfrm>
              <a:off x="6448635" y="-76200"/>
              <a:ext cx="1161080" cy="672950"/>
            </a:xfrm>
            <a:prstGeom prst="rect">
              <a:avLst/>
            </a:prstGeom>
          </p:spPr>
          <p:txBody>
            <a:bodyPr lIns="0" tIns="0" rIns="0" bIns="0" rtlCol="0" anchor="t">
              <a:spAutoFit/>
            </a:bodyPr>
            <a:lstStyle/>
            <a:p>
              <a:pPr algn="r">
                <a:lnSpc>
                  <a:spcPts val="4200"/>
                </a:lnSpc>
                <a:spcBef>
                  <a:spcPct val="0"/>
                </a:spcBef>
              </a:pPr>
              <a:r>
                <a:rPr lang="en-US" sz="3000">
                  <a:solidFill>
                    <a:srgbClr val="141414"/>
                  </a:solidFill>
                  <a:latin typeface="Barlow Bold Bold"/>
                </a:rPr>
                <a:t>06</a:t>
              </a:r>
            </a:p>
          </p:txBody>
        </p:sp>
      </p:grpSp>
      <p:sp>
        <p:nvSpPr>
          <p:cNvPr id="10" name="TextBox 10"/>
          <p:cNvSpPr txBox="1"/>
          <p:nvPr/>
        </p:nvSpPr>
        <p:spPr>
          <a:xfrm>
            <a:off x="1023379" y="985248"/>
            <a:ext cx="9029700" cy="633739"/>
          </a:xfrm>
          <a:prstGeom prst="rect">
            <a:avLst/>
          </a:prstGeom>
        </p:spPr>
        <p:txBody>
          <a:bodyPr lIns="0" tIns="0" rIns="0" bIns="0" rtlCol="0" anchor="t">
            <a:spAutoFit/>
          </a:bodyPr>
          <a:lstStyle/>
          <a:p>
            <a:pPr marL="0" lvl="0" indent="0" algn="l">
              <a:lnSpc>
                <a:spcPts val="4700"/>
              </a:lnSpc>
              <a:spcBef>
                <a:spcPct val="0"/>
              </a:spcBef>
            </a:pPr>
            <a:r>
              <a:rPr lang="en-US" sz="4700">
                <a:solidFill>
                  <a:srgbClr val="141414"/>
                </a:solidFill>
                <a:latin typeface="Barlow Bold Bold"/>
              </a:rPr>
              <a:t>INTRODUCTION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0" y="0"/>
            <a:ext cx="7875494" cy="10287000"/>
          </a:xfrm>
          <a:prstGeom prst="rect">
            <a:avLst/>
          </a:prstGeom>
          <a:solidFill>
            <a:srgbClr val="F5D50F"/>
          </a:solidFill>
        </p:spPr>
      </p:sp>
      <p:grpSp>
        <p:nvGrpSpPr>
          <p:cNvPr id="3" name="Group 3"/>
          <p:cNvGrpSpPr/>
          <p:nvPr/>
        </p:nvGrpSpPr>
        <p:grpSpPr>
          <a:xfrm>
            <a:off x="785858" y="1028700"/>
            <a:ext cx="6525962" cy="927595"/>
            <a:chOff x="0" y="0"/>
            <a:chExt cx="8701283" cy="1236793"/>
          </a:xfrm>
        </p:grpSpPr>
        <p:grpSp>
          <p:nvGrpSpPr>
            <p:cNvPr id="4" name="Group 4"/>
            <p:cNvGrpSpPr/>
            <p:nvPr/>
          </p:nvGrpSpPr>
          <p:grpSpPr>
            <a:xfrm>
              <a:off x="0" y="0"/>
              <a:ext cx="8701283" cy="1236793"/>
              <a:chOff x="0" y="0"/>
              <a:chExt cx="13464905" cy="1913890"/>
            </a:xfrm>
          </p:grpSpPr>
          <p:sp>
            <p:nvSpPr>
              <p:cNvPr id="5" name="Freeform 5"/>
              <p:cNvSpPr/>
              <p:nvPr/>
            </p:nvSpPr>
            <p:spPr>
              <a:xfrm>
                <a:off x="0" y="0"/>
                <a:ext cx="13464905" cy="1913890"/>
              </a:xfrm>
              <a:custGeom>
                <a:avLst/>
                <a:gdLst/>
                <a:ahLst/>
                <a:cxnLst/>
                <a:rect l="l" t="t" r="r" b="b"/>
                <a:pathLst>
                  <a:path w="13464905" h="1913890">
                    <a:moveTo>
                      <a:pt x="13340445" y="1913890"/>
                    </a:moveTo>
                    <a:lnTo>
                      <a:pt x="124460" y="1913890"/>
                    </a:lnTo>
                    <a:cubicBezTo>
                      <a:pt x="55880" y="1913890"/>
                      <a:pt x="0" y="1858010"/>
                      <a:pt x="0" y="1789430"/>
                    </a:cubicBezTo>
                    <a:lnTo>
                      <a:pt x="0" y="124460"/>
                    </a:lnTo>
                    <a:cubicBezTo>
                      <a:pt x="0" y="55880"/>
                      <a:pt x="55880" y="0"/>
                      <a:pt x="124460" y="0"/>
                    </a:cubicBezTo>
                    <a:lnTo>
                      <a:pt x="13340445" y="0"/>
                    </a:lnTo>
                    <a:cubicBezTo>
                      <a:pt x="13409025" y="0"/>
                      <a:pt x="13464905" y="55880"/>
                      <a:pt x="13464905" y="124460"/>
                    </a:cubicBezTo>
                    <a:lnTo>
                      <a:pt x="13464905" y="1789430"/>
                    </a:lnTo>
                    <a:cubicBezTo>
                      <a:pt x="13464905" y="1858010"/>
                      <a:pt x="13409025" y="1913890"/>
                      <a:pt x="13340445" y="1913890"/>
                    </a:cubicBezTo>
                    <a:close/>
                  </a:path>
                </a:pathLst>
              </a:custGeom>
              <a:solidFill>
                <a:srgbClr val="141414"/>
              </a:solidFill>
            </p:spPr>
          </p:sp>
        </p:grpSp>
        <p:sp>
          <p:nvSpPr>
            <p:cNvPr id="6" name="TextBox 6"/>
            <p:cNvSpPr txBox="1"/>
            <p:nvPr/>
          </p:nvSpPr>
          <p:spPr>
            <a:xfrm>
              <a:off x="1015328" y="301727"/>
              <a:ext cx="6670627" cy="700014"/>
            </a:xfrm>
            <a:prstGeom prst="rect">
              <a:avLst/>
            </a:prstGeom>
          </p:spPr>
          <p:txBody>
            <a:bodyPr lIns="0" tIns="0" rIns="0" bIns="0" rtlCol="0" anchor="t">
              <a:spAutoFit/>
            </a:bodyPr>
            <a:lstStyle/>
            <a:p>
              <a:pPr algn="ctr">
                <a:lnSpc>
                  <a:spcPts val="3773"/>
                </a:lnSpc>
              </a:pPr>
              <a:r>
                <a:rPr lang="en-US" sz="3773" spc="188">
                  <a:solidFill>
                    <a:srgbClr val="F6F6F6"/>
                  </a:solidFill>
                  <a:latin typeface="Barlow Bold Bold"/>
                </a:rPr>
                <a:t>Components</a:t>
              </a:r>
            </a:p>
          </p:txBody>
        </p:sp>
      </p:grpSp>
      <p:sp>
        <p:nvSpPr>
          <p:cNvPr id="7" name="TextBox 7"/>
          <p:cNvSpPr txBox="1"/>
          <p:nvPr/>
        </p:nvSpPr>
        <p:spPr>
          <a:xfrm>
            <a:off x="80100" y="3247682"/>
            <a:ext cx="7782694" cy="4582795"/>
          </a:xfrm>
          <a:prstGeom prst="rect">
            <a:avLst/>
          </a:prstGeom>
        </p:spPr>
        <p:txBody>
          <a:bodyPr lIns="0" tIns="0" rIns="0" bIns="0" rtlCol="0" anchor="t">
            <a:spAutoFit/>
          </a:bodyPr>
          <a:lstStyle/>
          <a:p>
            <a:pPr marL="1122679" lvl="1" indent="-561340">
              <a:lnSpc>
                <a:spcPts val="7279"/>
              </a:lnSpc>
              <a:buFont typeface="Arial"/>
              <a:buChar char="•"/>
            </a:pPr>
            <a:r>
              <a:rPr lang="en-US" sz="5199" dirty="0">
                <a:solidFill>
                  <a:srgbClr val="000000"/>
                </a:solidFill>
                <a:latin typeface="Canva Sans Bold"/>
              </a:rPr>
              <a:t>Arduino Uno</a:t>
            </a:r>
          </a:p>
          <a:p>
            <a:pPr marL="1122679" lvl="1" indent="-561340">
              <a:lnSpc>
                <a:spcPts val="7279"/>
              </a:lnSpc>
              <a:buFont typeface="Arial"/>
              <a:buChar char="•"/>
            </a:pPr>
            <a:r>
              <a:rPr lang="en-US" sz="5199" dirty="0">
                <a:solidFill>
                  <a:srgbClr val="000000"/>
                </a:solidFill>
                <a:latin typeface="Canva Sans Bold"/>
              </a:rPr>
              <a:t>IR proximity sensor </a:t>
            </a:r>
          </a:p>
          <a:p>
            <a:pPr marL="1122679" lvl="1" indent="-561340">
              <a:lnSpc>
                <a:spcPts val="7279"/>
              </a:lnSpc>
              <a:buFont typeface="Arial"/>
              <a:buChar char="•"/>
            </a:pPr>
            <a:r>
              <a:rPr lang="en-US" sz="5199" dirty="0">
                <a:solidFill>
                  <a:srgbClr val="000000"/>
                </a:solidFill>
                <a:latin typeface="Canva Sans Bold"/>
              </a:rPr>
              <a:t>16*2 LCD </a:t>
            </a:r>
            <a:r>
              <a:rPr lang="en-US" sz="5199" dirty="0" err="1">
                <a:solidFill>
                  <a:srgbClr val="000000"/>
                </a:solidFill>
                <a:latin typeface="Canva Sans Bold"/>
              </a:rPr>
              <a:t>i2c</a:t>
            </a:r>
            <a:r>
              <a:rPr lang="en-US" sz="5199" dirty="0">
                <a:solidFill>
                  <a:srgbClr val="000000"/>
                </a:solidFill>
                <a:latin typeface="Canva Sans Bold"/>
              </a:rPr>
              <a:t> display </a:t>
            </a:r>
          </a:p>
          <a:p>
            <a:pPr marL="1122679" lvl="1" indent="-561340">
              <a:lnSpc>
                <a:spcPts val="7279"/>
              </a:lnSpc>
              <a:buFont typeface="Arial"/>
              <a:buChar char="•"/>
            </a:pPr>
            <a:r>
              <a:rPr lang="en-US" sz="5199" dirty="0">
                <a:solidFill>
                  <a:srgbClr val="000000"/>
                </a:solidFill>
                <a:latin typeface="Canva Sans Bold"/>
              </a:rPr>
              <a:t>Servo motor</a:t>
            </a:r>
          </a:p>
          <a:p>
            <a:pPr marL="1122679" lvl="1" indent="-561340">
              <a:lnSpc>
                <a:spcPts val="7279"/>
              </a:lnSpc>
              <a:buFont typeface="Arial"/>
              <a:buChar char="•"/>
            </a:pPr>
            <a:r>
              <a:rPr lang="en-US" sz="5199" dirty="0">
                <a:solidFill>
                  <a:srgbClr val="000000"/>
                </a:solidFill>
                <a:latin typeface="Canva Sans Bold"/>
              </a:rPr>
              <a:t>Jumpers</a:t>
            </a:r>
          </a:p>
        </p:txBody>
      </p:sp>
      <p:grpSp>
        <p:nvGrpSpPr>
          <p:cNvPr id="8" name="Group 8"/>
          <p:cNvGrpSpPr/>
          <p:nvPr/>
        </p:nvGrpSpPr>
        <p:grpSpPr>
          <a:xfrm>
            <a:off x="10133422" y="1028700"/>
            <a:ext cx="6525962" cy="927595"/>
            <a:chOff x="0" y="0"/>
            <a:chExt cx="8701283" cy="1236793"/>
          </a:xfrm>
        </p:grpSpPr>
        <p:grpSp>
          <p:nvGrpSpPr>
            <p:cNvPr id="9" name="Group 9"/>
            <p:cNvGrpSpPr/>
            <p:nvPr/>
          </p:nvGrpSpPr>
          <p:grpSpPr>
            <a:xfrm>
              <a:off x="0" y="0"/>
              <a:ext cx="8701283" cy="1236793"/>
              <a:chOff x="0" y="0"/>
              <a:chExt cx="13464905" cy="1913890"/>
            </a:xfrm>
          </p:grpSpPr>
          <p:sp>
            <p:nvSpPr>
              <p:cNvPr id="10" name="Freeform 10"/>
              <p:cNvSpPr/>
              <p:nvPr/>
            </p:nvSpPr>
            <p:spPr>
              <a:xfrm>
                <a:off x="0" y="0"/>
                <a:ext cx="13464905" cy="1913890"/>
              </a:xfrm>
              <a:custGeom>
                <a:avLst/>
                <a:gdLst/>
                <a:ahLst/>
                <a:cxnLst/>
                <a:rect l="l" t="t" r="r" b="b"/>
                <a:pathLst>
                  <a:path w="13464905" h="1913890">
                    <a:moveTo>
                      <a:pt x="13340445" y="1913890"/>
                    </a:moveTo>
                    <a:lnTo>
                      <a:pt x="124460" y="1913890"/>
                    </a:lnTo>
                    <a:cubicBezTo>
                      <a:pt x="55880" y="1913890"/>
                      <a:pt x="0" y="1858010"/>
                      <a:pt x="0" y="1789430"/>
                    </a:cubicBezTo>
                    <a:lnTo>
                      <a:pt x="0" y="124460"/>
                    </a:lnTo>
                    <a:cubicBezTo>
                      <a:pt x="0" y="55880"/>
                      <a:pt x="55880" y="0"/>
                      <a:pt x="124460" y="0"/>
                    </a:cubicBezTo>
                    <a:lnTo>
                      <a:pt x="13340445" y="0"/>
                    </a:lnTo>
                    <a:cubicBezTo>
                      <a:pt x="13409025" y="0"/>
                      <a:pt x="13464905" y="55880"/>
                      <a:pt x="13464905" y="124460"/>
                    </a:cubicBezTo>
                    <a:lnTo>
                      <a:pt x="13464905" y="1789430"/>
                    </a:lnTo>
                    <a:cubicBezTo>
                      <a:pt x="13464905" y="1858010"/>
                      <a:pt x="13409025" y="1913890"/>
                      <a:pt x="13340445" y="1913890"/>
                    </a:cubicBezTo>
                    <a:close/>
                  </a:path>
                </a:pathLst>
              </a:custGeom>
              <a:solidFill>
                <a:srgbClr val="141414"/>
              </a:solidFill>
            </p:spPr>
          </p:sp>
        </p:grpSp>
        <p:sp>
          <p:nvSpPr>
            <p:cNvPr id="11" name="TextBox 11"/>
            <p:cNvSpPr txBox="1"/>
            <p:nvPr/>
          </p:nvSpPr>
          <p:spPr>
            <a:xfrm>
              <a:off x="1015328" y="301727"/>
              <a:ext cx="6670627" cy="700014"/>
            </a:xfrm>
            <a:prstGeom prst="rect">
              <a:avLst/>
            </a:prstGeom>
          </p:spPr>
          <p:txBody>
            <a:bodyPr lIns="0" tIns="0" rIns="0" bIns="0" rtlCol="0" anchor="t">
              <a:spAutoFit/>
            </a:bodyPr>
            <a:lstStyle/>
            <a:p>
              <a:pPr algn="ctr">
                <a:lnSpc>
                  <a:spcPts val="3773"/>
                </a:lnSpc>
              </a:pPr>
              <a:r>
                <a:rPr lang="en-US" sz="3773" spc="188">
                  <a:solidFill>
                    <a:srgbClr val="F6F6F6"/>
                  </a:solidFill>
                  <a:latin typeface="Barlow Bold Bold"/>
                </a:rPr>
                <a:t>Budget</a:t>
              </a:r>
            </a:p>
          </p:txBody>
        </p:sp>
      </p:grpSp>
      <p:grpSp>
        <p:nvGrpSpPr>
          <p:cNvPr id="12" name="Group 12"/>
          <p:cNvGrpSpPr/>
          <p:nvPr/>
        </p:nvGrpSpPr>
        <p:grpSpPr>
          <a:xfrm>
            <a:off x="12324122" y="263743"/>
            <a:ext cx="5707286" cy="447563"/>
            <a:chOff x="0" y="0"/>
            <a:chExt cx="7609715" cy="596750"/>
          </a:xfrm>
        </p:grpSpPr>
        <p:sp>
          <p:nvSpPr>
            <p:cNvPr id="13" name="TextBox 13"/>
            <p:cNvSpPr txBox="1"/>
            <p:nvPr/>
          </p:nvSpPr>
          <p:spPr>
            <a:xfrm>
              <a:off x="0" y="37174"/>
              <a:ext cx="6100839" cy="463234"/>
            </a:xfrm>
            <a:prstGeom prst="rect">
              <a:avLst/>
            </a:prstGeom>
          </p:spPr>
          <p:txBody>
            <a:bodyPr lIns="0" tIns="0" rIns="0" bIns="0" rtlCol="0" anchor="t">
              <a:spAutoFit/>
            </a:bodyPr>
            <a:lstStyle/>
            <a:p>
              <a:pPr algn="r">
                <a:lnSpc>
                  <a:spcPts val="2940"/>
                </a:lnSpc>
                <a:spcBef>
                  <a:spcPct val="0"/>
                </a:spcBef>
              </a:pPr>
              <a:r>
                <a:rPr lang="en-US" sz="2100">
                  <a:solidFill>
                    <a:srgbClr val="141414"/>
                  </a:solidFill>
                  <a:latin typeface="Barlow Medium"/>
                </a:rPr>
                <a:t>Automatic  Car Parking System</a:t>
              </a:r>
            </a:p>
          </p:txBody>
        </p:sp>
        <p:sp>
          <p:nvSpPr>
            <p:cNvPr id="14" name="TextBox 14"/>
            <p:cNvSpPr txBox="1"/>
            <p:nvPr/>
          </p:nvSpPr>
          <p:spPr>
            <a:xfrm>
              <a:off x="6448635" y="-76200"/>
              <a:ext cx="1161080" cy="672950"/>
            </a:xfrm>
            <a:prstGeom prst="rect">
              <a:avLst/>
            </a:prstGeom>
          </p:spPr>
          <p:txBody>
            <a:bodyPr lIns="0" tIns="0" rIns="0" bIns="0" rtlCol="0" anchor="t">
              <a:spAutoFit/>
            </a:bodyPr>
            <a:lstStyle/>
            <a:p>
              <a:pPr algn="r">
                <a:lnSpc>
                  <a:spcPts val="4200"/>
                </a:lnSpc>
                <a:spcBef>
                  <a:spcPct val="0"/>
                </a:spcBef>
              </a:pPr>
              <a:r>
                <a:rPr lang="en-US" sz="3000">
                  <a:solidFill>
                    <a:srgbClr val="141414"/>
                  </a:solidFill>
                  <a:latin typeface="Barlow Bold Bold"/>
                </a:rPr>
                <a:t>07</a:t>
              </a:r>
            </a:p>
          </p:txBody>
        </p:sp>
      </p:grpSp>
      <p:grpSp>
        <p:nvGrpSpPr>
          <p:cNvPr id="15" name="Group 15"/>
          <p:cNvGrpSpPr/>
          <p:nvPr/>
        </p:nvGrpSpPr>
        <p:grpSpPr>
          <a:xfrm>
            <a:off x="8072272" y="2437411"/>
            <a:ext cx="10007414" cy="5925167"/>
            <a:chOff x="0" y="0"/>
            <a:chExt cx="13343219" cy="7900223"/>
          </a:xfrm>
        </p:grpSpPr>
        <p:sp>
          <p:nvSpPr>
            <p:cNvPr id="16" name="TextBox 16"/>
            <p:cNvSpPr txBox="1"/>
            <p:nvPr/>
          </p:nvSpPr>
          <p:spPr>
            <a:xfrm>
              <a:off x="10418508" y="613776"/>
              <a:ext cx="2924711" cy="758984"/>
            </a:xfrm>
            <a:prstGeom prst="rect">
              <a:avLst/>
            </a:prstGeom>
          </p:spPr>
          <p:txBody>
            <a:bodyPr lIns="0" tIns="0" rIns="0" bIns="0" rtlCol="0" anchor="t">
              <a:spAutoFit/>
            </a:bodyPr>
            <a:lstStyle/>
            <a:p>
              <a:pPr algn="ctr">
                <a:lnSpc>
                  <a:spcPts val="2399"/>
                </a:lnSpc>
              </a:pPr>
              <a:r>
                <a:rPr lang="en-US" sz="1713">
                  <a:solidFill>
                    <a:srgbClr val="000000"/>
                  </a:solidFill>
                  <a:latin typeface="Canva Sans"/>
                </a:rPr>
                <a:t>Arduino Uno -Rs 300</a:t>
              </a:r>
            </a:p>
            <a:p>
              <a:pPr algn="ctr">
                <a:lnSpc>
                  <a:spcPts val="2399"/>
                </a:lnSpc>
              </a:pPr>
              <a:r>
                <a:rPr lang="en-US" sz="1713">
                  <a:solidFill>
                    <a:srgbClr val="000000"/>
                  </a:solidFill>
                  <a:latin typeface="Canva Sans"/>
                </a:rPr>
                <a:t>28.6%</a:t>
              </a:r>
            </a:p>
          </p:txBody>
        </p:sp>
        <p:sp>
          <p:nvSpPr>
            <p:cNvPr id="17" name="TextBox 17"/>
            <p:cNvSpPr txBox="1"/>
            <p:nvPr/>
          </p:nvSpPr>
          <p:spPr>
            <a:xfrm>
              <a:off x="8928657" y="7141239"/>
              <a:ext cx="4007069" cy="758984"/>
            </a:xfrm>
            <a:prstGeom prst="rect">
              <a:avLst/>
            </a:prstGeom>
          </p:spPr>
          <p:txBody>
            <a:bodyPr lIns="0" tIns="0" rIns="0" bIns="0" rtlCol="0" anchor="t">
              <a:spAutoFit/>
            </a:bodyPr>
            <a:lstStyle/>
            <a:p>
              <a:pPr algn="ctr">
                <a:lnSpc>
                  <a:spcPts val="2399"/>
                </a:lnSpc>
              </a:pPr>
              <a:r>
                <a:rPr lang="en-US" sz="1713">
                  <a:solidFill>
                    <a:srgbClr val="000000"/>
                  </a:solidFill>
                  <a:latin typeface="Canva Sans"/>
                </a:rPr>
                <a:t>16*2 LCD i2c display -Rs 300</a:t>
              </a:r>
            </a:p>
            <a:p>
              <a:pPr algn="ctr">
                <a:lnSpc>
                  <a:spcPts val="2399"/>
                </a:lnSpc>
              </a:pPr>
              <a:r>
                <a:rPr lang="en-US" sz="1713">
                  <a:solidFill>
                    <a:srgbClr val="000000"/>
                  </a:solidFill>
                  <a:latin typeface="Canva Sans"/>
                </a:rPr>
                <a:t>28.6%</a:t>
              </a:r>
            </a:p>
          </p:txBody>
        </p:sp>
        <p:sp>
          <p:nvSpPr>
            <p:cNvPr id="18" name="TextBox 18"/>
            <p:cNvSpPr txBox="1"/>
            <p:nvPr/>
          </p:nvSpPr>
          <p:spPr>
            <a:xfrm>
              <a:off x="1812733" y="144650"/>
              <a:ext cx="2345731" cy="758984"/>
            </a:xfrm>
            <a:prstGeom prst="rect">
              <a:avLst/>
            </a:prstGeom>
          </p:spPr>
          <p:txBody>
            <a:bodyPr lIns="0" tIns="0" rIns="0" bIns="0" rtlCol="0" anchor="t">
              <a:spAutoFit/>
            </a:bodyPr>
            <a:lstStyle/>
            <a:p>
              <a:pPr algn="ctr">
                <a:lnSpc>
                  <a:spcPts val="2399"/>
                </a:lnSpc>
              </a:pPr>
              <a:r>
                <a:rPr lang="en-US" sz="1713">
                  <a:solidFill>
                    <a:srgbClr val="000000"/>
                  </a:solidFill>
                  <a:latin typeface="Canva Sans"/>
                </a:rPr>
                <a:t>Jumpers -Rs 250</a:t>
              </a:r>
            </a:p>
            <a:p>
              <a:pPr algn="ctr">
                <a:lnSpc>
                  <a:spcPts val="2399"/>
                </a:lnSpc>
              </a:pPr>
              <a:r>
                <a:rPr lang="en-US" sz="1713">
                  <a:solidFill>
                    <a:srgbClr val="000000"/>
                  </a:solidFill>
                  <a:latin typeface="Canva Sans"/>
                </a:rPr>
                <a:t>23.8%</a:t>
              </a:r>
            </a:p>
          </p:txBody>
        </p:sp>
        <p:sp>
          <p:nvSpPr>
            <p:cNvPr id="19" name="TextBox 19"/>
            <p:cNvSpPr txBox="1"/>
            <p:nvPr/>
          </p:nvSpPr>
          <p:spPr>
            <a:xfrm>
              <a:off x="275284" y="6422248"/>
              <a:ext cx="3883180" cy="758984"/>
            </a:xfrm>
            <a:prstGeom prst="rect">
              <a:avLst/>
            </a:prstGeom>
          </p:spPr>
          <p:txBody>
            <a:bodyPr lIns="0" tIns="0" rIns="0" bIns="0" rtlCol="0" anchor="t">
              <a:spAutoFit/>
            </a:bodyPr>
            <a:lstStyle/>
            <a:p>
              <a:pPr algn="ctr">
                <a:lnSpc>
                  <a:spcPts val="2399"/>
                </a:lnSpc>
              </a:pPr>
              <a:r>
                <a:rPr lang="en-US" sz="1713">
                  <a:solidFill>
                    <a:srgbClr val="000000"/>
                  </a:solidFill>
                  <a:latin typeface="Canva Sans"/>
                </a:rPr>
                <a:t>IR proximity sensor -Rs50*2</a:t>
              </a:r>
            </a:p>
            <a:p>
              <a:pPr algn="ctr">
                <a:lnSpc>
                  <a:spcPts val="2399"/>
                </a:lnSpc>
              </a:pPr>
              <a:r>
                <a:rPr lang="en-US" sz="1713">
                  <a:solidFill>
                    <a:srgbClr val="000000"/>
                  </a:solidFill>
                  <a:latin typeface="Canva Sans"/>
                </a:rPr>
                <a:t>9.5%</a:t>
              </a:r>
            </a:p>
          </p:txBody>
        </p:sp>
        <p:sp>
          <p:nvSpPr>
            <p:cNvPr id="20" name="TextBox 20"/>
            <p:cNvSpPr txBox="1"/>
            <p:nvPr/>
          </p:nvSpPr>
          <p:spPr>
            <a:xfrm>
              <a:off x="0" y="4236245"/>
              <a:ext cx="2896374" cy="758984"/>
            </a:xfrm>
            <a:prstGeom prst="rect">
              <a:avLst/>
            </a:prstGeom>
          </p:spPr>
          <p:txBody>
            <a:bodyPr lIns="0" tIns="0" rIns="0" bIns="0" rtlCol="0" anchor="t">
              <a:spAutoFit/>
            </a:bodyPr>
            <a:lstStyle/>
            <a:p>
              <a:pPr algn="ctr">
                <a:lnSpc>
                  <a:spcPts val="2399"/>
                </a:lnSpc>
              </a:pPr>
              <a:r>
                <a:rPr lang="en-US" sz="1713">
                  <a:solidFill>
                    <a:srgbClr val="000000"/>
                  </a:solidFill>
                  <a:latin typeface="Canva Sans"/>
                </a:rPr>
                <a:t>Servo motor -Rs 100</a:t>
              </a:r>
            </a:p>
            <a:p>
              <a:pPr algn="ctr">
                <a:lnSpc>
                  <a:spcPts val="2399"/>
                </a:lnSpc>
              </a:pPr>
              <a:r>
                <a:rPr lang="en-US" sz="1713">
                  <a:solidFill>
                    <a:srgbClr val="000000"/>
                  </a:solidFill>
                  <a:latin typeface="Canva Sans"/>
                </a:rPr>
                <a:t>9.5%</a:t>
              </a:r>
            </a:p>
          </p:txBody>
        </p:sp>
        <p:grpSp>
          <p:nvGrpSpPr>
            <p:cNvPr id="21" name="Group 21"/>
            <p:cNvGrpSpPr>
              <a:grpSpLocks noChangeAspect="1"/>
            </p:cNvGrpSpPr>
            <p:nvPr/>
          </p:nvGrpSpPr>
          <p:grpSpPr>
            <a:xfrm>
              <a:off x="3398377" y="0"/>
              <a:ext cx="7344932" cy="7344932"/>
              <a:chOff x="0" y="0"/>
              <a:chExt cx="2540000" cy="2540000"/>
            </a:xfrm>
          </p:grpSpPr>
          <p:sp>
            <p:nvSpPr>
              <p:cNvPr id="22" name="Freeform 22"/>
              <p:cNvSpPr/>
              <p:nvPr/>
            </p:nvSpPr>
            <p:spPr>
              <a:xfrm>
                <a:off x="1270000" y="0"/>
                <a:ext cx="1330236" cy="1614131"/>
              </a:xfrm>
              <a:custGeom>
                <a:avLst/>
                <a:gdLst/>
                <a:ahLst/>
                <a:cxnLst/>
                <a:rect l="l" t="t" r="r" b="b"/>
                <a:pathLst>
                  <a:path w="1330236" h="1614131">
                    <a:moveTo>
                      <a:pt x="0" y="0"/>
                    </a:moveTo>
                    <a:lnTo>
                      <a:pt x="0" y="0"/>
                    </a:lnTo>
                    <a:cubicBezTo>
                      <a:pt x="397643" y="0"/>
                      <a:pt x="772332" y="186246"/>
                      <a:pt x="1012409" y="503236"/>
                    </a:cubicBezTo>
                    <a:cubicBezTo>
                      <a:pt x="1252487" y="820226"/>
                      <a:pt x="1330236" y="1231364"/>
                      <a:pt x="1222487" y="1614131"/>
                    </a:cubicBezTo>
                    <a:lnTo>
                      <a:pt x="0" y="1270000"/>
                    </a:lnTo>
                    <a:close/>
                  </a:path>
                </a:pathLst>
              </a:custGeom>
              <a:solidFill>
                <a:srgbClr val="00BF63"/>
              </a:solidFill>
            </p:spPr>
          </p:sp>
          <p:sp>
            <p:nvSpPr>
              <p:cNvPr id="23" name="Freeform 23"/>
              <p:cNvSpPr/>
              <p:nvPr/>
            </p:nvSpPr>
            <p:spPr>
              <a:xfrm>
                <a:off x="662469" y="1270000"/>
                <a:ext cx="1845690" cy="1321169"/>
              </a:xfrm>
              <a:custGeom>
                <a:avLst/>
                <a:gdLst/>
                <a:ahLst/>
                <a:cxnLst/>
                <a:rect l="l" t="t" r="r" b="b"/>
                <a:pathLst>
                  <a:path w="1845690" h="1321169">
                    <a:moveTo>
                      <a:pt x="1845690" y="282602"/>
                    </a:moveTo>
                    <a:cubicBezTo>
                      <a:pt x="1757206" y="670275"/>
                      <a:pt x="1492253" y="994126"/>
                      <a:pt x="1129788" y="1157647"/>
                    </a:cubicBezTo>
                    <a:cubicBezTo>
                      <a:pt x="767324" y="1321169"/>
                      <a:pt x="349193" y="1305481"/>
                      <a:pt x="0" y="1115260"/>
                    </a:cubicBezTo>
                    <a:lnTo>
                      <a:pt x="607531" y="0"/>
                    </a:lnTo>
                    <a:close/>
                  </a:path>
                </a:pathLst>
              </a:custGeom>
              <a:solidFill>
                <a:srgbClr val="7ED957"/>
              </a:solidFill>
            </p:spPr>
          </p:sp>
          <p:sp>
            <p:nvSpPr>
              <p:cNvPr id="24" name="Freeform 24"/>
              <p:cNvSpPr/>
              <p:nvPr/>
            </p:nvSpPr>
            <p:spPr>
              <a:xfrm>
                <a:off x="139785" y="1270000"/>
                <a:ext cx="1130215" cy="1144231"/>
              </a:xfrm>
              <a:custGeom>
                <a:avLst/>
                <a:gdLst/>
                <a:ahLst/>
                <a:cxnLst/>
                <a:rect l="l" t="t" r="r" b="b"/>
                <a:pathLst>
                  <a:path w="1130215" h="1144231">
                    <a:moveTo>
                      <a:pt x="579183" y="1144231"/>
                    </a:moveTo>
                    <a:cubicBezTo>
                      <a:pt x="329688" y="1024080"/>
                      <a:pt x="126301" y="825676"/>
                      <a:pt x="0" y="579237"/>
                    </a:cubicBezTo>
                    <a:lnTo>
                      <a:pt x="1130215" y="0"/>
                    </a:lnTo>
                    <a:close/>
                  </a:path>
                </a:pathLst>
              </a:custGeom>
              <a:solidFill>
                <a:srgbClr val="C1FF72"/>
              </a:solidFill>
            </p:spPr>
          </p:sp>
          <p:sp>
            <p:nvSpPr>
              <p:cNvPr id="25" name="Freeform 25"/>
              <p:cNvSpPr/>
              <p:nvPr/>
            </p:nvSpPr>
            <p:spPr>
              <a:xfrm>
                <a:off x="-24592" y="1111915"/>
                <a:ext cx="1294592" cy="793085"/>
              </a:xfrm>
              <a:custGeom>
                <a:avLst/>
                <a:gdLst/>
                <a:ahLst/>
                <a:cxnLst/>
                <a:rect l="l" t="t" r="r" b="b"/>
                <a:pathLst>
                  <a:path w="1294592" h="793085">
                    <a:moveTo>
                      <a:pt x="194740" y="793085"/>
                    </a:moveTo>
                    <a:cubicBezTo>
                      <a:pt x="56281" y="553266"/>
                      <a:pt x="0" y="274765"/>
                      <a:pt x="34469" y="0"/>
                    </a:cubicBezTo>
                    <a:lnTo>
                      <a:pt x="1294592" y="158085"/>
                    </a:lnTo>
                    <a:close/>
                  </a:path>
                </a:pathLst>
              </a:custGeom>
              <a:solidFill>
                <a:srgbClr val="6ACB92"/>
              </a:solidFill>
            </p:spPr>
          </p:sp>
          <p:sp>
            <p:nvSpPr>
              <p:cNvPr id="26" name="Freeform 26"/>
              <p:cNvSpPr/>
              <p:nvPr/>
            </p:nvSpPr>
            <p:spPr>
              <a:xfrm>
                <a:off x="3551" y="0"/>
                <a:ext cx="1266449" cy="1270000"/>
              </a:xfrm>
              <a:custGeom>
                <a:avLst/>
                <a:gdLst/>
                <a:ahLst/>
                <a:cxnLst/>
                <a:rect l="l" t="t" r="r" b="b"/>
                <a:pathLst>
                  <a:path w="1266449" h="1270000">
                    <a:moveTo>
                      <a:pt x="0" y="1175093"/>
                    </a:moveTo>
                    <a:cubicBezTo>
                      <a:pt x="49661" y="512415"/>
                      <a:pt x="601786" y="66"/>
                      <a:pt x="1266322" y="0"/>
                    </a:cubicBezTo>
                    <a:lnTo>
                      <a:pt x="1266449" y="1270000"/>
                    </a:lnTo>
                    <a:close/>
                  </a:path>
                </a:pathLst>
              </a:custGeom>
              <a:solidFill>
                <a:srgbClr val="017D2B"/>
              </a:solidFill>
            </p:spPr>
          </p:sp>
        </p:grpSp>
      </p:grpSp>
      <p:sp>
        <p:nvSpPr>
          <p:cNvPr id="27" name="TextBox 27"/>
          <p:cNvSpPr txBox="1"/>
          <p:nvPr/>
        </p:nvSpPr>
        <p:spPr>
          <a:xfrm>
            <a:off x="12651020" y="8977066"/>
            <a:ext cx="5053490" cy="887095"/>
          </a:xfrm>
          <a:prstGeom prst="rect">
            <a:avLst/>
          </a:prstGeom>
        </p:spPr>
        <p:txBody>
          <a:bodyPr lIns="0" tIns="0" rIns="0" bIns="0" rtlCol="0" anchor="t">
            <a:spAutoFit/>
          </a:bodyPr>
          <a:lstStyle/>
          <a:p>
            <a:pPr>
              <a:lnSpc>
                <a:spcPts val="7279"/>
              </a:lnSpc>
            </a:pPr>
            <a:r>
              <a:rPr lang="en-US" sz="5199">
                <a:solidFill>
                  <a:srgbClr val="000000"/>
                </a:solidFill>
                <a:latin typeface="Canva Sans Bold"/>
              </a:rPr>
              <a:t>Total = Rs 1050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
        <p:cNvGrpSpPr/>
        <p:nvPr/>
      </p:nvGrpSpPr>
      <p:grpSpPr>
        <a:xfrm>
          <a:off x="0" y="0"/>
          <a:ext cx="0" cy="0"/>
          <a:chOff x="0" y="0"/>
          <a:chExt cx="0" cy="0"/>
        </a:xfrm>
      </p:grpSpPr>
      <p:sp>
        <p:nvSpPr>
          <p:cNvPr id="2" name="Freeform 2"/>
          <p:cNvSpPr/>
          <p:nvPr/>
        </p:nvSpPr>
        <p:spPr>
          <a:xfrm rot="515023" flipH="1">
            <a:off x="-3187735" y="6788446"/>
            <a:ext cx="16046810" cy="6997107"/>
          </a:xfrm>
          <a:custGeom>
            <a:avLst/>
            <a:gdLst/>
            <a:ahLst/>
            <a:cxnLst/>
            <a:rect l="l" t="t" r="r" b="b"/>
            <a:pathLst>
              <a:path w="16046810" h="6997107">
                <a:moveTo>
                  <a:pt x="16046811" y="0"/>
                </a:moveTo>
                <a:lnTo>
                  <a:pt x="0" y="0"/>
                </a:lnTo>
                <a:lnTo>
                  <a:pt x="0" y="6997108"/>
                </a:lnTo>
                <a:lnTo>
                  <a:pt x="16046811" y="6997108"/>
                </a:lnTo>
                <a:lnTo>
                  <a:pt x="1604681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446283" y="4968444"/>
            <a:ext cx="8404932" cy="1542398"/>
          </a:xfrm>
          <a:prstGeom prst="rect">
            <a:avLst/>
          </a:prstGeom>
        </p:spPr>
        <p:txBody>
          <a:bodyPr lIns="0" tIns="0" rIns="0" bIns="0" rtlCol="0" anchor="t">
            <a:spAutoFit/>
          </a:bodyPr>
          <a:lstStyle/>
          <a:p>
            <a:pPr marL="0" lvl="0" indent="0" algn="l">
              <a:lnSpc>
                <a:spcPts val="11599"/>
              </a:lnSpc>
              <a:spcBef>
                <a:spcPct val="0"/>
              </a:spcBef>
            </a:pPr>
            <a:r>
              <a:rPr lang="en-US" sz="11599">
                <a:solidFill>
                  <a:srgbClr val="141414"/>
                </a:solidFill>
                <a:latin typeface="Barlow Bold Bold"/>
              </a:rPr>
              <a:t>THANK YOU</a:t>
            </a:r>
          </a:p>
        </p:txBody>
      </p:sp>
      <p:grpSp>
        <p:nvGrpSpPr>
          <p:cNvPr id="4" name="Group 4"/>
          <p:cNvGrpSpPr/>
          <p:nvPr/>
        </p:nvGrpSpPr>
        <p:grpSpPr>
          <a:xfrm>
            <a:off x="11078536" y="8810737"/>
            <a:ext cx="6180764" cy="447563"/>
            <a:chOff x="0" y="0"/>
            <a:chExt cx="8241019" cy="596750"/>
          </a:xfrm>
        </p:grpSpPr>
        <p:sp>
          <p:nvSpPr>
            <p:cNvPr id="5" name="TextBox 5"/>
            <p:cNvSpPr txBox="1"/>
            <p:nvPr/>
          </p:nvSpPr>
          <p:spPr>
            <a:xfrm>
              <a:off x="0" y="42946"/>
              <a:ext cx="6732143" cy="463234"/>
            </a:xfrm>
            <a:prstGeom prst="rect">
              <a:avLst/>
            </a:prstGeom>
          </p:spPr>
          <p:txBody>
            <a:bodyPr lIns="0" tIns="0" rIns="0" bIns="0" rtlCol="0" anchor="t">
              <a:spAutoFit/>
            </a:bodyPr>
            <a:lstStyle/>
            <a:p>
              <a:pPr algn="r">
                <a:lnSpc>
                  <a:spcPts val="2940"/>
                </a:lnSpc>
                <a:spcBef>
                  <a:spcPct val="0"/>
                </a:spcBef>
              </a:pPr>
              <a:r>
                <a:rPr lang="en-US" sz="2100">
                  <a:solidFill>
                    <a:srgbClr val="141414"/>
                  </a:solidFill>
                  <a:latin typeface="Barlow Medium"/>
                </a:rPr>
                <a:t>Automatic Car Parking System</a:t>
              </a:r>
            </a:p>
          </p:txBody>
        </p:sp>
        <p:sp>
          <p:nvSpPr>
            <p:cNvPr id="6" name="TextBox 6"/>
            <p:cNvSpPr txBox="1"/>
            <p:nvPr/>
          </p:nvSpPr>
          <p:spPr>
            <a:xfrm>
              <a:off x="7079939" y="-76200"/>
              <a:ext cx="1161080" cy="672950"/>
            </a:xfrm>
            <a:prstGeom prst="rect">
              <a:avLst/>
            </a:prstGeom>
          </p:spPr>
          <p:txBody>
            <a:bodyPr lIns="0" tIns="0" rIns="0" bIns="0" rtlCol="0" anchor="t">
              <a:spAutoFit/>
            </a:bodyPr>
            <a:lstStyle/>
            <a:p>
              <a:pPr algn="r">
                <a:lnSpc>
                  <a:spcPts val="4200"/>
                </a:lnSpc>
                <a:spcBef>
                  <a:spcPct val="0"/>
                </a:spcBef>
              </a:pPr>
              <a:r>
                <a:rPr lang="en-US" sz="3000">
                  <a:solidFill>
                    <a:srgbClr val="141414"/>
                  </a:solidFill>
                  <a:latin typeface="Barlow Bold Bold"/>
                </a:rPr>
                <a:t>08</a:t>
              </a:r>
            </a:p>
          </p:txBody>
        </p:sp>
      </p:grpSp>
      <p:sp>
        <p:nvSpPr>
          <p:cNvPr id="7" name="Freeform 7"/>
          <p:cNvSpPr/>
          <p:nvPr/>
        </p:nvSpPr>
        <p:spPr>
          <a:xfrm rot="515023" flipH="1">
            <a:off x="5478849" y="-2249807"/>
            <a:ext cx="16046810" cy="6997107"/>
          </a:xfrm>
          <a:custGeom>
            <a:avLst/>
            <a:gdLst/>
            <a:ahLst/>
            <a:cxnLst/>
            <a:rect l="l" t="t" r="r" b="b"/>
            <a:pathLst>
              <a:path w="16046810" h="6997107">
                <a:moveTo>
                  <a:pt x="16046811" y="0"/>
                </a:moveTo>
                <a:lnTo>
                  <a:pt x="0" y="0"/>
                </a:lnTo>
                <a:lnTo>
                  <a:pt x="0" y="6997108"/>
                </a:lnTo>
                <a:lnTo>
                  <a:pt x="16046811" y="6997108"/>
                </a:lnTo>
                <a:lnTo>
                  <a:pt x="16046811"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268</Words>
  <Application>Microsoft Office PowerPoint</Application>
  <PresentationFormat>Custom</PresentationFormat>
  <Paragraphs>73</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Barlow Bold Bold</vt:lpstr>
      <vt:lpstr>Calibri</vt:lpstr>
      <vt:lpstr>Canva Sans Bold</vt:lpstr>
      <vt:lpstr>Gagalin Semi-Bold</vt:lpstr>
      <vt:lpstr>Canva Sans</vt:lpstr>
      <vt:lpstr>Gagalin</vt:lpstr>
      <vt:lpstr>Barlow Medium</vt:lpstr>
      <vt:lpstr>Alata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ACPS</dc:title>
  <cp:lastModifiedBy>VAISHNAVI HEGDE</cp:lastModifiedBy>
  <cp:revision>3</cp:revision>
  <dcterms:created xsi:type="dcterms:W3CDTF">2006-08-16T00:00:00Z</dcterms:created>
  <dcterms:modified xsi:type="dcterms:W3CDTF">2023-06-18T14:56:51Z</dcterms:modified>
  <dc:identifier>DAFlVpwaC3I</dc:identifier>
</cp:coreProperties>
</file>