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82" r:id="rId23"/>
    <p:sldId id="277" r:id="rId24"/>
    <p:sldId id="278" r:id="rId25"/>
    <p:sldId id="279" r:id="rId26"/>
    <p:sldId id="281"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02"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E20AC4-6492-4546-85CA-D63AB546100F}" type="datetimeFigureOut">
              <a:rPr lang="en-US" smtClean="0"/>
              <a:pPr/>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84BE69-84F5-4B4D-8AB6-B3DF6BF0B3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Students taken admission</a:t>
            </a:r>
            <a:endParaRPr lang="en-US" dirty="0"/>
          </a:p>
        </p:txBody>
      </p:sp>
      <p:sp>
        <p:nvSpPr>
          <p:cNvPr id="4" name="Slide Number Placeholder 3"/>
          <p:cNvSpPr>
            <a:spLocks noGrp="1"/>
          </p:cNvSpPr>
          <p:nvPr>
            <p:ph type="sldNum" sz="quarter" idx="10"/>
          </p:nvPr>
        </p:nvSpPr>
        <p:spPr/>
        <p:txBody>
          <a:bodyPr/>
          <a:lstStyle/>
          <a:p>
            <a:fld id="{2384BE69-84F5-4B4D-8AB6-B3DF6BF0B359}"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t>Module 2</a:t>
            </a:r>
            <a:endParaRPr lang="en-US" sz="6600" b="1" dirty="0"/>
          </a:p>
        </p:txBody>
      </p:sp>
      <p:sp>
        <p:nvSpPr>
          <p:cNvPr id="3" name="Subtitle 2"/>
          <p:cNvSpPr>
            <a:spLocks noGrp="1"/>
          </p:cNvSpPr>
          <p:nvPr>
            <p:ph type="subTitle" idx="1"/>
          </p:nvPr>
        </p:nvSpPr>
        <p:spPr/>
        <p:txBody>
          <a:bodyPr/>
          <a:lstStyle/>
          <a:p>
            <a:r>
              <a:rPr lang="en-US" b="1" dirty="0" smtClean="0"/>
              <a:t>ADBMS </a:t>
            </a:r>
          </a:p>
          <a:p>
            <a:r>
              <a:rPr lang="en-US" b="1" dirty="0" smtClean="0"/>
              <a:t>BCAE0001</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  request for READ(Q)</a:t>
            </a:r>
            <a:endParaRPr lang="en-US" b="1" dirty="0"/>
          </a:p>
        </p:txBody>
      </p:sp>
      <p:sp>
        <p:nvSpPr>
          <p:cNvPr id="3" name="Content Placeholder 2"/>
          <p:cNvSpPr>
            <a:spLocks noGrp="1"/>
          </p:cNvSpPr>
          <p:nvPr>
            <p:ph idx="1"/>
          </p:nvPr>
        </p:nvSpPr>
        <p:spPr/>
        <p:txBody>
          <a:bodyPr>
            <a:normAutofit/>
          </a:bodyPr>
          <a:lstStyle/>
          <a:p>
            <a:r>
              <a:rPr lang="en-US" sz="2800" dirty="0" smtClean="0"/>
              <a:t>If </a:t>
            </a:r>
            <a:r>
              <a:rPr lang="en-US" sz="2800" b="1" dirty="0" smtClean="0"/>
              <a:t>TS(Ti) &lt; W_TS(Q)</a:t>
            </a:r>
            <a:r>
              <a:rPr lang="en-US" sz="2800" dirty="0" smtClean="0"/>
              <a:t>, </a:t>
            </a:r>
          </a:p>
          <a:p>
            <a:pPr lvl="1"/>
            <a:r>
              <a:rPr lang="en-US" sz="2400" dirty="0" smtClean="0"/>
              <a:t>means Ti needs to read a value of Q that was already overwritten, hence request must be rejected and Ti must rollback.</a:t>
            </a:r>
          </a:p>
          <a:p>
            <a:pPr lvl="1"/>
            <a:r>
              <a:rPr lang="en-US" sz="2400" dirty="0" smtClean="0"/>
              <a:t>then the operation is rejected.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6200"/>
            <a:ext cx="8229600" cy="1143000"/>
          </a:xfrm>
        </p:spPr>
        <p:txBody>
          <a:bodyPr>
            <a:noAutofit/>
          </a:bodyPr>
          <a:lstStyle/>
          <a:p>
            <a:pPr algn="l"/>
            <a:r>
              <a:rPr lang="en-US" sz="2400" dirty="0" smtClean="0"/>
              <a:t>In  above scenario TS(Ti)&lt;W_TS(Q), it means that </a:t>
            </a:r>
            <a:r>
              <a:rPr lang="en-US" sz="2400" b="1" dirty="0" smtClean="0"/>
              <a:t>Ti </a:t>
            </a:r>
            <a:r>
              <a:rPr lang="en-US" sz="2400" dirty="0" smtClean="0"/>
              <a:t>transaction comes before </a:t>
            </a:r>
            <a:r>
              <a:rPr lang="en-US" sz="2400" b="1" dirty="0" err="1" smtClean="0"/>
              <a:t>Tx</a:t>
            </a:r>
            <a:r>
              <a:rPr lang="en-US" sz="2400" b="1" dirty="0" smtClean="0"/>
              <a:t>, </a:t>
            </a:r>
            <a:r>
              <a:rPr lang="en-US" sz="2400" dirty="0" smtClean="0"/>
              <a:t>hence based on time stamp ordering Ti must</a:t>
            </a:r>
            <a:r>
              <a:rPr lang="en-US" sz="2400" b="1" dirty="0" smtClean="0"/>
              <a:t> </a:t>
            </a:r>
            <a:r>
              <a:rPr lang="en-US" sz="2400" dirty="0" smtClean="0"/>
              <a:t> execute before. </a:t>
            </a:r>
            <a:r>
              <a:rPr lang="en-US" sz="2400" dirty="0" err="1" smtClean="0"/>
              <a:t>Tx</a:t>
            </a:r>
            <a:r>
              <a:rPr lang="en-US" sz="2400" dirty="0" smtClean="0"/>
              <a:t>.</a:t>
            </a:r>
            <a:br>
              <a:rPr lang="en-US" sz="2400" dirty="0" smtClean="0"/>
            </a:br>
            <a:r>
              <a:rPr lang="en-US" sz="2400" dirty="0" smtClean="0"/>
              <a:t/>
            </a:r>
            <a:br>
              <a:rPr lang="en-US" sz="2400" dirty="0" smtClean="0"/>
            </a:br>
            <a:r>
              <a:rPr lang="en-US" sz="2400" dirty="0" smtClean="0"/>
              <a:t>It means that read operation  performed by Ti must executed before write operation on Q.</a:t>
            </a:r>
            <a:br>
              <a:rPr lang="en-US" sz="2400" dirty="0" smtClean="0"/>
            </a:br>
            <a:r>
              <a:rPr lang="en-US" sz="2400" dirty="0" smtClean="0"/>
              <a:t/>
            </a:r>
            <a:br>
              <a:rPr lang="en-US" sz="2400" dirty="0" smtClean="0"/>
            </a:br>
            <a:r>
              <a:rPr lang="en-US" sz="2400" dirty="0" smtClean="0"/>
              <a:t>Hence as the above scenario violates this condition, </a:t>
            </a:r>
            <a:r>
              <a:rPr lang="en-US" sz="2400" b="1" dirty="0" smtClean="0"/>
              <a:t>Ti operations must be rejected.</a:t>
            </a:r>
            <a:r>
              <a:rPr lang="en-US" sz="2400" dirty="0" smtClean="0"/>
              <a:t> </a:t>
            </a:r>
            <a:endParaRPr lang="en-US" sz="2400" b="1" dirty="0"/>
          </a:p>
        </p:txBody>
      </p:sp>
      <p:graphicFrame>
        <p:nvGraphicFramePr>
          <p:cNvPr id="4" name="Content Placeholder 3"/>
          <p:cNvGraphicFramePr>
            <a:graphicFrameLocks noGrp="1"/>
          </p:cNvGraphicFramePr>
          <p:nvPr>
            <p:ph idx="1"/>
          </p:nvPr>
        </p:nvGraphicFramePr>
        <p:xfrm>
          <a:off x="457200" y="838200"/>
          <a:ext cx="8229600" cy="17373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3200" dirty="0" smtClean="0"/>
                        <a:t>TS(Ti) = 5</a:t>
                      </a:r>
                      <a:endParaRPr lang="en-US" sz="3200" dirty="0"/>
                    </a:p>
                  </a:txBody>
                  <a:tcPr/>
                </a:tc>
                <a:tc>
                  <a:txBody>
                    <a:bodyPr/>
                    <a:lstStyle/>
                    <a:p>
                      <a:pPr algn="ctr"/>
                      <a:r>
                        <a:rPr lang="en-US" sz="3200" dirty="0" smtClean="0"/>
                        <a:t>TS(</a:t>
                      </a:r>
                      <a:r>
                        <a:rPr lang="en-US" sz="3200" dirty="0" err="1" smtClean="0"/>
                        <a:t>Tx</a:t>
                      </a:r>
                      <a:r>
                        <a:rPr lang="en-US" sz="3200" dirty="0" smtClean="0"/>
                        <a:t>) = 10</a:t>
                      </a:r>
                      <a:endParaRPr lang="en-US" sz="3200" dirty="0"/>
                    </a:p>
                  </a:txBody>
                  <a:tcPr/>
                </a:tc>
              </a:tr>
              <a:tr h="370840">
                <a:tc>
                  <a:txBody>
                    <a:bodyPr/>
                    <a:lstStyle/>
                    <a:p>
                      <a:pPr algn="ctr"/>
                      <a:endParaRPr lang="en-US" sz="3200" dirty="0"/>
                    </a:p>
                  </a:txBody>
                  <a:tcPr/>
                </a:tc>
                <a:tc>
                  <a:txBody>
                    <a:bodyPr/>
                    <a:lstStyle/>
                    <a:p>
                      <a:pPr algn="ctr"/>
                      <a:r>
                        <a:rPr lang="en-US" sz="3200" b="1" dirty="0" smtClean="0"/>
                        <a:t>W(Q)      </a:t>
                      </a:r>
                      <a:r>
                        <a:rPr lang="en-US" sz="2000" b="1" dirty="0" err="1" smtClean="0"/>
                        <a:t>w_TS</a:t>
                      </a:r>
                      <a:r>
                        <a:rPr lang="en-US" sz="2000" b="1" dirty="0" smtClean="0"/>
                        <a:t>(Q) = TS(</a:t>
                      </a:r>
                      <a:r>
                        <a:rPr lang="en-US" sz="2000" b="1" dirty="0" err="1" smtClean="0"/>
                        <a:t>Tx</a:t>
                      </a:r>
                      <a:r>
                        <a:rPr lang="en-US" sz="2000" b="1" dirty="0" smtClean="0"/>
                        <a:t>) = 10</a:t>
                      </a:r>
                      <a:endParaRPr lang="en-US" sz="3200" b="1" dirty="0"/>
                    </a:p>
                  </a:txBody>
                  <a:tcPr/>
                </a:tc>
              </a:tr>
              <a:tr h="370840">
                <a:tc>
                  <a:txBody>
                    <a:bodyPr/>
                    <a:lstStyle/>
                    <a:p>
                      <a:pPr algn="ctr"/>
                      <a:r>
                        <a:rPr lang="en-US" sz="3200" b="1" dirty="0" smtClean="0">
                          <a:solidFill>
                            <a:srgbClr val="FF0000"/>
                          </a:solidFill>
                        </a:rPr>
                        <a:t>R(Q)</a:t>
                      </a:r>
                      <a:endParaRPr lang="en-US" sz="3200" b="1" dirty="0">
                        <a:solidFill>
                          <a:srgbClr val="FF0000"/>
                        </a:solidFill>
                      </a:endParaRPr>
                    </a:p>
                  </a:txBody>
                  <a:tcPr/>
                </a:tc>
                <a:tc>
                  <a:txBody>
                    <a:bodyPr/>
                    <a:lstStyle/>
                    <a:p>
                      <a:pPr algn="ct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  request for READ(Q)</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sz="2600" dirty="0" smtClean="0"/>
              <a:t>If </a:t>
            </a:r>
            <a:r>
              <a:rPr lang="en-US" sz="2600" b="1" dirty="0" smtClean="0"/>
              <a:t>W_TS(Q) &lt;= TS(Ti)</a:t>
            </a:r>
            <a:r>
              <a:rPr lang="en-US" sz="2600" dirty="0" smtClean="0"/>
              <a:t> </a:t>
            </a:r>
          </a:p>
          <a:p>
            <a:r>
              <a:rPr lang="en-US" sz="2600" dirty="0" smtClean="0"/>
              <a:t>then the operation is executed.</a:t>
            </a:r>
          </a:p>
          <a:p>
            <a:r>
              <a:rPr lang="en-US" sz="2600" dirty="0" smtClean="0"/>
              <a:t>and </a:t>
            </a:r>
            <a:r>
              <a:rPr lang="en-US" sz="2600" b="1" dirty="0" smtClean="0"/>
              <a:t>R_TS(Q)= max(R_TS(Q), TS(Ti))</a:t>
            </a:r>
          </a:p>
          <a:p>
            <a:endParaRPr lang="en-US" sz="2600" dirty="0" smtClean="0"/>
          </a:p>
          <a:p>
            <a:r>
              <a:rPr lang="en-US" sz="2600" dirty="0" smtClean="0"/>
              <a:t>Now </a:t>
            </a:r>
            <a:r>
              <a:rPr lang="en-US" sz="2600" b="1" dirty="0" smtClean="0"/>
              <a:t>Ti will be permitted </a:t>
            </a:r>
            <a:r>
              <a:rPr lang="en-US" sz="2600" dirty="0" smtClean="0"/>
              <a:t>to perform read operation as it has greater TS value, it means it comes in the system after W_TS(Q). </a:t>
            </a:r>
          </a:p>
          <a:p>
            <a:endParaRPr lang="en-US" dirty="0"/>
          </a:p>
        </p:txBody>
      </p:sp>
      <p:graphicFrame>
        <p:nvGraphicFramePr>
          <p:cNvPr id="4" name="Content Placeholder 3"/>
          <p:cNvGraphicFramePr>
            <a:graphicFrameLocks/>
          </p:cNvGraphicFramePr>
          <p:nvPr/>
        </p:nvGraphicFramePr>
        <p:xfrm>
          <a:off x="457200" y="1219200"/>
          <a:ext cx="8229600" cy="17373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3200" dirty="0" smtClean="0"/>
                        <a:t>TS(Ti) = 10</a:t>
                      </a:r>
                      <a:endParaRPr lang="en-US" sz="3200" dirty="0"/>
                    </a:p>
                  </a:txBody>
                  <a:tcPr/>
                </a:tc>
                <a:tc>
                  <a:txBody>
                    <a:bodyPr/>
                    <a:lstStyle/>
                    <a:p>
                      <a:pPr algn="ctr"/>
                      <a:r>
                        <a:rPr lang="en-US" sz="3200" dirty="0" smtClean="0"/>
                        <a:t>TS(</a:t>
                      </a:r>
                      <a:r>
                        <a:rPr lang="en-US" sz="3200" dirty="0" err="1" smtClean="0"/>
                        <a:t>Tx</a:t>
                      </a:r>
                      <a:r>
                        <a:rPr lang="en-US" sz="3200" dirty="0" smtClean="0"/>
                        <a:t>) = 5</a:t>
                      </a:r>
                      <a:endParaRPr lang="en-US" sz="3200" dirty="0"/>
                    </a:p>
                  </a:txBody>
                  <a:tcPr/>
                </a:tc>
              </a:tr>
              <a:tr h="370840">
                <a:tc>
                  <a:txBody>
                    <a:bodyPr/>
                    <a:lstStyle/>
                    <a:p>
                      <a:pPr algn="ctr"/>
                      <a:endParaRPr lang="en-US" sz="3200" dirty="0"/>
                    </a:p>
                  </a:txBody>
                  <a:tcPr/>
                </a:tc>
                <a:tc>
                  <a:txBody>
                    <a:bodyPr/>
                    <a:lstStyle/>
                    <a:p>
                      <a:pPr algn="ctr"/>
                      <a:r>
                        <a:rPr lang="en-US" sz="3200" b="1" dirty="0" smtClean="0"/>
                        <a:t>W(Q)      </a:t>
                      </a:r>
                      <a:r>
                        <a:rPr lang="en-US" sz="2000" b="1" dirty="0" err="1" smtClean="0"/>
                        <a:t>w_TS</a:t>
                      </a:r>
                      <a:r>
                        <a:rPr lang="en-US" sz="2000" b="1" dirty="0" smtClean="0"/>
                        <a:t>(Q) = TS(</a:t>
                      </a:r>
                      <a:r>
                        <a:rPr lang="en-US" sz="2000" b="1" dirty="0" err="1" smtClean="0"/>
                        <a:t>Tx</a:t>
                      </a:r>
                      <a:r>
                        <a:rPr lang="en-US" sz="2000" b="1" dirty="0" smtClean="0"/>
                        <a:t>) = 5</a:t>
                      </a:r>
                      <a:endParaRPr lang="en-US" sz="3200" b="1" dirty="0"/>
                    </a:p>
                  </a:txBody>
                  <a:tcPr/>
                </a:tc>
              </a:tr>
              <a:tr h="370840">
                <a:tc>
                  <a:txBody>
                    <a:bodyPr/>
                    <a:lstStyle/>
                    <a:p>
                      <a:pPr algn="ctr"/>
                      <a:r>
                        <a:rPr lang="en-US" sz="3200" b="1" dirty="0" smtClean="0">
                          <a:solidFill>
                            <a:srgbClr val="FF0000"/>
                          </a:solidFill>
                        </a:rPr>
                        <a:t>R(Q)</a:t>
                      </a:r>
                      <a:endParaRPr lang="en-US" sz="3200" b="1" dirty="0">
                        <a:solidFill>
                          <a:srgbClr val="FF0000"/>
                        </a:solidFill>
                      </a:endParaRPr>
                    </a:p>
                  </a:txBody>
                  <a:tcPr/>
                </a:tc>
                <a:tc>
                  <a:txBody>
                    <a:bodyPr/>
                    <a:lstStyle/>
                    <a:p>
                      <a:pPr algn="ct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In above case if W_TS(Q) ==TS(Ti),   it means the same transaction has performed first write and now it wants to perform read operation, hence allowed.</a:t>
            </a:r>
          </a:p>
          <a:p>
            <a:pPr>
              <a:buNone/>
            </a:pPr>
            <a:r>
              <a:rPr lang="en-US" sz="2400" dirty="0" smtClean="0"/>
              <a:t> </a:t>
            </a:r>
          </a:p>
          <a:p>
            <a:r>
              <a:rPr lang="en-US" sz="2400" dirty="0" smtClean="0"/>
              <a:t>Here Ti and </a:t>
            </a:r>
            <a:r>
              <a:rPr lang="en-US" sz="2400" dirty="0" err="1" smtClean="0"/>
              <a:t>Tx</a:t>
            </a:r>
            <a:r>
              <a:rPr lang="en-US" sz="2400" dirty="0" smtClean="0"/>
              <a:t> are the same transaction, as in scheduling </a:t>
            </a:r>
            <a:r>
              <a:rPr lang="en-US" sz="2400" b="1" dirty="0" smtClean="0"/>
              <a:t>two different transaction can’t have the same time stamp value.</a:t>
            </a:r>
            <a:endParaRPr lang="en-US" sz="2400" b="1" dirty="0"/>
          </a:p>
        </p:txBody>
      </p:sp>
      <p:graphicFrame>
        <p:nvGraphicFramePr>
          <p:cNvPr id="4" name="Content Placeholder 3"/>
          <p:cNvGraphicFramePr>
            <a:graphicFrameLocks/>
          </p:cNvGraphicFramePr>
          <p:nvPr/>
        </p:nvGraphicFramePr>
        <p:xfrm>
          <a:off x="457200" y="1219200"/>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3200" dirty="0" smtClean="0"/>
                        <a:t>TS(Ti) = 10</a:t>
                      </a:r>
                      <a:endParaRPr lang="en-US" sz="3200" dirty="0"/>
                    </a:p>
                  </a:txBody>
                  <a:tcPr/>
                </a:tc>
                <a:tc>
                  <a:txBody>
                    <a:bodyPr/>
                    <a:lstStyle/>
                    <a:p>
                      <a:pPr algn="ctr"/>
                      <a:r>
                        <a:rPr lang="en-US" sz="3200" dirty="0" smtClean="0"/>
                        <a:t>TS(</a:t>
                      </a:r>
                      <a:r>
                        <a:rPr lang="en-US" sz="3200" dirty="0" err="1" smtClean="0"/>
                        <a:t>Tx</a:t>
                      </a:r>
                      <a:r>
                        <a:rPr lang="en-US" sz="3200" dirty="0" smtClean="0"/>
                        <a:t>) = 10</a:t>
                      </a:r>
                      <a:endParaRPr lang="en-US" sz="3200" dirty="0"/>
                    </a:p>
                  </a:txBody>
                  <a:tcPr/>
                </a:tc>
              </a:tr>
              <a:tr h="370840">
                <a:tc>
                  <a:txBody>
                    <a:bodyPr/>
                    <a:lstStyle/>
                    <a:p>
                      <a:pPr algn="ctr"/>
                      <a:endParaRPr lang="en-US" sz="3200" dirty="0"/>
                    </a:p>
                  </a:txBody>
                  <a:tcPr/>
                </a:tc>
                <a:tc>
                  <a:txBody>
                    <a:bodyPr/>
                    <a:lstStyle/>
                    <a:p>
                      <a:pPr algn="ctr"/>
                      <a:r>
                        <a:rPr lang="en-US" sz="3200" b="1" dirty="0" smtClean="0"/>
                        <a:t>W(Q)      </a:t>
                      </a:r>
                      <a:r>
                        <a:rPr lang="en-US" sz="2000" b="1" dirty="0" err="1" smtClean="0"/>
                        <a:t>w_TS</a:t>
                      </a:r>
                      <a:r>
                        <a:rPr lang="en-US" sz="2000" b="1" dirty="0" smtClean="0"/>
                        <a:t>(Q) = TS(</a:t>
                      </a:r>
                      <a:r>
                        <a:rPr lang="en-US" sz="2000" b="1" dirty="0" err="1" smtClean="0"/>
                        <a:t>Tx</a:t>
                      </a:r>
                      <a:r>
                        <a:rPr lang="en-US" sz="2000" b="1" dirty="0" smtClean="0"/>
                        <a:t>) = 10</a:t>
                      </a:r>
                    </a:p>
                    <a:p>
                      <a:pPr algn="l"/>
                      <a:endParaRPr lang="en-US" sz="3200" b="1" dirty="0"/>
                    </a:p>
                  </a:txBody>
                  <a:tcPr/>
                </a:tc>
              </a:tr>
              <a:tr h="370840">
                <a:tc>
                  <a:txBody>
                    <a:bodyPr/>
                    <a:lstStyle/>
                    <a:p>
                      <a:pPr algn="ctr"/>
                      <a:r>
                        <a:rPr lang="en-US" sz="3200" b="1" dirty="0" smtClean="0">
                          <a:solidFill>
                            <a:srgbClr val="FF0000"/>
                          </a:solidFill>
                        </a:rPr>
                        <a:t>R(Q)</a:t>
                      </a:r>
                      <a:endParaRPr lang="en-US" sz="3200" b="1" dirty="0">
                        <a:solidFill>
                          <a:srgbClr val="FF0000"/>
                        </a:solidFill>
                      </a:endParaRPr>
                    </a:p>
                  </a:txBody>
                  <a:tcPr/>
                </a:tc>
                <a:tc>
                  <a:txBody>
                    <a:bodyPr/>
                    <a:lstStyle/>
                    <a:p>
                      <a:pPr algn="ct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   request WRITE(Q)</a:t>
            </a:r>
            <a:endParaRPr lang="en-US" b="1" dirty="0"/>
          </a:p>
        </p:txBody>
      </p:sp>
      <p:sp>
        <p:nvSpPr>
          <p:cNvPr id="3" name="Content Placeholder 2"/>
          <p:cNvSpPr>
            <a:spLocks noGrp="1"/>
          </p:cNvSpPr>
          <p:nvPr>
            <p:ph idx="1"/>
          </p:nvPr>
        </p:nvSpPr>
        <p:spPr/>
        <p:txBody>
          <a:bodyPr>
            <a:normAutofit/>
          </a:bodyPr>
          <a:lstStyle/>
          <a:p>
            <a:pPr>
              <a:buNone/>
            </a:pPr>
            <a:r>
              <a:rPr lang="en-US" sz="2400" b="1" dirty="0" smtClean="0"/>
              <a:t>CASE 1.</a:t>
            </a:r>
            <a:r>
              <a:rPr lang="en-US" sz="2400" dirty="0" smtClean="0"/>
              <a:t>   If TS(Ti)&lt;R_TS(Q), means that value of Q that Ti is producing was needed previously and the system assumed that the value could never be produced hence reject and rollback.</a:t>
            </a:r>
          </a:p>
          <a:p>
            <a:endParaRPr lang="en-US" sz="2400" dirty="0" smtClean="0"/>
          </a:p>
          <a:p>
            <a:pPr>
              <a:buNone/>
            </a:pPr>
            <a:r>
              <a:rPr lang="en-US" sz="2400" b="1" dirty="0" smtClean="0"/>
              <a:t>CASE 2.   </a:t>
            </a:r>
            <a:r>
              <a:rPr lang="en-US" sz="2400" dirty="0" smtClean="0"/>
              <a:t>If TS(Ti)&lt;W_TS(Q), Ti is attempting to write an obsolete value of Q, reject and rollback.</a:t>
            </a:r>
          </a:p>
          <a:p>
            <a:endParaRPr lang="en-US" sz="2400" dirty="0" smtClean="0"/>
          </a:p>
          <a:p>
            <a:pPr>
              <a:buNone/>
            </a:pPr>
            <a:r>
              <a:rPr lang="en-US" sz="2400" b="1" dirty="0" smtClean="0"/>
              <a:t>CASE 3.   </a:t>
            </a:r>
            <a:r>
              <a:rPr lang="en-US" sz="2400" dirty="0" smtClean="0"/>
              <a:t>Otherwise ok,  </a:t>
            </a:r>
            <a:r>
              <a:rPr lang="en-US" sz="2400" b="1" dirty="0" smtClean="0"/>
              <a:t>W_TS(Q)=max(W_TS(Q), TS(Ti))</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1.  If TS(Ti)&lt;R_TS(Q)</a:t>
            </a:r>
            <a:endParaRPr lang="en-US" b="1" dirty="0"/>
          </a:p>
        </p:txBody>
      </p:sp>
      <p:sp>
        <p:nvSpPr>
          <p:cNvPr id="3" name="Content Placeholder 2"/>
          <p:cNvSpPr>
            <a:spLocks noGrp="1"/>
          </p:cNvSpPr>
          <p:nvPr>
            <p:ph idx="1"/>
          </p:nvPr>
        </p:nvSpPr>
        <p:spPr/>
        <p:txBody>
          <a:bodyPr>
            <a:normAutofit/>
          </a:bodyPr>
          <a:lstStyle/>
          <a:p>
            <a:r>
              <a:rPr lang="en-US" sz="2400" dirty="0" smtClean="0"/>
              <a:t>In this case Ti has smaller time stamp than </a:t>
            </a:r>
            <a:r>
              <a:rPr lang="en-US" sz="2400" dirty="0" err="1" smtClean="0"/>
              <a:t>Tx</a:t>
            </a:r>
            <a:r>
              <a:rPr lang="en-US" sz="2400" dirty="0" smtClean="0"/>
              <a:t>, hence Ti must execute first, i.e. it must perform write(Q), then R(Q) should be performed by some </a:t>
            </a:r>
            <a:r>
              <a:rPr lang="en-US" sz="2400" dirty="0" err="1" smtClean="0"/>
              <a:t>Tx</a:t>
            </a:r>
            <a:r>
              <a:rPr lang="en-US" sz="2400" dirty="0" smtClean="0"/>
              <a:t>. </a:t>
            </a:r>
          </a:p>
          <a:p>
            <a:r>
              <a:rPr lang="en-US" sz="2400" dirty="0" smtClean="0"/>
              <a:t>But here Ti wants to perform after </a:t>
            </a:r>
            <a:r>
              <a:rPr lang="en-US" sz="2400" dirty="0" err="1" smtClean="0"/>
              <a:t>Tx</a:t>
            </a:r>
            <a:r>
              <a:rPr lang="en-US" sz="2400" dirty="0" smtClean="0"/>
              <a:t>, hence </a:t>
            </a:r>
            <a:r>
              <a:rPr lang="en-US" sz="2400" dirty="0" err="1" smtClean="0"/>
              <a:t>Ti’s</a:t>
            </a:r>
            <a:r>
              <a:rPr lang="en-US" sz="2400" dirty="0" smtClean="0"/>
              <a:t> operation must rejected.    </a:t>
            </a:r>
            <a:endParaRPr lang="en-US" sz="2400" dirty="0"/>
          </a:p>
        </p:txBody>
      </p:sp>
      <p:graphicFrame>
        <p:nvGraphicFramePr>
          <p:cNvPr id="4" name="Content Placeholder 3"/>
          <p:cNvGraphicFramePr>
            <a:graphicFrameLocks/>
          </p:cNvGraphicFramePr>
          <p:nvPr/>
        </p:nvGraphicFramePr>
        <p:xfrm>
          <a:off x="457200" y="3825240"/>
          <a:ext cx="8229600" cy="17373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3200" dirty="0" smtClean="0"/>
                        <a:t>TS(Ti) = 5</a:t>
                      </a:r>
                      <a:endParaRPr lang="en-US" sz="3200" dirty="0"/>
                    </a:p>
                  </a:txBody>
                  <a:tcPr/>
                </a:tc>
                <a:tc>
                  <a:txBody>
                    <a:bodyPr/>
                    <a:lstStyle/>
                    <a:p>
                      <a:pPr algn="ctr"/>
                      <a:r>
                        <a:rPr lang="en-US" sz="3200" dirty="0" smtClean="0"/>
                        <a:t>TS(</a:t>
                      </a:r>
                      <a:r>
                        <a:rPr lang="en-US" sz="3200" dirty="0" err="1" smtClean="0"/>
                        <a:t>Tx</a:t>
                      </a:r>
                      <a:r>
                        <a:rPr lang="en-US" sz="3200" dirty="0" smtClean="0"/>
                        <a:t>) = 10</a:t>
                      </a:r>
                      <a:endParaRPr lang="en-US" sz="3200" dirty="0"/>
                    </a:p>
                  </a:txBody>
                  <a:tcPr/>
                </a:tc>
              </a:tr>
              <a:tr h="370840">
                <a:tc>
                  <a:txBody>
                    <a:bodyPr/>
                    <a:lstStyle/>
                    <a:p>
                      <a:pPr algn="ctr"/>
                      <a:endParaRPr lang="en-US" sz="3200" dirty="0"/>
                    </a:p>
                  </a:txBody>
                  <a:tcPr/>
                </a:tc>
                <a:tc>
                  <a:txBody>
                    <a:bodyPr/>
                    <a:lstStyle/>
                    <a:p>
                      <a:pPr algn="ctr"/>
                      <a:r>
                        <a:rPr lang="en-US" sz="3200" b="1" dirty="0" smtClean="0"/>
                        <a:t>R(Q)      </a:t>
                      </a:r>
                      <a:r>
                        <a:rPr lang="en-US" sz="2000" b="1" dirty="0" smtClean="0"/>
                        <a:t>R_TS(Q) = TS(</a:t>
                      </a:r>
                      <a:r>
                        <a:rPr lang="en-US" sz="2000" b="1" dirty="0" err="1" smtClean="0"/>
                        <a:t>Tx</a:t>
                      </a:r>
                      <a:r>
                        <a:rPr lang="en-US" sz="2000" b="1" dirty="0" smtClean="0"/>
                        <a:t>) = 10</a:t>
                      </a:r>
                      <a:endParaRPr lang="en-US" sz="3200" b="1" dirty="0"/>
                    </a:p>
                  </a:txBody>
                  <a:tcPr/>
                </a:tc>
              </a:tr>
              <a:tr h="370840">
                <a:tc>
                  <a:txBody>
                    <a:bodyPr/>
                    <a:lstStyle/>
                    <a:p>
                      <a:pPr algn="ctr"/>
                      <a:r>
                        <a:rPr lang="en-US" sz="3200" b="1" dirty="0" smtClean="0">
                          <a:solidFill>
                            <a:srgbClr val="FF0000"/>
                          </a:solidFill>
                        </a:rPr>
                        <a:t>W(Q)</a:t>
                      </a:r>
                      <a:endParaRPr lang="en-US" sz="3200" b="1" dirty="0">
                        <a:solidFill>
                          <a:srgbClr val="FF0000"/>
                        </a:solidFill>
                      </a:endParaRPr>
                    </a:p>
                  </a:txBody>
                  <a:tcPr/>
                </a:tc>
                <a:tc>
                  <a:txBody>
                    <a:bodyPr/>
                    <a:lstStyle/>
                    <a:p>
                      <a:pPr algn="ct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CASE 2.   </a:t>
            </a:r>
            <a:r>
              <a:rPr lang="en-US" dirty="0" smtClean="0"/>
              <a:t>If TS(Ti)&lt;W_TS(Q)</a:t>
            </a:r>
            <a:endParaRPr lang="en-US" dirty="0"/>
          </a:p>
        </p:txBody>
      </p:sp>
      <p:sp>
        <p:nvSpPr>
          <p:cNvPr id="3" name="Content Placeholder 2"/>
          <p:cNvSpPr>
            <a:spLocks noGrp="1"/>
          </p:cNvSpPr>
          <p:nvPr>
            <p:ph idx="1"/>
          </p:nvPr>
        </p:nvSpPr>
        <p:spPr/>
        <p:txBody>
          <a:bodyPr>
            <a:normAutofit/>
          </a:bodyPr>
          <a:lstStyle/>
          <a:p>
            <a:r>
              <a:rPr lang="en-US" sz="2400" dirty="0" smtClean="0"/>
              <a:t>In this case Ti has smaller time stamp than </a:t>
            </a:r>
            <a:r>
              <a:rPr lang="en-US" sz="2400" dirty="0" err="1" smtClean="0"/>
              <a:t>Tx</a:t>
            </a:r>
            <a:r>
              <a:rPr lang="en-US" sz="2400" dirty="0" smtClean="0"/>
              <a:t>, hence Ti must execute first, i.e. it must perform write(Q), then W(Q) should be performed by some </a:t>
            </a:r>
            <a:r>
              <a:rPr lang="en-US" sz="2400" dirty="0" err="1" smtClean="0"/>
              <a:t>Tx</a:t>
            </a:r>
            <a:r>
              <a:rPr lang="en-US" sz="2400" dirty="0" smtClean="0"/>
              <a:t>. </a:t>
            </a:r>
          </a:p>
          <a:p>
            <a:r>
              <a:rPr lang="en-US" sz="2400" dirty="0" smtClean="0"/>
              <a:t>But here Ti wants to perform after </a:t>
            </a:r>
            <a:r>
              <a:rPr lang="en-US" sz="2400" dirty="0" err="1" smtClean="0"/>
              <a:t>Tx</a:t>
            </a:r>
            <a:r>
              <a:rPr lang="en-US" sz="2400" dirty="0" smtClean="0"/>
              <a:t>, hence </a:t>
            </a:r>
            <a:r>
              <a:rPr lang="en-US" sz="2400" dirty="0" err="1" smtClean="0"/>
              <a:t>Ti’s</a:t>
            </a:r>
            <a:r>
              <a:rPr lang="en-US" sz="2400" dirty="0" smtClean="0"/>
              <a:t> operation must rejected.</a:t>
            </a:r>
            <a:endParaRPr lang="en-US" sz="2400" dirty="0"/>
          </a:p>
        </p:txBody>
      </p:sp>
      <p:graphicFrame>
        <p:nvGraphicFramePr>
          <p:cNvPr id="4" name="Content Placeholder 3"/>
          <p:cNvGraphicFramePr>
            <a:graphicFrameLocks/>
          </p:cNvGraphicFramePr>
          <p:nvPr/>
        </p:nvGraphicFramePr>
        <p:xfrm>
          <a:off x="457200" y="3825240"/>
          <a:ext cx="8229600" cy="17373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3200" dirty="0" smtClean="0"/>
                        <a:t>TS(Ti) = 5</a:t>
                      </a:r>
                      <a:endParaRPr lang="en-US" sz="3200" dirty="0"/>
                    </a:p>
                  </a:txBody>
                  <a:tcPr/>
                </a:tc>
                <a:tc>
                  <a:txBody>
                    <a:bodyPr/>
                    <a:lstStyle/>
                    <a:p>
                      <a:pPr algn="ctr"/>
                      <a:r>
                        <a:rPr lang="en-US" sz="3200" dirty="0" smtClean="0"/>
                        <a:t>TS(</a:t>
                      </a:r>
                      <a:r>
                        <a:rPr lang="en-US" sz="3200" dirty="0" err="1" smtClean="0"/>
                        <a:t>Tx</a:t>
                      </a:r>
                      <a:r>
                        <a:rPr lang="en-US" sz="3200" dirty="0" smtClean="0"/>
                        <a:t>) = 10</a:t>
                      </a:r>
                      <a:endParaRPr lang="en-US" sz="3200" dirty="0"/>
                    </a:p>
                  </a:txBody>
                  <a:tcPr/>
                </a:tc>
              </a:tr>
              <a:tr h="370840">
                <a:tc>
                  <a:txBody>
                    <a:bodyPr/>
                    <a:lstStyle/>
                    <a:p>
                      <a:pPr algn="ctr"/>
                      <a:endParaRPr lang="en-US" sz="3200" dirty="0"/>
                    </a:p>
                  </a:txBody>
                  <a:tcPr/>
                </a:tc>
                <a:tc>
                  <a:txBody>
                    <a:bodyPr/>
                    <a:lstStyle/>
                    <a:p>
                      <a:pPr algn="ctr"/>
                      <a:r>
                        <a:rPr lang="en-US" sz="3200" b="1" dirty="0" smtClean="0"/>
                        <a:t>W(Q)      </a:t>
                      </a:r>
                      <a:r>
                        <a:rPr lang="en-US" sz="2000" b="1" dirty="0" smtClean="0"/>
                        <a:t>W_TS(Q) = TS(</a:t>
                      </a:r>
                      <a:r>
                        <a:rPr lang="en-US" sz="2000" b="1" dirty="0" err="1" smtClean="0"/>
                        <a:t>Tx</a:t>
                      </a:r>
                      <a:r>
                        <a:rPr lang="en-US" sz="2000" b="1" dirty="0" smtClean="0"/>
                        <a:t>) = 10</a:t>
                      </a:r>
                      <a:endParaRPr lang="en-US" sz="3200" b="1" dirty="0"/>
                    </a:p>
                  </a:txBody>
                  <a:tcPr/>
                </a:tc>
              </a:tr>
              <a:tr h="370840">
                <a:tc>
                  <a:txBody>
                    <a:bodyPr/>
                    <a:lstStyle/>
                    <a:p>
                      <a:pPr algn="ctr"/>
                      <a:r>
                        <a:rPr lang="en-US" sz="3200" b="1" dirty="0" smtClean="0">
                          <a:solidFill>
                            <a:srgbClr val="FF0000"/>
                          </a:solidFill>
                        </a:rPr>
                        <a:t>W(Q)</a:t>
                      </a:r>
                      <a:endParaRPr lang="en-US" sz="3200" b="1" dirty="0">
                        <a:solidFill>
                          <a:srgbClr val="FF0000"/>
                        </a:solidFill>
                      </a:endParaRPr>
                    </a:p>
                  </a:txBody>
                  <a:tcPr/>
                </a:tc>
                <a:tc>
                  <a:txBody>
                    <a:bodyPr/>
                    <a:lstStyle/>
                    <a:p>
                      <a:pPr algn="ct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CASE 3.   If    </a:t>
            </a:r>
            <a:r>
              <a:rPr lang="en-US" sz="3200" b="1" dirty="0" smtClean="0"/>
              <a:t>TS(Ti)&gt;=R_TS(Q)</a:t>
            </a:r>
            <a:r>
              <a:rPr lang="en-US" sz="2400" b="1" dirty="0" smtClean="0"/>
              <a:t> or </a:t>
            </a:r>
            <a:r>
              <a:rPr lang="en-US" sz="2800" b="1" dirty="0" smtClean="0"/>
              <a:t>TS(Ti)&gt;=W_TS(Q)</a:t>
            </a:r>
            <a:r>
              <a:rPr lang="en-US" sz="2400" b="1" dirty="0" smtClean="0"/>
              <a:t>  </a:t>
            </a:r>
            <a:endParaRPr lang="en-US" sz="2400" dirty="0"/>
          </a:p>
        </p:txBody>
      </p:sp>
      <p:sp>
        <p:nvSpPr>
          <p:cNvPr id="3" name="Content Placeholder 2"/>
          <p:cNvSpPr>
            <a:spLocks noGrp="1"/>
          </p:cNvSpPr>
          <p:nvPr>
            <p:ph idx="1"/>
          </p:nvPr>
        </p:nvSpPr>
        <p:spPr/>
        <p:txBody>
          <a:bodyPr/>
          <a:lstStyle/>
          <a:p>
            <a:r>
              <a:rPr lang="en-US" dirty="0" smtClean="0"/>
              <a:t>Above two cases are allowed, and time stamp of data will be updated using following rule..</a:t>
            </a:r>
          </a:p>
          <a:p>
            <a:pPr>
              <a:buNone/>
            </a:pPr>
            <a:r>
              <a:rPr lang="en-US" dirty="0" smtClean="0"/>
              <a:t> </a:t>
            </a:r>
          </a:p>
          <a:p>
            <a:r>
              <a:rPr lang="en-US" b="1" dirty="0" smtClean="0"/>
              <a:t>W_TS(Q)=max(W_TS(Q), TS(Ti))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 of Time Stamp Protocol</a:t>
            </a:r>
            <a:endParaRPr lang="en-US" b="1" dirty="0"/>
          </a:p>
        </p:txBody>
      </p:sp>
      <p:sp>
        <p:nvSpPr>
          <p:cNvPr id="3" name="Content Placeholder 2"/>
          <p:cNvSpPr>
            <a:spLocks noGrp="1"/>
          </p:cNvSpPr>
          <p:nvPr>
            <p:ph idx="1"/>
          </p:nvPr>
        </p:nvSpPr>
        <p:spPr/>
        <p:txBody>
          <a:bodyPr/>
          <a:lstStyle/>
          <a:p>
            <a:r>
              <a:rPr lang="en-US" b="1" dirty="0" smtClean="0"/>
              <a:t>It ensures conflict </a:t>
            </a:r>
            <a:r>
              <a:rPr lang="en-US" b="1" dirty="0" err="1" smtClean="0"/>
              <a:t>serilizability</a:t>
            </a:r>
            <a:endParaRPr lang="en-US" b="1" dirty="0" smtClean="0"/>
          </a:p>
          <a:p>
            <a:pPr lvl="1"/>
            <a:r>
              <a:rPr lang="en-US" dirty="0" smtClean="0"/>
              <a:t>As, no conflicting instructions are allowed.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It ensures view </a:t>
            </a:r>
            <a:r>
              <a:rPr lang="en-US" b="1" dirty="0" err="1" smtClean="0"/>
              <a:t>serializabiity</a:t>
            </a:r>
            <a:endParaRPr lang="en-US" b="1" dirty="0" smtClean="0"/>
          </a:p>
          <a:p>
            <a:pPr lvl="1"/>
            <a:r>
              <a:rPr lang="en-US" dirty="0" smtClean="0"/>
              <a:t>As, if a schedule is conflict serializable it will be definitely view serializable.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r>
              <a:rPr lang="en-US" b="1" dirty="0" smtClean="0"/>
              <a:t>Syllabus</a:t>
            </a:r>
            <a:endParaRPr lang="en-US" b="1" dirty="0"/>
          </a:p>
        </p:txBody>
      </p:sp>
      <p:sp>
        <p:nvSpPr>
          <p:cNvPr id="3" name="Content Placeholder 2"/>
          <p:cNvSpPr>
            <a:spLocks noGrp="1"/>
          </p:cNvSpPr>
          <p:nvPr>
            <p:ph idx="1"/>
          </p:nvPr>
        </p:nvSpPr>
        <p:spPr>
          <a:solidFill>
            <a:schemeClr val="accent5">
              <a:lumMod val="40000"/>
              <a:lumOff val="60000"/>
            </a:schemeClr>
          </a:solidFill>
        </p:spPr>
        <p:txBody>
          <a:bodyPr>
            <a:normAutofit fontScale="77500" lnSpcReduction="20000"/>
          </a:bodyPr>
          <a:lstStyle/>
          <a:p>
            <a:r>
              <a:rPr lang="en-US" dirty="0" smtClean="0"/>
              <a:t>Concurrency Control Techniques:  </a:t>
            </a:r>
          </a:p>
          <a:p>
            <a:pPr lvl="1"/>
            <a:r>
              <a:rPr lang="en-US" dirty="0" smtClean="0"/>
              <a:t>Two Phase Locking Techniques for Concurrency Control, </a:t>
            </a:r>
          </a:p>
          <a:p>
            <a:pPr lvl="1"/>
            <a:r>
              <a:rPr lang="en-US" dirty="0" smtClean="0"/>
              <a:t>Concurrency Control Based on Timestamp Ordering. </a:t>
            </a:r>
          </a:p>
          <a:p>
            <a:r>
              <a:rPr lang="en-US" dirty="0" smtClean="0"/>
              <a:t>Deadlock:  </a:t>
            </a:r>
          </a:p>
          <a:p>
            <a:pPr lvl="1"/>
            <a:r>
              <a:rPr lang="en-US" dirty="0" smtClean="0"/>
              <a:t>Deadlock Handling, </a:t>
            </a:r>
          </a:p>
          <a:p>
            <a:pPr lvl="1"/>
            <a:r>
              <a:rPr lang="en-US" dirty="0" smtClean="0"/>
              <a:t>Deadlock Prevention, </a:t>
            </a:r>
          </a:p>
          <a:p>
            <a:pPr lvl="1"/>
            <a:r>
              <a:rPr lang="en-US" dirty="0" smtClean="0"/>
              <a:t>Deadlock Detection and </a:t>
            </a:r>
          </a:p>
          <a:p>
            <a:pPr lvl="1"/>
            <a:r>
              <a:rPr lang="en-US" dirty="0" smtClean="0"/>
              <a:t>Deadlock Recovery Techniques. </a:t>
            </a:r>
          </a:p>
          <a:p>
            <a:r>
              <a:rPr lang="en-US" dirty="0" smtClean="0"/>
              <a:t>Recovery System: </a:t>
            </a:r>
          </a:p>
          <a:p>
            <a:pPr lvl="1"/>
            <a:r>
              <a:rPr lang="en-US" dirty="0" smtClean="0"/>
              <a:t>Failure Classification, </a:t>
            </a:r>
          </a:p>
          <a:p>
            <a:pPr lvl="1"/>
            <a:r>
              <a:rPr lang="en-US" dirty="0" smtClean="0"/>
              <a:t>Storage Structure, </a:t>
            </a:r>
          </a:p>
          <a:p>
            <a:pPr lvl="1"/>
            <a:r>
              <a:rPr lang="en-US" dirty="0" smtClean="0"/>
              <a:t>Data Access.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Possibility of dirty read, no restriction on commit, irrecoverable schedules and cascading rollback are possible.</a:t>
            </a:r>
          </a:p>
          <a:p>
            <a:endParaRPr lang="en-US" dirty="0"/>
          </a:p>
        </p:txBody>
      </p:sp>
      <p:graphicFrame>
        <p:nvGraphicFramePr>
          <p:cNvPr id="4" name="Table 3"/>
          <p:cNvGraphicFramePr>
            <a:graphicFrameLocks noGrp="1"/>
          </p:cNvGraphicFramePr>
          <p:nvPr/>
        </p:nvGraphicFramePr>
        <p:xfrm>
          <a:off x="1295400" y="392684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370840">
                <a:tc>
                  <a:txBody>
                    <a:bodyPr/>
                    <a:lstStyle/>
                    <a:p>
                      <a:pPr algn="ctr"/>
                      <a:r>
                        <a:rPr lang="en-US" b="1" dirty="0" smtClean="0"/>
                        <a:t>R(a)</a:t>
                      </a:r>
                      <a:endParaRPr lang="en-US" b="1" dirty="0"/>
                    </a:p>
                  </a:txBody>
                  <a:tcPr/>
                </a:tc>
                <a:tc>
                  <a:txBody>
                    <a:bodyPr/>
                    <a:lstStyle/>
                    <a:p>
                      <a:pPr algn="ctr"/>
                      <a:endParaRPr lang="en-US" b="1" dirty="0"/>
                    </a:p>
                  </a:txBody>
                  <a:tcPr/>
                </a:tc>
              </a:tr>
              <a:tr h="370840">
                <a:tc>
                  <a:txBody>
                    <a:bodyPr/>
                    <a:lstStyle/>
                    <a:p>
                      <a:pPr algn="ctr"/>
                      <a:r>
                        <a:rPr lang="en-US" b="1" dirty="0" smtClean="0"/>
                        <a:t>W(a)</a:t>
                      </a:r>
                      <a:endParaRPr lang="en-US" b="1" dirty="0"/>
                    </a:p>
                  </a:txBody>
                  <a:tcPr/>
                </a:tc>
                <a:tc>
                  <a:txBody>
                    <a:bodyPr/>
                    <a:lstStyle/>
                    <a:p>
                      <a:pPr algn="ctr"/>
                      <a:endParaRPr lang="en-US" b="1" dirty="0"/>
                    </a:p>
                  </a:txBody>
                  <a:tcPr/>
                </a:tc>
              </a:tr>
              <a:tr h="370840">
                <a:tc>
                  <a:txBody>
                    <a:bodyPr/>
                    <a:lstStyle/>
                    <a:p>
                      <a:pPr algn="ctr"/>
                      <a:endParaRPr lang="en-US" b="1" dirty="0"/>
                    </a:p>
                  </a:txBody>
                  <a:tcPr/>
                </a:tc>
                <a:tc>
                  <a:txBody>
                    <a:bodyPr/>
                    <a:lstStyle/>
                    <a:p>
                      <a:pPr algn="ctr"/>
                      <a:r>
                        <a:rPr lang="en-US" b="1" dirty="0" smtClean="0"/>
                        <a:t>R(a)</a:t>
                      </a:r>
                      <a:endParaRPr lang="en-US" b="1" dirty="0"/>
                    </a:p>
                  </a:txBody>
                  <a:tcPr/>
                </a:tc>
              </a:tr>
              <a:tr h="370840">
                <a:tc>
                  <a:txBody>
                    <a:bodyPr/>
                    <a:lstStyle/>
                    <a:p>
                      <a:pPr algn="ctr"/>
                      <a:endParaRPr lang="en-US" b="1" dirty="0"/>
                    </a:p>
                  </a:txBody>
                  <a:tcPr/>
                </a:tc>
                <a:tc>
                  <a:txBody>
                    <a:bodyPr/>
                    <a:lstStyle/>
                    <a:p>
                      <a:pPr algn="ctr"/>
                      <a:r>
                        <a:rPr lang="en-US" b="1" dirty="0" smtClean="0"/>
                        <a:t>T2_Commit</a:t>
                      </a:r>
                      <a:endParaRPr lang="en-US"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T1_Commit</a:t>
                      </a:r>
                    </a:p>
                  </a:txBody>
                  <a:tcPr/>
                </a:tc>
                <a:tc>
                  <a:txBody>
                    <a:bodyPr/>
                    <a:lstStyle/>
                    <a:p>
                      <a:pPr algn="ctr"/>
                      <a:endParaRPr lang="en-US" b="1" dirty="0"/>
                    </a:p>
                  </a:txBody>
                  <a:tcPr/>
                </a:tc>
              </a:tr>
            </a:tbl>
          </a:graphicData>
        </a:graphic>
      </p:graphicFrame>
      <p:cxnSp>
        <p:nvCxnSpPr>
          <p:cNvPr id="6" name="Elbow Connector 5"/>
          <p:cNvCxnSpPr/>
          <p:nvPr/>
        </p:nvCxnSpPr>
        <p:spPr>
          <a:xfrm>
            <a:off x="3048000" y="4876800"/>
            <a:ext cx="2514600" cy="381000"/>
          </a:xfrm>
          <a:prstGeom prst="bentConnector3">
            <a:avLst>
              <a:gd name="adj1" fmla="val 50000"/>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Lightning Bolt 6"/>
          <p:cNvSpPr/>
          <p:nvPr/>
        </p:nvSpPr>
        <p:spPr>
          <a:xfrm>
            <a:off x="2819400" y="5715000"/>
            <a:ext cx="4419600" cy="152400"/>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Border and Accent Bar) 9"/>
          <p:cNvSpPr/>
          <p:nvPr/>
        </p:nvSpPr>
        <p:spPr>
          <a:xfrm>
            <a:off x="7467600" y="5486400"/>
            <a:ext cx="1295400" cy="304800"/>
          </a:xfrm>
          <a:prstGeom prst="accen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Failure</a:t>
            </a:r>
            <a:endParaRPr lang="en-US" b="1" dirty="0"/>
          </a:p>
        </p:txBody>
      </p:sp>
      <p:cxnSp>
        <p:nvCxnSpPr>
          <p:cNvPr id="12" name="Straight Arrow Connector 11"/>
          <p:cNvCxnSpPr/>
          <p:nvPr/>
        </p:nvCxnSpPr>
        <p:spPr>
          <a:xfrm rot="5400000" flipH="1" flipV="1">
            <a:off x="1181100" y="5219700"/>
            <a:ext cx="1143000" cy="158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43000" y="5105400"/>
            <a:ext cx="1554721" cy="369332"/>
          </a:xfrm>
          <a:prstGeom prst="rect">
            <a:avLst/>
          </a:prstGeom>
          <a:noFill/>
        </p:spPr>
        <p:txBody>
          <a:bodyPr wrap="none" rtlCol="0">
            <a:spAutoFit/>
          </a:bodyPr>
          <a:lstStyle/>
          <a:p>
            <a:r>
              <a:rPr lang="en-US" dirty="0" smtClean="0"/>
              <a:t>T1 can recover</a:t>
            </a:r>
            <a:endParaRPr lang="en-US" dirty="0"/>
          </a:p>
        </p:txBody>
      </p:sp>
      <p:sp>
        <p:nvSpPr>
          <p:cNvPr id="14" name="TextBox 13"/>
          <p:cNvSpPr txBox="1"/>
          <p:nvPr/>
        </p:nvSpPr>
        <p:spPr>
          <a:xfrm>
            <a:off x="6446279" y="4876800"/>
            <a:ext cx="1709250" cy="369332"/>
          </a:xfrm>
          <a:prstGeom prst="rect">
            <a:avLst/>
          </a:prstGeom>
          <a:noFill/>
        </p:spPr>
        <p:txBody>
          <a:bodyPr wrap="none" rtlCol="0">
            <a:spAutoFit/>
          </a:bodyPr>
          <a:lstStyle/>
          <a:p>
            <a:r>
              <a:rPr lang="en-US" b="1" dirty="0" smtClean="0"/>
              <a:t>T2 can’t recover</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Here we either allow or reject so no idea of deadlock.</a:t>
            </a:r>
          </a:p>
          <a:p>
            <a:endParaRPr lang="en-US" dirty="0" smtClean="0"/>
          </a:p>
          <a:p>
            <a:endParaRPr lang="en-US" dirty="0" smtClean="0"/>
          </a:p>
          <a:p>
            <a:endParaRPr lang="en-US" dirty="0" smtClean="0"/>
          </a:p>
          <a:p>
            <a:endParaRPr lang="en-US" dirty="0" smtClean="0"/>
          </a:p>
          <a:p>
            <a:r>
              <a:rPr lang="en-US" dirty="0" smtClean="0"/>
              <a:t>May suffer from starvation, relatively slow</a:t>
            </a:r>
          </a:p>
          <a:p>
            <a:endParaRPr lang="en-US" dirty="0"/>
          </a:p>
        </p:txBody>
      </p:sp>
      <p:sp>
        <p:nvSpPr>
          <p:cNvPr id="4" name="Donut 3"/>
          <p:cNvSpPr/>
          <p:nvPr/>
        </p:nvSpPr>
        <p:spPr>
          <a:xfrm>
            <a:off x="2895600" y="2362200"/>
            <a:ext cx="3505200" cy="25146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TS</a:t>
            </a:r>
            <a:endParaRPr lang="en-US" b="1" dirty="0">
              <a:solidFill>
                <a:schemeClr val="tx1"/>
              </a:solidFill>
            </a:endParaRPr>
          </a:p>
        </p:txBody>
      </p:sp>
      <p:sp>
        <p:nvSpPr>
          <p:cNvPr id="5" name="TextBox 4"/>
          <p:cNvSpPr txBox="1"/>
          <p:nvPr/>
        </p:nvSpPr>
        <p:spPr>
          <a:xfrm>
            <a:off x="4306669" y="2362200"/>
            <a:ext cx="646331" cy="646331"/>
          </a:xfrm>
          <a:prstGeom prst="rect">
            <a:avLst/>
          </a:prstGeom>
          <a:noFill/>
        </p:spPr>
        <p:txBody>
          <a:bodyPr wrap="none" rtlCol="0">
            <a:spAutoFit/>
          </a:bodyPr>
          <a:lstStyle/>
          <a:p>
            <a:r>
              <a:rPr lang="en-US" sz="3600" b="1" dirty="0" smtClean="0"/>
              <a:t>CS</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Time Stamp Protocol</a:t>
            </a:r>
            <a:endParaRPr lang="en-US" dirty="0"/>
          </a:p>
        </p:txBody>
      </p:sp>
      <p:sp>
        <p:nvSpPr>
          <p:cNvPr id="3" name="Content Placeholder 2"/>
          <p:cNvSpPr>
            <a:spLocks noGrp="1"/>
          </p:cNvSpPr>
          <p:nvPr>
            <p:ph idx="1"/>
          </p:nvPr>
        </p:nvSpPr>
        <p:spPr/>
        <p:txBody>
          <a:bodyPr>
            <a:normAutofit/>
          </a:bodyPr>
          <a:lstStyle/>
          <a:p>
            <a:r>
              <a:rPr lang="en-US" sz="2400" dirty="0" smtClean="0"/>
              <a:t>Transaction </a:t>
            </a:r>
            <a:r>
              <a:rPr lang="en-US" sz="2400" b="1" dirty="0" smtClean="0"/>
              <a:t>Ti</a:t>
            </a:r>
            <a:r>
              <a:rPr lang="en-US" sz="2400" dirty="0" smtClean="0"/>
              <a:t>, request a </a:t>
            </a:r>
            <a:r>
              <a:rPr lang="en-US" sz="2400" b="1" dirty="0" smtClean="0"/>
              <a:t>Read(Q)</a:t>
            </a:r>
          </a:p>
          <a:p>
            <a:pPr lvl="1"/>
            <a:r>
              <a:rPr lang="en-US" sz="2000" dirty="0" smtClean="0"/>
              <a:t>If </a:t>
            </a:r>
            <a:r>
              <a:rPr lang="en-US" sz="2000" b="1" dirty="0" smtClean="0"/>
              <a:t>TS(Ti) &lt; W_TS(Q)</a:t>
            </a:r>
            <a:r>
              <a:rPr lang="en-US" sz="2000" dirty="0" smtClean="0"/>
              <a:t>        Rollback </a:t>
            </a:r>
            <a:r>
              <a:rPr lang="en-US" sz="2000" b="1" dirty="0" smtClean="0"/>
              <a:t>Ti</a:t>
            </a:r>
          </a:p>
          <a:p>
            <a:pPr lvl="1"/>
            <a:r>
              <a:rPr lang="en-US" sz="2000" dirty="0" smtClean="0"/>
              <a:t>Otherwise execute </a:t>
            </a:r>
            <a:r>
              <a:rPr lang="en-US" sz="2000" dirty="0" err="1" smtClean="0"/>
              <a:t>Ti_Read</a:t>
            </a:r>
            <a:r>
              <a:rPr lang="en-US" sz="2000" dirty="0" smtClean="0"/>
              <a:t>(Q)</a:t>
            </a:r>
          </a:p>
          <a:p>
            <a:pPr lvl="1">
              <a:buNone/>
            </a:pPr>
            <a:r>
              <a:rPr lang="en-US" sz="2000" dirty="0" smtClean="0"/>
              <a:t>	                               and  </a:t>
            </a:r>
            <a:r>
              <a:rPr lang="en-US" sz="2000" b="1" dirty="0" smtClean="0"/>
              <a:t>R_TS(Q) = max{R_TS(Q), TS(Ti)}</a:t>
            </a:r>
          </a:p>
          <a:p>
            <a:r>
              <a:rPr lang="en-US" sz="2400" dirty="0" smtClean="0"/>
              <a:t>Transaction Ti, request a Write(Q)</a:t>
            </a:r>
          </a:p>
          <a:p>
            <a:pPr lvl="1"/>
            <a:r>
              <a:rPr lang="en-US" sz="2000" dirty="0" smtClean="0"/>
              <a:t>If TS(Ti) &lt; R_TS(Q), </a:t>
            </a:r>
            <a:endParaRPr lang="en-US" sz="2000" dirty="0" smtClean="0"/>
          </a:p>
          <a:p>
            <a:pPr lvl="1">
              <a:buNone/>
            </a:pPr>
            <a:r>
              <a:rPr lang="en-US" sz="2000" dirty="0" smtClean="0"/>
              <a:t>	</a:t>
            </a:r>
            <a:r>
              <a:rPr lang="en-US" sz="2000" dirty="0" smtClean="0"/>
              <a:t>                               </a:t>
            </a:r>
            <a:r>
              <a:rPr lang="en-US" sz="2000" dirty="0" smtClean="0"/>
              <a:t>Rollback </a:t>
            </a:r>
            <a:r>
              <a:rPr lang="en-US" sz="2000" dirty="0" smtClean="0"/>
              <a:t>Ti</a:t>
            </a:r>
          </a:p>
          <a:p>
            <a:pPr lvl="1"/>
            <a:r>
              <a:rPr lang="en-US" sz="2000" dirty="0" smtClean="0"/>
              <a:t>If TS(Ti) &lt; </a:t>
            </a:r>
            <a:r>
              <a:rPr lang="en-US" sz="2000" dirty="0" smtClean="0"/>
              <a:t>W_TS(Q)</a:t>
            </a:r>
          </a:p>
          <a:p>
            <a:pPr lvl="1">
              <a:buNone/>
            </a:pPr>
            <a:r>
              <a:rPr lang="en-US" sz="2000" dirty="0" smtClean="0"/>
              <a:t> </a:t>
            </a:r>
            <a:r>
              <a:rPr lang="en-US" sz="2000" dirty="0" smtClean="0"/>
              <a:t>                                   </a:t>
            </a:r>
            <a:r>
              <a:rPr lang="en-US" sz="2000" dirty="0" smtClean="0"/>
              <a:t>Rollback </a:t>
            </a:r>
            <a:r>
              <a:rPr lang="en-US" sz="2000" dirty="0" smtClean="0"/>
              <a:t>Ti</a:t>
            </a:r>
          </a:p>
          <a:p>
            <a:pPr lvl="1"/>
            <a:r>
              <a:rPr lang="en-US" sz="2000" dirty="0" smtClean="0"/>
              <a:t>Otherwise </a:t>
            </a:r>
            <a:r>
              <a:rPr lang="en-US" sz="2000" dirty="0" smtClean="0"/>
              <a:t>execute </a:t>
            </a:r>
            <a:r>
              <a:rPr lang="en-US" sz="2000" dirty="0" err="1" smtClean="0"/>
              <a:t>Ti_Write</a:t>
            </a:r>
            <a:r>
              <a:rPr lang="en-US" sz="2000" dirty="0" smtClean="0"/>
              <a:t>(Q)</a:t>
            </a:r>
          </a:p>
          <a:p>
            <a:pPr lvl="1">
              <a:buNone/>
            </a:pPr>
            <a:r>
              <a:rPr lang="en-US" sz="2000" dirty="0" smtClean="0"/>
              <a:t>	</a:t>
            </a:r>
            <a:r>
              <a:rPr lang="en-US" sz="2000" smtClean="0"/>
              <a:t>                                </a:t>
            </a:r>
            <a:r>
              <a:rPr lang="en-US" sz="2000" dirty="0" smtClean="0"/>
              <a:t>and </a:t>
            </a:r>
            <a:r>
              <a:rPr lang="en-US" sz="2000" b="1" dirty="0" smtClean="0"/>
              <a:t>W_TS(Q) = max{W_TS(Q), TS(Ti)}</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Thomas Write Rule In Time Stamping Protocol</a:t>
            </a:r>
            <a:endParaRPr lang="en-US" b="1" dirty="0"/>
          </a:p>
        </p:txBody>
      </p:sp>
      <p:sp>
        <p:nvSpPr>
          <p:cNvPr id="3" name="Content Placeholder 2"/>
          <p:cNvSpPr>
            <a:spLocks noGrp="1"/>
          </p:cNvSpPr>
          <p:nvPr>
            <p:ph idx="1"/>
          </p:nvPr>
        </p:nvSpPr>
        <p:spPr/>
        <p:txBody>
          <a:bodyPr>
            <a:normAutofit/>
          </a:bodyPr>
          <a:lstStyle/>
          <a:p>
            <a:r>
              <a:rPr lang="en-US" sz="2400" dirty="0" smtClean="0"/>
              <a:t>Modify time stamping protocol to make some improvements and </a:t>
            </a:r>
          </a:p>
          <a:p>
            <a:r>
              <a:rPr lang="en-US" sz="2400" dirty="0" smtClean="0"/>
              <a:t>It may generates the schedule that are VS but not CS and provide better concurrency.</a:t>
            </a:r>
          </a:p>
          <a:p>
            <a:r>
              <a:rPr lang="en-US" sz="2400" dirty="0" smtClean="0"/>
              <a:t>It modify time stamping protocol in obsolete write case when </a:t>
            </a:r>
            <a:r>
              <a:rPr lang="en-US" sz="2400" b="1" dirty="0" smtClean="0"/>
              <a:t>Ti</a:t>
            </a:r>
            <a:r>
              <a:rPr lang="en-US" sz="2400" dirty="0" smtClean="0"/>
              <a:t> request </a:t>
            </a:r>
            <a:r>
              <a:rPr lang="en-US" sz="2400" b="1" dirty="0" smtClean="0"/>
              <a:t>WRITE(Q)</a:t>
            </a:r>
            <a:r>
              <a:rPr lang="en-US" sz="2400" dirty="0" smtClean="0"/>
              <a:t>,              </a:t>
            </a:r>
            <a:r>
              <a:rPr lang="en-US" sz="2400" b="1" dirty="0" smtClean="0"/>
              <a:t>if TS(Ti) &lt; W_TS(Q)</a:t>
            </a:r>
            <a:r>
              <a:rPr lang="en-US" sz="2400" dirty="0" smtClean="0"/>
              <a:t>.</a:t>
            </a:r>
          </a:p>
          <a:p>
            <a:r>
              <a:rPr lang="en-US" sz="2400" dirty="0" smtClean="0"/>
              <a:t>Here Ti attempts to write obsolete value of Q, rather than rolling back Ti, write operation is ignored.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Autofit/>
          </a:bodyPr>
          <a:lstStyle/>
          <a:p>
            <a:pPr algn="l"/>
            <a:r>
              <a:rPr lang="en-US" sz="2400" b="1" dirty="0" smtClean="0"/>
              <a:t>Consider the Case 2</a:t>
            </a:r>
            <a:r>
              <a:rPr lang="en-US" sz="2400" dirty="0" smtClean="0"/>
              <a:t>, where Ti request Write(Q), while TS(Ti) &lt; W_TS(Q), if we follow Time Stamping then Ti, will be rejected and rollback, </a:t>
            </a:r>
            <a:br>
              <a:rPr lang="en-US" sz="2400" dirty="0" smtClean="0"/>
            </a:br>
            <a:r>
              <a:rPr lang="en-US" sz="2400" dirty="0" smtClean="0"/>
              <a:t>But if </a:t>
            </a:r>
            <a:r>
              <a:rPr lang="en-US" sz="2400" b="1" dirty="0" smtClean="0"/>
              <a:t>Thomas write rule applied</a:t>
            </a:r>
            <a:r>
              <a:rPr lang="en-US" sz="2400" dirty="0" smtClean="0"/>
              <a:t> </a:t>
            </a:r>
            <a:r>
              <a:rPr lang="en-US" sz="2400" b="1" dirty="0" smtClean="0"/>
              <a:t>then it’s W(Q) will be IGNORED</a:t>
            </a:r>
            <a:r>
              <a:rPr lang="en-US" sz="2400" dirty="0" smtClean="0"/>
              <a:t>.</a:t>
            </a:r>
            <a:endParaRPr lang="en-US" sz="2400" dirty="0"/>
          </a:p>
        </p:txBody>
      </p:sp>
      <p:graphicFrame>
        <p:nvGraphicFramePr>
          <p:cNvPr id="5" name="Content Placeholder 3"/>
          <p:cNvGraphicFramePr>
            <a:graphicFrameLocks/>
          </p:cNvGraphicFramePr>
          <p:nvPr/>
        </p:nvGraphicFramePr>
        <p:xfrm>
          <a:off x="457200" y="2057400"/>
          <a:ext cx="8229600" cy="17373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3200" dirty="0" smtClean="0"/>
                        <a:t>TS(Ti) = 5</a:t>
                      </a:r>
                      <a:endParaRPr lang="en-US" sz="3200" dirty="0"/>
                    </a:p>
                  </a:txBody>
                  <a:tcPr/>
                </a:tc>
                <a:tc>
                  <a:txBody>
                    <a:bodyPr/>
                    <a:lstStyle/>
                    <a:p>
                      <a:pPr algn="ctr"/>
                      <a:r>
                        <a:rPr lang="en-US" sz="3200" dirty="0" smtClean="0"/>
                        <a:t>TS(</a:t>
                      </a:r>
                      <a:r>
                        <a:rPr lang="en-US" sz="3200" dirty="0" err="1" smtClean="0"/>
                        <a:t>Tx</a:t>
                      </a:r>
                      <a:r>
                        <a:rPr lang="en-US" sz="3200" dirty="0" smtClean="0"/>
                        <a:t>) = 10</a:t>
                      </a:r>
                      <a:endParaRPr lang="en-US" sz="3200" dirty="0"/>
                    </a:p>
                  </a:txBody>
                  <a:tcPr/>
                </a:tc>
              </a:tr>
              <a:tr h="370840">
                <a:tc>
                  <a:txBody>
                    <a:bodyPr/>
                    <a:lstStyle/>
                    <a:p>
                      <a:pPr algn="ctr"/>
                      <a:endParaRPr lang="en-US" sz="3200" dirty="0"/>
                    </a:p>
                  </a:txBody>
                  <a:tcPr/>
                </a:tc>
                <a:tc>
                  <a:txBody>
                    <a:bodyPr/>
                    <a:lstStyle/>
                    <a:p>
                      <a:pPr algn="ctr"/>
                      <a:r>
                        <a:rPr lang="en-US" sz="3200" b="1" dirty="0" smtClean="0"/>
                        <a:t>W(Q)      </a:t>
                      </a:r>
                      <a:r>
                        <a:rPr lang="en-US" sz="2000" b="1" dirty="0" smtClean="0"/>
                        <a:t>W_TS(Q) = TS(</a:t>
                      </a:r>
                      <a:r>
                        <a:rPr lang="en-US" sz="2000" b="1" dirty="0" err="1" smtClean="0"/>
                        <a:t>Tx</a:t>
                      </a:r>
                      <a:r>
                        <a:rPr lang="en-US" sz="2000" b="1" dirty="0" smtClean="0"/>
                        <a:t>) = 10</a:t>
                      </a:r>
                      <a:endParaRPr lang="en-US" sz="3200" b="1" dirty="0"/>
                    </a:p>
                  </a:txBody>
                  <a:tcPr/>
                </a:tc>
              </a:tr>
              <a:tr h="370840">
                <a:tc>
                  <a:txBody>
                    <a:bodyPr/>
                    <a:lstStyle/>
                    <a:p>
                      <a:pPr algn="ctr"/>
                      <a:r>
                        <a:rPr lang="en-US" sz="3200" b="1" dirty="0" smtClean="0">
                          <a:solidFill>
                            <a:srgbClr val="FF0000"/>
                          </a:solidFill>
                        </a:rPr>
                        <a:t>W(Q)</a:t>
                      </a:r>
                      <a:endParaRPr lang="en-US" sz="3200" b="1" dirty="0">
                        <a:solidFill>
                          <a:srgbClr val="FF0000"/>
                        </a:solidFill>
                      </a:endParaRPr>
                    </a:p>
                  </a:txBody>
                  <a:tcPr/>
                </a:tc>
                <a:tc>
                  <a:txBody>
                    <a:bodyPr/>
                    <a:lstStyle/>
                    <a:p>
                      <a:pPr algn="ctr"/>
                      <a:endParaRPr lang="en-US" sz="3200" dirty="0"/>
                    </a:p>
                  </a:txBody>
                  <a:tcPr/>
                </a:tc>
              </a:tr>
            </a:tbl>
          </a:graphicData>
        </a:graphic>
      </p:graphicFrame>
      <p:sp>
        <p:nvSpPr>
          <p:cNvPr id="6" name="Content Placeholder 5"/>
          <p:cNvSpPr>
            <a:spLocks noGrp="1"/>
          </p:cNvSpPr>
          <p:nvPr>
            <p:ph idx="1"/>
          </p:nvPr>
        </p:nvSpPr>
        <p:spPr>
          <a:xfrm>
            <a:off x="457200" y="3733800"/>
            <a:ext cx="8229600" cy="2971800"/>
          </a:xfrm>
        </p:spPr>
        <p:txBody>
          <a:bodyPr>
            <a:normAutofit/>
          </a:bodyPr>
          <a:lstStyle/>
          <a:p>
            <a:r>
              <a:rPr lang="en-US" sz="2400" dirty="0" smtClean="0"/>
              <a:t>In above scenario let </a:t>
            </a:r>
            <a:r>
              <a:rPr lang="en-US" sz="2400" b="1" dirty="0" smtClean="0"/>
              <a:t>initial value</a:t>
            </a:r>
            <a:r>
              <a:rPr lang="en-US" sz="2400" dirty="0" smtClean="0"/>
              <a:t> of </a:t>
            </a:r>
            <a:r>
              <a:rPr lang="en-US" sz="2400" b="1" dirty="0" smtClean="0"/>
              <a:t>Q = 100</a:t>
            </a:r>
          </a:p>
          <a:p>
            <a:r>
              <a:rPr lang="en-US" sz="2400" dirty="0" smtClean="0"/>
              <a:t>Let some </a:t>
            </a:r>
            <a:r>
              <a:rPr lang="en-US" sz="2400" b="1" dirty="0" err="1" smtClean="0"/>
              <a:t>Tx</a:t>
            </a:r>
            <a:r>
              <a:rPr lang="en-US" sz="2400" dirty="0" smtClean="0"/>
              <a:t> perform </a:t>
            </a:r>
            <a:r>
              <a:rPr lang="en-US" sz="2400" b="1" dirty="0" smtClean="0"/>
              <a:t>W(Q)</a:t>
            </a:r>
            <a:r>
              <a:rPr lang="en-US" sz="2400" dirty="0" smtClean="0"/>
              <a:t>, without reading value of </a:t>
            </a:r>
            <a:r>
              <a:rPr lang="en-US" sz="2400" b="1" dirty="0" smtClean="0"/>
              <a:t>Q</a:t>
            </a:r>
            <a:r>
              <a:rPr lang="en-US" sz="2400" dirty="0" smtClean="0"/>
              <a:t>,   let it make Q =300.</a:t>
            </a:r>
          </a:p>
          <a:p>
            <a:r>
              <a:rPr lang="en-US" altLang="en-US" sz="2400" dirty="0" smtClean="0">
                <a:solidFill>
                  <a:srgbClr val="C00000"/>
                </a:solidFill>
              </a:rPr>
              <a:t>Rather than rolling back </a:t>
            </a:r>
            <a:r>
              <a:rPr lang="en-US" altLang="en-US" sz="2400" b="1" dirty="0" smtClean="0">
                <a:solidFill>
                  <a:srgbClr val="C00000"/>
                </a:solidFill>
              </a:rPr>
              <a:t>Ti</a:t>
            </a:r>
            <a:r>
              <a:rPr lang="en-US" altLang="en-US" sz="2400" dirty="0" smtClean="0">
                <a:solidFill>
                  <a:srgbClr val="C00000"/>
                </a:solidFill>
              </a:rPr>
              <a:t> as the timestamp ordering protocol would have done, this </a:t>
            </a:r>
            <a:r>
              <a:rPr lang="en-US" altLang="en-US" sz="2400" b="1" dirty="0" smtClean="0">
                <a:solidFill>
                  <a:srgbClr val="C00000"/>
                </a:solidFill>
              </a:rPr>
              <a:t>write W(Q)</a:t>
            </a:r>
            <a:r>
              <a:rPr lang="en-US" altLang="en-US" sz="2400" dirty="0" smtClean="0">
                <a:solidFill>
                  <a:srgbClr val="C00000"/>
                </a:solidFill>
              </a:rPr>
              <a:t> operation can be ignored.</a:t>
            </a:r>
            <a:endParaRPr lang="en-US" sz="2400" dirty="0" smtClean="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304800"/>
            <a:ext cx="4800600" cy="6248400"/>
          </a:xfrm>
        </p:spPr>
        <p:txBody>
          <a:bodyPr>
            <a:normAutofit/>
          </a:bodyPr>
          <a:lstStyle/>
          <a:p>
            <a:pPr algn="l"/>
            <a:r>
              <a:rPr lang="en-US" sz="2400" dirty="0" smtClean="0"/>
              <a:t/>
            </a:r>
            <a:br>
              <a:rPr lang="en-US" sz="2400" dirty="0" smtClean="0"/>
            </a:br>
            <a:r>
              <a:rPr lang="en-US" sz="2400" dirty="0" smtClean="0"/>
              <a:t>Let Q is the data item</a:t>
            </a:r>
            <a:br>
              <a:rPr lang="en-US" sz="2400" dirty="0" smtClean="0"/>
            </a:br>
            <a:r>
              <a:rPr lang="en-US" sz="2400" dirty="0" smtClean="0"/>
              <a:t>W_TS(Q) = Nil &amp; R_TS(Q)= Nil          </a:t>
            </a:r>
            <a:r>
              <a:rPr lang="en-US" sz="1800" dirty="0" smtClean="0"/>
              <a:t>//No transaction has done any operation on Q </a:t>
            </a:r>
            <a:br>
              <a:rPr lang="en-US" sz="1800" dirty="0" smtClean="0"/>
            </a:br>
            <a:endParaRPr lang="en-US" sz="2400" dirty="0"/>
          </a:p>
        </p:txBody>
      </p:sp>
      <p:graphicFrame>
        <p:nvGraphicFramePr>
          <p:cNvPr id="4" name="Content Placeholder 3"/>
          <p:cNvGraphicFramePr>
            <a:graphicFrameLocks noGrp="1"/>
          </p:cNvGraphicFramePr>
          <p:nvPr>
            <p:ph idx="1"/>
          </p:nvPr>
        </p:nvGraphicFramePr>
        <p:xfrm>
          <a:off x="152400" y="1676401"/>
          <a:ext cx="3581400" cy="3200401"/>
        </p:xfrm>
        <a:graphic>
          <a:graphicData uri="http://schemas.openxmlformats.org/drawingml/2006/table">
            <a:tbl>
              <a:tblPr firstRow="1" bandRow="1">
                <a:tableStyleId>{5C22544A-7EE6-4342-B048-85BDC9FD1C3A}</a:tableStyleId>
              </a:tblPr>
              <a:tblGrid>
                <a:gridCol w="895350"/>
                <a:gridCol w="895350"/>
                <a:gridCol w="800100"/>
                <a:gridCol w="990600"/>
              </a:tblGrid>
              <a:tr h="643143">
                <a:tc>
                  <a:txBody>
                    <a:bodyPr/>
                    <a:lstStyle/>
                    <a:p>
                      <a:r>
                        <a:rPr lang="en-US" dirty="0" smtClean="0"/>
                        <a:t>TS(T1)=1</a:t>
                      </a:r>
                      <a:endParaRPr lang="en-US" dirty="0"/>
                    </a:p>
                  </a:txBody>
                  <a:tcPr/>
                </a:tc>
                <a:tc>
                  <a:txBody>
                    <a:bodyPr/>
                    <a:lstStyle/>
                    <a:p>
                      <a:r>
                        <a:rPr lang="en-US" dirty="0" smtClean="0"/>
                        <a:t>TS(T2)=2</a:t>
                      </a:r>
                      <a:endParaRPr lang="en-US" dirty="0"/>
                    </a:p>
                  </a:txBody>
                  <a:tcPr/>
                </a:tc>
                <a:tc>
                  <a:txBody>
                    <a:bodyPr/>
                    <a:lstStyle/>
                    <a:p>
                      <a:r>
                        <a:rPr lang="en-US" dirty="0" smtClean="0"/>
                        <a:t>TS(T3)=3</a:t>
                      </a:r>
                      <a:endParaRPr lang="en-US" dirty="0"/>
                    </a:p>
                  </a:txBody>
                  <a:tcPr/>
                </a:tc>
                <a:tc>
                  <a:txBody>
                    <a:bodyPr/>
                    <a:lstStyle/>
                    <a:p>
                      <a:r>
                        <a:rPr lang="en-US" b="0" dirty="0" smtClean="0">
                          <a:solidFill>
                            <a:srgbClr val="FF0000"/>
                          </a:solidFill>
                        </a:rPr>
                        <a:t>TS(Q)</a:t>
                      </a:r>
                      <a:endParaRPr lang="en-US" b="0" dirty="0">
                        <a:solidFill>
                          <a:srgbClr val="FF0000"/>
                        </a:solidFill>
                      </a:endParaRPr>
                    </a:p>
                  </a:txBody>
                  <a:tcPr/>
                </a:tc>
              </a:tr>
              <a:tr h="643143">
                <a:tc>
                  <a:txBody>
                    <a:bodyPr/>
                    <a:lstStyle/>
                    <a:p>
                      <a:r>
                        <a:rPr lang="en-US" dirty="0" smtClean="0"/>
                        <a:t>R(Q)</a:t>
                      </a:r>
                      <a:endParaRPr lang="en-US" dirty="0"/>
                    </a:p>
                  </a:txBody>
                  <a:tcPr/>
                </a:tc>
                <a:tc>
                  <a:txBody>
                    <a:bodyPr/>
                    <a:lstStyle/>
                    <a:p>
                      <a:endParaRPr lang="en-US" dirty="0"/>
                    </a:p>
                  </a:txBody>
                  <a:tcPr/>
                </a:tc>
                <a:tc>
                  <a:txBody>
                    <a:bodyPr/>
                    <a:lstStyle/>
                    <a:p>
                      <a:endParaRPr lang="en-US" dirty="0"/>
                    </a:p>
                  </a:txBody>
                  <a:tcPr/>
                </a:tc>
                <a:tc>
                  <a:txBody>
                    <a:bodyPr/>
                    <a:lstStyle/>
                    <a:p>
                      <a:r>
                        <a:rPr lang="en-US" sz="1400" dirty="0" smtClean="0"/>
                        <a:t>R_TS(Q) =1</a:t>
                      </a:r>
                      <a:endParaRPr lang="en-US" sz="1800" dirty="0"/>
                    </a:p>
                  </a:txBody>
                  <a:tcPr/>
                </a:tc>
              </a:tr>
              <a:tr h="382823">
                <a:tc>
                  <a:txBody>
                    <a:bodyPr/>
                    <a:lstStyle/>
                    <a:p>
                      <a:endParaRPr lang="en-US" dirty="0"/>
                    </a:p>
                  </a:txBody>
                  <a:tcPr/>
                </a:tc>
                <a:tc>
                  <a:txBody>
                    <a:bodyPr/>
                    <a:lstStyle/>
                    <a:p>
                      <a:r>
                        <a:rPr lang="en-US" dirty="0" smtClean="0"/>
                        <a:t>W(Q)</a:t>
                      </a:r>
                      <a:endParaRPr lang="en-US" dirty="0"/>
                    </a:p>
                  </a:txBody>
                  <a:tcPr/>
                </a:tc>
                <a:tc>
                  <a:txBody>
                    <a:bodyPr/>
                    <a:lstStyle/>
                    <a:p>
                      <a:endParaRPr lang="en-US"/>
                    </a:p>
                  </a:txBody>
                  <a:tcPr/>
                </a:tc>
                <a:tc>
                  <a:txBody>
                    <a:bodyPr/>
                    <a:lstStyle/>
                    <a:p>
                      <a:r>
                        <a:rPr lang="en-US" sz="1200" dirty="0" smtClean="0"/>
                        <a:t>W_TS(Q) = 2</a:t>
                      </a:r>
                      <a:endParaRPr lang="en-US" dirty="0"/>
                    </a:p>
                  </a:txBody>
                  <a:tcPr/>
                </a:tc>
              </a:tr>
              <a:tr h="382823">
                <a:tc>
                  <a:txBody>
                    <a:bodyPr/>
                    <a:lstStyle/>
                    <a:p>
                      <a:r>
                        <a:rPr lang="en-US" dirty="0" smtClean="0"/>
                        <a:t>W(Q)</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82823">
                <a:tc>
                  <a:txBody>
                    <a:bodyPr/>
                    <a:lstStyle/>
                    <a:p>
                      <a:endParaRPr lang="en-US"/>
                    </a:p>
                  </a:txBody>
                  <a:tcPr/>
                </a:tc>
                <a:tc>
                  <a:txBody>
                    <a:bodyPr/>
                    <a:lstStyle/>
                    <a:p>
                      <a:endParaRPr lang="en-US"/>
                    </a:p>
                  </a:txBody>
                  <a:tcPr/>
                </a:tc>
                <a:tc>
                  <a:txBody>
                    <a:bodyPr/>
                    <a:lstStyle/>
                    <a:p>
                      <a:r>
                        <a:rPr lang="en-US" dirty="0" smtClean="0"/>
                        <a:t>W(Q)</a:t>
                      </a:r>
                      <a:endParaRPr lang="en-US" dirty="0"/>
                    </a:p>
                  </a:txBody>
                  <a:tcPr/>
                </a:tc>
                <a:tc>
                  <a:txBody>
                    <a:bodyPr/>
                    <a:lstStyle/>
                    <a:p>
                      <a:endParaRPr lang="en-US" dirty="0"/>
                    </a:p>
                  </a:txBody>
                  <a:tcPr/>
                </a:tc>
              </a:tr>
              <a:tr h="3828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82823">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1"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04800"/>
            <a:ext cx="5562600" cy="6248400"/>
          </a:xfrm>
        </p:spPr>
        <p:txBody>
          <a:bodyPr>
            <a:normAutofit/>
          </a:bodyPr>
          <a:lstStyle/>
          <a:p>
            <a:pPr algn="l"/>
            <a:r>
              <a:rPr lang="en-US" sz="2400" dirty="0" smtClean="0"/>
              <a:t/>
            </a:r>
            <a:br>
              <a:rPr lang="en-US" sz="2400" dirty="0" smtClean="0"/>
            </a:br>
            <a:r>
              <a:rPr lang="en-US" sz="2400" dirty="0" smtClean="0"/>
              <a:t/>
            </a:r>
            <a:br>
              <a:rPr lang="en-US" sz="2400" dirty="0" smtClean="0"/>
            </a:br>
            <a:r>
              <a:rPr lang="en-US" sz="2400" dirty="0" smtClean="0"/>
              <a:t>T1                                        T2</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T3</a:t>
            </a:r>
            <a:br>
              <a:rPr lang="en-US" sz="2400" dirty="0" smtClean="0"/>
            </a:br>
            <a:r>
              <a:rPr lang="en-US" sz="2400" dirty="0" smtClean="0"/>
              <a:t>Hence schedule is not CS</a:t>
            </a:r>
            <a:endParaRPr lang="en-US" sz="2400" dirty="0"/>
          </a:p>
        </p:txBody>
      </p:sp>
      <p:graphicFrame>
        <p:nvGraphicFramePr>
          <p:cNvPr id="4" name="Content Placeholder 3"/>
          <p:cNvGraphicFramePr>
            <a:graphicFrameLocks noGrp="1"/>
          </p:cNvGraphicFramePr>
          <p:nvPr>
            <p:ph idx="1"/>
          </p:nvPr>
        </p:nvGraphicFramePr>
        <p:xfrm>
          <a:off x="457200" y="1676400"/>
          <a:ext cx="2438400" cy="2926080"/>
        </p:xfrm>
        <a:graphic>
          <a:graphicData uri="http://schemas.openxmlformats.org/drawingml/2006/table">
            <a:tbl>
              <a:tblPr firstRow="1" bandRow="1">
                <a:tableStyleId>{5C22544A-7EE6-4342-B048-85BDC9FD1C3A}</a:tableStyleId>
              </a:tblPr>
              <a:tblGrid>
                <a:gridCol w="812800"/>
                <a:gridCol w="812800"/>
                <a:gridCol w="812800"/>
              </a:tblGrid>
              <a:tr h="381000">
                <a:tc>
                  <a:txBody>
                    <a:bodyPr/>
                    <a:lstStyle/>
                    <a:p>
                      <a:r>
                        <a:rPr lang="en-US" dirty="0" smtClean="0"/>
                        <a:t>TS(T1)=1</a:t>
                      </a:r>
                      <a:endParaRPr lang="en-US" dirty="0"/>
                    </a:p>
                  </a:txBody>
                  <a:tcPr/>
                </a:tc>
                <a:tc>
                  <a:txBody>
                    <a:bodyPr/>
                    <a:lstStyle/>
                    <a:p>
                      <a:r>
                        <a:rPr lang="en-US" dirty="0" smtClean="0"/>
                        <a:t>TS(T2)=2</a:t>
                      </a:r>
                      <a:endParaRPr lang="en-US" dirty="0"/>
                    </a:p>
                  </a:txBody>
                  <a:tcPr/>
                </a:tc>
                <a:tc>
                  <a:txBody>
                    <a:bodyPr/>
                    <a:lstStyle/>
                    <a:p>
                      <a:r>
                        <a:rPr lang="en-US" dirty="0" smtClean="0"/>
                        <a:t>TS(T3)=3</a:t>
                      </a:r>
                      <a:endParaRPr lang="en-US" dirty="0"/>
                    </a:p>
                  </a:txBody>
                  <a:tcPr/>
                </a:tc>
              </a:tr>
              <a:tr h="381000">
                <a:tc>
                  <a:txBody>
                    <a:bodyPr/>
                    <a:lstStyle/>
                    <a:p>
                      <a:r>
                        <a:rPr lang="en-US" dirty="0" smtClean="0"/>
                        <a:t>R(Q)</a:t>
                      </a:r>
                      <a:endParaRPr lang="en-US" dirty="0"/>
                    </a:p>
                  </a:txBody>
                  <a:tcPr/>
                </a:tc>
                <a:tc>
                  <a:txBody>
                    <a:bodyPr/>
                    <a:lstStyle/>
                    <a:p>
                      <a:endParaRPr lang="en-US" dirty="0"/>
                    </a:p>
                  </a:txBody>
                  <a:tcPr/>
                </a:tc>
                <a:tc>
                  <a:txBody>
                    <a:bodyPr/>
                    <a:lstStyle/>
                    <a:p>
                      <a:endParaRPr lang="en-US" dirty="0"/>
                    </a:p>
                  </a:txBody>
                  <a:tcPr/>
                </a:tc>
              </a:tr>
              <a:tr h="381000">
                <a:tc>
                  <a:txBody>
                    <a:bodyPr/>
                    <a:lstStyle/>
                    <a:p>
                      <a:endParaRPr lang="en-US" dirty="0"/>
                    </a:p>
                  </a:txBody>
                  <a:tcPr/>
                </a:tc>
                <a:tc>
                  <a:txBody>
                    <a:bodyPr/>
                    <a:lstStyle/>
                    <a:p>
                      <a:r>
                        <a:rPr lang="en-US" dirty="0" smtClean="0"/>
                        <a:t>W(Q)</a:t>
                      </a:r>
                      <a:endParaRPr lang="en-US" dirty="0"/>
                    </a:p>
                  </a:txBody>
                  <a:tcPr/>
                </a:tc>
                <a:tc>
                  <a:txBody>
                    <a:bodyPr/>
                    <a:lstStyle/>
                    <a:p>
                      <a:endParaRPr lang="en-US"/>
                    </a:p>
                  </a:txBody>
                  <a:tcPr/>
                </a:tc>
              </a:tr>
              <a:tr h="381000">
                <a:tc>
                  <a:txBody>
                    <a:bodyPr/>
                    <a:lstStyle/>
                    <a:p>
                      <a:r>
                        <a:rPr lang="en-US" dirty="0" smtClean="0"/>
                        <a:t>W(Q)</a:t>
                      </a:r>
                      <a:endParaRPr lang="en-US" dirty="0"/>
                    </a:p>
                  </a:txBody>
                  <a:tcPr/>
                </a:tc>
                <a:tc>
                  <a:txBody>
                    <a:bodyPr/>
                    <a:lstStyle/>
                    <a:p>
                      <a:endParaRPr lang="en-US"/>
                    </a:p>
                  </a:txBody>
                  <a:tcPr/>
                </a:tc>
                <a:tc>
                  <a:txBody>
                    <a:bodyPr/>
                    <a:lstStyle/>
                    <a:p>
                      <a:endParaRPr lang="en-US"/>
                    </a:p>
                  </a:txBody>
                  <a:tcPr/>
                </a:tc>
              </a:tr>
              <a:tr h="381000">
                <a:tc>
                  <a:txBody>
                    <a:bodyPr/>
                    <a:lstStyle/>
                    <a:p>
                      <a:endParaRPr lang="en-US"/>
                    </a:p>
                  </a:txBody>
                  <a:tcPr/>
                </a:tc>
                <a:tc>
                  <a:txBody>
                    <a:bodyPr/>
                    <a:lstStyle/>
                    <a:p>
                      <a:endParaRPr lang="en-US"/>
                    </a:p>
                  </a:txBody>
                  <a:tcPr/>
                </a:tc>
                <a:tc>
                  <a:txBody>
                    <a:bodyPr/>
                    <a:lstStyle/>
                    <a:p>
                      <a:r>
                        <a:rPr lang="en-US" dirty="0" smtClean="0"/>
                        <a:t>W(Q)</a:t>
                      </a:r>
                      <a:endParaRPr lang="en-US" dirty="0"/>
                    </a:p>
                  </a:txBody>
                  <a:tcPr/>
                </a:tc>
              </a:tr>
              <a:tr h="381000">
                <a:tc>
                  <a:txBody>
                    <a:bodyPr/>
                    <a:lstStyle/>
                    <a:p>
                      <a:endParaRPr lang="en-US"/>
                    </a:p>
                  </a:txBody>
                  <a:tcPr/>
                </a:tc>
                <a:tc>
                  <a:txBody>
                    <a:bodyPr/>
                    <a:lstStyle/>
                    <a:p>
                      <a:endParaRPr lang="en-US"/>
                    </a:p>
                  </a:txBody>
                  <a:tcPr/>
                </a:tc>
                <a:tc>
                  <a:txBody>
                    <a:bodyPr/>
                    <a:lstStyle/>
                    <a:p>
                      <a:endParaRPr lang="en-US"/>
                    </a:p>
                  </a:txBody>
                  <a:tcPr/>
                </a:tc>
              </a:tr>
              <a:tr h="38100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cxnSp>
        <p:nvCxnSpPr>
          <p:cNvPr id="6" name="Straight Arrow Connector 5"/>
          <p:cNvCxnSpPr/>
          <p:nvPr/>
        </p:nvCxnSpPr>
        <p:spPr>
          <a:xfrm rot="16200000" flipH="1">
            <a:off x="3429000" y="2895600"/>
            <a:ext cx="1524000" cy="1219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581400" y="2743200"/>
            <a:ext cx="25146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143503" y="3009899"/>
            <a:ext cx="1219197"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505202" y="2514598"/>
            <a:ext cx="2895598" cy="1524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1"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par>
                                <p:cTn id="27" presetID="3" presetClass="entr" presetSubtype="1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smtClean="0"/>
              <a:t>Concurrency Control Techniques</a:t>
            </a:r>
            <a:endParaRPr lang="en-US" b="1" dirty="0"/>
          </a:p>
        </p:txBody>
      </p:sp>
      <p:sp>
        <p:nvSpPr>
          <p:cNvPr id="3" name="Content Placeholder 2"/>
          <p:cNvSpPr>
            <a:spLocks noGrp="1"/>
          </p:cNvSpPr>
          <p:nvPr>
            <p:ph idx="1"/>
          </p:nvPr>
        </p:nvSpPr>
        <p:spPr>
          <a:solidFill>
            <a:srgbClr val="92D050"/>
          </a:solidFill>
        </p:spPr>
        <p:txBody>
          <a:bodyPr/>
          <a:lstStyle/>
          <a:p>
            <a:r>
              <a:rPr lang="en-US" sz="2400" dirty="0" smtClean="0"/>
              <a:t>Schedule based on these techniques, will satisfy the following properties:</a:t>
            </a:r>
          </a:p>
          <a:p>
            <a:pPr lvl="1"/>
            <a:r>
              <a:rPr lang="en-US" sz="2400" b="1" dirty="0" smtClean="0"/>
              <a:t>Conflict Serializable</a:t>
            </a:r>
          </a:p>
          <a:p>
            <a:pPr lvl="1"/>
            <a:r>
              <a:rPr lang="en-US" sz="2400" dirty="0" smtClean="0"/>
              <a:t>View Serializable</a:t>
            </a:r>
          </a:p>
          <a:p>
            <a:pPr lvl="1"/>
            <a:r>
              <a:rPr lang="en-US" sz="2400" dirty="0" smtClean="0"/>
              <a:t>Recoverable</a:t>
            </a:r>
          </a:p>
          <a:p>
            <a:pPr lvl="1"/>
            <a:r>
              <a:rPr lang="en-US" sz="2400" dirty="0" err="1" smtClean="0"/>
              <a:t>Cascadeless</a:t>
            </a:r>
            <a:endParaRPr lang="en-US" sz="2400" dirty="0" smtClean="0"/>
          </a:p>
          <a:p>
            <a:pPr lvl="1"/>
            <a:r>
              <a:rPr lang="en-US" sz="2400" dirty="0" smtClean="0"/>
              <a:t>Strict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solidFill>
            <a:srgbClr val="FFFF00"/>
          </a:solidFill>
        </p:spPr>
        <p:txBody>
          <a:bodyPr/>
          <a:lstStyle/>
          <a:p>
            <a:r>
              <a:rPr lang="en-US" dirty="0" smtClean="0"/>
              <a:t>Conflict Serializable(CS) Schedule: </a:t>
            </a:r>
          </a:p>
          <a:p>
            <a:pPr lvl="1"/>
            <a:r>
              <a:rPr lang="en-US" sz="2400" dirty="0" smtClean="0"/>
              <a:t>(No conflicting instruction)</a:t>
            </a:r>
          </a:p>
          <a:p>
            <a:pPr lvl="1"/>
            <a:r>
              <a:rPr lang="en-US" sz="2400" b="1" dirty="0" smtClean="0"/>
              <a:t>Conflicting Instruction:</a:t>
            </a:r>
            <a:r>
              <a:rPr lang="en-US" sz="2400" dirty="0" smtClean="0"/>
              <a:t> Two instructions belonging to different transaction tries to access same data value at the same time </a:t>
            </a:r>
            <a:r>
              <a:rPr lang="en-US" dirty="0" smtClean="0"/>
              <a:t> </a:t>
            </a:r>
            <a:endParaRPr lang="en-US" dirty="0"/>
          </a:p>
        </p:txBody>
      </p:sp>
      <p:graphicFrame>
        <p:nvGraphicFramePr>
          <p:cNvPr id="4" name="Table 3"/>
          <p:cNvGraphicFramePr>
            <a:graphicFrameLocks noGrp="1"/>
          </p:cNvGraphicFramePr>
          <p:nvPr/>
        </p:nvGraphicFramePr>
        <p:xfrm>
          <a:off x="381000" y="4343399"/>
          <a:ext cx="1981200" cy="1752601"/>
        </p:xfrm>
        <a:graphic>
          <a:graphicData uri="http://schemas.openxmlformats.org/drawingml/2006/table">
            <a:tbl>
              <a:tblPr firstRow="1" bandRow="1">
                <a:tableStyleId>{5C22544A-7EE6-4342-B048-85BDC9FD1C3A}</a:tableStyleId>
              </a:tblPr>
              <a:tblGrid>
                <a:gridCol w="990600"/>
                <a:gridCol w="990600"/>
              </a:tblGrid>
              <a:tr h="461211">
                <a:tc>
                  <a:txBody>
                    <a:bodyPr/>
                    <a:lstStyle/>
                    <a:p>
                      <a:r>
                        <a:rPr lang="en-US" sz="2400" b="1" dirty="0" err="1" smtClean="0"/>
                        <a:t>Tx</a:t>
                      </a:r>
                      <a:endParaRPr lang="en-US" sz="2400" b="1" dirty="0"/>
                    </a:p>
                  </a:txBody>
                  <a:tcPr/>
                </a:tc>
                <a:tc>
                  <a:txBody>
                    <a:bodyPr/>
                    <a:lstStyle/>
                    <a:p>
                      <a:r>
                        <a:rPr lang="en-US" sz="2400" b="1" dirty="0" smtClean="0"/>
                        <a:t>Ty</a:t>
                      </a:r>
                      <a:endParaRPr lang="en-US" sz="2400" b="1" dirty="0"/>
                    </a:p>
                  </a:txBody>
                  <a:tcPr/>
                </a:tc>
              </a:tr>
              <a:tr h="461211">
                <a:tc>
                  <a:txBody>
                    <a:bodyPr/>
                    <a:lstStyle/>
                    <a:p>
                      <a:r>
                        <a:rPr lang="en-US" sz="2400" b="1" dirty="0" smtClean="0"/>
                        <a:t>R(a)</a:t>
                      </a:r>
                      <a:endParaRPr lang="en-US" sz="2400" b="1" dirty="0"/>
                    </a:p>
                  </a:txBody>
                  <a:tcPr/>
                </a:tc>
                <a:tc>
                  <a:txBody>
                    <a:bodyPr/>
                    <a:lstStyle/>
                    <a:p>
                      <a:endParaRPr lang="en-US" sz="2400" b="1" dirty="0"/>
                    </a:p>
                  </a:txBody>
                  <a:tcPr/>
                </a:tc>
              </a:tr>
              <a:tr h="830179">
                <a:tc>
                  <a:txBody>
                    <a:bodyPr/>
                    <a:lstStyle/>
                    <a:p>
                      <a:endParaRPr lang="en-US" sz="2400" b="1" dirty="0"/>
                    </a:p>
                  </a:txBody>
                  <a:tcPr/>
                </a:tc>
                <a:tc>
                  <a:txBody>
                    <a:bodyPr/>
                    <a:lstStyle/>
                    <a:p>
                      <a:r>
                        <a:rPr lang="en-US" sz="2400" b="1" dirty="0" smtClean="0"/>
                        <a:t>W(a)</a:t>
                      </a:r>
                      <a:endParaRPr lang="en-US" sz="2400" b="1" dirty="0"/>
                    </a:p>
                  </a:txBody>
                  <a:tcPr/>
                </a:tc>
              </a:tr>
            </a:tbl>
          </a:graphicData>
        </a:graphic>
      </p:graphicFrame>
      <p:graphicFrame>
        <p:nvGraphicFramePr>
          <p:cNvPr id="5" name="Table 4"/>
          <p:cNvGraphicFramePr>
            <a:graphicFrameLocks noGrp="1"/>
          </p:cNvGraphicFramePr>
          <p:nvPr/>
        </p:nvGraphicFramePr>
        <p:xfrm>
          <a:off x="2590800" y="3886200"/>
          <a:ext cx="1981200" cy="1752601"/>
        </p:xfrm>
        <a:graphic>
          <a:graphicData uri="http://schemas.openxmlformats.org/drawingml/2006/table">
            <a:tbl>
              <a:tblPr firstRow="1" bandRow="1">
                <a:tableStyleId>{5C22544A-7EE6-4342-B048-85BDC9FD1C3A}</a:tableStyleId>
              </a:tblPr>
              <a:tblGrid>
                <a:gridCol w="990600"/>
                <a:gridCol w="990600"/>
              </a:tblGrid>
              <a:tr h="461211">
                <a:tc>
                  <a:txBody>
                    <a:bodyPr/>
                    <a:lstStyle/>
                    <a:p>
                      <a:r>
                        <a:rPr lang="en-US" sz="2400" b="1" dirty="0" err="1" smtClean="0"/>
                        <a:t>Tx</a:t>
                      </a:r>
                      <a:endParaRPr lang="en-US" sz="2400" b="1" dirty="0"/>
                    </a:p>
                  </a:txBody>
                  <a:tcPr/>
                </a:tc>
                <a:tc>
                  <a:txBody>
                    <a:bodyPr/>
                    <a:lstStyle/>
                    <a:p>
                      <a:r>
                        <a:rPr lang="en-US" sz="2400" b="1" dirty="0" smtClean="0"/>
                        <a:t>Ty</a:t>
                      </a:r>
                      <a:endParaRPr lang="en-US" sz="2400" b="1" dirty="0"/>
                    </a:p>
                  </a:txBody>
                  <a:tcPr/>
                </a:tc>
              </a:tr>
              <a:tr h="461211">
                <a:tc>
                  <a:txBody>
                    <a:bodyPr/>
                    <a:lstStyle/>
                    <a:p>
                      <a:r>
                        <a:rPr lang="en-US" sz="2400" b="1" dirty="0" smtClean="0"/>
                        <a:t>W(a)</a:t>
                      </a:r>
                      <a:endParaRPr lang="en-US" sz="2400" b="1" dirty="0"/>
                    </a:p>
                  </a:txBody>
                  <a:tcPr/>
                </a:tc>
                <a:tc>
                  <a:txBody>
                    <a:bodyPr/>
                    <a:lstStyle/>
                    <a:p>
                      <a:endParaRPr lang="en-US" sz="2400" b="1" dirty="0"/>
                    </a:p>
                  </a:txBody>
                  <a:tcPr/>
                </a:tc>
              </a:tr>
              <a:tr h="830179">
                <a:tc>
                  <a:txBody>
                    <a:bodyPr/>
                    <a:lstStyle/>
                    <a:p>
                      <a:endParaRPr lang="en-US" sz="2400" b="1" dirty="0"/>
                    </a:p>
                  </a:txBody>
                  <a:tcPr/>
                </a:tc>
                <a:tc>
                  <a:txBody>
                    <a:bodyPr/>
                    <a:lstStyle/>
                    <a:p>
                      <a:r>
                        <a:rPr lang="en-US" sz="2400" b="1" dirty="0" smtClean="0"/>
                        <a:t>R(a)</a:t>
                      </a:r>
                      <a:endParaRPr lang="en-US" sz="2400" b="1" dirty="0"/>
                    </a:p>
                  </a:txBody>
                  <a:tcPr/>
                </a:tc>
              </a:tr>
            </a:tbl>
          </a:graphicData>
        </a:graphic>
      </p:graphicFrame>
      <p:graphicFrame>
        <p:nvGraphicFramePr>
          <p:cNvPr id="6" name="Table 5"/>
          <p:cNvGraphicFramePr>
            <a:graphicFrameLocks noGrp="1"/>
          </p:cNvGraphicFramePr>
          <p:nvPr/>
        </p:nvGraphicFramePr>
        <p:xfrm>
          <a:off x="4800600" y="4343399"/>
          <a:ext cx="1981200" cy="1752601"/>
        </p:xfrm>
        <a:graphic>
          <a:graphicData uri="http://schemas.openxmlformats.org/drawingml/2006/table">
            <a:tbl>
              <a:tblPr firstRow="1" bandRow="1">
                <a:tableStyleId>{5C22544A-7EE6-4342-B048-85BDC9FD1C3A}</a:tableStyleId>
              </a:tblPr>
              <a:tblGrid>
                <a:gridCol w="990600"/>
                <a:gridCol w="990600"/>
              </a:tblGrid>
              <a:tr h="461211">
                <a:tc>
                  <a:txBody>
                    <a:bodyPr/>
                    <a:lstStyle/>
                    <a:p>
                      <a:r>
                        <a:rPr lang="en-US" sz="2400" b="1" dirty="0" err="1" smtClean="0"/>
                        <a:t>Tx</a:t>
                      </a:r>
                      <a:endParaRPr lang="en-US" sz="2400" b="1" dirty="0"/>
                    </a:p>
                  </a:txBody>
                  <a:tcPr/>
                </a:tc>
                <a:tc>
                  <a:txBody>
                    <a:bodyPr/>
                    <a:lstStyle/>
                    <a:p>
                      <a:r>
                        <a:rPr lang="en-US" sz="2400" b="1" dirty="0" smtClean="0"/>
                        <a:t>Ty</a:t>
                      </a:r>
                      <a:endParaRPr lang="en-US" sz="2400" b="1" dirty="0"/>
                    </a:p>
                  </a:txBody>
                  <a:tcPr/>
                </a:tc>
              </a:tr>
              <a:tr h="461211">
                <a:tc>
                  <a:txBody>
                    <a:bodyPr/>
                    <a:lstStyle/>
                    <a:p>
                      <a:r>
                        <a:rPr lang="en-US" sz="2400" b="1" dirty="0" smtClean="0"/>
                        <a:t>W(a)</a:t>
                      </a:r>
                      <a:endParaRPr lang="en-US" sz="2400" b="1" dirty="0"/>
                    </a:p>
                  </a:txBody>
                  <a:tcPr/>
                </a:tc>
                <a:tc>
                  <a:txBody>
                    <a:bodyPr/>
                    <a:lstStyle/>
                    <a:p>
                      <a:endParaRPr lang="en-US" sz="2400" b="1" dirty="0"/>
                    </a:p>
                  </a:txBody>
                  <a:tcPr/>
                </a:tc>
              </a:tr>
              <a:tr h="830179">
                <a:tc>
                  <a:txBody>
                    <a:bodyPr/>
                    <a:lstStyle/>
                    <a:p>
                      <a:endParaRPr lang="en-US" sz="2400" b="1" dirty="0"/>
                    </a:p>
                  </a:txBody>
                  <a:tcPr/>
                </a:tc>
                <a:tc>
                  <a:txBody>
                    <a:bodyPr/>
                    <a:lstStyle/>
                    <a:p>
                      <a:r>
                        <a:rPr lang="en-US" sz="2400" b="1" dirty="0" smtClean="0"/>
                        <a:t>W(a)</a:t>
                      </a:r>
                      <a:endParaRPr lang="en-US" sz="2400" b="1" dirty="0"/>
                    </a:p>
                  </a:txBody>
                  <a:tcPr/>
                </a:tc>
              </a:tr>
            </a:tbl>
          </a:graphicData>
        </a:graphic>
      </p:graphicFrame>
      <p:graphicFrame>
        <p:nvGraphicFramePr>
          <p:cNvPr id="7" name="Table 6"/>
          <p:cNvGraphicFramePr>
            <a:graphicFrameLocks noGrp="1"/>
          </p:cNvGraphicFramePr>
          <p:nvPr/>
        </p:nvGraphicFramePr>
        <p:xfrm>
          <a:off x="7010400" y="3810000"/>
          <a:ext cx="1981200" cy="1828799"/>
        </p:xfrm>
        <a:graphic>
          <a:graphicData uri="http://schemas.openxmlformats.org/drawingml/2006/table">
            <a:tbl>
              <a:tblPr firstRow="1" bandRow="1">
                <a:tableStyleId>{5C22544A-7EE6-4342-B048-85BDC9FD1C3A}</a:tableStyleId>
              </a:tblPr>
              <a:tblGrid>
                <a:gridCol w="990600"/>
                <a:gridCol w="990600"/>
              </a:tblGrid>
              <a:tr h="481263">
                <a:tc>
                  <a:txBody>
                    <a:bodyPr/>
                    <a:lstStyle/>
                    <a:p>
                      <a:r>
                        <a:rPr lang="en-US" sz="2400" b="1" dirty="0" err="1" smtClean="0"/>
                        <a:t>Tx</a:t>
                      </a:r>
                      <a:endParaRPr lang="en-US" sz="2400" b="1" dirty="0"/>
                    </a:p>
                  </a:txBody>
                  <a:tcPr/>
                </a:tc>
                <a:tc>
                  <a:txBody>
                    <a:bodyPr/>
                    <a:lstStyle/>
                    <a:p>
                      <a:r>
                        <a:rPr lang="en-US" sz="2400" b="1" dirty="0" smtClean="0"/>
                        <a:t>Ty</a:t>
                      </a:r>
                      <a:endParaRPr lang="en-US" sz="2400" b="1" dirty="0"/>
                    </a:p>
                  </a:txBody>
                  <a:tcPr/>
                </a:tc>
              </a:tr>
              <a:tr h="481263">
                <a:tc>
                  <a:txBody>
                    <a:bodyPr/>
                    <a:lstStyle/>
                    <a:p>
                      <a:r>
                        <a:rPr lang="en-US" sz="2400" b="1" dirty="0" smtClean="0"/>
                        <a:t>W(a)</a:t>
                      </a:r>
                      <a:endParaRPr lang="en-US" sz="2400" b="1" dirty="0"/>
                    </a:p>
                  </a:txBody>
                  <a:tcPr/>
                </a:tc>
                <a:tc>
                  <a:txBody>
                    <a:bodyPr/>
                    <a:lstStyle/>
                    <a:p>
                      <a:endParaRPr lang="en-US" sz="2400" b="1" dirty="0"/>
                    </a:p>
                  </a:txBody>
                  <a:tcPr/>
                </a:tc>
              </a:tr>
              <a:tr h="866273">
                <a:tc>
                  <a:txBody>
                    <a:bodyPr/>
                    <a:lstStyle/>
                    <a:p>
                      <a:endParaRPr lang="en-US" sz="2400" b="1" dirty="0"/>
                    </a:p>
                  </a:txBody>
                  <a:tcPr/>
                </a:tc>
                <a:tc>
                  <a:txBody>
                    <a:bodyPr/>
                    <a:lstStyle/>
                    <a:p>
                      <a:r>
                        <a:rPr lang="en-US" sz="2400" b="1" dirty="0" smtClean="0"/>
                        <a:t>R(b)</a:t>
                      </a:r>
                      <a:endParaRPr lang="en-US" sz="2400"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smtClean="0"/>
              <a:t>To maintain Conflict </a:t>
            </a:r>
            <a:r>
              <a:rPr lang="en-US" b="1" dirty="0" err="1" smtClean="0"/>
              <a:t>Serializability</a:t>
            </a:r>
            <a:endParaRPr lang="en-US" b="1" dirty="0"/>
          </a:p>
        </p:txBody>
      </p:sp>
      <p:sp>
        <p:nvSpPr>
          <p:cNvPr id="3" name="Content Placeholder 2"/>
          <p:cNvSpPr>
            <a:spLocks noGrp="1"/>
          </p:cNvSpPr>
          <p:nvPr>
            <p:ph idx="1"/>
          </p:nvPr>
        </p:nvSpPr>
        <p:spPr>
          <a:solidFill>
            <a:srgbClr val="FFC000"/>
          </a:solidFill>
        </p:spPr>
        <p:txBody>
          <a:bodyPr>
            <a:normAutofit/>
          </a:bodyPr>
          <a:lstStyle/>
          <a:p>
            <a:pPr marL="514350" indent="-514350">
              <a:buFont typeface="+mj-lt"/>
              <a:buAutoNum type="arabicPeriod"/>
            </a:pPr>
            <a:r>
              <a:rPr lang="en-US" sz="2800" b="1" dirty="0" smtClean="0">
                <a:solidFill>
                  <a:srgbClr val="C00000"/>
                </a:solidFill>
              </a:rPr>
              <a:t>Time Stamping Protocol</a:t>
            </a:r>
          </a:p>
          <a:p>
            <a:pPr marL="514350" indent="-514350">
              <a:buFont typeface="+mj-lt"/>
              <a:buAutoNum type="arabicPeriod"/>
            </a:pPr>
            <a:r>
              <a:rPr lang="en-US" sz="2800" b="1" dirty="0" smtClean="0"/>
              <a:t>Lock Based Protocol</a:t>
            </a:r>
          </a:p>
          <a:p>
            <a:pPr marL="914400" lvl="1" indent="-514350">
              <a:buFont typeface="+mj-lt"/>
              <a:buAutoNum type="arabicPeriod"/>
            </a:pPr>
            <a:r>
              <a:rPr lang="en-US" sz="2400" b="1" dirty="0" smtClean="0"/>
              <a:t>2PL(Phase Lock) Protocol</a:t>
            </a:r>
          </a:p>
          <a:p>
            <a:pPr marL="1314450" lvl="2" indent="-514350">
              <a:buFont typeface="+mj-lt"/>
              <a:buAutoNum type="arabicPeriod"/>
            </a:pPr>
            <a:r>
              <a:rPr lang="en-US" sz="2000" b="1" dirty="0" smtClean="0"/>
              <a:t>Basic</a:t>
            </a:r>
          </a:p>
          <a:p>
            <a:pPr marL="1314450" lvl="2" indent="-514350">
              <a:buFont typeface="+mj-lt"/>
              <a:buAutoNum type="arabicPeriod"/>
            </a:pPr>
            <a:r>
              <a:rPr lang="en-US" sz="2000" b="1" dirty="0" smtClean="0"/>
              <a:t>Conservative</a:t>
            </a:r>
          </a:p>
          <a:p>
            <a:pPr marL="1314450" lvl="2" indent="-514350">
              <a:buFont typeface="+mj-lt"/>
              <a:buAutoNum type="arabicPeriod"/>
            </a:pPr>
            <a:r>
              <a:rPr lang="en-US" sz="2000" b="1" dirty="0" smtClean="0"/>
              <a:t>Strict</a:t>
            </a:r>
          </a:p>
          <a:p>
            <a:pPr marL="1314450" lvl="2" indent="-514350">
              <a:buFont typeface="+mj-lt"/>
              <a:buAutoNum type="arabicPeriod"/>
            </a:pPr>
            <a:r>
              <a:rPr lang="en-US" sz="2000" b="1" dirty="0" smtClean="0"/>
              <a:t>Rigorous</a:t>
            </a:r>
          </a:p>
          <a:p>
            <a:pPr marL="914400" lvl="1" indent="-514350">
              <a:buFont typeface="+mj-lt"/>
              <a:buAutoNum type="arabicPeriod"/>
            </a:pPr>
            <a:r>
              <a:rPr lang="en-US" sz="2400" b="1" dirty="0" smtClean="0"/>
              <a:t>Graph Based Protocol</a:t>
            </a:r>
          </a:p>
          <a:p>
            <a:pPr marL="514350" indent="-514350">
              <a:buFont typeface="+mj-lt"/>
              <a:buAutoNum type="arabicPeriod"/>
            </a:pPr>
            <a:r>
              <a:rPr lang="en-US" sz="2800" b="1" dirty="0" smtClean="0">
                <a:solidFill>
                  <a:srgbClr val="002060"/>
                </a:solidFill>
              </a:rPr>
              <a:t>Validation Protocol </a:t>
            </a:r>
            <a:endParaRPr lang="en-US" sz="28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b="1" dirty="0" smtClean="0"/>
              <a:t>Time Stamp ordering Protocol</a:t>
            </a:r>
            <a:endParaRPr lang="en-US" b="1" dirty="0"/>
          </a:p>
        </p:txBody>
      </p:sp>
      <p:sp>
        <p:nvSpPr>
          <p:cNvPr id="3" name="Content Placeholder 2"/>
          <p:cNvSpPr>
            <a:spLocks noGrp="1"/>
          </p:cNvSpPr>
          <p:nvPr>
            <p:ph idx="1"/>
          </p:nvPr>
        </p:nvSpPr>
        <p:spPr>
          <a:solidFill>
            <a:srgbClr val="FFC000"/>
          </a:solidFill>
        </p:spPr>
        <p:txBody>
          <a:bodyPr>
            <a:normAutofit/>
          </a:bodyPr>
          <a:lstStyle/>
          <a:p>
            <a:r>
              <a:rPr lang="en-US" sz="2400" dirty="0" smtClean="0"/>
              <a:t>Decide the order b/w the transactions before they enters into the system.</a:t>
            </a:r>
          </a:p>
          <a:p>
            <a:r>
              <a:rPr lang="en-US" sz="2400" dirty="0" smtClean="0"/>
              <a:t>It can </a:t>
            </a:r>
            <a:r>
              <a:rPr lang="en-US" sz="2400" b="1" dirty="0" smtClean="0"/>
              <a:t>resolve the conflict using ordering</a:t>
            </a:r>
            <a:r>
              <a:rPr lang="en-US" sz="2400" dirty="0" smtClean="0"/>
              <a:t>, in case of conflict during execution.</a:t>
            </a:r>
          </a:p>
          <a:p>
            <a:r>
              <a:rPr lang="en-US" sz="2400" dirty="0" smtClean="0"/>
              <a:t>The </a:t>
            </a:r>
            <a:r>
              <a:rPr lang="en-US" sz="2400" b="1" dirty="0" smtClean="0"/>
              <a:t>Time Stamp</a:t>
            </a:r>
            <a:r>
              <a:rPr lang="en-US" sz="2400" dirty="0" smtClean="0"/>
              <a:t> </a:t>
            </a:r>
          </a:p>
          <a:p>
            <a:pPr lvl="1"/>
            <a:r>
              <a:rPr lang="en-US" sz="2000" dirty="0" smtClean="0"/>
              <a:t>Value of the system clock</a:t>
            </a:r>
          </a:p>
          <a:p>
            <a:pPr lvl="1"/>
            <a:r>
              <a:rPr lang="en-US" sz="2000" dirty="0" smtClean="0"/>
              <a:t>Unique and </a:t>
            </a:r>
          </a:p>
          <a:p>
            <a:pPr lvl="1"/>
            <a:r>
              <a:rPr lang="en-US" sz="2000" dirty="0" smtClean="0"/>
              <a:t>Not repeat itself</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smtClean="0"/>
              <a:t>Time Stamp With Transaction</a:t>
            </a:r>
            <a:endParaRPr lang="en-US" b="1" dirty="0"/>
          </a:p>
        </p:txBody>
      </p:sp>
      <p:sp>
        <p:nvSpPr>
          <p:cNvPr id="3" name="Content Placeholder 2"/>
          <p:cNvSpPr>
            <a:spLocks noGrp="1"/>
          </p:cNvSpPr>
          <p:nvPr>
            <p:ph idx="1"/>
          </p:nvPr>
        </p:nvSpPr>
        <p:spPr>
          <a:solidFill>
            <a:srgbClr val="92D050"/>
          </a:solidFill>
        </p:spPr>
        <p:txBody>
          <a:bodyPr>
            <a:normAutofit/>
          </a:bodyPr>
          <a:lstStyle/>
          <a:p>
            <a:r>
              <a:rPr lang="en-US" sz="2800" dirty="0" smtClean="0"/>
              <a:t>Let, transaction </a:t>
            </a:r>
            <a:r>
              <a:rPr lang="en-US" sz="4000" b="1" dirty="0" err="1" smtClean="0"/>
              <a:t>t</a:t>
            </a:r>
            <a:r>
              <a:rPr lang="en-US" sz="2000" dirty="0" err="1" smtClean="0"/>
              <a:t>i</a:t>
            </a:r>
            <a:r>
              <a:rPr lang="en-US" sz="2800" dirty="0" smtClean="0"/>
              <a:t>     has  time stamp </a:t>
            </a:r>
            <a:r>
              <a:rPr lang="en-US" sz="2800" b="1" dirty="0" smtClean="0"/>
              <a:t>TS(</a:t>
            </a:r>
            <a:r>
              <a:rPr lang="en-US" sz="4000" b="1" dirty="0" err="1" smtClean="0"/>
              <a:t>t</a:t>
            </a:r>
            <a:r>
              <a:rPr lang="en-US" sz="2400" dirty="0" err="1" smtClean="0"/>
              <a:t>i</a:t>
            </a:r>
            <a:r>
              <a:rPr lang="en-US" sz="2800" b="1" dirty="0" smtClean="0"/>
              <a:t>)</a:t>
            </a:r>
          </a:p>
          <a:p>
            <a:r>
              <a:rPr lang="en-US" sz="2800" b="1" dirty="0" smtClean="0"/>
              <a:t>TIME STAMP:</a:t>
            </a:r>
            <a:r>
              <a:rPr lang="en-US" sz="2800" dirty="0" smtClean="0"/>
              <a:t> Value of the system clock when a transaction enters into the system.</a:t>
            </a:r>
          </a:p>
          <a:p>
            <a:r>
              <a:rPr lang="en-US" sz="2800" dirty="0" smtClean="0"/>
              <a:t>Let a new transaction </a:t>
            </a:r>
            <a:r>
              <a:rPr lang="en-US" sz="3600" b="1" dirty="0" err="1" smtClean="0"/>
              <a:t>t</a:t>
            </a:r>
            <a:r>
              <a:rPr lang="en-US" sz="2000" b="1" dirty="0" err="1" smtClean="0"/>
              <a:t>j</a:t>
            </a:r>
            <a:r>
              <a:rPr lang="en-US" sz="1400" b="1" dirty="0" smtClean="0"/>
              <a:t>   </a:t>
            </a:r>
            <a:r>
              <a:rPr lang="en-US" sz="2800" dirty="0" smtClean="0"/>
              <a:t>enters after </a:t>
            </a:r>
            <a:r>
              <a:rPr lang="en-US" sz="4000" dirty="0" err="1" smtClean="0"/>
              <a:t>t</a:t>
            </a:r>
            <a:r>
              <a:rPr lang="en-US" sz="2400" b="1" dirty="0" err="1" smtClean="0"/>
              <a:t>i</a:t>
            </a:r>
            <a:r>
              <a:rPr lang="en-US" sz="2400" b="1" dirty="0" smtClean="0"/>
              <a:t> </a:t>
            </a:r>
            <a:r>
              <a:rPr lang="en-US" sz="2800" dirty="0" smtClean="0"/>
              <a:t>then </a:t>
            </a:r>
            <a:r>
              <a:rPr lang="en-US" sz="2800" b="1" dirty="0" smtClean="0"/>
              <a:t>TS(</a:t>
            </a:r>
            <a:r>
              <a:rPr lang="en-US" b="1" dirty="0" err="1" smtClean="0"/>
              <a:t>t</a:t>
            </a:r>
            <a:r>
              <a:rPr lang="en-US" sz="2800" b="1" dirty="0" err="1" smtClean="0"/>
              <a:t>i</a:t>
            </a:r>
            <a:r>
              <a:rPr lang="en-US" sz="2800" b="1" dirty="0" smtClean="0"/>
              <a:t>) &lt; TS(</a:t>
            </a:r>
            <a:r>
              <a:rPr lang="en-US" b="1" dirty="0" err="1" smtClean="0"/>
              <a:t>t</a:t>
            </a:r>
            <a:r>
              <a:rPr lang="en-US" sz="2800" b="1" dirty="0" err="1" smtClean="0"/>
              <a:t>j</a:t>
            </a:r>
            <a:r>
              <a:rPr lang="en-US" sz="2800" b="1" dirty="0" smtClean="0"/>
              <a:t>), </a:t>
            </a:r>
            <a:r>
              <a:rPr lang="en-US" sz="2800" dirty="0" smtClean="0"/>
              <a:t>always unique and remain fixed through the execution.</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smtClean="0"/>
              <a:t>Time Stamp With Transaction….</a:t>
            </a:r>
            <a:endParaRPr lang="en-US" dirty="0"/>
          </a:p>
        </p:txBody>
      </p:sp>
      <p:sp>
        <p:nvSpPr>
          <p:cNvPr id="3" name="Content Placeholder 2"/>
          <p:cNvSpPr>
            <a:spLocks noGrp="1"/>
          </p:cNvSpPr>
          <p:nvPr>
            <p:ph idx="1"/>
          </p:nvPr>
        </p:nvSpPr>
        <p:spPr>
          <a:solidFill>
            <a:srgbClr val="FFFF00"/>
          </a:solidFill>
        </p:spPr>
        <p:txBody>
          <a:bodyPr>
            <a:normAutofit/>
          </a:bodyPr>
          <a:lstStyle/>
          <a:p>
            <a:r>
              <a:rPr lang="en-US" sz="2800" dirty="0" smtClean="0"/>
              <a:t>Also determines </a:t>
            </a:r>
            <a:r>
              <a:rPr lang="en-US" sz="2800" b="1" dirty="0" err="1" smtClean="0"/>
              <a:t>serializability</a:t>
            </a:r>
            <a:r>
              <a:rPr lang="en-US" sz="2800" b="1" dirty="0" smtClean="0"/>
              <a:t> order</a:t>
            </a:r>
            <a:r>
              <a:rPr lang="en-US" sz="2800" dirty="0" smtClean="0"/>
              <a:t>.</a:t>
            </a:r>
          </a:p>
          <a:p>
            <a:r>
              <a:rPr lang="en-US" sz="2800" dirty="0" smtClean="0"/>
              <a:t>If </a:t>
            </a:r>
            <a:r>
              <a:rPr lang="en-US" sz="2800" b="1" dirty="0" smtClean="0"/>
              <a:t>TS(</a:t>
            </a:r>
            <a:r>
              <a:rPr lang="en-US" b="1" dirty="0" err="1" smtClean="0"/>
              <a:t>t</a:t>
            </a:r>
            <a:r>
              <a:rPr lang="en-US" sz="2800" b="1" dirty="0" err="1" smtClean="0"/>
              <a:t>i</a:t>
            </a:r>
            <a:r>
              <a:rPr lang="en-US" sz="2800" b="1" dirty="0" smtClean="0"/>
              <a:t>) &lt; TS(</a:t>
            </a:r>
            <a:r>
              <a:rPr lang="en-US" b="1" dirty="0" err="1" smtClean="0"/>
              <a:t>t</a:t>
            </a:r>
            <a:r>
              <a:rPr lang="en-US" sz="2800" b="1" dirty="0" err="1" smtClean="0"/>
              <a:t>j</a:t>
            </a:r>
            <a:r>
              <a:rPr lang="en-US" sz="2800" b="1" dirty="0" smtClean="0"/>
              <a:t>), </a:t>
            </a:r>
            <a:r>
              <a:rPr lang="en-US" sz="2800" dirty="0" smtClean="0"/>
              <a:t>then system ensures that in the resultant CS Schedule  </a:t>
            </a:r>
            <a:r>
              <a:rPr lang="en-US" sz="3600" b="1" dirty="0" err="1" smtClean="0"/>
              <a:t>t</a:t>
            </a:r>
            <a:r>
              <a:rPr lang="en-US" sz="2800" b="1" dirty="0" err="1" smtClean="0"/>
              <a:t>i</a:t>
            </a:r>
            <a:r>
              <a:rPr lang="en-US" sz="2800" dirty="0" smtClean="0"/>
              <a:t> will executes before </a:t>
            </a:r>
            <a:r>
              <a:rPr lang="en-US" b="1" dirty="0" err="1" smtClean="0"/>
              <a:t>t</a:t>
            </a:r>
            <a:r>
              <a:rPr lang="en-US" sz="2800" b="1" dirty="0" err="1" smtClean="0"/>
              <a:t>j</a:t>
            </a:r>
            <a:r>
              <a:rPr lang="en-US" sz="2800" b="1" dirty="0" smtClean="0"/>
              <a:t>.</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Stamp of Data Item</a:t>
            </a:r>
            <a:endParaRPr lang="en-US" b="1" dirty="0"/>
          </a:p>
        </p:txBody>
      </p:sp>
      <p:sp>
        <p:nvSpPr>
          <p:cNvPr id="3" name="Content Placeholder 2"/>
          <p:cNvSpPr>
            <a:spLocks noGrp="1"/>
          </p:cNvSpPr>
          <p:nvPr>
            <p:ph idx="1"/>
          </p:nvPr>
        </p:nvSpPr>
        <p:spPr/>
        <p:txBody>
          <a:bodyPr>
            <a:normAutofit/>
          </a:bodyPr>
          <a:lstStyle/>
          <a:p>
            <a:r>
              <a:rPr lang="en-US" sz="2800" dirty="0" smtClean="0"/>
              <a:t>For each data item Q, the protocol maintains two timestamps.</a:t>
            </a:r>
          </a:p>
          <a:p>
            <a:endParaRPr lang="en-US" sz="2800" dirty="0" smtClean="0"/>
          </a:p>
          <a:p>
            <a:pPr lvl="1"/>
            <a:r>
              <a:rPr lang="en-US" sz="2400" b="1" dirty="0" smtClean="0"/>
              <a:t>W-Time Stamp(Q):</a:t>
            </a:r>
            <a:r>
              <a:rPr lang="en-US" sz="2400" dirty="0" smtClean="0"/>
              <a:t> is the largest time stamp of any transaction that executed </a:t>
            </a:r>
            <a:r>
              <a:rPr lang="en-US" sz="2000" b="1" dirty="0" smtClean="0"/>
              <a:t>write(Q) </a:t>
            </a:r>
            <a:r>
              <a:rPr lang="en-US" sz="2400" dirty="0" smtClean="0"/>
              <a:t>successfully.</a:t>
            </a:r>
          </a:p>
          <a:p>
            <a:pPr lvl="1"/>
            <a:endParaRPr lang="en-US" sz="2400" dirty="0" smtClean="0"/>
          </a:p>
          <a:p>
            <a:pPr lvl="1"/>
            <a:r>
              <a:rPr lang="en-US" sz="2400" b="1" dirty="0" smtClean="0"/>
              <a:t>R-Time Stamp(Q):</a:t>
            </a:r>
            <a:r>
              <a:rPr lang="en-US" sz="2400" dirty="0" smtClean="0"/>
              <a:t> is the largest timestamp of any transaction that executed </a:t>
            </a:r>
            <a:r>
              <a:rPr lang="en-US" sz="2400" b="1" dirty="0" smtClean="0"/>
              <a:t>read(Q) </a:t>
            </a:r>
            <a:r>
              <a:rPr lang="en-US" sz="2400" dirty="0" smtClean="0"/>
              <a:t>successfully</a:t>
            </a:r>
          </a:p>
          <a:p>
            <a:endParaRPr lang="en-US"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1115</Words>
  <Application>Microsoft Office PowerPoint</Application>
  <PresentationFormat>On-screen Show (4:3)</PresentationFormat>
  <Paragraphs>201</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Module 2</vt:lpstr>
      <vt:lpstr>Syllabus</vt:lpstr>
      <vt:lpstr>Concurrency Control Techniques</vt:lpstr>
      <vt:lpstr>Slide 4</vt:lpstr>
      <vt:lpstr>To maintain Conflict Serializability</vt:lpstr>
      <vt:lpstr>Time Stamp ordering Protocol</vt:lpstr>
      <vt:lpstr>Time Stamp With Transaction</vt:lpstr>
      <vt:lpstr>Time Stamp With Transaction….</vt:lpstr>
      <vt:lpstr>Time Stamp of Data Item</vt:lpstr>
      <vt:lpstr>Ti  request for READ(Q)</vt:lpstr>
      <vt:lpstr>In  above scenario TS(Ti)&lt;W_TS(Q), it means that Ti transaction comes before Tx, hence based on time stamp ordering Ti must  execute before. Tx.  It means that read operation  performed by Ti must executed before write operation on Q.  Hence as the above scenario violates this condition, Ti operations must be rejected. </vt:lpstr>
      <vt:lpstr>Ti  request for READ(Q)</vt:lpstr>
      <vt:lpstr>Slide 13</vt:lpstr>
      <vt:lpstr>Ti   request WRITE(Q)</vt:lpstr>
      <vt:lpstr>Case 1.  If TS(Ti)&lt;R_TS(Q)</vt:lpstr>
      <vt:lpstr>CASE 2.   If TS(Ti)&lt;W_TS(Q)</vt:lpstr>
      <vt:lpstr>CASE 3.   If    TS(Ti)&gt;=R_TS(Q) or TS(Ti)&gt;=W_TS(Q)  </vt:lpstr>
      <vt:lpstr>Properties of Time Stamp Protocol</vt:lpstr>
      <vt:lpstr>Slide 19</vt:lpstr>
      <vt:lpstr>Slide 20</vt:lpstr>
      <vt:lpstr>Slide 21</vt:lpstr>
      <vt:lpstr>Summary Of Time Stamp Protocol</vt:lpstr>
      <vt:lpstr>Thomas Write Rule In Time Stamping Protocol</vt:lpstr>
      <vt:lpstr>Consider the Case 2, where Ti request Write(Q), while TS(Ti) &lt; W_TS(Q), if we follow Time Stamping then Ti, will be rejected and rollback,  But if Thomas write rule applied then it’s W(Q) will be IGNORED.</vt:lpstr>
      <vt:lpstr> Let Q is the data item W_TS(Q) = Nil &amp; R_TS(Q)= Nil          //No transaction has done any operation on Q  </vt:lpstr>
      <vt:lpstr>  T1                                        T2                              T3 Hence schedule is not CS</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atul</dc:creator>
  <cp:lastModifiedBy>DELL</cp:lastModifiedBy>
  <cp:revision>48</cp:revision>
  <dcterms:created xsi:type="dcterms:W3CDTF">2006-08-16T00:00:00Z</dcterms:created>
  <dcterms:modified xsi:type="dcterms:W3CDTF">2021-04-22T05:21:53Z</dcterms:modified>
</cp:coreProperties>
</file>