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305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7" r:id="rId10"/>
    <p:sldId id="263" r:id="rId11"/>
    <p:sldId id="265" r:id="rId12"/>
    <p:sldId id="286" r:id="rId13"/>
    <p:sldId id="272" r:id="rId14"/>
    <p:sldId id="268" r:id="rId15"/>
    <p:sldId id="306" r:id="rId16"/>
    <p:sldId id="266" r:id="rId17"/>
    <p:sldId id="269" r:id="rId18"/>
    <p:sldId id="270" r:id="rId19"/>
    <p:sldId id="271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E4C05-2454-4834-B978-0688CA4368CF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02BD6-8314-483A-A52E-FC4AC88962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tul.uttam@gla.ac.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214554"/>
            <a:ext cx="7772400" cy="1143008"/>
          </a:xfrm>
        </p:spPr>
        <p:txBody>
          <a:bodyPr>
            <a:normAutofit fontScale="90000"/>
          </a:bodyPr>
          <a:lstStyle/>
          <a:p>
            <a:r>
              <a:rPr lang="en-GB" sz="3600" b="1" dirty="0" smtClean="0">
                <a:latin typeface="Times New Roman" pitchFamily="18" charset="0"/>
                <a:cs typeface="Times New Roman" pitchFamily="18" charset="0"/>
              </a:rPr>
              <a:t>Advance </a:t>
            </a:r>
            <a:br>
              <a:rPr lang="en-GB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3600" b="1" dirty="0" smtClean="0">
                <a:latin typeface="Times New Roman" pitchFamily="18" charset="0"/>
                <a:cs typeface="Times New Roman" pitchFamily="18" charset="0"/>
              </a:rPr>
              <a:t>Database Management System </a:t>
            </a:r>
            <a:br>
              <a:rPr lang="en-GB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3100" dirty="0" smtClean="0">
                <a:latin typeface="Times New Roman" pitchFamily="18" charset="0"/>
                <a:cs typeface="Times New Roman" pitchFamily="18" charset="0"/>
              </a:rPr>
              <a:t>BCAE0001</a:t>
            </a:r>
            <a:r>
              <a:rPr lang="en-GB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5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4071942"/>
            <a:ext cx="6400800" cy="2252666"/>
          </a:xfrm>
        </p:spPr>
        <p:txBody>
          <a:bodyPr>
            <a:normAutofit fontScale="77500" lnSpcReduction="20000"/>
          </a:bodyPr>
          <a:lstStyle/>
          <a:p>
            <a:r>
              <a:rPr lang="en-GB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r>
              <a:rPr lang="en-GB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Atul Kumar Uttam</a:t>
            </a:r>
          </a:p>
          <a:p>
            <a:r>
              <a:rPr lang="en-GB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Assistant Professor </a:t>
            </a:r>
          </a:p>
          <a:p>
            <a:r>
              <a:rPr lang="en-GB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Computer Engineering &amp; Applications Department, GLA University, Mathura</a:t>
            </a:r>
          </a:p>
          <a:p>
            <a:r>
              <a:rPr lang="en-GB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atul.uttam@gla.ac.in</a:t>
            </a:r>
            <a:r>
              <a:rPr lang="en-GB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 +91-8979593001</a:t>
            </a:r>
            <a:endParaRPr lang="en-US" sz="29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14348" y="278605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Updated Logo GLA - 12 vER.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57600" y="142852"/>
            <a:ext cx="18288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lock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If we do unlocking inconsistency will occur,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If we allow lock then concurrency will be poor.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We require then transaction follow some set of rules for locking and unlocking of data item e.g. 2PL, and graph based.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We say a schedule is legal under a protocol if it can be generated using the rules of the protocols.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The protocol assures </a:t>
            </a:r>
            <a:r>
              <a:rPr lang="en-US" sz="2400" dirty="0" err="1" smtClean="0"/>
              <a:t>serializability</a:t>
            </a:r>
            <a:r>
              <a:rPr lang="en-US" sz="2400" dirty="0" smtClean="0"/>
              <a:t>. </a:t>
            </a:r>
          </a:p>
          <a:p>
            <a:pPr marL="457200" indent="-457200">
              <a:buNone/>
            </a:pPr>
            <a:r>
              <a:rPr lang="en-US" sz="2400" dirty="0" smtClean="0"/>
              <a:t>	It can be proved that the transactions can be serialized in the order of their </a:t>
            </a:r>
            <a:r>
              <a:rPr lang="en-US" sz="2400" b="1" dirty="0" smtClean="0">
                <a:solidFill>
                  <a:srgbClr val="C00000"/>
                </a:solidFill>
              </a:rPr>
              <a:t>lock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points</a:t>
            </a:r>
            <a:r>
              <a:rPr lang="en-US" sz="2400" i="1" dirty="0" smtClean="0"/>
              <a:t> </a:t>
            </a:r>
            <a:r>
              <a:rPr lang="en-US" sz="2400" dirty="0" smtClean="0"/>
              <a:t> (i.e. the point where a transaction acquired its final lock).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3399"/>
                </a:solidFill>
              </a:rPr>
              <a:t>Two-Phase Locking Protocol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This protocol requires that each transaction in a schedule will be two phased: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growing phase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shrinking phase.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3399"/>
                </a:solidFill>
              </a:rPr>
              <a:t>Two-Phase Locking Protocol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 </a:t>
            </a:r>
            <a:r>
              <a:rPr lang="en-US" sz="2400" b="1" dirty="0" smtClean="0"/>
              <a:t>growing phase</a:t>
            </a:r>
            <a:r>
              <a:rPr lang="en-US" sz="2400" dirty="0" smtClean="0"/>
              <a:t> transaction can only obtain lock but can not release any lock.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 </a:t>
            </a:r>
            <a:r>
              <a:rPr lang="en-US" sz="2400" b="1" dirty="0" smtClean="0"/>
              <a:t>shrinking phase</a:t>
            </a:r>
            <a:r>
              <a:rPr lang="en-US" sz="2400" dirty="0" smtClean="0"/>
              <a:t> transaction can only release lock but can not obtain any lock.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 smtClean="0"/>
              <a:t>Transaction perform read and write operation both in growing and shrinking phase.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rgbClr val="003399"/>
                </a:solidFill>
              </a:rPr>
              <a:t>Two-Phase Locking Protocol …</a:t>
            </a:r>
            <a:endParaRPr lang="en-US" sz="3600" dirty="0"/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05000"/>
            <a:ext cx="7315200" cy="372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A85C1E29-E2AC-4AB5-94AD-10D3159E44CE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838200"/>
            <a:ext cx="5410200" cy="5715000"/>
          </a:xfrm>
        </p:spPr>
        <p:txBody>
          <a:bodyPr>
            <a:noAutofit/>
          </a:bodyPr>
          <a:lstStyle/>
          <a:p>
            <a:pPr algn="l" fontAlgn="base"/>
            <a:r>
              <a:rPr lang="en-US" sz="2800" b="1" dirty="0" smtClean="0"/>
              <a:t>Transaction T</a:t>
            </a:r>
            <a:r>
              <a:rPr lang="en-US" sz="2800" b="1" baseline="-25000" dirty="0" smtClean="0"/>
              <a:t>1</a:t>
            </a:r>
            <a:r>
              <a:rPr lang="en-US" sz="2800" dirty="0" smtClean="0"/>
              <a:t>:</a:t>
            </a:r>
            <a:br>
              <a:rPr lang="en-US" sz="2800" dirty="0" smtClean="0"/>
            </a:br>
            <a:r>
              <a:rPr lang="en-US" sz="2800" dirty="0" smtClean="0"/>
              <a:t>Growing Phase is from steps 1-3.</a:t>
            </a:r>
            <a:br>
              <a:rPr lang="en-US" sz="2800" dirty="0" smtClean="0"/>
            </a:br>
            <a:r>
              <a:rPr lang="en-US" sz="2800" dirty="0" smtClean="0"/>
              <a:t>Shrinking Phase is from steps 5-7.</a:t>
            </a:r>
            <a:br>
              <a:rPr lang="en-US" sz="2800" dirty="0" smtClean="0"/>
            </a:br>
            <a:r>
              <a:rPr lang="en-US" sz="2800" dirty="0" smtClean="0"/>
              <a:t>Lock Point at 3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dirty="0" smtClean="0"/>
              <a:t>Transaction T</a:t>
            </a:r>
            <a:r>
              <a:rPr lang="en-US" sz="2800" b="1" baseline="-25000" dirty="0" smtClean="0"/>
              <a:t>2</a:t>
            </a:r>
            <a:r>
              <a:rPr lang="en-US" sz="2800" dirty="0" smtClean="0"/>
              <a:t>:</a:t>
            </a:r>
            <a:br>
              <a:rPr lang="en-US" sz="2800" dirty="0" smtClean="0"/>
            </a:br>
            <a:r>
              <a:rPr lang="en-US" sz="2800" dirty="0" smtClean="0"/>
              <a:t>Growing Phase is from steps 2-6.</a:t>
            </a:r>
            <a:br>
              <a:rPr lang="en-US" sz="2800" dirty="0" smtClean="0"/>
            </a:br>
            <a:r>
              <a:rPr lang="en-US" sz="2800" dirty="0" smtClean="0"/>
              <a:t>Shrinking Phase is from steps 8-9.</a:t>
            </a:r>
            <a:br>
              <a:rPr lang="en-US" sz="2800" dirty="0" smtClean="0"/>
            </a:br>
            <a:r>
              <a:rPr lang="en-US" sz="2800" dirty="0" smtClean="0"/>
              <a:t>Lock Point at 6</a:t>
            </a:r>
            <a:br>
              <a:rPr lang="en-US" sz="2800" dirty="0" smtClean="0"/>
            </a:b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198" y="1600200"/>
          <a:ext cx="2850315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09"/>
                <a:gridCol w="1256506"/>
                <a:gridCol w="1278700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1" cap="all" dirty="0" smtClean="0">
                          <a:solidFill>
                            <a:srgbClr val="000000"/>
                          </a:solidFill>
                        </a:rPr>
                        <a:t>T</a:t>
                      </a:r>
                      <a:r>
                        <a:rPr lang="en-US" sz="2400" b="1" cap="all" baseline="-250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2400" b="1" cap="all" dirty="0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1" cap="all" dirty="0">
                          <a:solidFill>
                            <a:srgbClr val="000000"/>
                          </a:solidFill>
                        </a:rPr>
                        <a:t>T</a:t>
                      </a:r>
                      <a:r>
                        <a:rPr lang="en-US" sz="2400" b="1" cap="all" baseline="-250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2400" b="1" cap="all" dirty="0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cap="all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cap="all" dirty="0">
                          <a:solidFill>
                            <a:srgbClr val="000000"/>
                          </a:solidFill>
                        </a:rPr>
                        <a:t>LOCK-S(A)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b="1" cap="all" dirty="0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cap="all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b="1" cap="all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cap="all">
                          <a:solidFill>
                            <a:srgbClr val="000000"/>
                          </a:solidFill>
                        </a:rPr>
                        <a:t>LOCK-S(A)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cap="all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cap="all">
                          <a:solidFill>
                            <a:srgbClr val="000000"/>
                          </a:solidFill>
                        </a:rPr>
                        <a:t>LOCK-X(B)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b="1" cap="all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cap="all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cap="all">
                          <a:solidFill>
                            <a:srgbClr val="000000"/>
                          </a:solidFill>
                        </a:rPr>
                        <a:t>…….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cap="all">
                          <a:solidFill>
                            <a:srgbClr val="000000"/>
                          </a:solidFill>
                        </a:rPr>
                        <a:t>……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cap="all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cap="all">
                          <a:solidFill>
                            <a:srgbClr val="000000"/>
                          </a:solidFill>
                        </a:rPr>
                        <a:t>UNLOCK(A)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b="1" cap="all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cap="all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b="1" cap="all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cap="all">
                          <a:solidFill>
                            <a:srgbClr val="000000"/>
                          </a:solidFill>
                        </a:rPr>
                        <a:t>LOCK-X(C)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cap="all">
                          <a:solidFill>
                            <a:srgbClr val="000000"/>
                          </a:solidFill>
                        </a:rPr>
                        <a:t>7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cap="all">
                          <a:solidFill>
                            <a:srgbClr val="000000"/>
                          </a:solidFill>
                        </a:rPr>
                        <a:t>UNLOCK(B)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b="1" cap="all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cap="all"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b="1" cap="all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cap="all">
                          <a:solidFill>
                            <a:srgbClr val="000000"/>
                          </a:solidFill>
                        </a:rPr>
                        <a:t>UNLOCK(A)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cap="all">
                          <a:solidFill>
                            <a:srgbClr val="000000"/>
                          </a:solidFill>
                        </a:rPr>
                        <a:t>9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b="1" cap="all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cap="all" dirty="0">
                          <a:solidFill>
                            <a:srgbClr val="000000"/>
                          </a:solidFill>
                        </a:rPr>
                        <a:t>UNLOCK(C)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76400" y="609600"/>
            <a:ext cx="55281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3399"/>
                </a:solidFill>
              </a:rPr>
              <a:t>Two-Phase Locking Protocol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b="1" dirty="0" smtClean="0"/>
              <a:t>Property 1. </a:t>
            </a:r>
            <a:r>
              <a:rPr lang="en-US" sz="2400" dirty="0" smtClean="0"/>
              <a:t>Ensure CS/VS, the order of the </a:t>
            </a:r>
            <a:r>
              <a:rPr lang="en-US" sz="2400" dirty="0" err="1" smtClean="0"/>
              <a:t>serializability</a:t>
            </a:r>
            <a:r>
              <a:rPr lang="en-US" sz="2400" dirty="0" smtClean="0"/>
              <a:t> is the order in which transaction reaches </a:t>
            </a:r>
            <a:r>
              <a:rPr lang="en-US" sz="2400" b="1" dirty="0" smtClean="0"/>
              <a:t>lock point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sz="2400" dirty="0" smtClean="0"/>
              <a:t>Schedule S</a:t>
            </a:r>
          </a:p>
          <a:p>
            <a:pPr marL="0">
              <a:spcBef>
                <a:spcPts val="0"/>
              </a:spcBef>
              <a:buNone/>
            </a:pPr>
            <a:r>
              <a:rPr lang="en-US" sz="2400" dirty="0" smtClean="0"/>
              <a:t>	----------------------</a:t>
            </a:r>
          </a:p>
          <a:p>
            <a:pPr marL="0">
              <a:spcBef>
                <a:spcPts val="0"/>
              </a:spcBef>
              <a:buNone/>
            </a:pPr>
            <a:r>
              <a:rPr lang="en-US" sz="2400" dirty="0" smtClean="0"/>
              <a:t>	T1    T2    T3    T4 </a:t>
            </a:r>
          </a:p>
          <a:p>
            <a:r>
              <a:rPr lang="en-US" sz="2400" dirty="0" smtClean="0"/>
              <a:t>Suppose if T2 reaches its lock point first then T3, after that T1 and finally T4, then the order of </a:t>
            </a:r>
            <a:r>
              <a:rPr lang="en-US" sz="2400" dirty="0" err="1" smtClean="0"/>
              <a:t>serializability</a:t>
            </a:r>
            <a:r>
              <a:rPr lang="en-US" sz="2400" dirty="0" smtClean="0"/>
              <a:t> is……..?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800" dirty="0" smtClean="0"/>
              <a:t>     T2-&gt;T3-&gt;T1-&gt;T4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b="1" dirty="0" smtClean="0"/>
              <a:t>Property 2.</a:t>
            </a:r>
            <a:r>
              <a:rPr lang="en-US" sz="2800" dirty="0" smtClean="0"/>
              <a:t> Do not ensure freedom from deadlock.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1828800"/>
          <a:ext cx="294703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817"/>
                <a:gridCol w="148621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Lock_S</a:t>
                      </a:r>
                      <a:r>
                        <a:rPr lang="en-US" sz="2400" dirty="0" smtClean="0"/>
                        <a:t>(A)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Read(A)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Lock_X</a:t>
                      </a:r>
                      <a:r>
                        <a:rPr lang="en-US" sz="2400" dirty="0" smtClean="0"/>
                        <a:t>(B)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Read(B)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Write(B)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Lock_S</a:t>
                      </a:r>
                      <a:r>
                        <a:rPr lang="en-US" sz="2400" b="1" dirty="0" smtClean="0"/>
                        <a:t>(B)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Lock_X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b="1" dirty="0" smtClean="0"/>
                        <a:t>A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Property 3. </a:t>
            </a:r>
            <a:r>
              <a:rPr lang="en-US" sz="2800" dirty="0" smtClean="0"/>
              <a:t>May generate Irrecoverable schedule</a:t>
            </a:r>
            <a:endParaRPr lang="en-US" sz="3200" dirty="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2942273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280"/>
                <a:gridCol w="14639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Lock_X</a:t>
                      </a:r>
                      <a:r>
                        <a:rPr lang="en-US" sz="2400" dirty="0" smtClean="0"/>
                        <a:t>(A)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R(A)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W(A)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Unlock(A)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Lock_S</a:t>
                      </a:r>
                      <a:r>
                        <a:rPr lang="en-US" sz="2400" dirty="0" smtClean="0"/>
                        <a:t>(A)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R(A)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Unlock(A)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Commit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Commit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Lightning Bolt 4"/>
          <p:cNvSpPr/>
          <p:nvPr/>
        </p:nvSpPr>
        <p:spPr>
          <a:xfrm>
            <a:off x="457200" y="5715000"/>
            <a:ext cx="4191000" cy="152400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Property 4. </a:t>
            </a:r>
            <a:r>
              <a:rPr lang="en-US" sz="3200" dirty="0" smtClean="0"/>
              <a:t>May generate cascading rollback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3010534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617"/>
                <a:gridCol w="149891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Lock_X</a:t>
                      </a:r>
                      <a:r>
                        <a:rPr lang="en-US" sz="2400" b="1" dirty="0" smtClean="0"/>
                        <a:t>(A)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R(A)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W(A)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Unlock(A)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Lock_S</a:t>
                      </a:r>
                      <a:r>
                        <a:rPr lang="en-US" sz="2400" b="1" dirty="0" smtClean="0"/>
                        <a:t>(A)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R(A)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Unlock(A)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Commit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Commit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Lightning Bolt 4"/>
          <p:cNvSpPr/>
          <p:nvPr/>
        </p:nvSpPr>
        <p:spPr>
          <a:xfrm>
            <a:off x="381000" y="5181600"/>
            <a:ext cx="4191000" cy="152400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-685005" y="3581400"/>
            <a:ext cx="19812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2515394" y="3504406"/>
            <a:ext cx="19812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a. Conservative/Static 2 PL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There is no growing phase </a:t>
            </a:r>
          </a:p>
          <a:p>
            <a:r>
              <a:rPr lang="en-US" sz="2400" dirty="0" smtClean="0"/>
              <a:t>Transaction first will acquire all the locks required before any operation, and then directly will start from lock point.</a:t>
            </a:r>
          </a:p>
          <a:p>
            <a:r>
              <a:rPr lang="en-US" sz="2400" dirty="0" smtClean="0"/>
              <a:t>If all the locks are not available then transaction must release the lock acquired so far and wait.</a:t>
            </a:r>
          </a:p>
          <a:p>
            <a:r>
              <a:rPr lang="en-US" sz="2400" dirty="0" smtClean="0"/>
              <a:t>Shrinking phase works as usual and transaction can unlock any data item.</a:t>
            </a:r>
          </a:p>
          <a:p>
            <a:r>
              <a:rPr lang="en-US" sz="2400" dirty="0" smtClean="0"/>
              <a:t>Here we must have all the knowledge that what data items will required during execution.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Lock Based Protocol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 adhere consistency, isolation is the most important idea.</a:t>
            </a:r>
          </a:p>
          <a:p>
            <a:r>
              <a:rPr lang="en-US" sz="2400" b="1" dirty="0" smtClean="0"/>
              <a:t>Locking</a:t>
            </a:r>
            <a:r>
              <a:rPr lang="en-US" sz="2400" dirty="0" smtClean="0"/>
              <a:t> is the simplest idea to achieve isolation.</a:t>
            </a:r>
          </a:p>
          <a:p>
            <a:pPr lvl="1"/>
            <a:r>
              <a:rPr lang="en-US" sz="2000" dirty="0" smtClean="0"/>
              <a:t>First obtain a lock on a data item </a:t>
            </a:r>
          </a:p>
          <a:p>
            <a:pPr lvl="1"/>
            <a:r>
              <a:rPr lang="en-US" sz="2000" dirty="0" smtClean="0"/>
              <a:t>Then performed the desired operation and </a:t>
            </a:r>
          </a:p>
          <a:p>
            <a:pPr lvl="1"/>
            <a:r>
              <a:rPr lang="en-US" sz="2000" dirty="0" smtClean="0"/>
              <a:t>Then Unlock it</a:t>
            </a:r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CS &amp; VS and deadlock free</a:t>
            </a:r>
          </a:p>
          <a:p>
            <a:r>
              <a:rPr lang="en-US" sz="2800" dirty="0" smtClean="0"/>
              <a:t>Possibility of irrecoverable schedules and cascading rollback.</a:t>
            </a:r>
            <a:endParaRPr lang="en-US" sz="28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733800" y="3664803"/>
            <a:ext cx="121920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86000" y="3360003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Lock Point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4724400" y="4731603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Shrinking Phase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smtClean="0">
                <a:solidFill>
                  <a:srgbClr val="FF0000"/>
                </a:solidFill>
                <a:latin typeface="Blackadder ITC" pitchFamily="82" charset="0"/>
              </a:rPr>
              <a:t>Imp Note</a:t>
            </a:r>
            <a:endParaRPr lang="en-US" b="1" dirty="0">
              <a:solidFill>
                <a:srgbClr val="FF0000"/>
              </a:solidFill>
              <a:latin typeface="Blackadder ITC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If there is </a:t>
            </a:r>
            <a:r>
              <a:rPr lang="en-US" sz="2400" b="1" dirty="0" smtClean="0">
                <a:solidFill>
                  <a:srgbClr val="FF0000"/>
                </a:solidFill>
              </a:rPr>
              <a:t>dirty read</a:t>
            </a:r>
            <a:r>
              <a:rPr lang="en-US" sz="2400" dirty="0" smtClean="0"/>
              <a:t> then </a:t>
            </a:r>
            <a:r>
              <a:rPr lang="en-US" sz="2400" b="1" dirty="0" smtClean="0">
                <a:solidFill>
                  <a:srgbClr val="FF0000"/>
                </a:solidFill>
              </a:rPr>
              <a:t>cascading rollback</a:t>
            </a:r>
          </a:p>
          <a:p>
            <a:r>
              <a:rPr lang="en-US" sz="2400" dirty="0" smtClean="0"/>
              <a:t>If there is </a:t>
            </a:r>
            <a:r>
              <a:rPr lang="en-US" sz="2400" b="1" dirty="0" smtClean="0"/>
              <a:t>no rule for commit</a:t>
            </a:r>
            <a:r>
              <a:rPr lang="en-US" sz="2400" dirty="0" smtClean="0"/>
              <a:t> then </a:t>
            </a:r>
            <a:r>
              <a:rPr lang="en-US" sz="2400" b="1" dirty="0" smtClean="0"/>
              <a:t>irrecoverable schedule</a:t>
            </a:r>
            <a:r>
              <a:rPr lang="en-US" sz="2400" dirty="0" smtClean="0"/>
              <a:t>, 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953000" y="2971800"/>
            <a:ext cx="27432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baseline="0" dirty="0" smtClean="0">
                <a:solidFill>
                  <a:srgbClr val="000000"/>
                </a:solidFill>
                <a:latin typeface="Calibri"/>
              </a:rPr>
              <a:t>T1	                        T2</a:t>
            </a:r>
            <a:endParaRPr lang="en-US" sz="2000" b="1" u="sng" baseline="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sz="2000" b="1" baseline="0" dirty="0" err="1" smtClean="0">
                <a:solidFill>
                  <a:srgbClr val="000000"/>
                </a:solidFill>
                <a:latin typeface="Calibri"/>
              </a:rPr>
              <a:t>Lock_X</a:t>
            </a:r>
            <a:r>
              <a:rPr lang="en-US" sz="2000" b="1" baseline="0" dirty="0" smtClean="0">
                <a:solidFill>
                  <a:srgbClr val="000000"/>
                </a:solidFill>
                <a:latin typeface="Calibri"/>
              </a:rPr>
              <a:t>(A)	 </a:t>
            </a:r>
            <a:endParaRPr lang="en-US" sz="2000" b="1" baseline="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sz="2000" b="1" baseline="0" dirty="0" smtClean="0">
                <a:solidFill>
                  <a:srgbClr val="000000"/>
                </a:solidFill>
                <a:latin typeface="Calibri"/>
              </a:rPr>
              <a:t>R(A)	 	</a:t>
            </a:r>
            <a:endParaRPr lang="en-US" sz="2000" b="1" baseline="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sz="2000" b="1" baseline="0" dirty="0" smtClean="0">
                <a:solidFill>
                  <a:srgbClr val="000000"/>
                </a:solidFill>
                <a:latin typeface="Calibri"/>
              </a:rPr>
              <a:t>W(A)	 	</a:t>
            </a:r>
            <a:endParaRPr lang="en-US" sz="2000" b="1" baseline="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sz="2000" b="1" baseline="0" dirty="0" smtClean="0">
                <a:solidFill>
                  <a:srgbClr val="000000"/>
                </a:solidFill>
                <a:latin typeface="Calibri"/>
              </a:rPr>
              <a:t>Unlock(A)	 	</a:t>
            </a:r>
            <a:endParaRPr lang="en-US" sz="2000" b="1" baseline="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sz="2000" b="1" baseline="0" dirty="0" smtClean="0">
                <a:solidFill>
                  <a:srgbClr val="000000"/>
                </a:solidFill>
                <a:latin typeface="Calibri"/>
              </a:rPr>
              <a:t> 	          </a:t>
            </a:r>
            <a:r>
              <a:rPr lang="en-US" sz="2000" b="1" baseline="0" dirty="0" err="1" smtClean="0">
                <a:solidFill>
                  <a:srgbClr val="000000"/>
                </a:solidFill>
                <a:latin typeface="Calibri"/>
              </a:rPr>
              <a:t>Lock_S</a:t>
            </a:r>
            <a:r>
              <a:rPr lang="en-US" sz="2000" b="1" baseline="0" dirty="0" smtClean="0">
                <a:solidFill>
                  <a:srgbClr val="000000"/>
                </a:solidFill>
                <a:latin typeface="Calibri"/>
              </a:rPr>
              <a:t>(A)	           R(A)	           Commit	</a:t>
            </a:r>
            <a:endParaRPr lang="en-US" sz="2000" b="1" baseline="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sz="2000" b="1" baseline="0" dirty="0" smtClean="0">
                <a:solidFill>
                  <a:srgbClr val="000000"/>
                </a:solidFill>
                <a:latin typeface="Calibri"/>
              </a:rPr>
              <a:t> Commit		</a:t>
            </a:r>
            <a:endParaRPr lang="en-US" sz="2000" b="1" baseline="0" dirty="0" smtClean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b. Rigorous 2PL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It is an improvement over 2PL protocol where we try to </a:t>
            </a:r>
            <a:r>
              <a:rPr lang="en-US" sz="2400" b="1" dirty="0" smtClean="0"/>
              <a:t>ensure Recoverability and </a:t>
            </a:r>
            <a:r>
              <a:rPr lang="en-US" sz="2400" b="1" dirty="0" err="1" smtClean="0"/>
              <a:t>cascadelessnes</a:t>
            </a:r>
            <a:r>
              <a:rPr lang="en-US" sz="2400" b="1" dirty="0" smtClean="0"/>
              <a:t>.</a:t>
            </a:r>
          </a:p>
          <a:p>
            <a:r>
              <a:rPr lang="en-US" sz="2400" dirty="0" smtClean="0"/>
              <a:t>Rigorous 2PL requires that all the lock must be held until transaction commits, </a:t>
            </a:r>
          </a:p>
          <a:p>
            <a:pPr lvl="1"/>
            <a:r>
              <a:rPr lang="en-US" sz="2000" dirty="0" smtClean="0"/>
              <a:t>i.e. there is </a:t>
            </a:r>
            <a:r>
              <a:rPr lang="en-US" sz="2000" b="1" dirty="0" smtClean="0"/>
              <a:t>no shrinking phase</a:t>
            </a:r>
            <a:r>
              <a:rPr lang="en-US" sz="2000" dirty="0" smtClean="0"/>
              <a:t>.</a:t>
            </a:r>
          </a:p>
          <a:p>
            <a:r>
              <a:rPr lang="en-US" sz="2400" dirty="0" smtClean="0"/>
              <a:t>Will ensure CS/ VS , </a:t>
            </a:r>
            <a:r>
              <a:rPr lang="en-US" sz="2400" b="1" dirty="0" smtClean="0"/>
              <a:t>recoverability</a:t>
            </a:r>
            <a:r>
              <a:rPr lang="en-US" sz="2400" dirty="0" smtClean="0"/>
              <a:t>, </a:t>
            </a:r>
            <a:r>
              <a:rPr lang="en-US" sz="2400" b="1" dirty="0" err="1" smtClean="0"/>
              <a:t>cascadelessness</a:t>
            </a:r>
            <a:r>
              <a:rPr lang="en-US" sz="2400" b="1" dirty="0" smtClean="0"/>
              <a:t>. </a:t>
            </a:r>
          </a:p>
          <a:p>
            <a:r>
              <a:rPr lang="en-US" sz="2400" dirty="0" smtClean="0"/>
              <a:t>Suffers from deadlock and inefficiency.     </a:t>
            </a:r>
            <a:endParaRPr lang="en-US" sz="2400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048000" y="5181600"/>
            <a:ext cx="2514600" cy="8382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486400" y="49485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Lock Point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1066800" y="5939135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Growing Phase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0"/>
            <a:ext cx="3048000" cy="11430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Conservative 2PL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685800" y="2286000"/>
            <a:ext cx="27432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baseline="0" dirty="0" smtClean="0">
                <a:solidFill>
                  <a:srgbClr val="000000"/>
                </a:solidFill>
                <a:latin typeface="Calibri"/>
              </a:rPr>
              <a:t>T1	                        T2</a:t>
            </a:r>
            <a:endParaRPr lang="en-US" sz="2000" b="1" u="sng" baseline="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sz="2000" b="1" baseline="0" dirty="0" err="1" smtClean="0">
                <a:solidFill>
                  <a:srgbClr val="000000"/>
                </a:solidFill>
                <a:latin typeface="Calibri"/>
              </a:rPr>
              <a:t>Lock_X</a:t>
            </a:r>
            <a:r>
              <a:rPr lang="en-US" sz="2000" b="1" baseline="0" dirty="0" smtClean="0">
                <a:solidFill>
                  <a:srgbClr val="000000"/>
                </a:solidFill>
                <a:latin typeface="Calibri"/>
              </a:rPr>
              <a:t>(A)	 </a:t>
            </a:r>
            <a:endParaRPr lang="en-US" sz="2000" b="1" baseline="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sz="2000" b="1" baseline="0" dirty="0" smtClean="0">
                <a:solidFill>
                  <a:srgbClr val="000000"/>
                </a:solidFill>
                <a:latin typeface="Calibri"/>
              </a:rPr>
              <a:t>R(A)	 	</a:t>
            </a:r>
            <a:endParaRPr lang="en-US" sz="2000" b="1" baseline="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sz="2000" b="1" baseline="0" dirty="0" smtClean="0">
                <a:solidFill>
                  <a:srgbClr val="000000"/>
                </a:solidFill>
                <a:latin typeface="Calibri"/>
              </a:rPr>
              <a:t>W(A)	 	</a:t>
            </a:r>
            <a:endParaRPr lang="en-US" sz="2000" b="1" baseline="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sz="2000" b="1" baseline="0" dirty="0" smtClean="0">
                <a:solidFill>
                  <a:srgbClr val="000000"/>
                </a:solidFill>
                <a:latin typeface="Calibri"/>
              </a:rPr>
              <a:t>Unlock(A)	 	</a:t>
            </a:r>
            <a:endParaRPr lang="en-US" sz="2000" b="1" baseline="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sz="2000" b="1" baseline="0" dirty="0" smtClean="0">
                <a:solidFill>
                  <a:srgbClr val="000000"/>
                </a:solidFill>
                <a:latin typeface="Calibri"/>
              </a:rPr>
              <a:t> 	          </a:t>
            </a:r>
            <a:r>
              <a:rPr lang="en-US" sz="2000" b="1" baseline="0" dirty="0" err="1" smtClean="0">
                <a:solidFill>
                  <a:srgbClr val="000000"/>
                </a:solidFill>
                <a:latin typeface="Calibri"/>
              </a:rPr>
              <a:t>Lock_S</a:t>
            </a:r>
            <a:r>
              <a:rPr lang="en-US" sz="2000" b="1" baseline="0" dirty="0" smtClean="0">
                <a:solidFill>
                  <a:srgbClr val="000000"/>
                </a:solidFill>
                <a:latin typeface="Calibri"/>
              </a:rPr>
              <a:t>(A)	           R(A)	           Commit	</a:t>
            </a:r>
            <a:endParaRPr lang="en-US" sz="2000" b="1" baseline="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sz="2000" b="1" baseline="0" dirty="0" smtClean="0">
                <a:solidFill>
                  <a:srgbClr val="000000"/>
                </a:solidFill>
                <a:latin typeface="Calibri"/>
              </a:rPr>
              <a:t> Commit		</a:t>
            </a:r>
            <a:endParaRPr lang="en-US" sz="2000" b="1" baseline="0" dirty="0" smtClean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1600" y="2286000"/>
            <a:ext cx="2743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baseline="0" dirty="0" smtClean="0">
                <a:solidFill>
                  <a:srgbClr val="000000"/>
                </a:solidFill>
                <a:latin typeface="Calibri"/>
              </a:rPr>
              <a:t>T1	                        T2</a:t>
            </a:r>
            <a:endParaRPr lang="en-US" sz="2000" b="1" u="sng" baseline="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sz="2000" b="1" baseline="0" dirty="0" err="1" smtClean="0">
                <a:solidFill>
                  <a:srgbClr val="000000"/>
                </a:solidFill>
                <a:latin typeface="Calibri"/>
              </a:rPr>
              <a:t>Lock_X</a:t>
            </a:r>
            <a:r>
              <a:rPr lang="en-US" sz="2000" b="1" baseline="0" dirty="0" smtClean="0">
                <a:solidFill>
                  <a:srgbClr val="000000"/>
                </a:solidFill>
                <a:latin typeface="Calibri"/>
              </a:rPr>
              <a:t>(A)	 </a:t>
            </a:r>
            <a:endParaRPr lang="en-US" sz="2000" b="1" baseline="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sz="2000" b="1" baseline="0" dirty="0" smtClean="0">
                <a:solidFill>
                  <a:srgbClr val="000000"/>
                </a:solidFill>
                <a:latin typeface="Calibri"/>
              </a:rPr>
              <a:t>R(A)	 	</a:t>
            </a:r>
            <a:endParaRPr lang="en-US" sz="2000" b="1" baseline="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sz="2000" b="1" baseline="0" dirty="0" smtClean="0">
                <a:solidFill>
                  <a:srgbClr val="000000"/>
                </a:solidFill>
                <a:latin typeface="Calibri"/>
              </a:rPr>
              <a:t>W(A)	 	</a:t>
            </a:r>
            <a:endParaRPr lang="en-US" sz="2000" b="1" baseline="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alibri"/>
              </a:rPr>
              <a:t>Commit</a:t>
            </a:r>
            <a:r>
              <a:rPr lang="en-US" sz="2000" b="1" baseline="0" dirty="0" smtClean="0">
                <a:solidFill>
                  <a:srgbClr val="000000"/>
                </a:solidFill>
                <a:latin typeface="Calibri"/>
              </a:rPr>
              <a:t>	 	</a:t>
            </a:r>
            <a:endParaRPr lang="en-US" sz="2000" b="1" baseline="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sz="2000" b="1" baseline="0" dirty="0" smtClean="0">
                <a:solidFill>
                  <a:srgbClr val="000000"/>
                </a:solidFill>
                <a:latin typeface="Calibri"/>
              </a:rPr>
              <a:t> 	          </a:t>
            </a:r>
            <a:r>
              <a:rPr lang="en-US" sz="2000" b="1" baseline="0" dirty="0" err="1" smtClean="0">
                <a:solidFill>
                  <a:srgbClr val="000000"/>
                </a:solidFill>
                <a:latin typeface="Calibri"/>
              </a:rPr>
              <a:t>Lock_S</a:t>
            </a:r>
            <a:r>
              <a:rPr lang="en-US" sz="2000" b="1" baseline="0" dirty="0" smtClean="0">
                <a:solidFill>
                  <a:srgbClr val="000000"/>
                </a:solidFill>
                <a:latin typeface="Calibri"/>
              </a:rPr>
              <a:t>(A)	           R(A)	           Commit	</a:t>
            </a:r>
            <a:endParaRPr lang="en-US" sz="2000" b="1" baseline="0" dirty="0" smtClean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53000" y="1524000"/>
            <a:ext cx="3048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latin typeface="+mj-lt"/>
                <a:ea typeface="+mj-ea"/>
                <a:cs typeface="+mj-cs"/>
              </a:rPr>
              <a:t>Rigorous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2PL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c. Strict 2PL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It is an improvement of Rigorous 2PL.</a:t>
            </a:r>
          </a:p>
          <a:p>
            <a:r>
              <a:rPr lang="en-US" sz="2400" dirty="0" smtClean="0"/>
              <a:t>In the shrinking phase </a:t>
            </a:r>
            <a:r>
              <a:rPr lang="en-US" sz="2400" b="1" dirty="0" smtClean="0"/>
              <a:t>unlocking of </a:t>
            </a:r>
            <a:r>
              <a:rPr lang="en-US" sz="2400" b="1" dirty="0" err="1" smtClean="0"/>
              <a:t>Exclusive_lock</a:t>
            </a:r>
            <a:r>
              <a:rPr lang="en-US" sz="2400" b="1" dirty="0" smtClean="0"/>
              <a:t> are not allowed</a:t>
            </a:r>
            <a:r>
              <a:rPr lang="en-US" sz="2400" dirty="0" smtClean="0"/>
              <a:t> but </a:t>
            </a:r>
            <a:r>
              <a:rPr lang="en-US" sz="2400" b="1" dirty="0" smtClean="0"/>
              <a:t>unlocking of </a:t>
            </a:r>
            <a:r>
              <a:rPr lang="en-US" sz="2400" b="1" dirty="0" err="1" smtClean="0"/>
              <a:t>Shared_lock</a:t>
            </a:r>
            <a:r>
              <a:rPr lang="en-US" sz="2400" b="1" dirty="0" smtClean="0"/>
              <a:t> </a:t>
            </a:r>
            <a:r>
              <a:rPr lang="en-US" sz="2400" dirty="0" smtClean="0"/>
              <a:t>can be</a:t>
            </a:r>
            <a:r>
              <a:rPr lang="en-US" sz="2400" b="1" dirty="0" smtClean="0"/>
              <a:t> done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All the properties are the same as Rigorous 2PL, but it provides </a:t>
            </a:r>
            <a:r>
              <a:rPr lang="en-US" sz="2400" b="1" dirty="0" smtClean="0"/>
              <a:t>better concurrency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800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743200" y="4805065"/>
            <a:ext cx="2514600" cy="8382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0" y="44196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Lock Point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762000" y="55626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Growing Phase</a:t>
            </a:r>
            <a:endParaRPr lang="en-US" sz="2400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257800" y="4800600"/>
            <a:ext cx="2209800" cy="1295400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flipH="1">
            <a:off x="6324600" y="5939135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Shrinking Phase</a:t>
            </a:r>
            <a:endParaRPr lang="en-US" sz="24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Graph based Protocol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If we wish to develop lock based protocol that are </a:t>
            </a:r>
            <a:r>
              <a:rPr lang="en-US" sz="2400" b="1" dirty="0" smtClean="0"/>
              <a:t>not 2PL </a:t>
            </a:r>
            <a:r>
              <a:rPr lang="en-US" sz="2400" dirty="0" smtClean="0"/>
              <a:t>we need additional info that how each transaction will access the data.</a:t>
            </a:r>
          </a:p>
          <a:p>
            <a:endParaRPr lang="en-US" sz="2400" dirty="0" smtClean="0"/>
          </a:p>
          <a:p>
            <a:r>
              <a:rPr lang="en-US" sz="2400" dirty="0" smtClean="0"/>
              <a:t>There are various model that can give additional information, each differing in the </a:t>
            </a:r>
            <a:r>
              <a:rPr lang="en-US" sz="2400" b="1" dirty="0" smtClean="0"/>
              <a:t>amount of the information provided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One idea is to have prior knowledge about the order in which the data item will be accessed.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impose </a:t>
            </a:r>
            <a:r>
              <a:rPr lang="en-US" sz="2800" b="1" dirty="0" smtClean="0">
                <a:solidFill>
                  <a:srgbClr val="FF0000"/>
                </a:solidFill>
              </a:rPr>
              <a:t>P</a:t>
            </a:r>
            <a:r>
              <a:rPr lang="en-US" sz="2800" dirty="0" smtClean="0"/>
              <a:t>artial </a:t>
            </a:r>
            <a:r>
              <a:rPr lang="en-US" sz="2800" b="1" dirty="0" smtClean="0">
                <a:solidFill>
                  <a:srgbClr val="FF0000"/>
                </a:solidFill>
              </a:rPr>
              <a:t>O</a:t>
            </a:r>
            <a:r>
              <a:rPr lang="en-US" sz="2800" dirty="0" smtClean="0"/>
              <a:t>rdering on set of all data item         D = {d1,d2, d3, ……..</a:t>
            </a:r>
            <a:r>
              <a:rPr lang="en-US" sz="2800" dirty="0" err="1" smtClean="0"/>
              <a:t>dn</a:t>
            </a:r>
            <a:r>
              <a:rPr lang="en-US" sz="2800" dirty="0" smtClean="0"/>
              <a:t>}. </a:t>
            </a:r>
          </a:p>
          <a:p>
            <a:endParaRPr lang="en-US" sz="2800" dirty="0" smtClean="0"/>
          </a:p>
          <a:p>
            <a:r>
              <a:rPr lang="en-US" sz="2800" dirty="0" smtClean="0"/>
              <a:t>If </a:t>
            </a:r>
            <a:r>
              <a:rPr lang="en-US" sz="2800" b="1" dirty="0" err="1" smtClean="0">
                <a:solidFill>
                  <a:srgbClr val="FF0000"/>
                </a:solidFill>
              </a:rPr>
              <a:t>di</a:t>
            </a:r>
            <a:r>
              <a:rPr lang="en-US" sz="2800" b="1" dirty="0" smtClean="0">
                <a:solidFill>
                  <a:srgbClr val="FF0000"/>
                </a:solidFill>
              </a:rPr>
              <a:t> -&gt; </a:t>
            </a:r>
            <a:r>
              <a:rPr lang="en-US" sz="2800" b="1" dirty="0" err="1" smtClean="0">
                <a:solidFill>
                  <a:srgbClr val="FF0000"/>
                </a:solidFill>
              </a:rPr>
              <a:t>dj</a:t>
            </a:r>
            <a:r>
              <a:rPr lang="en-US" sz="2800" b="1" dirty="0" smtClean="0"/>
              <a:t>,</a:t>
            </a:r>
            <a:r>
              <a:rPr lang="en-US" sz="2800" dirty="0" smtClean="0"/>
              <a:t> then any </a:t>
            </a:r>
            <a:r>
              <a:rPr lang="en-US" sz="2800" b="1" dirty="0" smtClean="0">
                <a:solidFill>
                  <a:srgbClr val="FF0000"/>
                </a:solidFill>
              </a:rPr>
              <a:t>transaction</a:t>
            </a:r>
            <a:r>
              <a:rPr lang="en-US" sz="2800" dirty="0" smtClean="0"/>
              <a:t> accessing both </a:t>
            </a:r>
            <a:r>
              <a:rPr lang="en-US" sz="2800" dirty="0" err="1" smtClean="0"/>
              <a:t>di</a:t>
            </a:r>
            <a:r>
              <a:rPr lang="en-US" sz="2800" dirty="0" smtClean="0"/>
              <a:t> and </a:t>
            </a:r>
            <a:r>
              <a:rPr lang="en-US" sz="2800" dirty="0" err="1" smtClean="0"/>
              <a:t>dj</a:t>
            </a:r>
            <a:r>
              <a:rPr lang="en-US" sz="2800" dirty="0" smtClean="0"/>
              <a:t> must </a:t>
            </a:r>
            <a:r>
              <a:rPr lang="en-US" sz="2800" b="1" dirty="0" smtClean="0">
                <a:solidFill>
                  <a:srgbClr val="FF0000"/>
                </a:solidFill>
              </a:rPr>
              <a:t>access </a:t>
            </a:r>
            <a:r>
              <a:rPr lang="en-US" sz="2800" b="1" dirty="0" err="1" smtClean="0">
                <a:solidFill>
                  <a:srgbClr val="FF0000"/>
                </a:solidFill>
              </a:rPr>
              <a:t>di</a:t>
            </a:r>
            <a:r>
              <a:rPr lang="en-US" sz="2800" b="1" dirty="0" smtClean="0">
                <a:solidFill>
                  <a:srgbClr val="FF0000"/>
                </a:solidFill>
              </a:rPr>
              <a:t> before </a:t>
            </a:r>
            <a:r>
              <a:rPr lang="en-US" sz="2800" b="1" dirty="0" err="1" smtClean="0">
                <a:solidFill>
                  <a:srgbClr val="FF0000"/>
                </a:solidFill>
              </a:rPr>
              <a:t>dj</a:t>
            </a:r>
            <a:r>
              <a:rPr lang="en-US" sz="28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P.O. may be because logical or physical organization or only because of concurrency control.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After P.O. set, all data item D will now be viewed as directed acyclic graph called database graph. </a:t>
            </a:r>
          </a:p>
          <a:p>
            <a:endParaRPr lang="en-US" sz="2800" dirty="0" smtClean="0"/>
          </a:p>
          <a:p>
            <a:r>
              <a:rPr lang="en-US" dirty="0" smtClean="0"/>
              <a:t>We follow two restrictions:</a:t>
            </a:r>
          </a:p>
          <a:p>
            <a:pPr lvl="1"/>
            <a:r>
              <a:rPr lang="en-US" dirty="0" smtClean="0"/>
              <a:t>Will study </a:t>
            </a:r>
            <a:r>
              <a:rPr lang="en-US" b="1" dirty="0" smtClean="0"/>
              <a:t>graph that are rooted tree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Will use only </a:t>
            </a:r>
            <a:r>
              <a:rPr lang="en-US" b="1" dirty="0" smtClean="0"/>
              <a:t>exclusive mode lock only.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Tree based Protocol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transaction Ti can lock a data item Q with following rules:</a:t>
            </a:r>
          </a:p>
          <a:p>
            <a:pPr lvl="1"/>
            <a:r>
              <a:rPr lang="en-US" dirty="0" smtClean="0"/>
              <a:t>First lock of Ti may be on any data item.</a:t>
            </a:r>
          </a:p>
          <a:p>
            <a:pPr lvl="1"/>
            <a:r>
              <a:rPr lang="en-US" dirty="0" smtClean="0"/>
              <a:t>Subsequently, a data item Q can be locked by Ti only if the parent of Q is currently locked by Ti.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Data item may be unlocked at any time</a:t>
            </a:r>
          </a:p>
          <a:p>
            <a:pPr lvl="1"/>
            <a:r>
              <a:rPr lang="en-US" dirty="0" smtClean="0"/>
              <a:t>Data item Q that has been locked and unlocked by Ti can not Subsequently be relocked by Ti.  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7" name="Content Placeholder 36"/>
          <p:cNvGraphicFramePr>
            <a:graphicFrameLocks noGrp="1"/>
          </p:cNvGraphicFramePr>
          <p:nvPr>
            <p:ph idx="1"/>
          </p:nvPr>
        </p:nvGraphicFramePr>
        <p:xfrm>
          <a:off x="5181600" y="838205"/>
          <a:ext cx="35052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</a:tblGrid>
              <a:tr h="45485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T2</a:t>
                      </a:r>
                      <a:endParaRPr lang="en-US" sz="2400" b="1" dirty="0"/>
                    </a:p>
                  </a:txBody>
                  <a:tcPr/>
                </a:tc>
              </a:tr>
              <a:tr h="45485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Lock_X</a:t>
                      </a:r>
                      <a:r>
                        <a:rPr lang="en-US" sz="2400" b="1" dirty="0" smtClean="0"/>
                        <a:t>(B)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Lock_X</a:t>
                      </a:r>
                      <a:r>
                        <a:rPr lang="en-US" sz="2400" b="1" dirty="0" smtClean="0"/>
                        <a:t>(A)</a:t>
                      </a:r>
                      <a:endParaRPr lang="en-US" sz="2400" b="1" dirty="0"/>
                    </a:p>
                  </a:txBody>
                  <a:tcPr/>
                </a:tc>
              </a:tr>
              <a:tr h="45485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Lock_X</a:t>
                      </a:r>
                      <a:r>
                        <a:rPr lang="en-US" sz="2400" b="1" dirty="0" smtClean="0"/>
                        <a:t>(D)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Lock_X</a:t>
                      </a:r>
                      <a:r>
                        <a:rPr lang="en-US" sz="2400" b="1" dirty="0" smtClean="0"/>
                        <a:t>(B)</a:t>
                      </a:r>
                      <a:endParaRPr lang="en-US" sz="2400" b="1" dirty="0"/>
                    </a:p>
                  </a:txBody>
                  <a:tcPr/>
                </a:tc>
              </a:tr>
              <a:tr h="45485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Lock_X</a:t>
                      </a:r>
                      <a:r>
                        <a:rPr lang="en-US" sz="2400" b="1" dirty="0" smtClean="0"/>
                        <a:t>(E)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Lock(_XC)</a:t>
                      </a:r>
                      <a:endParaRPr lang="en-US" sz="2400" b="1" dirty="0"/>
                    </a:p>
                  </a:txBody>
                  <a:tcPr/>
                </a:tc>
              </a:tr>
              <a:tr h="45485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Unlock(B)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Unlock(A)</a:t>
                      </a:r>
                      <a:endParaRPr lang="en-US" sz="2400" b="1" dirty="0"/>
                    </a:p>
                  </a:txBody>
                  <a:tcPr/>
                </a:tc>
              </a:tr>
              <a:tr h="45485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Lock_X</a:t>
                      </a:r>
                      <a:r>
                        <a:rPr lang="en-US" sz="2400" b="1" dirty="0" smtClean="0"/>
                        <a:t>(I)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Lock_X</a:t>
                      </a:r>
                      <a:r>
                        <a:rPr lang="en-US" sz="2400" b="1" dirty="0" smtClean="0"/>
                        <a:t>(D)</a:t>
                      </a:r>
                      <a:endParaRPr lang="en-US" sz="2400" b="1" dirty="0"/>
                    </a:p>
                  </a:txBody>
                  <a:tcPr/>
                </a:tc>
              </a:tr>
              <a:tr h="45485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Unlock(D)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Unlock(B)</a:t>
                      </a:r>
                      <a:endParaRPr lang="en-US" sz="2400" b="1" dirty="0"/>
                    </a:p>
                  </a:txBody>
                  <a:tcPr/>
                </a:tc>
              </a:tr>
              <a:tr h="45485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Unlock(E)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Lock_X</a:t>
                      </a:r>
                      <a:r>
                        <a:rPr lang="en-US" sz="2400" b="1" dirty="0" smtClean="0"/>
                        <a:t>(G)</a:t>
                      </a:r>
                      <a:endParaRPr lang="en-US" sz="2400" b="1" dirty="0"/>
                    </a:p>
                  </a:txBody>
                  <a:tcPr/>
                </a:tc>
              </a:tr>
              <a:tr h="45485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Unlock(I)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Unlock(D)</a:t>
                      </a:r>
                      <a:endParaRPr lang="en-US" sz="2400" b="1" dirty="0"/>
                    </a:p>
                  </a:txBody>
                  <a:tcPr/>
                </a:tc>
              </a:tr>
              <a:tr h="454855"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Unlock(G)</a:t>
                      </a:r>
                      <a:endParaRPr lang="en-US" sz="2400" b="1" dirty="0"/>
                    </a:p>
                  </a:txBody>
                  <a:tcPr/>
                </a:tc>
              </a:tr>
              <a:tr h="454855"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Unlock(C)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2895600" y="838200"/>
            <a:ext cx="762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1981200" y="2133600"/>
            <a:ext cx="762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B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3657600" y="2286000"/>
            <a:ext cx="762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838200" y="3276600"/>
            <a:ext cx="762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133600" y="3581400"/>
            <a:ext cx="762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E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200400" y="3276600"/>
            <a:ext cx="762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F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85800" y="4724400"/>
            <a:ext cx="762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G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1676400" y="4876800"/>
            <a:ext cx="762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H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2895600" y="4800600"/>
            <a:ext cx="762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I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1143000" y="5943600"/>
            <a:ext cx="762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J</a:t>
            </a:r>
            <a:endParaRPr lang="en-US" b="1" dirty="0"/>
          </a:p>
        </p:txBody>
      </p:sp>
      <p:cxnSp>
        <p:nvCxnSpPr>
          <p:cNvPr id="15" name="Straight Arrow Connector 14"/>
          <p:cNvCxnSpPr>
            <a:stCxn id="4" idx="3"/>
            <a:endCxn id="5" idx="7"/>
          </p:cNvCxnSpPr>
          <p:nvPr/>
        </p:nvCxnSpPr>
        <p:spPr>
          <a:xfrm rot="5400000">
            <a:off x="2468049" y="1717208"/>
            <a:ext cx="702702" cy="375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7" idx="7"/>
          </p:cNvCxnSpPr>
          <p:nvPr/>
        </p:nvCxnSpPr>
        <p:spPr>
          <a:xfrm rot="5400000">
            <a:off x="1515549" y="2822108"/>
            <a:ext cx="550302" cy="6041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4"/>
            <a:endCxn id="10" idx="0"/>
          </p:cNvCxnSpPr>
          <p:nvPr/>
        </p:nvCxnSpPr>
        <p:spPr>
          <a:xfrm rot="5400000">
            <a:off x="838200" y="4343400"/>
            <a:ext cx="6096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4"/>
            <a:endCxn id="8" idx="0"/>
          </p:cNvCxnSpPr>
          <p:nvPr/>
        </p:nvCxnSpPr>
        <p:spPr>
          <a:xfrm rot="16200000" flipH="1">
            <a:off x="2133600" y="3200400"/>
            <a:ext cx="6096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6" idx="0"/>
          </p:cNvCxnSpPr>
          <p:nvPr/>
        </p:nvCxnSpPr>
        <p:spPr>
          <a:xfrm rot="16200000" flipH="1">
            <a:off x="3426129" y="1673528"/>
            <a:ext cx="732351" cy="4925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9" idx="1"/>
          </p:cNvCxnSpPr>
          <p:nvPr/>
        </p:nvCxnSpPr>
        <p:spPr>
          <a:xfrm>
            <a:off x="2743200" y="2552700"/>
            <a:ext cx="568792" cy="8466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4"/>
            <a:endCxn id="11" idx="0"/>
          </p:cNvCxnSpPr>
          <p:nvPr/>
        </p:nvCxnSpPr>
        <p:spPr>
          <a:xfrm rot="16200000" flipH="1">
            <a:off x="1257300" y="4076700"/>
            <a:ext cx="762000" cy="838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5"/>
            <a:endCxn id="12" idx="1"/>
          </p:cNvCxnSpPr>
          <p:nvPr/>
        </p:nvCxnSpPr>
        <p:spPr>
          <a:xfrm rot="16200000" flipH="1">
            <a:off x="2582349" y="4498508"/>
            <a:ext cx="626502" cy="2231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  <a:endCxn id="13" idx="0"/>
          </p:cNvCxnSpPr>
          <p:nvPr/>
        </p:nvCxnSpPr>
        <p:spPr>
          <a:xfrm rot="5400000">
            <a:off x="1480321" y="5635928"/>
            <a:ext cx="351351" cy="2639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 provide better concurrency along with isolation we use different modes of locks.</a:t>
            </a:r>
          </a:p>
          <a:p>
            <a:pPr lvl="1"/>
            <a:r>
              <a:rPr lang="en-US" sz="2000" b="1" dirty="0" smtClean="0"/>
              <a:t>Shared Mode Lock</a:t>
            </a:r>
          </a:p>
          <a:p>
            <a:pPr lvl="1"/>
            <a:r>
              <a:rPr lang="en-US" sz="2000" b="1" dirty="0" smtClean="0"/>
              <a:t>Exclusive Mode Lock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Properties of Tree Based Protocol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schedules that are legal under the tree protocol are CS and VS.</a:t>
            </a:r>
          </a:p>
          <a:p>
            <a:r>
              <a:rPr lang="en-US" dirty="0" smtClean="0"/>
              <a:t>Freedom from deadlock</a:t>
            </a:r>
          </a:p>
          <a:p>
            <a:r>
              <a:rPr lang="en-US" dirty="0" smtClean="0"/>
              <a:t>Do not ensure recoverability and </a:t>
            </a:r>
            <a:r>
              <a:rPr lang="en-US" dirty="0" err="1" smtClean="0"/>
              <a:t>cascadelessness</a:t>
            </a:r>
            <a:r>
              <a:rPr lang="en-US" dirty="0" smtClean="0"/>
              <a:t> </a:t>
            </a:r>
          </a:p>
          <a:p>
            <a:r>
              <a:rPr lang="en-US" dirty="0" smtClean="0"/>
              <a:t>Early locking is possible, which leads shortest waiting time, an increase concurrency.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transaction may have to lock data item that it does not access, lead to overhead.</a:t>
            </a:r>
          </a:p>
          <a:p>
            <a:pPr lvl="1"/>
            <a:r>
              <a:rPr lang="en-US" dirty="0" smtClean="0"/>
              <a:t>Increased waiting time and decrease in concurrency.</a:t>
            </a:r>
          </a:p>
          <a:p>
            <a:r>
              <a:rPr lang="en-US" dirty="0" smtClean="0"/>
              <a:t>Transaction must know exactly what data items are to be accessed.</a:t>
            </a:r>
          </a:p>
          <a:p>
            <a:r>
              <a:rPr lang="en-US" dirty="0" smtClean="0"/>
              <a:t>Recoverability and </a:t>
            </a:r>
            <a:r>
              <a:rPr lang="en-US" dirty="0" err="1" smtClean="0"/>
              <a:t>cascadelessness</a:t>
            </a:r>
            <a:r>
              <a:rPr lang="en-US" dirty="0" smtClean="0"/>
              <a:t> can be provided by not unlocking before commit.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2" y="1143001"/>
          <a:ext cx="8915398" cy="5530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490"/>
                <a:gridCol w="784030"/>
                <a:gridCol w="1702031"/>
                <a:gridCol w="1348047"/>
                <a:gridCol w="3352800"/>
              </a:tblGrid>
              <a:tr h="1262378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Dead Lock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Irrecoverable Schedule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Cascading Rollback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Other</a:t>
                      </a:r>
                      <a:endParaRPr lang="en-US" sz="2000" b="1" dirty="0"/>
                    </a:p>
                  </a:txBody>
                  <a:tcPr/>
                </a:tc>
              </a:tr>
              <a:tr h="44820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2PL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Yes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Yes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Yes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CS/VS</a:t>
                      </a:r>
                      <a:endParaRPr lang="en-US" sz="2000" b="1" dirty="0"/>
                    </a:p>
                  </a:txBody>
                  <a:tcPr/>
                </a:tc>
              </a:tr>
              <a:tr h="773613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Conservative 2PL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Yes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Yes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 Growing Phase</a:t>
                      </a:r>
                      <a:endParaRPr lang="en-US" sz="2000" b="1" dirty="0"/>
                    </a:p>
                  </a:txBody>
                  <a:tcPr/>
                </a:tc>
              </a:tr>
              <a:tr h="44820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Rigorous</a:t>
                      </a:r>
                      <a:r>
                        <a:rPr lang="en-US" sz="2000" b="1" baseline="0" dirty="0" smtClean="0"/>
                        <a:t> 2PL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Yes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 Shrinking Phase</a:t>
                      </a:r>
                      <a:endParaRPr lang="en-US" sz="2000" b="1" dirty="0"/>
                    </a:p>
                  </a:txBody>
                  <a:tcPr/>
                </a:tc>
              </a:tr>
              <a:tr h="110516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Strict 2PL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Yes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Improved  Concurrency, In Shrinking</a:t>
                      </a:r>
                      <a:r>
                        <a:rPr lang="en-US" sz="2000" b="1" baseline="0" dirty="0" smtClean="0"/>
                        <a:t> Phase release only Shared Lock</a:t>
                      </a:r>
                      <a:endParaRPr lang="en-US" sz="2000" b="1" dirty="0"/>
                    </a:p>
                  </a:txBody>
                  <a:tcPr/>
                </a:tc>
              </a:tr>
              <a:tr h="773613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Graph Based Protocol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Yes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Yes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Prior Knowledge about</a:t>
                      </a:r>
                      <a:r>
                        <a:rPr lang="en-US" sz="2000" b="1" baseline="0" dirty="0" smtClean="0"/>
                        <a:t> data item required by Transaction</a:t>
                      </a:r>
                      <a:endParaRPr lang="en-US" sz="2000" b="1" dirty="0"/>
                    </a:p>
                  </a:txBody>
                  <a:tcPr/>
                </a:tc>
              </a:tr>
              <a:tr h="67522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Time Stamping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Yes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Yes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Q&amp;A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Q1. Which of the following concurrency control protocols ensure both conflict </a:t>
            </a:r>
            <a:r>
              <a:rPr lang="en-US" b="1" dirty="0" err="1" smtClean="0"/>
              <a:t>serialzability</a:t>
            </a:r>
            <a:r>
              <a:rPr lang="en-US" b="1" dirty="0" smtClean="0"/>
              <a:t> and freedom from deadlock? </a:t>
            </a:r>
          </a:p>
          <a:p>
            <a:pPr>
              <a:buNone/>
            </a:pPr>
            <a:r>
              <a:rPr lang="en-US" b="1" dirty="0" smtClean="0"/>
              <a:t>I. 2-phase locking </a:t>
            </a:r>
          </a:p>
          <a:p>
            <a:pPr>
              <a:buNone/>
            </a:pPr>
            <a:r>
              <a:rPr lang="en-US" b="1" dirty="0" smtClean="0"/>
              <a:t>II. Time-stamp ordering </a:t>
            </a:r>
          </a:p>
          <a:p>
            <a:pPr>
              <a:buNone/>
            </a:pPr>
            <a:r>
              <a:rPr lang="en-US" dirty="0" smtClean="0"/>
              <a:t>(A) I only </a:t>
            </a:r>
          </a:p>
          <a:p>
            <a:pPr>
              <a:buNone/>
            </a:pPr>
            <a:r>
              <a:rPr lang="en-US" dirty="0" smtClean="0"/>
              <a:t>(B) II only </a:t>
            </a:r>
          </a:p>
          <a:p>
            <a:pPr>
              <a:buNone/>
            </a:pPr>
            <a:r>
              <a:rPr lang="en-US" dirty="0" smtClean="0"/>
              <a:t>(C) Both I and II </a:t>
            </a:r>
          </a:p>
          <a:p>
            <a:pPr>
              <a:buNone/>
            </a:pPr>
            <a:r>
              <a:rPr lang="en-US" dirty="0" smtClean="0"/>
              <a:t>(D) Neither I nor II 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Answer: (B)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438400"/>
            <a:ext cx="38004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Q2. Consider the following schedule for transactions T1, T2 and T3: </a:t>
            </a:r>
          </a:p>
          <a:p>
            <a:pPr>
              <a:buNone/>
            </a:pPr>
            <a:r>
              <a:rPr lang="en-US" b="1" dirty="0" smtClean="0"/>
              <a:t>	Which one of the schedules below is the correct serialization of the above? </a:t>
            </a:r>
          </a:p>
          <a:p>
            <a:pPr>
              <a:buNone/>
            </a:pPr>
            <a:r>
              <a:rPr lang="en-US" dirty="0" smtClean="0"/>
              <a:t>(A) T1-&gt;&gt;T3-&gt;&gt;T2 </a:t>
            </a:r>
          </a:p>
          <a:p>
            <a:pPr>
              <a:buNone/>
            </a:pPr>
            <a:r>
              <a:rPr lang="en-US" dirty="0" smtClean="0"/>
              <a:t>(B) T2-&gt;&gt;T1-&gt;&gt;T3 </a:t>
            </a:r>
          </a:p>
          <a:p>
            <a:pPr>
              <a:buNone/>
            </a:pPr>
            <a:r>
              <a:rPr lang="en-US" dirty="0" smtClean="0"/>
              <a:t>(C) T2-&gt;&gt;T3-&gt;&gt;T1 </a:t>
            </a:r>
          </a:p>
          <a:p>
            <a:pPr>
              <a:buNone/>
            </a:pPr>
            <a:r>
              <a:rPr lang="en-US" dirty="0" smtClean="0"/>
              <a:t>(D) T3-&gt;&gt;T1-&gt;&gt;T2 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Answer: (A) 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752600" y="3200400"/>
            <a:ext cx="2438400" cy="6858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676400" y="3886200"/>
            <a:ext cx="2895600" cy="16002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V="1">
            <a:off x="3390900" y="4152900"/>
            <a:ext cx="2133600" cy="3810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67200" y="2895600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T2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560058" y="5267980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T3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66800" y="3581400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T1</a:t>
            </a:r>
            <a:endParaRPr lang="en-US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Q3 Consider the following four schedules due to three transactions (indicated by the subscript) using read and write on a data item x, denoted by r(x) and w(x) respectively. </a:t>
            </a:r>
          </a:p>
          <a:p>
            <a:pPr>
              <a:buNone/>
            </a:pPr>
            <a:r>
              <a:rPr lang="en-US" dirty="0" smtClean="0"/>
              <a:t>Which one of them is conflict serializable.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219575"/>
            <a:ext cx="69818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Answer: (D) </a:t>
            </a:r>
          </a:p>
          <a:p>
            <a:r>
              <a:rPr lang="en-US" dirty="0" smtClean="0"/>
              <a:t>Explanation: In option D, there is no interleaving of operations. The option D has first </a:t>
            </a:r>
          </a:p>
          <a:p>
            <a:r>
              <a:rPr lang="en-US" dirty="0" smtClean="0"/>
              <a:t>all operations of transaction 2, then 3 and finally 1 There can not be any conflict as it is </a:t>
            </a:r>
          </a:p>
          <a:p>
            <a:r>
              <a:rPr lang="en-US" dirty="0" smtClean="0"/>
              <a:t>a serial schedule with sequence 2 –&gt; 3 — &gt; 1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Q5.Consider the following schedule S of transactions T1, T2, T3, T4: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439" y="2743200"/>
            <a:ext cx="6862761" cy="3760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SHARED MODE </a:t>
            </a:r>
          </a:p>
          <a:p>
            <a:pPr lvl="1"/>
            <a:r>
              <a:rPr lang="en-US" sz="2400" dirty="0" smtClean="0"/>
              <a:t>denoted by </a:t>
            </a:r>
            <a:r>
              <a:rPr lang="en-US" sz="2400" b="1" dirty="0" smtClean="0"/>
              <a:t>LOCK_S(Q)</a:t>
            </a:r>
          </a:p>
          <a:p>
            <a:pPr lvl="1"/>
            <a:r>
              <a:rPr lang="en-US" sz="2400" dirty="0" smtClean="0"/>
              <a:t>Transaction can perform </a:t>
            </a:r>
            <a:r>
              <a:rPr lang="en-US" sz="2400" b="1" dirty="0" smtClean="0"/>
              <a:t>Read operation only</a:t>
            </a:r>
            <a:r>
              <a:rPr lang="en-US" sz="2400" dirty="0" smtClean="0"/>
              <a:t>, </a:t>
            </a:r>
          </a:p>
          <a:p>
            <a:pPr lvl="1"/>
            <a:r>
              <a:rPr lang="en-US" sz="2400" dirty="0" smtClean="0"/>
              <a:t>any </a:t>
            </a:r>
            <a:r>
              <a:rPr lang="en-US" sz="2400" b="1" dirty="0" smtClean="0"/>
              <a:t>other transaction</a:t>
            </a:r>
            <a:r>
              <a:rPr lang="en-US" sz="2400" dirty="0" smtClean="0"/>
              <a:t> can also </a:t>
            </a:r>
            <a:r>
              <a:rPr lang="en-US" sz="2400" b="1" dirty="0" smtClean="0"/>
              <a:t>obtain the same lock on the same data item at the same time</a:t>
            </a:r>
            <a:r>
              <a:rPr lang="en-US" sz="2400" dirty="0" smtClean="0"/>
              <a:t>(So called shared) </a:t>
            </a:r>
          </a:p>
          <a:p>
            <a:endParaRPr lang="en-US" sz="2800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one of the following statements is CORRECT? </a:t>
            </a:r>
          </a:p>
          <a:p>
            <a:pPr>
              <a:buNone/>
            </a:pPr>
            <a:r>
              <a:rPr lang="en-US" sz="2800" dirty="0" smtClean="0"/>
              <a:t>(A) S is conflict-serializable but not recoverable </a:t>
            </a:r>
          </a:p>
          <a:p>
            <a:pPr>
              <a:buNone/>
            </a:pPr>
            <a:r>
              <a:rPr lang="en-US" sz="2800" dirty="0" smtClean="0"/>
              <a:t>(B) S is not conflict-serializable but is recoverable </a:t>
            </a:r>
          </a:p>
          <a:p>
            <a:pPr>
              <a:buNone/>
            </a:pPr>
            <a:r>
              <a:rPr lang="en-US" sz="2800" dirty="0" smtClean="0"/>
              <a:t>(C) S is both conflict-serializable and recoverable </a:t>
            </a:r>
          </a:p>
          <a:p>
            <a:pPr>
              <a:buNone/>
            </a:pPr>
            <a:r>
              <a:rPr lang="en-US" sz="2800" dirty="0" smtClean="0"/>
              <a:t>(D) S is neither conflict-serializable nor is it recoverable</a:t>
            </a:r>
            <a:endParaRPr lang="en-US" sz="2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Answer: (C)</a:t>
            </a:r>
          </a:p>
          <a:p>
            <a:r>
              <a:rPr lang="en-US" dirty="0" smtClean="0"/>
              <a:t>Here, for the precedence graph there will be only two directed edges, one from T2 -&gt; T3 ( Read- Write Conflict), and another from T2 -&gt; T1( Read- Write Conflict), hence no cycle, so the schedule is conflict serializable.</a:t>
            </a:r>
          </a:p>
          <a:p>
            <a:endParaRPr lang="en-US" dirty="0" smtClean="0"/>
          </a:p>
          <a:p>
            <a:r>
              <a:rPr lang="en-US" dirty="0" smtClean="0"/>
              <a:t>Here no dirty read operation ( as T3 and T1 commits before T4 reads the Write(X) of T3 </a:t>
            </a:r>
          </a:p>
          <a:p>
            <a:pPr>
              <a:buNone/>
            </a:pPr>
            <a:r>
              <a:rPr lang="en-US" dirty="0" smtClean="0"/>
              <a:t>	and T1 , and T2 commits before T4 reads the Write(Y) of T2 ). Therefore the schedule is recoverable.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858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Which one of the following statements about the schedules is TRUE? </a:t>
            </a:r>
          </a:p>
          <a:p>
            <a:pPr>
              <a:buNone/>
            </a:pPr>
            <a:r>
              <a:rPr lang="en-US" sz="2400" dirty="0" smtClean="0"/>
              <a:t>(A) Only S1 is conflict-serializable. </a:t>
            </a:r>
          </a:p>
          <a:p>
            <a:pPr>
              <a:buNone/>
            </a:pPr>
            <a:r>
              <a:rPr lang="en-US" sz="2400" dirty="0" smtClean="0"/>
              <a:t>(B) Only S2 is conflict-serializable. </a:t>
            </a:r>
          </a:p>
          <a:p>
            <a:pPr>
              <a:buNone/>
            </a:pPr>
            <a:r>
              <a:rPr lang="en-US" sz="2400" dirty="0" smtClean="0"/>
              <a:t>(C) Both S1 and S2 are conflict-serializable. </a:t>
            </a:r>
          </a:p>
          <a:p>
            <a:pPr>
              <a:buNone/>
            </a:pPr>
            <a:r>
              <a:rPr lang="en-US" sz="2400" dirty="0" smtClean="0"/>
              <a:t>(D) Neither S1 nor S2 is conflict-serializable.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413" y="214313"/>
            <a:ext cx="8639175" cy="405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Answer: (A) </a:t>
            </a:r>
          </a:p>
          <a:p>
            <a:r>
              <a:rPr lang="en-US" dirty="0" smtClean="0"/>
              <a:t>If we make a precedence graph for S1 and S2 , we would get directed edges </a:t>
            </a:r>
          </a:p>
          <a:p>
            <a:r>
              <a:rPr lang="en-US" dirty="0" smtClean="0"/>
              <a:t>for S1 as </a:t>
            </a:r>
            <a:r>
              <a:rPr lang="en-US" b="1" dirty="0" smtClean="0"/>
              <a:t>T2-&gt;T1, T2-&gt;T3, T3-&gt;T1</a:t>
            </a:r>
            <a:r>
              <a:rPr lang="en-US" dirty="0" smtClean="0"/>
              <a:t>, and </a:t>
            </a:r>
          </a:p>
          <a:p>
            <a:r>
              <a:rPr lang="en-US" dirty="0" smtClean="0"/>
              <a:t>for S2 as T2-&gt;T1, T2-&gt;T3, T3-&gt;T1, T1-&gt;T2. </a:t>
            </a:r>
          </a:p>
          <a:p>
            <a:r>
              <a:rPr lang="en-US" dirty="0" smtClean="0"/>
              <a:t>In S1 there is no cycle, </a:t>
            </a:r>
          </a:p>
          <a:p>
            <a:r>
              <a:rPr lang="en-US" dirty="0" smtClean="0"/>
              <a:t>but S2 has a cycle. </a:t>
            </a:r>
          </a:p>
          <a:p>
            <a:r>
              <a:rPr lang="en-US" dirty="0" smtClean="0"/>
              <a:t>Hence only S1 is conflict serializable. </a:t>
            </a:r>
          </a:p>
          <a:p>
            <a:r>
              <a:rPr lang="en-US" dirty="0" smtClean="0"/>
              <a:t>Note : The serial order for S1 is T2 -&gt; T3 -&gt; T1.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Q9. Which of the following scenarios may lead to an irrecoverable error in a database system ? </a:t>
            </a:r>
          </a:p>
          <a:p>
            <a:r>
              <a:rPr lang="en-US" dirty="0" smtClean="0"/>
              <a:t>(A) A transaction writes a data item after it is read by an uncommitted transaction </a:t>
            </a:r>
          </a:p>
          <a:p>
            <a:r>
              <a:rPr lang="en-US" dirty="0" smtClean="0"/>
              <a:t>(B) A transaction reads a data item after it is read by an uncommitted transaction </a:t>
            </a:r>
          </a:p>
          <a:p>
            <a:r>
              <a:rPr lang="en-US" dirty="0" smtClean="0"/>
              <a:t>(C) A transaction reads a data item after it is written by a committed transaction </a:t>
            </a:r>
          </a:p>
          <a:p>
            <a:r>
              <a:rPr lang="en-US" dirty="0" smtClean="0"/>
              <a:t>(D) A transaction reads a data item after it is written by an uncommitted transaction 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Answer: (D)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3962400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Which of the following statements is correct? </a:t>
            </a:r>
          </a:p>
          <a:p>
            <a:pPr>
              <a:buNone/>
            </a:pPr>
            <a:r>
              <a:rPr lang="en-US" dirty="0" smtClean="0"/>
              <a:t>(A) The schedule is serializable as T2; T3; T1 </a:t>
            </a:r>
          </a:p>
          <a:p>
            <a:pPr>
              <a:buNone/>
            </a:pPr>
            <a:r>
              <a:rPr lang="en-US" dirty="0" smtClean="0"/>
              <a:t>(B) The schedule is serializable as T2; T1; T3 </a:t>
            </a:r>
          </a:p>
          <a:p>
            <a:pPr>
              <a:buNone/>
            </a:pPr>
            <a:r>
              <a:rPr lang="en-US" dirty="0" smtClean="0"/>
              <a:t>(C) The schedule is serializable as T3; T2; T1 </a:t>
            </a:r>
          </a:p>
          <a:p>
            <a:pPr>
              <a:buNone/>
            </a:pPr>
            <a:r>
              <a:rPr lang="en-US" dirty="0" smtClean="0"/>
              <a:t>(D) The schedule is not serializable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719138"/>
            <a:ext cx="4857750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Answer: (D) </a:t>
            </a:r>
          </a:p>
          <a:p>
            <a:r>
              <a:rPr lang="en-US" dirty="0" smtClean="0"/>
              <a:t>Explanation: </a:t>
            </a:r>
          </a:p>
          <a:p>
            <a:r>
              <a:rPr lang="en-US" dirty="0" smtClean="0"/>
              <a:t>T1 and T2 have conflicting operations between them forming a cycle in the precedence graph.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Q17. Consider the following two phase locking protocol. Suppose a transaction T accesses (for read or write operations), a certain set of objects {O1,…,Ok}. This is done in the following manner: </a:t>
            </a:r>
          </a:p>
          <a:p>
            <a:r>
              <a:rPr lang="en-US" b="1" dirty="0" smtClean="0"/>
              <a:t>Step 1.</a:t>
            </a:r>
            <a:r>
              <a:rPr lang="en-US" dirty="0" smtClean="0"/>
              <a:t> T acquires exclusive locks to O1, . . . , Ok in increasing order of their addresses. </a:t>
            </a:r>
          </a:p>
          <a:p>
            <a:r>
              <a:rPr lang="en-US" b="1" dirty="0" smtClean="0"/>
              <a:t>Step 2.</a:t>
            </a:r>
            <a:r>
              <a:rPr lang="en-US" dirty="0" smtClean="0"/>
              <a:t> The required operations are performed. </a:t>
            </a:r>
          </a:p>
          <a:p>
            <a:r>
              <a:rPr lang="en-US" b="1" dirty="0" smtClean="0"/>
              <a:t>Step 3.</a:t>
            </a:r>
            <a:r>
              <a:rPr lang="en-US" dirty="0" smtClean="0"/>
              <a:t> All locks are released. </a:t>
            </a:r>
          </a:p>
          <a:p>
            <a:pPr>
              <a:buNone/>
            </a:pPr>
            <a:r>
              <a:rPr lang="en-US" b="1" dirty="0" smtClean="0"/>
              <a:t>This protocol will </a:t>
            </a:r>
          </a:p>
          <a:p>
            <a:r>
              <a:rPr lang="en-US" b="1" dirty="0" smtClean="0"/>
              <a:t>(A) guarantee </a:t>
            </a:r>
            <a:r>
              <a:rPr lang="en-US" b="1" dirty="0" err="1" smtClean="0"/>
              <a:t>serializability</a:t>
            </a:r>
            <a:r>
              <a:rPr lang="en-US" b="1" dirty="0" smtClean="0"/>
              <a:t> and deadlock-freedom </a:t>
            </a:r>
          </a:p>
          <a:p>
            <a:r>
              <a:rPr lang="en-US" b="1" dirty="0" smtClean="0"/>
              <a:t>(B) guarantee neither </a:t>
            </a:r>
            <a:r>
              <a:rPr lang="en-US" b="1" dirty="0" err="1" smtClean="0"/>
              <a:t>serializability</a:t>
            </a:r>
            <a:r>
              <a:rPr lang="en-US" b="1" dirty="0" smtClean="0"/>
              <a:t> nor deadlock-freedom </a:t>
            </a:r>
          </a:p>
          <a:p>
            <a:r>
              <a:rPr lang="en-US" b="1" dirty="0" smtClean="0"/>
              <a:t>(C) guarantee </a:t>
            </a:r>
            <a:r>
              <a:rPr lang="en-US" b="1" dirty="0" err="1" smtClean="0"/>
              <a:t>serializability</a:t>
            </a:r>
            <a:r>
              <a:rPr lang="en-US" b="1" dirty="0" smtClean="0"/>
              <a:t> but not deadlock-freedom </a:t>
            </a:r>
          </a:p>
          <a:p>
            <a:r>
              <a:rPr lang="en-US" b="1" dirty="0" smtClean="0"/>
              <a:t>(D) guarantee deadlock-freedom but not </a:t>
            </a:r>
            <a:r>
              <a:rPr lang="en-US" b="1" dirty="0" err="1" smtClean="0"/>
              <a:t>serializability</a:t>
            </a:r>
            <a:endParaRPr lang="en-US" b="1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Answer: (A) </a:t>
            </a:r>
          </a:p>
          <a:p>
            <a:r>
              <a:rPr lang="en-US" dirty="0" smtClean="0"/>
              <a:t>Explanation: The above scenario is Conservative 2PL( or Static 2PL). In Conservative 2PL protocol, a transaction has to lock all the items it access before the transaction begins execution. It is used to avoid deadlocks. </a:t>
            </a:r>
            <a:endParaRPr lang="en-US" smtClean="0"/>
          </a:p>
          <a:p>
            <a:r>
              <a:rPr lang="en-US" smtClean="0"/>
              <a:t>Also</a:t>
            </a:r>
            <a:r>
              <a:rPr lang="en-US" dirty="0" smtClean="0"/>
              <a:t>, 2PL is  conflict serializable, therefore it guarantees </a:t>
            </a:r>
            <a:r>
              <a:rPr lang="en-US" dirty="0" err="1" smtClean="0"/>
              <a:t>serializability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Exclusive Mode</a:t>
            </a:r>
          </a:p>
          <a:p>
            <a:pPr lvl="1"/>
            <a:r>
              <a:rPr lang="en-US" sz="2400" dirty="0" smtClean="0"/>
              <a:t>Denoted by </a:t>
            </a:r>
            <a:r>
              <a:rPr lang="en-US" sz="2400" b="1" dirty="0" smtClean="0"/>
              <a:t>LOCK_X(Q)</a:t>
            </a:r>
          </a:p>
          <a:p>
            <a:pPr lvl="1"/>
            <a:r>
              <a:rPr lang="en-US" sz="2400" dirty="0" smtClean="0"/>
              <a:t>Transaction can performed READ/WRITE operations, </a:t>
            </a:r>
          </a:p>
          <a:p>
            <a:pPr lvl="1"/>
            <a:r>
              <a:rPr lang="en-US" sz="2400" dirty="0" smtClean="0"/>
              <a:t>any other transaction can not obtained shared/exclusive mode lock.  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Lock Compatibility Matrix </a:t>
            </a:r>
            <a:endParaRPr lang="en-US" dirty="0"/>
          </a:p>
        </p:txBody>
      </p:sp>
      <p:pic>
        <p:nvPicPr>
          <p:cNvPr id="6" name="Picture 5" descr="Lock Compatibility matr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805112"/>
            <a:ext cx="4429125" cy="2147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Lock Compatibility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2000" dirty="0" smtClean="0"/>
              <a:t>A transaction may be granted a lock on an item if the requested lock is compatible with locks already held on the item by other transactions.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2000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sz="2000" dirty="0" smtClean="0"/>
              <a:t>Any number of transactions can hold shared locks on an item, 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000" dirty="0" smtClean="0"/>
              <a:t>But if any transaction holds an exclusive(X) on the item no other transaction may hold any lock on the item.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2000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sz="2000" dirty="0" smtClean="0"/>
              <a:t>If a lock cannot be granted, the requesting transaction is made to wait till all incompatible locks held by other transactions have been released. Then the lock is granted.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48920"/>
          <a:ext cx="8229600" cy="6304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Lock_X</a:t>
                      </a:r>
                      <a:r>
                        <a:rPr lang="en-US" dirty="0" smtClean="0"/>
                        <a:t>(A)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R(A)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W(A)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Unlock(A)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Lock_S</a:t>
                      </a:r>
                      <a:r>
                        <a:rPr lang="en-US" dirty="0" smtClean="0"/>
                        <a:t>(B)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R(B)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Unlock(B)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Lock_X</a:t>
                      </a:r>
                      <a:r>
                        <a:rPr lang="en-US" dirty="0" smtClean="0"/>
                        <a:t>(B)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R(B)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W(B)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Unlock(B)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Lock_S</a:t>
                      </a:r>
                      <a:r>
                        <a:rPr lang="en-US" dirty="0" smtClean="0"/>
                        <a:t>(A)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R(A)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Unlock(A)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rot="16200000" flipH="1">
            <a:off x="2705100" y="2019300"/>
            <a:ext cx="3733800" cy="3505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 flipV="1">
            <a:off x="2895600" y="3048000"/>
            <a:ext cx="3505200" cy="15240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762000"/>
            <a:ext cx="5029200" cy="52578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/>
              <a:t>Deadlock –</a:t>
            </a:r>
            <a:r>
              <a:rPr lang="en-US" sz="2800" dirty="0" smtClean="0"/>
              <a:t> </a:t>
            </a:r>
            <a:r>
              <a:rPr lang="en-US" sz="2800" b="1" dirty="0" smtClean="0"/>
              <a:t>T</a:t>
            </a:r>
            <a:r>
              <a:rPr lang="en-US" sz="2800" b="1" baseline="-25000" dirty="0" smtClean="0"/>
              <a:t>1</a:t>
            </a:r>
            <a:r>
              <a:rPr lang="en-US" sz="2800" dirty="0" smtClean="0"/>
              <a:t> holds an Exclusive lock over B, </a:t>
            </a:r>
            <a:br>
              <a:rPr lang="en-US" sz="2800" dirty="0" smtClean="0"/>
            </a:br>
            <a:r>
              <a:rPr lang="en-US" sz="2800" b="1" dirty="0" smtClean="0"/>
              <a:t>T</a:t>
            </a:r>
            <a:r>
              <a:rPr lang="en-US" sz="2800" b="1" baseline="-25000" dirty="0" smtClean="0"/>
              <a:t>2</a:t>
            </a:r>
            <a:r>
              <a:rPr lang="en-US" sz="2800" dirty="0" smtClean="0"/>
              <a:t> holds a Shared lock over A. 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dirty="0" smtClean="0"/>
              <a:t>Consider </a:t>
            </a:r>
            <a:r>
              <a:rPr lang="en-US" sz="2800" b="1" dirty="0" smtClean="0">
                <a:solidFill>
                  <a:srgbClr val="FF0000"/>
                </a:solidFill>
              </a:rPr>
              <a:t>Statement 7, 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</a:t>
            </a:r>
            <a:r>
              <a:rPr lang="en-US" sz="2800" b="1" baseline="-25000" dirty="0" smtClean="0"/>
              <a:t>2</a:t>
            </a:r>
            <a:r>
              <a:rPr lang="en-US" sz="2800" dirty="0" smtClean="0"/>
              <a:t> requests for lock on B, </a:t>
            </a:r>
            <a:br>
              <a:rPr lang="en-US" sz="2800" dirty="0" smtClean="0"/>
            </a:br>
            <a:r>
              <a:rPr lang="en-US" sz="2800" b="1" dirty="0" smtClean="0"/>
              <a:t>while in </a:t>
            </a:r>
            <a:r>
              <a:rPr lang="en-US" sz="2800" b="1" dirty="0" smtClean="0">
                <a:solidFill>
                  <a:srgbClr val="FF0000"/>
                </a:solidFill>
              </a:rPr>
              <a:t>Statement 8</a:t>
            </a:r>
            <a:r>
              <a:rPr lang="en-US" sz="2800" b="1" dirty="0" smtClean="0"/>
              <a:t> </a:t>
            </a:r>
            <a:br>
              <a:rPr lang="en-US" sz="2800" b="1" dirty="0" smtClean="0"/>
            </a:br>
            <a:r>
              <a:rPr lang="en-US" sz="2800" b="1" dirty="0" smtClean="0"/>
              <a:t>T</a:t>
            </a:r>
            <a:r>
              <a:rPr lang="en-US" sz="2800" b="1" baseline="-25000" dirty="0" smtClean="0"/>
              <a:t>1</a:t>
            </a:r>
            <a:r>
              <a:rPr lang="en-US" sz="2800" dirty="0" smtClean="0"/>
              <a:t> requests lock on A. 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This as you may notice imposes a </a:t>
            </a:r>
            <a:r>
              <a:rPr lang="en-US" sz="2800" b="1" dirty="0" smtClean="0">
                <a:solidFill>
                  <a:srgbClr val="FF0000"/>
                </a:solidFill>
              </a:rPr>
              <a:t>Deadlock</a:t>
            </a:r>
            <a:r>
              <a:rPr lang="en-US" sz="2800" dirty="0" smtClean="0"/>
              <a:t> as none can proceed with their execution.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69863" y="990600"/>
          <a:ext cx="3335337" cy="512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255"/>
                <a:gridCol w="1410282"/>
                <a:gridCol w="1392800"/>
              </a:tblGrid>
              <a:tr h="36718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25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cap="all" dirty="0" smtClean="0">
                          <a:solidFill>
                            <a:srgbClr val="000000"/>
                          </a:solidFill>
                        </a:rPr>
                        <a:t>T</a:t>
                      </a:r>
                      <a:r>
                        <a:rPr lang="en-US" b="1" cap="all" baseline="-250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b="1" cap="all" dirty="0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cap="all" dirty="0">
                          <a:solidFill>
                            <a:srgbClr val="000000"/>
                          </a:solidFill>
                        </a:rPr>
                        <a:t>T</a:t>
                      </a:r>
                      <a:r>
                        <a:rPr lang="en-US" b="1" cap="all" baseline="-250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b="1" cap="all" dirty="0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71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1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 err="1" smtClean="0"/>
                        <a:t>Lock_X</a:t>
                      </a:r>
                      <a:r>
                        <a:rPr lang="en-US" b="0" dirty="0" smtClean="0"/>
                        <a:t>(B</a:t>
                      </a:r>
                      <a:r>
                        <a:rPr lang="en-US" b="0" dirty="0"/>
                        <a:t>)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b="0"/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654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2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read(B)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b="0"/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654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3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B:=B-50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b="0"/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654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4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write(B)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b="0"/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71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5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b="0"/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 err="1" smtClean="0"/>
                        <a:t>Lock_S</a:t>
                      </a:r>
                      <a:r>
                        <a:rPr lang="en-US" b="0" dirty="0" smtClean="0"/>
                        <a:t>(A</a:t>
                      </a:r>
                      <a:r>
                        <a:rPr lang="en-US" b="0" dirty="0"/>
                        <a:t>)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654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6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b="0"/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/>
                        <a:t>read(A)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71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7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b="0"/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 err="1" smtClean="0"/>
                        <a:t>Lock_S</a:t>
                      </a:r>
                      <a:r>
                        <a:rPr lang="en-US" b="0" dirty="0" smtClean="0"/>
                        <a:t>(B</a:t>
                      </a:r>
                      <a:r>
                        <a:rPr lang="en-US" b="0" dirty="0"/>
                        <a:t>)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71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8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 err="1" smtClean="0"/>
                        <a:t>Lock_X</a:t>
                      </a:r>
                      <a:r>
                        <a:rPr lang="en-US" b="0" dirty="0" smtClean="0"/>
                        <a:t>(A</a:t>
                      </a:r>
                      <a:r>
                        <a:rPr lang="en-US" b="0" dirty="0"/>
                        <a:t>)</a:t>
                      </a:r>
                    </a:p>
                  </a:txBody>
                  <a:tcPr marL="133350" marR="133350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2055</Words>
  <Application>Microsoft Office PowerPoint</Application>
  <PresentationFormat>On-screen Show (4:3)</PresentationFormat>
  <Paragraphs>372</Paragraphs>
  <Slides>49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Advance  Database Management System  BCAE0001  </vt:lpstr>
      <vt:lpstr>2. Lock Based Protocol</vt:lpstr>
      <vt:lpstr>Slide 3</vt:lpstr>
      <vt:lpstr>Slide 4</vt:lpstr>
      <vt:lpstr>Slide 5</vt:lpstr>
      <vt:lpstr>Slide 6</vt:lpstr>
      <vt:lpstr>Lock Compatibility</vt:lpstr>
      <vt:lpstr>Slide 8</vt:lpstr>
      <vt:lpstr>Deadlock – T1 holds an Exclusive lock over B,  T2 holds a Shared lock over A.   Consider Statement 7,  T2 requests for lock on B,  while in Statement 8  T1 requests lock on A.   This as you may notice imposes a Deadlock as none can proceed with their execution.</vt:lpstr>
      <vt:lpstr>Properties of lock based protocol</vt:lpstr>
      <vt:lpstr>Two-Phase Locking Protocol</vt:lpstr>
      <vt:lpstr>Two-Phase Locking Protocol</vt:lpstr>
      <vt:lpstr>Two-Phase Locking Protocol …</vt:lpstr>
      <vt:lpstr>Transaction T1: Growing Phase is from steps 1-3. Shrinking Phase is from steps 5-7. Lock Point at 3  Transaction T2: Growing Phase is from steps 2-6. Shrinking Phase is from steps 8-9. Lock Point at 6 </vt:lpstr>
      <vt:lpstr>Property 1. Ensure CS/VS, the order of the serializability is the order in which transaction reaches lock point.</vt:lpstr>
      <vt:lpstr>Property 2. Do not ensure freedom from deadlock.</vt:lpstr>
      <vt:lpstr>Property 3. May generate Irrecoverable schedule</vt:lpstr>
      <vt:lpstr>Property 4. May generate cascading rollback</vt:lpstr>
      <vt:lpstr>a. Conservative/Static 2 PL</vt:lpstr>
      <vt:lpstr>Slide 20</vt:lpstr>
      <vt:lpstr>Imp Note</vt:lpstr>
      <vt:lpstr>b. Rigorous 2PL</vt:lpstr>
      <vt:lpstr>Conservative 2PL</vt:lpstr>
      <vt:lpstr>c. Strict 2PL</vt:lpstr>
      <vt:lpstr>3. Graph based Protocol</vt:lpstr>
      <vt:lpstr>Slide 26</vt:lpstr>
      <vt:lpstr>Slide 27</vt:lpstr>
      <vt:lpstr>Tree based Protocol</vt:lpstr>
      <vt:lpstr>Slide 29</vt:lpstr>
      <vt:lpstr>Properties of Tree Based Protocol</vt:lpstr>
      <vt:lpstr>Slide 31</vt:lpstr>
      <vt:lpstr>Summary</vt:lpstr>
      <vt:lpstr>Q&amp;A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</dc:title>
  <dc:creator>atul</dc:creator>
  <cp:lastModifiedBy>DELL</cp:lastModifiedBy>
  <cp:revision>63</cp:revision>
  <dcterms:created xsi:type="dcterms:W3CDTF">2006-08-16T00:00:00Z</dcterms:created>
  <dcterms:modified xsi:type="dcterms:W3CDTF">2021-04-29T05:29:32Z</dcterms:modified>
</cp:coreProperties>
</file>