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2" r:id="rId6"/>
    <p:sldId id="286" r:id="rId7"/>
    <p:sldId id="271" r:id="rId8"/>
    <p:sldId id="284" r:id="rId9"/>
    <p:sldId id="285" r:id="rId10"/>
    <p:sldId id="261" r:id="rId11"/>
    <p:sldId id="262" r:id="rId12"/>
    <p:sldId id="288" r:id="rId13"/>
    <p:sldId id="289" r:id="rId14"/>
    <p:sldId id="272" r:id="rId15"/>
    <p:sldId id="290" r:id="rId16"/>
    <p:sldId id="264" r:id="rId17"/>
    <p:sldId id="273" r:id="rId18"/>
    <p:sldId id="292" r:id="rId19"/>
    <p:sldId id="266" r:id="rId20"/>
    <p:sldId id="293" r:id="rId21"/>
    <p:sldId id="267" r:id="rId22"/>
    <p:sldId id="278" r:id="rId23"/>
    <p:sldId id="294" r:id="rId24"/>
    <p:sldId id="279" r:id="rId25"/>
    <p:sldId id="280" r:id="rId26"/>
    <p:sldId id="295" r:id="rId27"/>
    <p:sldId id="281" r:id="rId28"/>
    <p:sldId id="309" r:id="rId29"/>
    <p:sldId id="310" r:id="rId30"/>
    <p:sldId id="311" r:id="rId31"/>
    <p:sldId id="312" r:id="rId32"/>
    <p:sldId id="268" r:id="rId33"/>
    <p:sldId id="298" r:id="rId34"/>
    <p:sldId id="299" r:id="rId35"/>
    <p:sldId id="300" r:id="rId36"/>
    <p:sldId id="269" r:id="rId37"/>
    <p:sldId id="270" r:id="rId38"/>
    <p:sldId id="301" r:id="rId39"/>
    <p:sldId id="302" r:id="rId40"/>
    <p:sldId id="274" r:id="rId41"/>
    <p:sldId id="276" r:id="rId42"/>
    <p:sldId id="277" r:id="rId43"/>
    <p:sldId id="304" r:id="rId44"/>
    <p:sldId id="305" r:id="rId45"/>
    <p:sldId id="306" r:id="rId46"/>
    <p:sldId id="307" r:id="rId47"/>
    <p:sldId id="308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E77D7D-FEA9-417E-944D-D5B9F5111AB5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F238F5-7889-4163-86B5-1D10AD2E6386}">
      <dgm:prSet phldrT="[Text]"/>
      <dgm:spPr/>
      <dgm:t>
        <a:bodyPr/>
        <a:lstStyle/>
        <a:p>
          <a:r>
            <a:rPr lang="en-IN" dirty="0" smtClean="0"/>
            <a:t>T2</a:t>
          </a:r>
          <a:endParaRPr lang="en-US" dirty="0"/>
        </a:p>
      </dgm:t>
    </dgm:pt>
    <dgm:pt modelId="{2CD8ED77-CFA2-4307-8ADC-CFB0FA857633}" type="parTrans" cxnId="{C37B4AB3-0D25-482E-91FF-14945396661D}">
      <dgm:prSet/>
      <dgm:spPr/>
      <dgm:t>
        <a:bodyPr/>
        <a:lstStyle/>
        <a:p>
          <a:endParaRPr lang="en-US"/>
        </a:p>
      </dgm:t>
    </dgm:pt>
    <dgm:pt modelId="{EC806C38-11F2-4132-B692-E8A1EF8C8049}" type="sibTrans" cxnId="{C37B4AB3-0D25-482E-91FF-14945396661D}">
      <dgm:prSet/>
      <dgm:spPr/>
      <dgm:t>
        <a:bodyPr/>
        <a:lstStyle/>
        <a:p>
          <a:endParaRPr lang="en-US"/>
        </a:p>
      </dgm:t>
    </dgm:pt>
    <dgm:pt modelId="{FD87E5D5-82C9-43BF-B743-AB7111842EC0}">
      <dgm:prSet phldrT="[Text]"/>
      <dgm:spPr/>
      <dgm:t>
        <a:bodyPr/>
        <a:lstStyle/>
        <a:p>
          <a:r>
            <a:rPr lang="en-IN" dirty="0" smtClean="0"/>
            <a:t>T3</a:t>
          </a:r>
          <a:endParaRPr lang="en-US" dirty="0"/>
        </a:p>
      </dgm:t>
    </dgm:pt>
    <dgm:pt modelId="{74E8BD58-5C15-4222-B28D-2037E0194B6C}" type="parTrans" cxnId="{97825DFA-1E61-4EA8-A64A-19DB534E08B8}">
      <dgm:prSet/>
      <dgm:spPr/>
      <dgm:t>
        <a:bodyPr/>
        <a:lstStyle/>
        <a:p>
          <a:endParaRPr lang="en-US"/>
        </a:p>
      </dgm:t>
    </dgm:pt>
    <dgm:pt modelId="{650FC173-0C5B-4132-97F3-DCA2ED782370}" type="sibTrans" cxnId="{97825DFA-1E61-4EA8-A64A-19DB534E08B8}">
      <dgm:prSet/>
      <dgm:spPr/>
      <dgm:t>
        <a:bodyPr/>
        <a:lstStyle/>
        <a:p>
          <a:endParaRPr lang="en-US"/>
        </a:p>
      </dgm:t>
    </dgm:pt>
    <dgm:pt modelId="{2D96E866-DB47-4738-AB9F-D20F8E1F0A7A}">
      <dgm:prSet phldrT="[Text]"/>
      <dgm:spPr/>
      <dgm:t>
        <a:bodyPr/>
        <a:lstStyle/>
        <a:p>
          <a:r>
            <a:rPr lang="en-IN" dirty="0" smtClean="0"/>
            <a:t>T4</a:t>
          </a:r>
          <a:endParaRPr lang="en-US" dirty="0"/>
        </a:p>
      </dgm:t>
    </dgm:pt>
    <dgm:pt modelId="{1E8E1662-222A-45D6-AA88-85CCFBCC80FA}" type="parTrans" cxnId="{E17A1B6A-A086-4EB0-97EC-A5019420E4B4}">
      <dgm:prSet/>
      <dgm:spPr/>
      <dgm:t>
        <a:bodyPr/>
        <a:lstStyle/>
        <a:p>
          <a:endParaRPr lang="en-US"/>
        </a:p>
      </dgm:t>
    </dgm:pt>
    <dgm:pt modelId="{4661473F-E051-4850-9227-03966FC63658}" type="sibTrans" cxnId="{E17A1B6A-A086-4EB0-97EC-A5019420E4B4}">
      <dgm:prSet/>
      <dgm:spPr/>
      <dgm:t>
        <a:bodyPr/>
        <a:lstStyle/>
        <a:p>
          <a:endParaRPr lang="en-US"/>
        </a:p>
      </dgm:t>
    </dgm:pt>
    <dgm:pt modelId="{D986FBF7-EA16-4840-A3F0-C8150E1090A4}">
      <dgm:prSet phldrT="[Text]"/>
      <dgm:spPr/>
      <dgm:t>
        <a:bodyPr/>
        <a:lstStyle/>
        <a:p>
          <a:r>
            <a:rPr lang="en-IN" dirty="0" smtClean="0"/>
            <a:t>T5</a:t>
          </a:r>
          <a:endParaRPr lang="en-US" dirty="0"/>
        </a:p>
      </dgm:t>
    </dgm:pt>
    <dgm:pt modelId="{E09EDCB8-52A3-4D13-B6A6-B235BA50F806}" type="parTrans" cxnId="{47239CDB-6733-4452-A171-9858071310A1}">
      <dgm:prSet/>
      <dgm:spPr/>
      <dgm:t>
        <a:bodyPr/>
        <a:lstStyle/>
        <a:p>
          <a:endParaRPr lang="en-US"/>
        </a:p>
      </dgm:t>
    </dgm:pt>
    <dgm:pt modelId="{0209C17A-850B-4CAF-8C1B-86E5C5E17DD7}" type="sibTrans" cxnId="{47239CDB-6733-4452-A171-9858071310A1}">
      <dgm:prSet/>
      <dgm:spPr/>
      <dgm:t>
        <a:bodyPr/>
        <a:lstStyle/>
        <a:p>
          <a:endParaRPr lang="en-US"/>
        </a:p>
      </dgm:t>
    </dgm:pt>
    <dgm:pt modelId="{BF899840-5A12-4BEA-8732-77AD5C72E07E}">
      <dgm:prSet phldrT="[Text]"/>
      <dgm:spPr/>
      <dgm:t>
        <a:bodyPr/>
        <a:lstStyle/>
        <a:p>
          <a:r>
            <a:rPr lang="en-IN" dirty="0" smtClean="0"/>
            <a:t>T1</a:t>
          </a:r>
          <a:endParaRPr lang="en-US" dirty="0"/>
        </a:p>
      </dgm:t>
    </dgm:pt>
    <dgm:pt modelId="{37EB031B-D231-4A14-9D60-73FAAF54C980}" type="parTrans" cxnId="{00E44FED-656F-4CFF-A7D6-8A2A01DA764E}">
      <dgm:prSet/>
      <dgm:spPr/>
      <dgm:t>
        <a:bodyPr/>
        <a:lstStyle/>
        <a:p>
          <a:endParaRPr lang="en-US"/>
        </a:p>
      </dgm:t>
    </dgm:pt>
    <dgm:pt modelId="{35583478-B69E-455B-B189-4330A00D3DBD}" type="sibTrans" cxnId="{00E44FED-656F-4CFF-A7D6-8A2A01DA764E}">
      <dgm:prSet/>
      <dgm:spPr/>
      <dgm:t>
        <a:bodyPr/>
        <a:lstStyle/>
        <a:p>
          <a:endParaRPr lang="en-US"/>
        </a:p>
      </dgm:t>
    </dgm:pt>
    <dgm:pt modelId="{376EEC81-BB78-4DF9-858E-E6EBB1F3D0B3}" type="pres">
      <dgm:prSet presAssocID="{43E77D7D-FEA9-417E-944D-D5B9F5111AB5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901A33-0230-4697-B7A8-F72AF280B827}" type="pres">
      <dgm:prSet presAssocID="{38F238F5-7889-4163-86B5-1D10AD2E638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D2803-C5FA-46DF-95E8-2D5C1A691BEA}" type="pres">
      <dgm:prSet presAssocID="{EC806C38-11F2-4132-B692-E8A1EF8C8049}" presName="sibTrans" presStyleLbl="sibTrans2D1" presStyleIdx="0" presStyleCnt="5"/>
      <dgm:spPr/>
      <dgm:t>
        <a:bodyPr/>
        <a:lstStyle/>
        <a:p>
          <a:endParaRPr lang="en-US"/>
        </a:p>
      </dgm:t>
    </dgm:pt>
    <dgm:pt modelId="{F446FED8-C0DE-4083-B5D2-D0C1EC70EB3E}" type="pres">
      <dgm:prSet presAssocID="{EC806C38-11F2-4132-B692-E8A1EF8C8049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0320F7FA-52D2-434B-B5DB-93B076B0F80D}" type="pres">
      <dgm:prSet presAssocID="{FD87E5D5-82C9-43BF-B743-AB7111842EC0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119272-B4E0-4B5E-9D9E-A0D7AEC482C5}" type="pres">
      <dgm:prSet presAssocID="{650FC173-0C5B-4132-97F3-DCA2ED782370}" presName="sibTrans" presStyleLbl="sibTrans2D1" presStyleIdx="1" presStyleCnt="5"/>
      <dgm:spPr/>
      <dgm:t>
        <a:bodyPr/>
        <a:lstStyle/>
        <a:p>
          <a:endParaRPr lang="en-US"/>
        </a:p>
      </dgm:t>
    </dgm:pt>
    <dgm:pt modelId="{249ED2CF-4C20-4175-9C7F-8B70365D0036}" type="pres">
      <dgm:prSet presAssocID="{650FC173-0C5B-4132-97F3-DCA2ED782370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52A27B2F-083B-4B76-BF90-507604A1F976}" type="pres">
      <dgm:prSet presAssocID="{2D96E866-DB47-4738-AB9F-D20F8E1F0A7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0B1CD1-F927-49D0-B36C-C41659B477FD}" type="pres">
      <dgm:prSet presAssocID="{4661473F-E051-4850-9227-03966FC63658}" presName="sibTrans" presStyleLbl="sibTrans2D1" presStyleIdx="2" presStyleCnt="5"/>
      <dgm:spPr/>
      <dgm:t>
        <a:bodyPr/>
        <a:lstStyle/>
        <a:p>
          <a:endParaRPr lang="en-US"/>
        </a:p>
      </dgm:t>
    </dgm:pt>
    <dgm:pt modelId="{89D80586-9CCD-41D7-8F37-98BFBB4BF30A}" type="pres">
      <dgm:prSet presAssocID="{4661473F-E051-4850-9227-03966FC63658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2CC2AB97-FEF2-46D1-8AEF-E05CB03BA621}" type="pres">
      <dgm:prSet presAssocID="{D986FBF7-EA16-4840-A3F0-C8150E1090A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382FF-5A8B-4CE3-81B1-A2FF69D3DA96}" type="pres">
      <dgm:prSet presAssocID="{0209C17A-850B-4CAF-8C1B-86E5C5E17DD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6921C3C2-2406-45F3-BA5D-6062004D6EEB}" type="pres">
      <dgm:prSet presAssocID="{0209C17A-850B-4CAF-8C1B-86E5C5E17DD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60A0E94A-0CFF-4C0A-A0C3-A842D8452FAC}" type="pres">
      <dgm:prSet presAssocID="{BF899840-5A12-4BEA-8732-77AD5C72E07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C1403-16D8-407B-A944-FA7EF204D039}" type="pres">
      <dgm:prSet presAssocID="{35583478-B69E-455B-B189-4330A00D3DBD}" presName="sibTrans" presStyleLbl="sibTrans2D1" presStyleIdx="4" presStyleCnt="5"/>
      <dgm:spPr/>
      <dgm:t>
        <a:bodyPr/>
        <a:lstStyle/>
        <a:p>
          <a:endParaRPr lang="en-US"/>
        </a:p>
      </dgm:t>
    </dgm:pt>
    <dgm:pt modelId="{52C866DA-CE41-4C7A-9CE9-6B0E9AA3B934}" type="pres">
      <dgm:prSet presAssocID="{35583478-B69E-455B-B189-4330A00D3DBD}" presName="connectorText" presStyleLbl="sibTrans2D1" presStyleIdx="4" presStyleCnt="5"/>
      <dgm:spPr/>
      <dgm:t>
        <a:bodyPr/>
        <a:lstStyle/>
        <a:p>
          <a:endParaRPr lang="en-US"/>
        </a:p>
      </dgm:t>
    </dgm:pt>
  </dgm:ptLst>
  <dgm:cxnLst>
    <dgm:cxn modelId="{785D8C5C-EF42-4EC5-A03C-A38E3C2ECD90}" type="presOf" srcId="{43E77D7D-FEA9-417E-944D-D5B9F5111AB5}" destId="{376EEC81-BB78-4DF9-858E-E6EBB1F3D0B3}" srcOrd="0" destOrd="0" presId="urn:microsoft.com/office/officeart/2005/8/layout/cycle2"/>
    <dgm:cxn modelId="{93134BD2-5321-46C0-968C-A9DF09CBC267}" type="presOf" srcId="{D986FBF7-EA16-4840-A3F0-C8150E1090A4}" destId="{2CC2AB97-FEF2-46D1-8AEF-E05CB03BA621}" srcOrd="0" destOrd="0" presId="urn:microsoft.com/office/officeart/2005/8/layout/cycle2"/>
    <dgm:cxn modelId="{00E44FED-656F-4CFF-A7D6-8A2A01DA764E}" srcId="{43E77D7D-FEA9-417E-944D-D5B9F5111AB5}" destId="{BF899840-5A12-4BEA-8732-77AD5C72E07E}" srcOrd="4" destOrd="0" parTransId="{37EB031B-D231-4A14-9D60-73FAAF54C980}" sibTransId="{35583478-B69E-455B-B189-4330A00D3DBD}"/>
    <dgm:cxn modelId="{DE05BB1E-6F1C-4B08-96A2-A5B3FBD991AA}" type="presOf" srcId="{38F238F5-7889-4163-86B5-1D10AD2E6386}" destId="{96901A33-0230-4697-B7A8-F72AF280B827}" srcOrd="0" destOrd="0" presId="urn:microsoft.com/office/officeart/2005/8/layout/cycle2"/>
    <dgm:cxn modelId="{46B8B647-5735-4EF0-92B5-B3CABCC41AC0}" type="presOf" srcId="{0209C17A-850B-4CAF-8C1B-86E5C5E17DD7}" destId="{6921C3C2-2406-45F3-BA5D-6062004D6EEB}" srcOrd="1" destOrd="0" presId="urn:microsoft.com/office/officeart/2005/8/layout/cycle2"/>
    <dgm:cxn modelId="{A30E95FE-1216-437B-B000-247C188B59C0}" type="presOf" srcId="{35583478-B69E-455B-B189-4330A00D3DBD}" destId="{CF9C1403-16D8-407B-A944-FA7EF204D039}" srcOrd="0" destOrd="0" presId="urn:microsoft.com/office/officeart/2005/8/layout/cycle2"/>
    <dgm:cxn modelId="{33349227-FE0C-4DD1-857C-FCCE21ED56A1}" type="presOf" srcId="{0209C17A-850B-4CAF-8C1B-86E5C5E17DD7}" destId="{1F5382FF-5A8B-4CE3-81B1-A2FF69D3DA96}" srcOrd="0" destOrd="0" presId="urn:microsoft.com/office/officeart/2005/8/layout/cycle2"/>
    <dgm:cxn modelId="{A3F1B82B-B15C-4398-8C60-C846003ABE31}" type="presOf" srcId="{4661473F-E051-4850-9227-03966FC63658}" destId="{AD0B1CD1-F927-49D0-B36C-C41659B477FD}" srcOrd="0" destOrd="0" presId="urn:microsoft.com/office/officeart/2005/8/layout/cycle2"/>
    <dgm:cxn modelId="{666A37BE-B02A-49BB-AED1-04DA074433D7}" type="presOf" srcId="{EC806C38-11F2-4132-B692-E8A1EF8C8049}" destId="{80AD2803-C5FA-46DF-95E8-2D5C1A691BEA}" srcOrd="0" destOrd="0" presId="urn:microsoft.com/office/officeart/2005/8/layout/cycle2"/>
    <dgm:cxn modelId="{4896E7FB-4472-4F05-A4BF-F99CD2766527}" type="presOf" srcId="{35583478-B69E-455B-B189-4330A00D3DBD}" destId="{52C866DA-CE41-4C7A-9CE9-6B0E9AA3B934}" srcOrd="1" destOrd="0" presId="urn:microsoft.com/office/officeart/2005/8/layout/cycle2"/>
    <dgm:cxn modelId="{F94E62FB-1352-49C9-BAF5-632EF2F55212}" type="presOf" srcId="{BF899840-5A12-4BEA-8732-77AD5C72E07E}" destId="{60A0E94A-0CFF-4C0A-A0C3-A842D8452FAC}" srcOrd="0" destOrd="0" presId="urn:microsoft.com/office/officeart/2005/8/layout/cycle2"/>
    <dgm:cxn modelId="{47239CDB-6733-4452-A171-9858071310A1}" srcId="{43E77D7D-FEA9-417E-944D-D5B9F5111AB5}" destId="{D986FBF7-EA16-4840-A3F0-C8150E1090A4}" srcOrd="3" destOrd="0" parTransId="{E09EDCB8-52A3-4D13-B6A6-B235BA50F806}" sibTransId="{0209C17A-850B-4CAF-8C1B-86E5C5E17DD7}"/>
    <dgm:cxn modelId="{C37B4AB3-0D25-482E-91FF-14945396661D}" srcId="{43E77D7D-FEA9-417E-944D-D5B9F5111AB5}" destId="{38F238F5-7889-4163-86B5-1D10AD2E6386}" srcOrd="0" destOrd="0" parTransId="{2CD8ED77-CFA2-4307-8ADC-CFB0FA857633}" sibTransId="{EC806C38-11F2-4132-B692-E8A1EF8C8049}"/>
    <dgm:cxn modelId="{E17A1B6A-A086-4EB0-97EC-A5019420E4B4}" srcId="{43E77D7D-FEA9-417E-944D-D5B9F5111AB5}" destId="{2D96E866-DB47-4738-AB9F-D20F8E1F0A7A}" srcOrd="2" destOrd="0" parTransId="{1E8E1662-222A-45D6-AA88-85CCFBCC80FA}" sibTransId="{4661473F-E051-4850-9227-03966FC63658}"/>
    <dgm:cxn modelId="{5ACDF546-E7BB-4076-B4C4-59FBA5C626D7}" type="presOf" srcId="{4661473F-E051-4850-9227-03966FC63658}" destId="{89D80586-9CCD-41D7-8F37-98BFBB4BF30A}" srcOrd="1" destOrd="0" presId="urn:microsoft.com/office/officeart/2005/8/layout/cycle2"/>
    <dgm:cxn modelId="{41BABBF5-77B8-4C11-8EAD-F87E49712C41}" type="presOf" srcId="{FD87E5D5-82C9-43BF-B743-AB7111842EC0}" destId="{0320F7FA-52D2-434B-B5DB-93B076B0F80D}" srcOrd="0" destOrd="0" presId="urn:microsoft.com/office/officeart/2005/8/layout/cycle2"/>
    <dgm:cxn modelId="{5D08822E-38FC-4A16-85CE-20750E9784BB}" type="presOf" srcId="{2D96E866-DB47-4738-AB9F-D20F8E1F0A7A}" destId="{52A27B2F-083B-4B76-BF90-507604A1F976}" srcOrd="0" destOrd="0" presId="urn:microsoft.com/office/officeart/2005/8/layout/cycle2"/>
    <dgm:cxn modelId="{DA49A5B0-3682-4F79-9AC0-A44D8DD93B85}" type="presOf" srcId="{EC806C38-11F2-4132-B692-E8A1EF8C8049}" destId="{F446FED8-C0DE-4083-B5D2-D0C1EC70EB3E}" srcOrd="1" destOrd="0" presId="urn:microsoft.com/office/officeart/2005/8/layout/cycle2"/>
    <dgm:cxn modelId="{97825DFA-1E61-4EA8-A64A-19DB534E08B8}" srcId="{43E77D7D-FEA9-417E-944D-D5B9F5111AB5}" destId="{FD87E5D5-82C9-43BF-B743-AB7111842EC0}" srcOrd="1" destOrd="0" parTransId="{74E8BD58-5C15-4222-B28D-2037E0194B6C}" sibTransId="{650FC173-0C5B-4132-97F3-DCA2ED782370}"/>
    <dgm:cxn modelId="{BFAD131D-D3FE-4688-80BD-D700BF47FE96}" type="presOf" srcId="{650FC173-0C5B-4132-97F3-DCA2ED782370}" destId="{249ED2CF-4C20-4175-9C7F-8B70365D0036}" srcOrd="1" destOrd="0" presId="urn:microsoft.com/office/officeart/2005/8/layout/cycle2"/>
    <dgm:cxn modelId="{91A1A39F-6511-48B9-8DF1-6A0047F7FCDE}" type="presOf" srcId="{650FC173-0C5B-4132-97F3-DCA2ED782370}" destId="{06119272-B4E0-4B5E-9D9E-A0D7AEC482C5}" srcOrd="0" destOrd="0" presId="urn:microsoft.com/office/officeart/2005/8/layout/cycle2"/>
    <dgm:cxn modelId="{6AD7D237-758E-45B9-9B3C-D404CD1A0F04}" type="presParOf" srcId="{376EEC81-BB78-4DF9-858E-E6EBB1F3D0B3}" destId="{96901A33-0230-4697-B7A8-F72AF280B827}" srcOrd="0" destOrd="0" presId="urn:microsoft.com/office/officeart/2005/8/layout/cycle2"/>
    <dgm:cxn modelId="{5F916C48-3A3A-4340-8846-C2EDDA0FDCFA}" type="presParOf" srcId="{376EEC81-BB78-4DF9-858E-E6EBB1F3D0B3}" destId="{80AD2803-C5FA-46DF-95E8-2D5C1A691BEA}" srcOrd="1" destOrd="0" presId="urn:microsoft.com/office/officeart/2005/8/layout/cycle2"/>
    <dgm:cxn modelId="{78DA0523-4C49-408F-81C1-8A4579B98608}" type="presParOf" srcId="{80AD2803-C5FA-46DF-95E8-2D5C1A691BEA}" destId="{F446FED8-C0DE-4083-B5D2-D0C1EC70EB3E}" srcOrd="0" destOrd="0" presId="urn:microsoft.com/office/officeart/2005/8/layout/cycle2"/>
    <dgm:cxn modelId="{53824B73-EA03-44E5-8F30-DEB6F9DF692A}" type="presParOf" srcId="{376EEC81-BB78-4DF9-858E-E6EBB1F3D0B3}" destId="{0320F7FA-52D2-434B-B5DB-93B076B0F80D}" srcOrd="2" destOrd="0" presId="urn:microsoft.com/office/officeart/2005/8/layout/cycle2"/>
    <dgm:cxn modelId="{AE89ED78-1DF6-4E53-9A38-AA8937A9571C}" type="presParOf" srcId="{376EEC81-BB78-4DF9-858E-E6EBB1F3D0B3}" destId="{06119272-B4E0-4B5E-9D9E-A0D7AEC482C5}" srcOrd="3" destOrd="0" presId="urn:microsoft.com/office/officeart/2005/8/layout/cycle2"/>
    <dgm:cxn modelId="{D97E8496-2192-4573-B778-E02FAD0911BF}" type="presParOf" srcId="{06119272-B4E0-4B5E-9D9E-A0D7AEC482C5}" destId="{249ED2CF-4C20-4175-9C7F-8B70365D0036}" srcOrd="0" destOrd="0" presId="urn:microsoft.com/office/officeart/2005/8/layout/cycle2"/>
    <dgm:cxn modelId="{7596CC1C-EED5-45E3-A662-808E90AD427A}" type="presParOf" srcId="{376EEC81-BB78-4DF9-858E-E6EBB1F3D0B3}" destId="{52A27B2F-083B-4B76-BF90-507604A1F976}" srcOrd="4" destOrd="0" presId="urn:microsoft.com/office/officeart/2005/8/layout/cycle2"/>
    <dgm:cxn modelId="{E9820CC0-D7E7-47CB-8364-496B5B9B11AB}" type="presParOf" srcId="{376EEC81-BB78-4DF9-858E-E6EBB1F3D0B3}" destId="{AD0B1CD1-F927-49D0-B36C-C41659B477FD}" srcOrd="5" destOrd="0" presId="urn:microsoft.com/office/officeart/2005/8/layout/cycle2"/>
    <dgm:cxn modelId="{CDAFC927-A44C-4CD8-B7D5-2467803E9371}" type="presParOf" srcId="{AD0B1CD1-F927-49D0-B36C-C41659B477FD}" destId="{89D80586-9CCD-41D7-8F37-98BFBB4BF30A}" srcOrd="0" destOrd="0" presId="urn:microsoft.com/office/officeart/2005/8/layout/cycle2"/>
    <dgm:cxn modelId="{ED189E82-4243-411A-B421-8310E42E955D}" type="presParOf" srcId="{376EEC81-BB78-4DF9-858E-E6EBB1F3D0B3}" destId="{2CC2AB97-FEF2-46D1-8AEF-E05CB03BA621}" srcOrd="6" destOrd="0" presId="urn:microsoft.com/office/officeart/2005/8/layout/cycle2"/>
    <dgm:cxn modelId="{07110AC7-D00E-41C2-ACA5-A408DA54567C}" type="presParOf" srcId="{376EEC81-BB78-4DF9-858E-E6EBB1F3D0B3}" destId="{1F5382FF-5A8B-4CE3-81B1-A2FF69D3DA96}" srcOrd="7" destOrd="0" presId="urn:microsoft.com/office/officeart/2005/8/layout/cycle2"/>
    <dgm:cxn modelId="{8F1DD08D-EA9A-486D-812E-D86A378E831D}" type="presParOf" srcId="{1F5382FF-5A8B-4CE3-81B1-A2FF69D3DA96}" destId="{6921C3C2-2406-45F3-BA5D-6062004D6EEB}" srcOrd="0" destOrd="0" presId="urn:microsoft.com/office/officeart/2005/8/layout/cycle2"/>
    <dgm:cxn modelId="{5FAB9BF5-8F3F-49AB-90E6-99E2A1A72BE6}" type="presParOf" srcId="{376EEC81-BB78-4DF9-858E-E6EBB1F3D0B3}" destId="{60A0E94A-0CFF-4C0A-A0C3-A842D8452FAC}" srcOrd="8" destOrd="0" presId="urn:microsoft.com/office/officeart/2005/8/layout/cycle2"/>
    <dgm:cxn modelId="{80CB4195-8345-41A6-AA7E-81A3D4C86207}" type="presParOf" srcId="{376EEC81-BB78-4DF9-858E-E6EBB1F3D0B3}" destId="{CF9C1403-16D8-407B-A944-FA7EF204D039}" srcOrd="9" destOrd="0" presId="urn:microsoft.com/office/officeart/2005/8/layout/cycle2"/>
    <dgm:cxn modelId="{AF35D9EE-9F13-4D12-9E1C-4781746A917B}" type="presParOf" srcId="{CF9C1403-16D8-407B-A944-FA7EF204D039}" destId="{52C866DA-CE41-4C7A-9CE9-6B0E9AA3B934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Module 2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Advance Database management System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BCAE0001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b="1" dirty="0" smtClean="0"/>
              <a:t>Why to handle deadlock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System must have proper methods to deal with deadlocks, otherwise..</a:t>
            </a:r>
          </a:p>
          <a:p>
            <a:pPr lvl="1"/>
            <a:r>
              <a:rPr lang="en-US" sz="2400" b="1" dirty="0" smtClean="0"/>
              <a:t>In Real Time System it may lead to disaster.</a:t>
            </a:r>
          </a:p>
          <a:p>
            <a:pPr lvl="1"/>
            <a:r>
              <a:rPr lang="en-US" sz="2400" b="1" dirty="0" smtClean="0"/>
              <a:t>Will reduce resource utilization and increase inefficiency.   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Principles to deal with Dead 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 smtClean="0"/>
              <a:t>Prevention:</a:t>
            </a:r>
            <a:r>
              <a:rPr lang="en-US" sz="2800" b="1" dirty="0" smtClean="0"/>
              <a:t> which ensure that system will never enter a dead lock state.</a:t>
            </a:r>
          </a:p>
          <a:p>
            <a:pPr marL="742950" indent="-742950">
              <a:buFont typeface="+mj-lt"/>
              <a:buAutoNum type="arabicPeriod"/>
            </a:pPr>
            <a:endParaRPr lang="en-US" b="1" dirty="0" smtClean="0"/>
          </a:p>
          <a:p>
            <a:pPr marL="742950" indent="-742950">
              <a:buFont typeface="+mj-lt"/>
              <a:buAutoNum type="arabicPeriod"/>
            </a:pPr>
            <a:r>
              <a:rPr lang="en-US" b="1" dirty="0" smtClean="0"/>
              <a:t>Detection &amp; Recovery:</a:t>
            </a:r>
            <a:r>
              <a:rPr lang="en-US" sz="2800" b="1" dirty="0" smtClean="0"/>
              <a:t> Allow system to enter dead lock, then try to recover.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Principles to deal with Dead 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b="1" dirty="0" smtClean="0"/>
              <a:t>Both methods may result in transaction rollback.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b="1" dirty="0" smtClean="0"/>
              <a:t>Probability that the system would enter a deadlock state is </a:t>
            </a:r>
          </a:p>
          <a:p>
            <a:pPr marL="1143000" lvl="1" indent="-742950"/>
            <a:r>
              <a:rPr lang="en-US" sz="2400" b="1" dirty="0" smtClean="0"/>
              <a:t>relatively high:  -   use Prevention</a:t>
            </a:r>
          </a:p>
          <a:p>
            <a:pPr marL="1143000" lvl="1" indent="-742950"/>
            <a:r>
              <a:rPr lang="en-US" sz="2400" b="1" dirty="0" smtClean="0"/>
              <a:t>Low:  -                    use Detection and Recovery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b="1" dirty="0" smtClean="0"/>
              <a:t>Dead Lock Prevention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Two approaches for Dead Lock Prevention:-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No Cyclic wait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b="1" dirty="0" smtClean="0"/>
              <a:t>No Hold &amp; wait</a:t>
            </a:r>
          </a:p>
          <a:p>
            <a:pPr marL="914400" lvl="1" indent="-514350">
              <a:buFont typeface="+mj-lt"/>
              <a:buAutoNum type="arabicPeriod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3600" dirty="0" smtClean="0"/>
              <a:t>Dead Lock Prevention</a:t>
            </a:r>
            <a:r>
              <a:rPr lang="en-US" sz="3600" b="1" dirty="0" smtClean="0"/>
              <a:t>- No Hold &amp; Wait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To ensure No Hold &amp; Wait  ---</a:t>
            </a:r>
          </a:p>
          <a:p>
            <a:pPr lvl="1"/>
            <a:r>
              <a:rPr lang="en-US" b="1" dirty="0" smtClean="0"/>
              <a:t>Each transaction locks all the data item, before it begin execution</a:t>
            </a:r>
          </a:p>
          <a:p>
            <a:r>
              <a:rPr lang="en-US" b="1" dirty="0" smtClean="0"/>
              <a:t>Example: </a:t>
            </a:r>
            <a:r>
              <a:rPr lang="en-US" dirty="0" smtClean="0"/>
              <a:t>Conservative 2PL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Disadvantages of </a:t>
            </a:r>
            <a:r>
              <a:rPr lang="en-US" b="1" dirty="0" smtClean="0"/>
              <a:t>No Hold &amp;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en-US" sz="2400" b="1" dirty="0" smtClean="0"/>
              <a:t>Hard to predict, before the transaction begins, what data items need to be locked;</a:t>
            </a:r>
          </a:p>
          <a:p>
            <a:pPr marL="457200" indent="-457200"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(2) Data-item utilization may be very low, since many of the data items may be locked but unused for a long time.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sz="4000" dirty="0" smtClean="0"/>
              <a:t>Dead Lock Prevention </a:t>
            </a:r>
            <a:r>
              <a:rPr lang="en-US" sz="4000" b="1" dirty="0" smtClean="0"/>
              <a:t>- No Cyclic Wait</a:t>
            </a:r>
            <a:r>
              <a:rPr lang="en-US" b="1" dirty="0" smtClean="0"/>
              <a:t>	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2800" b="1" dirty="0" smtClean="0"/>
              <a:t>To ensure No Cyclic Wait  ---</a:t>
            </a:r>
          </a:p>
          <a:p>
            <a:pPr lvl="1"/>
            <a:r>
              <a:rPr lang="en-US" sz="2400" b="1" dirty="0" smtClean="0"/>
              <a:t>Impose an ordering of all data item,</a:t>
            </a:r>
          </a:p>
          <a:p>
            <a:pPr lvl="1"/>
            <a:r>
              <a:rPr lang="en-US" sz="2400" b="1" dirty="0" smtClean="0"/>
              <a:t>Transaction locks data item only in the sequence consistent with ordering</a:t>
            </a:r>
          </a:p>
          <a:p>
            <a:r>
              <a:rPr lang="en-US" sz="2800" b="1" dirty="0" smtClean="0"/>
              <a:t>Example: </a:t>
            </a:r>
            <a:r>
              <a:rPr lang="en-US" sz="2800" dirty="0" smtClean="0"/>
              <a:t>Tree Protocol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Let two data items A and B having order A -&gt;B</a:t>
            </a:r>
          </a:p>
          <a:p>
            <a:r>
              <a:rPr lang="en-US" sz="2800" dirty="0" smtClean="0"/>
              <a:t>Let Ti and </a:t>
            </a:r>
            <a:r>
              <a:rPr lang="en-US" sz="2800" dirty="0" err="1" smtClean="0"/>
              <a:t>Tj</a:t>
            </a:r>
            <a:r>
              <a:rPr lang="en-US" sz="2800" dirty="0" smtClean="0"/>
              <a:t> wants to access A and B respectively, but whoever gets access of A first, will be granted its required resource,……….</a:t>
            </a:r>
            <a:r>
              <a:rPr lang="en-US" sz="2800" b="1" dirty="0" smtClean="0"/>
              <a:t>hence no cyclic wait</a:t>
            </a:r>
            <a:endParaRPr lang="en-US" sz="2800" b="1" dirty="0"/>
          </a:p>
        </p:txBody>
      </p:sp>
      <p:cxnSp>
        <p:nvCxnSpPr>
          <p:cNvPr id="4" name="Straight Arrow Connector 3"/>
          <p:cNvCxnSpPr>
            <a:stCxn id="5" idx="3"/>
          </p:cNvCxnSpPr>
          <p:nvPr/>
        </p:nvCxnSpPr>
        <p:spPr>
          <a:xfrm>
            <a:off x="5187464" y="4254788"/>
            <a:ext cx="984736" cy="124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648199" y="3962400"/>
            <a:ext cx="5392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T</a:t>
            </a:r>
            <a:r>
              <a:rPr lang="en-US" sz="2400" b="1" dirty="0" smtClean="0"/>
              <a:t>i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4572000" y="5131949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T</a:t>
            </a:r>
            <a:r>
              <a:rPr lang="en-US" sz="2400" b="1" dirty="0" err="1" smtClean="0"/>
              <a:t>j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324600" y="39624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A(1)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6" idx="1"/>
            <a:endCxn id="7" idx="1"/>
          </p:cNvCxnSpPr>
          <p:nvPr/>
        </p:nvCxnSpPr>
        <p:spPr>
          <a:xfrm flipV="1">
            <a:off x="5181600" y="4254788"/>
            <a:ext cx="1143000" cy="11695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24600" y="5257800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B(2)</a:t>
            </a:r>
            <a:endParaRPr lang="en-US" b="1" dirty="0"/>
          </a:p>
        </p:txBody>
      </p:sp>
      <p:cxnSp>
        <p:nvCxnSpPr>
          <p:cNvPr id="23" name="Straight Arrow Connector 22"/>
          <p:cNvCxnSpPr>
            <a:stCxn id="7" idx="2"/>
            <a:endCxn id="17" idx="0"/>
          </p:cNvCxnSpPr>
          <p:nvPr/>
        </p:nvCxnSpPr>
        <p:spPr>
          <a:xfrm rot="5400000">
            <a:off x="6540788" y="4902487"/>
            <a:ext cx="7106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Disadvantages of </a:t>
            </a:r>
            <a:r>
              <a:rPr lang="en-US" b="1" dirty="0" smtClean="0"/>
              <a:t>No Cyclic Wait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sz="2400" b="1" dirty="0" smtClean="0"/>
              <a:t>Difficult to order all the data item.</a:t>
            </a:r>
          </a:p>
          <a:p>
            <a:pPr marL="514350" indent="-514350">
              <a:buAutoNum type="arabicParenBoth"/>
            </a:pPr>
            <a:r>
              <a:rPr lang="en-US" sz="2400" b="1" dirty="0" smtClean="0"/>
              <a:t>Ordering of data item may be a time consuming process.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2800" b="1" dirty="0" smtClean="0"/>
              <a:t>Dead Lock Prevention Approaches-Classification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Wait-Die: (Non Preemptive)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Wound-Wait</a:t>
            </a:r>
            <a:r>
              <a:rPr lang="en-US" b="1" dirty="0" smtClean="0">
                <a:sym typeface="Wingdings" pitchFamily="2" charset="2"/>
              </a:rPr>
              <a:t>:(Preemptive)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ym typeface="Wingdings" pitchFamily="2" charset="2"/>
              </a:rPr>
              <a:t>Lock time-out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/>
              <a:t>Syllabus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Concurrency Control Techniques:  </a:t>
            </a:r>
          </a:p>
          <a:p>
            <a:pPr lvl="1"/>
            <a:r>
              <a:rPr lang="en-US" dirty="0" smtClean="0"/>
              <a:t>Two Phase Locking Techniques for Concurrency Control, </a:t>
            </a:r>
          </a:p>
          <a:p>
            <a:pPr lvl="1"/>
            <a:r>
              <a:rPr lang="en-US" dirty="0" smtClean="0"/>
              <a:t>Concurrency Control Based on Timestamp Ordering. </a:t>
            </a:r>
          </a:p>
          <a:p>
            <a:r>
              <a:rPr lang="en-US" sz="4600" b="1" dirty="0" smtClean="0"/>
              <a:t>Deadlock:  </a:t>
            </a:r>
          </a:p>
          <a:p>
            <a:pPr lvl="1"/>
            <a:r>
              <a:rPr lang="en-US" sz="4000" b="1" dirty="0" smtClean="0"/>
              <a:t>Deadlock Handling, </a:t>
            </a:r>
          </a:p>
          <a:p>
            <a:pPr lvl="1"/>
            <a:r>
              <a:rPr lang="en-US" sz="4000" b="1" dirty="0" smtClean="0"/>
              <a:t>Deadlock Prevention, </a:t>
            </a:r>
          </a:p>
          <a:p>
            <a:pPr lvl="1"/>
            <a:r>
              <a:rPr lang="en-US" sz="4000" b="1" dirty="0" smtClean="0"/>
              <a:t>Deadlock Detection and </a:t>
            </a:r>
          </a:p>
          <a:p>
            <a:pPr lvl="1"/>
            <a:r>
              <a:rPr lang="en-US" sz="4000" b="1" dirty="0" smtClean="0"/>
              <a:t>Deadlock Recovery Techniques. </a:t>
            </a:r>
          </a:p>
          <a:p>
            <a:r>
              <a:rPr lang="en-US" dirty="0" smtClean="0"/>
              <a:t>Recovery System: </a:t>
            </a:r>
          </a:p>
          <a:p>
            <a:pPr lvl="1"/>
            <a:r>
              <a:rPr lang="en-US" dirty="0" smtClean="0"/>
              <a:t>Failure Classification, </a:t>
            </a:r>
          </a:p>
          <a:p>
            <a:pPr lvl="1"/>
            <a:r>
              <a:rPr lang="en-US" dirty="0" smtClean="0"/>
              <a:t>Storage Structure, </a:t>
            </a:r>
          </a:p>
          <a:p>
            <a:pPr lvl="1"/>
            <a:r>
              <a:rPr lang="en-US" dirty="0" smtClean="0"/>
              <a:t>Data Access.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Wait-Die: (Non Preemptive)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rgbClr val="FFC000"/>
          </a:solidFill>
        </p:spPr>
        <p:txBody>
          <a:bodyPr>
            <a:noAutofit/>
          </a:bodyPr>
          <a:lstStyle/>
          <a:p>
            <a:r>
              <a:rPr lang="en-US" sz="2800" b="1" dirty="0" smtClean="0"/>
              <a:t>When transaction Ti requests a data item currently held by 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,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Ti is allowed to </a:t>
            </a:r>
            <a:r>
              <a:rPr lang="en-US" sz="3600" b="1" dirty="0" smtClean="0"/>
              <a:t>wait only if</a:t>
            </a:r>
            <a:r>
              <a:rPr lang="en-US" sz="2800" b="1" dirty="0" smtClean="0"/>
              <a:t> it has a timestamp smaller than that of 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(that is, Ti is older than 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).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Otherwise, Ti is rolled back (dies).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Wait-Die: (Non Preemptive)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If</a:t>
            </a:r>
            <a:r>
              <a:rPr lang="en-US" sz="2800" b="1" dirty="0" smtClean="0"/>
              <a:t> TS(Ti) &lt; TS(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),</a:t>
            </a:r>
            <a:r>
              <a:rPr lang="en-US" sz="2800" dirty="0" smtClean="0"/>
              <a:t> then</a:t>
            </a:r>
            <a:r>
              <a:rPr lang="en-US" sz="2800" b="1" dirty="0" smtClean="0"/>
              <a:t> Ti must wait (Ti is senior)</a:t>
            </a:r>
          </a:p>
          <a:p>
            <a:endParaRPr lang="en-US" sz="2800" b="1" dirty="0"/>
          </a:p>
        </p:txBody>
      </p:sp>
      <p:cxnSp>
        <p:nvCxnSpPr>
          <p:cNvPr id="5" name="Straight Arrow Connector 4"/>
          <p:cNvCxnSpPr>
            <a:stCxn id="8" idx="3"/>
            <a:endCxn id="10" idx="1"/>
          </p:cNvCxnSpPr>
          <p:nvPr/>
        </p:nvCxnSpPr>
        <p:spPr>
          <a:xfrm>
            <a:off x="1911388" y="3111788"/>
            <a:ext cx="1136612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2819400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r>
              <a:rPr lang="en-US" sz="2400" b="1" dirty="0" smtClean="0"/>
              <a:t>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38406" y="2819400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T</a:t>
            </a:r>
            <a:r>
              <a:rPr lang="en-US" sz="2400" b="1" dirty="0" err="1" smtClean="0"/>
              <a:t>j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4191000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rot="16200000" flipV="1">
            <a:off x="2883188" y="3792791"/>
            <a:ext cx="786825" cy="95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9991" y="3439180"/>
            <a:ext cx="125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having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675" y="3541693"/>
            <a:ext cx="185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 requesting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Wait-Die: (Non Preemptive)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If</a:t>
            </a:r>
            <a:r>
              <a:rPr lang="en-US" sz="2800" b="1" dirty="0" smtClean="0"/>
              <a:t> TS(Ti) &gt; TS(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), </a:t>
            </a:r>
            <a:r>
              <a:rPr lang="en-US" sz="2800" dirty="0" smtClean="0"/>
              <a:t>then</a:t>
            </a:r>
            <a:r>
              <a:rPr lang="en-US" sz="2800" b="1" dirty="0" smtClean="0"/>
              <a:t> Ti rollback (die)</a:t>
            </a:r>
          </a:p>
          <a:p>
            <a:endParaRPr lang="en-US" sz="2800" b="1" dirty="0"/>
          </a:p>
        </p:txBody>
      </p:sp>
      <p:cxnSp>
        <p:nvCxnSpPr>
          <p:cNvPr id="5" name="Straight Arrow Connector 4"/>
          <p:cNvCxnSpPr>
            <a:stCxn id="8" idx="3"/>
            <a:endCxn id="10" idx="1"/>
          </p:cNvCxnSpPr>
          <p:nvPr/>
        </p:nvCxnSpPr>
        <p:spPr>
          <a:xfrm>
            <a:off x="1911388" y="3111788"/>
            <a:ext cx="1136612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2819400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r>
              <a:rPr lang="en-US" sz="2400" b="1" dirty="0" smtClean="0"/>
              <a:t>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38406" y="2819400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T</a:t>
            </a:r>
            <a:r>
              <a:rPr lang="en-US" sz="2400" b="1" dirty="0" err="1" smtClean="0"/>
              <a:t>j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4191000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rot="16200000" flipV="1">
            <a:off x="2883188" y="3792791"/>
            <a:ext cx="786825" cy="95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9991" y="3439180"/>
            <a:ext cx="125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having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675" y="3541693"/>
            <a:ext cx="185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 requesting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916269"/>
            <a:ext cx="8365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this case whenever a transaction rollbacks.</a:t>
            </a:r>
          </a:p>
          <a:p>
            <a:r>
              <a:rPr lang="en-US" sz="2800" dirty="0" smtClean="0"/>
              <a:t>It comes in system again with previous time stamp value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Wound-Wait: (Preemptive)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b="1" dirty="0" smtClean="0"/>
              <a:t>It is a counterpart to the wait–die scheme.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When transaction Ti requests a data item currently held by 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,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Ti is allowed to </a:t>
            </a:r>
            <a:r>
              <a:rPr lang="en-US" b="1" dirty="0" smtClean="0"/>
              <a:t>wait only if</a:t>
            </a:r>
            <a:r>
              <a:rPr lang="en-US" sz="2800" b="1" dirty="0" smtClean="0"/>
              <a:t> it has a timestamp larger than that of 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(that is, Ti is younger than 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). 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Otherwise, 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is rolled back (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is wounded by Ti).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Wound-Wait: (Preemptive)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If</a:t>
            </a:r>
            <a:r>
              <a:rPr lang="en-US" sz="2800" b="1" dirty="0" smtClean="0"/>
              <a:t> TS(Ti) &gt; TS(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),</a:t>
            </a:r>
            <a:r>
              <a:rPr lang="en-US" sz="2800" dirty="0" smtClean="0"/>
              <a:t> then</a:t>
            </a:r>
            <a:r>
              <a:rPr lang="en-US" sz="2800" b="1" dirty="0" smtClean="0"/>
              <a:t> Ti must wait (Ti is younger)</a:t>
            </a:r>
          </a:p>
          <a:p>
            <a:endParaRPr lang="en-US" sz="2800" b="1" dirty="0"/>
          </a:p>
        </p:txBody>
      </p:sp>
      <p:cxnSp>
        <p:nvCxnSpPr>
          <p:cNvPr id="5" name="Straight Arrow Connector 4"/>
          <p:cNvCxnSpPr>
            <a:stCxn id="8" idx="3"/>
            <a:endCxn id="10" idx="1"/>
          </p:cNvCxnSpPr>
          <p:nvPr/>
        </p:nvCxnSpPr>
        <p:spPr>
          <a:xfrm>
            <a:off x="1911388" y="3111788"/>
            <a:ext cx="1136612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2819400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r>
              <a:rPr lang="en-US" sz="2400" b="1" dirty="0" smtClean="0"/>
              <a:t>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38406" y="2819400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T</a:t>
            </a:r>
            <a:r>
              <a:rPr lang="en-US" sz="2400" b="1" dirty="0" err="1" smtClean="0"/>
              <a:t>j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4191000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rot="16200000" flipV="1">
            <a:off x="2883188" y="3792791"/>
            <a:ext cx="786825" cy="95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9991" y="3439180"/>
            <a:ext cx="125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having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675" y="3541693"/>
            <a:ext cx="185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 requesting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Wound-Wait: (Preemptive)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If</a:t>
            </a:r>
            <a:r>
              <a:rPr lang="en-US" sz="2800" b="1" dirty="0" smtClean="0"/>
              <a:t> TS(Ti) &lt; TS(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), </a:t>
            </a:r>
            <a:r>
              <a:rPr lang="en-US" sz="2800" dirty="0" smtClean="0"/>
              <a:t>then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rollback (die)</a:t>
            </a:r>
          </a:p>
          <a:p>
            <a:endParaRPr lang="en-US" sz="2800" b="1" dirty="0"/>
          </a:p>
        </p:txBody>
      </p:sp>
      <p:cxnSp>
        <p:nvCxnSpPr>
          <p:cNvPr id="5" name="Straight Arrow Connector 4"/>
          <p:cNvCxnSpPr>
            <a:stCxn id="8" idx="3"/>
            <a:endCxn id="10" idx="1"/>
          </p:cNvCxnSpPr>
          <p:nvPr/>
        </p:nvCxnSpPr>
        <p:spPr>
          <a:xfrm>
            <a:off x="1911388" y="3111788"/>
            <a:ext cx="1136612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2819400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r>
              <a:rPr lang="en-US" sz="2400" b="1" dirty="0" smtClean="0"/>
              <a:t>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38406" y="2819400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T</a:t>
            </a:r>
            <a:r>
              <a:rPr lang="en-US" sz="2400" b="1" dirty="0" err="1" smtClean="0"/>
              <a:t>j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4191000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rot="16200000" flipV="1">
            <a:off x="2883188" y="3792791"/>
            <a:ext cx="786825" cy="95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9991" y="3439180"/>
            <a:ext cx="125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having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675" y="3541693"/>
            <a:ext cx="185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 requesting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4916269"/>
            <a:ext cx="83654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 this case whenever a transaction rollbacks.</a:t>
            </a:r>
          </a:p>
          <a:p>
            <a:r>
              <a:rPr lang="en-US" sz="2800" dirty="0" smtClean="0"/>
              <a:t>It comes in system again with previous time stamp value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 There may be </a:t>
            </a:r>
            <a:r>
              <a:rPr lang="en-US" sz="2800" b="1" dirty="0" smtClean="0"/>
              <a:t>fewer rollbacks</a:t>
            </a:r>
            <a:r>
              <a:rPr lang="en-US" sz="2800" dirty="0" smtClean="0"/>
              <a:t> </a:t>
            </a:r>
            <a:r>
              <a:rPr lang="en-US" sz="2800" b="1" dirty="0" smtClean="0"/>
              <a:t>in the wound–wait</a:t>
            </a:r>
            <a:r>
              <a:rPr lang="en-US" sz="2800" dirty="0" smtClean="0"/>
              <a:t> scheme in comparison to wait-die scheme</a:t>
            </a:r>
          </a:p>
          <a:p>
            <a:r>
              <a:rPr lang="en-US" sz="2800" dirty="0" smtClean="0"/>
              <a:t>The major problem with both of these schemes is that unnecessary rollbacks may occur.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                                          </a:t>
            </a:r>
            <a:r>
              <a:rPr lang="en-US" sz="2800" b="1" dirty="0" smtClean="0"/>
              <a:t>wait-die                wound-wait Ti is younger than 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</a:t>
            </a:r>
            <a:r>
              <a:rPr lang="en-US" sz="2800" dirty="0" smtClean="0"/>
              <a:t>      Ti dies                      Ti waits        </a:t>
            </a:r>
            <a:r>
              <a:rPr lang="en-US" sz="2800" b="1" dirty="0" smtClean="0"/>
              <a:t>Ti is older than </a:t>
            </a:r>
            <a:r>
              <a:rPr lang="en-US" sz="2800" b="1" dirty="0" err="1" smtClean="0"/>
              <a:t>Tj</a:t>
            </a:r>
            <a:r>
              <a:rPr lang="en-US" sz="2800" b="1" dirty="0" smtClean="0"/>
              <a:t> </a:t>
            </a:r>
            <a:r>
              <a:rPr lang="en-US" sz="2800" dirty="0" smtClean="0"/>
              <a:t>           Ti waits                    </a:t>
            </a:r>
            <a:r>
              <a:rPr lang="en-US" sz="2800" dirty="0" err="1" smtClean="0"/>
              <a:t>Tj</a:t>
            </a:r>
            <a:r>
              <a:rPr lang="en-US" sz="2800" dirty="0" smtClean="0"/>
              <a:t> aborts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Lock Time-Out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Let lock time out = 5 minutes, then Ti will wait for 5 minutes for resource (Q), if not granted then will rollback after 5 minutes.</a:t>
            </a:r>
          </a:p>
          <a:p>
            <a:endParaRPr lang="en-US" sz="2800" b="1" dirty="0"/>
          </a:p>
        </p:txBody>
      </p:sp>
      <p:cxnSp>
        <p:nvCxnSpPr>
          <p:cNvPr id="5" name="Straight Arrow Connector 4"/>
          <p:cNvCxnSpPr>
            <a:stCxn id="8" idx="3"/>
            <a:endCxn id="10" idx="1"/>
          </p:cNvCxnSpPr>
          <p:nvPr/>
        </p:nvCxnSpPr>
        <p:spPr>
          <a:xfrm>
            <a:off x="1911388" y="3111788"/>
            <a:ext cx="1136612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47800" y="2819400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</a:t>
            </a:r>
            <a:r>
              <a:rPr lang="en-US" sz="2400" b="1" dirty="0" smtClean="0"/>
              <a:t>i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38406" y="2819400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T</a:t>
            </a:r>
            <a:r>
              <a:rPr lang="en-US" sz="2400" b="1" dirty="0" err="1" smtClean="0"/>
              <a:t>j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048000" y="4191000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10" idx="0"/>
            <a:endCxn id="9" idx="2"/>
          </p:cNvCxnSpPr>
          <p:nvPr/>
        </p:nvCxnSpPr>
        <p:spPr>
          <a:xfrm rot="16200000" flipV="1">
            <a:off x="2883188" y="3792791"/>
            <a:ext cx="786825" cy="95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9991" y="3439180"/>
            <a:ext cx="125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having 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86675" y="3541693"/>
            <a:ext cx="185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 requesting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Disadvantages of Lock Time-Out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hard to decide how long a transaction must wait before timing out.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Too long a wait results in unnecessary delays once a deadlock has occurred.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Too short a wait results in transaction rollback even when there is no deadlock, leading to wasted resources.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Starvation is also a possibility with this scheme.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Hence, the timeout-based scheme has limited applicability.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Disadvantages of Lock Time-Out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it is hard to decide how long a transaction must wait before timing out. </a:t>
            </a:r>
          </a:p>
          <a:p>
            <a:r>
              <a:rPr lang="en-US" dirty="0" smtClean="0"/>
              <a:t>Too long a wait results in unnecessary delays once a deadlock has occurred.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Too short a wait results in transaction rollback even when there is no deadlock, leading to wasted resources.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Starvation is also a possibility with this scheme.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Hence, the timeout-based scheme has limited applicability.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Dead Lock in 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sz="2800" b="1" dirty="0" smtClean="0"/>
              <a:t>A system is in dead lock state if there exists a set of transactions such that every transaction in the set is waiting for another transaction in the state.</a:t>
            </a:r>
          </a:p>
          <a:p>
            <a:endParaRPr lang="en-US" b="1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286000" y="3048000"/>
          <a:ext cx="5181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Disadvantages of Lock Time-Out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it is hard to decide how long a transaction must wait before timing out.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Too long a wait results in unnecessary delays once a deadlock has occurred. </a:t>
            </a:r>
          </a:p>
          <a:p>
            <a:r>
              <a:rPr lang="en-US" dirty="0" smtClean="0"/>
              <a:t>Too short a wait results in transaction rollback even when there is no deadlock, leading to wasted resources.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Starvation is also a possibility with this scheme.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Hence, the timeout-based scheme has limited applicability.</a:t>
            </a:r>
            <a:endParaRPr lang="en-US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 smtClean="0"/>
              <a:t>Disadvantages of Lock Time-Out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it is hard to decide how long a transaction must wait before timing out.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Too long a wait results in unnecessary delays once a deadlock has occurred. 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Too short a wait results in transaction rollback even when there is no deadlock, leading to wasted resources. </a:t>
            </a:r>
          </a:p>
          <a:p>
            <a:r>
              <a:rPr lang="en-US" dirty="0" smtClean="0"/>
              <a:t>Starvation is also a possibility with this scheme. </a:t>
            </a:r>
          </a:p>
          <a:p>
            <a:r>
              <a:rPr lang="en-US" dirty="0" smtClean="0"/>
              <a:t>Hence, the timeout-based scheme has limited applicability.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Deadlock Detection </a:t>
            </a:r>
            <a:r>
              <a:rPr lang="en-US" dirty="0" smtClean="0"/>
              <a:t>&amp;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An algorithm that examines the state of the system is invoked periodically to determine whether a deadlock has occurred.</a:t>
            </a:r>
          </a:p>
          <a:p>
            <a:endParaRPr lang="en-US" sz="2800" dirty="0" smtClean="0"/>
          </a:p>
          <a:p>
            <a:r>
              <a:rPr lang="en-US" sz="2800" dirty="0" smtClean="0"/>
              <a:t>If one has, then the system must attempt to recover from the deadlock.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Deadlock Detection</a:t>
            </a:r>
            <a:r>
              <a:rPr lang="en-US" b="1" dirty="0" smtClean="0"/>
              <a:t> &amp; Recovery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dirty="0" smtClean="0"/>
              <a:t>To do so, the system must:</a:t>
            </a:r>
          </a:p>
          <a:p>
            <a:pPr lvl="1"/>
            <a:r>
              <a:rPr lang="en-US" dirty="0" smtClean="0"/>
              <a:t> maintain information about the </a:t>
            </a:r>
          </a:p>
          <a:p>
            <a:pPr lvl="2"/>
            <a:r>
              <a:rPr lang="en-US" dirty="0" smtClean="0"/>
              <a:t>current allocation of data items to transactions, </a:t>
            </a:r>
          </a:p>
          <a:p>
            <a:pPr lvl="2"/>
            <a:r>
              <a:rPr lang="en-US" dirty="0" smtClean="0"/>
              <a:t>Any outstanding data item requests.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Deadlock Detection</a:t>
            </a:r>
            <a:r>
              <a:rPr lang="en-US" b="1" dirty="0" smtClean="0"/>
              <a:t> &amp; Recovery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dirty="0" smtClean="0"/>
              <a:t>To do so, the system must: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Maintain information about the current allocation of data items to transactions, as well as any outstanding data item requests.</a:t>
            </a:r>
          </a:p>
          <a:p>
            <a:pPr lvl="1"/>
            <a:r>
              <a:rPr lang="en-US" dirty="0" smtClean="0"/>
              <a:t>Provide an algorithm that uses this information to determine whether the system has entered a deadlock state.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Recover from the deadlock when the detection algorithm determines that a deadlock exists.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/>
              <a:t>Deadlock Detection</a:t>
            </a:r>
            <a:r>
              <a:rPr lang="en-US" b="1" dirty="0" smtClean="0"/>
              <a:t> &amp; Recovery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dirty="0" smtClean="0"/>
              <a:t>To do so, the system must: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Maintain information about the current allocation of data items to transactions, as well as any outstanding data item requests.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Provide an algorithm that uses this information to determine whether the system has entered a deadlock state.</a:t>
            </a:r>
          </a:p>
          <a:p>
            <a:pPr lvl="1"/>
            <a:r>
              <a:rPr lang="en-US" dirty="0" smtClean="0"/>
              <a:t>Recover from the deadlock when the detection algorithm determines that a deadlock exists.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Deadlock Detection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When a transaction waits indefinitely to obtain a lock, then the DBMS should detect whether the transaction is involved in a deadlock or not. </a:t>
            </a:r>
          </a:p>
          <a:p>
            <a:endParaRPr lang="en-US" sz="2800" dirty="0" smtClean="0"/>
          </a:p>
          <a:p>
            <a:r>
              <a:rPr lang="en-US" sz="2800" dirty="0" smtClean="0"/>
              <a:t>The lock manager maintains a </a:t>
            </a:r>
            <a:r>
              <a:rPr lang="en-US" sz="2800" b="1" dirty="0" smtClean="0"/>
              <a:t>Wait for Graph</a:t>
            </a:r>
            <a:r>
              <a:rPr lang="en-US" sz="2800" dirty="0" smtClean="0"/>
              <a:t> to detect the deadlock cycle in the database.</a:t>
            </a:r>
          </a:p>
          <a:p>
            <a:pPr marL="514350" indent="-514350">
              <a:buNone/>
            </a:pPr>
            <a:endParaRPr lang="en-US" sz="2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Wait for Graph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In this method, a graph is created based on the transaction and their lock. </a:t>
            </a:r>
          </a:p>
          <a:p>
            <a:endParaRPr lang="en-US" sz="2800" dirty="0" smtClean="0"/>
          </a:p>
          <a:p>
            <a:r>
              <a:rPr lang="en-US" sz="2800" dirty="0" smtClean="0"/>
              <a:t>If the created graph has a cycle or closed loop, then there is a deadlock.</a:t>
            </a:r>
          </a:p>
          <a:p>
            <a:endParaRPr lang="en-US" sz="2800" dirty="0" smtClean="0"/>
          </a:p>
          <a:p>
            <a:r>
              <a:rPr lang="en-US" sz="2800" dirty="0" smtClean="0"/>
              <a:t>The wait for the graph is maintained by the system for every transaction which is waiting for some data held by the others.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Wait for Graph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When transaction Ti requests a data item currently being held by transaction </a:t>
            </a:r>
            <a:r>
              <a:rPr lang="en-US" sz="2800" dirty="0" err="1" smtClean="0"/>
              <a:t>Tj</a:t>
            </a:r>
            <a:r>
              <a:rPr lang="en-US" sz="2800" dirty="0" smtClean="0"/>
              <a:t> , </a:t>
            </a:r>
          </a:p>
          <a:p>
            <a:pPr lvl="1"/>
            <a:r>
              <a:rPr lang="en-US" sz="2400" dirty="0" smtClean="0"/>
              <a:t>Then the edge Ti → </a:t>
            </a:r>
            <a:r>
              <a:rPr lang="en-US" sz="2400" dirty="0" err="1" smtClean="0"/>
              <a:t>Tj</a:t>
            </a:r>
            <a:r>
              <a:rPr lang="en-US" sz="2400" dirty="0" smtClean="0"/>
              <a:t> is inserted in the wait-for graph. </a:t>
            </a:r>
          </a:p>
          <a:p>
            <a:endParaRPr lang="en-US" sz="2800" dirty="0" smtClean="0"/>
          </a:p>
          <a:p>
            <a:r>
              <a:rPr lang="en-US" sz="2800" dirty="0" smtClean="0"/>
              <a:t>This edge is removed only when transaction </a:t>
            </a:r>
            <a:r>
              <a:rPr lang="en-US" sz="2800" dirty="0" err="1" smtClean="0"/>
              <a:t>Tj</a:t>
            </a:r>
            <a:r>
              <a:rPr lang="en-US" sz="2800" dirty="0" smtClean="0"/>
              <a:t> is no longer holding a data item needed by transaction Ti.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Wait for Graph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This graph consists of a pair G =(V, E), </a:t>
            </a:r>
          </a:p>
          <a:p>
            <a:pPr lvl="1"/>
            <a:r>
              <a:rPr lang="en-US" sz="2400" dirty="0" smtClean="0"/>
              <a:t>V is a set of vertices</a:t>
            </a:r>
          </a:p>
          <a:p>
            <a:pPr lvl="1"/>
            <a:r>
              <a:rPr lang="en-US" sz="2400" dirty="0" smtClean="0"/>
              <a:t>E is </a:t>
            </a:r>
            <a:r>
              <a:rPr lang="en-US" sz="2800" dirty="0" smtClean="0"/>
              <a:t>a set of edges. </a:t>
            </a:r>
          </a:p>
          <a:p>
            <a:r>
              <a:rPr lang="en-US" sz="2800" dirty="0" smtClean="0"/>
              <a:t>The set of vertices consists of all the transactions in the system. </a:t>
            </a:r>
          </a:p>
          <a:p>
            <a:r>
              <a:rPr lang="en-US" sz="2800" dirty="0" smtClean="0"/>
              <a:t>Each element in the set E of edges is an ordered pair Ti → </a:t>
            </a:r>
            <a:r>
              <a:rPr lang="en-US" sz="2800" dirty="0" err="1" smtClean="0"/>
              <a:t>Tj</a:t>
            </a:r>
            <a:r>
              <a:rPr lang="en-US" sz="2800" dirty="0" smtClean="0"/>
              <a:t> .</a:t>
            </a:r>
          </a:p>
          <a:p>
            <a:r>
              <a:rPr lang="en-US" sz="2800" dirty="0" smtClean="0"/>
              <a:t>If Ti → </a:t>
            </a:r>
            <a:r>
              <a:rPr lang="en-US" sz="2800" dirty="0" err="1" smtClean="0"/>
              <a:t>Tj</a:t>
            </a:r>
            <a:r>
              <a:rPr lang="en-US" sz="2800" dirty="0" smtClean="0"/>
              <a:t> is in E, then there is a directed edge from transaction Ti to </a:t>
            </a:r>
            <a:r>
              <a:rPr lang="en-US" sz="2800" dirty="0" err="1" smtClean="0"/>
              <a:t>Tj</a:t>
            </a:r>
            <a:r>
              <a:rPr lang="en-US" sz="2800" dirty="0" smtClean="0"/>
              <a:t> , </a:t>
            </a:r>
          </a:p>
          <a:p>
            <a:r>
              <a:rPr lang="en-US" sz="2800" dirty="0" smtClean="0"/>
              <a:t>Implying that transaction Ti is waiting for transaction </a:t>
            </a:r>
            <a:r>
              <a:rPr lang="en-US" sz="2800" dirty="0" err="1" smtClean="0"/>
              <a:t>Tj</a:t>
            </a:r>
            <a:r>
              <a:rPr lang="en-US" sz="2800" dirty="0" smtClean="0"/>
              <a:t> to release a data item that it needs.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Dead Lock in DBMS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marL="514350" indent="-514350"/>
            <a:r>
              <a:rPr lang="en-US" b="1" dirty="0" smtClean="0"/>
              <a:t>If there exists a set of waiting transaction 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2400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,……T</a:t>
            </a:r>
            <a:r>
              <a:rPr lang="en-US" sz="2400" b="1" dirty="0" smtClean="0">
                <a:solidFill>
                  <a:srgbClr val="C00000"/>
                </a:solidFill>
              </a:rPr>
              <a:t>n-1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pPr marL="514350" indent="-514350"/>
            <a:r>
              <a:rPr lang="en-US" b="1" dirty="0" smtClean="0"/>
              <a:t>Such that 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</a:rPr>
              <a:t>0 -&gt;</a:t>
            </a:r>
            <a:r>
              <a:rPr lang="en-US" b="1" dirty="0" smtClean="0">
                <a:solidFill>
                  <a:srgbClr val="C00000"/>
                </a:solidFill>
              </a:rPr>
              <a:t> T</a:t>
            </a:r>
            <a:r>
              <a:rPr lang="en-US" sz="2400" b="1" dirty="0" smtClean="0">
                <a:solidFill>
                  <a:srgbClr val="C00000"/>
                </a:solidFill>
              </a:rPr>
              <a:t>1-&gt;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-&gt; T</a:t>
            </a:r>
            <a:r>
              <a:rPr lang="en-US" sz="2400" b="1" dirty="0" smtClean="0">
                <a:solidFill>
                  <a:srgbClr val="C00000"/>
                </a:solidFill>
              </a:rPr>
              <a:t>3 -&gt; </a:t>
            </a:r>
            <a:r>
              <a:rPr lang="en-US" b="1" dirty="0" smtClean="0">
                <a:solidFill>
                  <a:srgbClr val="C00000"/>
                </a:solidFill>
              </a:rPr>
              <a:t>……-&gt;T</a:t>
            </a:r>
            <a:r>
              <a:rPr lang="en-US" sz="2400" b="1" dirty="0" smtClean="0">
                <a:solidFill>
                  <a:srgbClr val="C00000"/>
                </a:solidFill>
              </a:rPr>
              <a:t>n-1 -&gt; </a:t>
            </a:r>
            <a:r>
              <a:rPr lang="en-US" b="1" dirty="0" smtClean="0">
                <a:solidFill>
                  <a:srgbClr val="C00000"/>
                </a:solidFill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</a:p>
          <a:p>
            <a:pPr marL="514350" indent="-514350"/>
            <a:r>
              <a:rPr lang="en-US" b="1" dirty="0" smtClean="0"/>
              <a:t>So no transaction can progress in this situation. 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endParaRPr lang="en-US" b="1" dirty="0"/>
          </a:p>
        </p:txBody>
      </p:sp>
      <p:pic>
        <p:nvPicPr>
          <p:cNvPr id="5" name="Content Placeholder 4" descr="deadlock-in-dbms-wait-for-grap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828800"/>
            <a:ext cx="6019800" cy="3647281"/>
          </a:xfrm>
          <a:solidFill>
            <a:srgbClr val="FFC000"/>
          </a:solidFill>
        </p:spPr>
      </p:pic>
      <p:sp>
        <p:nvSpPr>
          <p:cNvPr id="14338" name="AutoShape 2" descr="Deadlock in DBM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057400"/>
            <a:ext cx="3581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257801" y="1905001"/>
            <a:ext cx="3429000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b="1" dirty="0" smtClean="0"/>
              <a:t>Recovery from Deadlock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When a detection algorithm determines that a deadlock exists, the system must recover from the deadlock. </a:t>
            </a:r>
          </a:p>
          <a:p>
            <a:endParaRPr lang="en-US" sz="2800" dirty="0" smtClean="0"/>
          </a:p>
          <a:p>
            <a:r>
              <a:rPr lang="en-US" sz="2800" dirty="0" smtClean="0"/>
              <a:t>Three actions need to be taken:</a:t>
            </a:r>
          </a:p>
          <a:p>
            <a:pPr lvl="1"/>
            <a:r>
              <a:rPr lang="en-US" sz="2400" dirty="0" smtClean="0"/>
              <a:t>Selection of a victim</a:t>
            </a:r>
          </a:p>
          <a:p>
            <a:pPr lvl="1"/>
            <a:r>
              <a:rPr lang="en-US" sz="2400" dirty="0" smtClean="0"/>
              <a:t>Rollback</a:t>
            </a:r>
          </a:p>
          <a:p>
            <a:pPr lvl="1"/>
            <a:r>
              <a:rPr lang="en-US" sz="2400" dirty="0" smtClean="0"/>
              <a:t>Starvation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1. Selection of a victim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Given a set of deadlocked transactions, we must determine which transaction (or transactions) to roll back to break the deadlock.</a:t>
            </a:r>
          </a:p>
          <a:p>
            <a:r>
              <a:rPr lang="en-US" sz="2800" dirty="0" smtClean="0"/>
              <a:t>We should roll back those transactions that will incur the minimum cost. </a:t>
            </a:r>
          </a:p>
          <a:p>
            <a:r>
              <a:rPr lang="en-US" sz="2800" dirty="0" smtClean="0"/>
              <a:t>Unfortunately, the term minimum cost is not a precise one.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b="1" dirty="0" smtClean="0"/>
              <a:t>1. Selection of a victim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Many factors may determine the cost of a rollback, including</a:t>
            </a:r>
          </a:p>
          <a:p>
            <a:pPr lvl="1"/>
            <a:r>
              <a:rPr lang="en-US" sz="2400" dirty="0" smtClean="0"/>
              <a:t>How long the transaction has computed, and how much longer the transaction will compute before it completes its designated task.</a:t>
            </a:r>
          </a:p>
          <a:p>
            <a:pPr lvl="1"/>
            <a:r>
              <a:rPr lang="en-US" sz="2400" dirty="0" smtClean="0"/>
              <a:t>How many data items the transaction has used.</a:t>
            </a:r>
          </a:p>
          <a:p>
            <a:pPr lvl="1"/>
            <a:r>
              <a:rPr lang="en-US" sz="2400" dirty="0" smtClean="0"/>
              <a:t>How many more data items the transaction needs for it to complete.</a:t>
            </a:r>
          </a:p>
          <a:p>
            <a:pPr lvl="1"/>
            <a:r>
              <a:rPr lang="en-US" sz="2400" dirty="0" smtClean="0"/>
              <a:t>How many transactions will be involved in the rollback.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b="1" dirty="0" smtClean="0"/>
              <a:t>2. Rollback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Once we have decided that a particular transaction must be rolled back. </a:t>
            </a:r>
          </a:p>
          <a:p>
            <a:r>
              <a:rPr lang="en-US" sz="2800" dirty="0" smtClean="0"/>
              <a:t>We must determine how far this transaction should be rolled back.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Total rollback:</a:t>
            </a:r>
            <a:r>
              <a:rPr lang="en-US" sz="2800" dirty="0" smtClean="0"/>
              <a:t> Abort the transaction and then restart it.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/>
              <a:t>Partial Rollback </a:t>
            </a:r>
            <a:r>
              <a:rPr lang="en-US" sz="2800" dirty="0" smtClean="0"/>
              <a:t>: Roll back the transaction only as far  as necessary to break the deadlock. </a:t>
            </a:r>
          </a:p>
          <a:p>
            <a:pPr lvl="1"/>
            <a:r>
              <a:rPr lang="en-US" sz="2400" dirty="0" smtClean="0"/>
              <a:t>Requires the system to maintain additional information about the state of all the running transactions. </a:t>
            </a:r>
          </a:p>
          <a:p>
            <a:pPr lvl="1"/>
            <a:r>
              <a:rPr lang="en-US" sz="2400" dirty="0" smtClean="0"/>
              <a:t>The sequence of lock requests/grants and </a:t>
            </a:r>
          </a:p>
          <a:p>
            <a:pPr lvl="1"/>
            <a:r>
              <a:rPr lang="en-US" sz="2400" dirty="0" smtClean="0"/>
              <a:t>Updates performed by the transaction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b="1" dirty="0" smtClean="0"/>
              <a:t>2. Rollback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The deadlock detection mechanism should decide </a:t>
            </a:r>
            <a:r>
              <a:rPr lang="en-US" sz="2800" b="1" dirty="0" smtClean="0"/>
              <a:t>which locks</a:t>
            </a:r>
            <a:r>
              <a:rPr lang="en-US" sz="2800" dirty="0" smtClean="0"/>
              <a:t> the selected transaction needs </a:t>
            </a:r>
            <a:r>
              <a:rPr lang="en-US" sz="2800" b="1" dirty="0" smtClean="0"/>
              <a:t>to release</a:t>
            </a:r>
            <a:r>
              <a:rPr lang="en-US" sz="2800" dirty="0" smtClean="0"/>
              <a:t> in order to break the deadlock. </a:t>
            </a:r>
          </a:p>
          <a:p>
            <a:r>
              <a:rPr lang="en-US" sz="2800" dirty="0" smtClean="0"/>
              <a:t>The selected transaction </a:t>
            </a:r>
            <a:r>
              <a:rPr lang="en-US" sz="2800" b="1" dirty="0" smtClean="0"/>
              <a:t>must be rolled back</a:t>
            </a:r>
            <a:r>
              <a:rPr lang="en-US" sz="2800" dirty="0" smtClean="0"/>
              <a:t> to the point where it obtained the first of </a:t>
            </a:r>
            <a:r>
              <a:rPr lang="en-US" sz="2800" b="1" dirty="0" smtClean="0"/>
              <a:t>these locks</a:t>
            </a:r>
            <a:r>
              <a:rPr lang="en-US" sz="2800" dirty="0" smtClean="0"/>
              <a:t>, undoing all actions it took after that point.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3. Starvation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In a system where the selection of victims is based primarily on cost factors, it may happen that the same transaction is always picked as a victim. </a:t>
            </a:r>
          </a:p>
          <a:p>
            <a:r>
              <a:rPr lang="en-US" sz="2800" dirty="0" smtClean="0"/>
              <a:t>As a result, this transaction never completes its designated task, thus there is starvation. </a:t>
            </a:r>
          </a:p>
          <a:p>
            <a:r>
              <a:rPr lang="en-US" sz="2800" dirty="0" smtClean="0"/>
              <a:t>We must ensure that transaction can be picked as a victim only a (small) finite number of times. </a:t>
            </a:r>
          </a:p>
          <a:p>
            <a:r>
              <a:rPr lang="en-US" sz="2800" dirty="0" smtClean="0"/>
              <a:t>The most common solution is to include the number of rollbacks in the cost factor.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b="1" dirty="0" smtClean="0"/>
              <a:t>Detection and recovery scheme requires overhead that includes :</a:t>
            </a:r>
          </a:p>
          <a:p>
            <a:r>
              <a:rPr lang="en-US" sz="2800" b="1" dirty="0" smtClean="0"/>
              <a:t>Detection</a:t>
            </a:r>
          </a:p>
          <a:p>
            <a:pPr lvl="1"/>
            <a:r>
              <a:rPr lang="en-US" sz="2400" b="1" dirty="0" smtClean="0"/>
              <a:t>The cost of maintaining the necessary information </a:t>
            </a:r>
          </a:p>
          <a:p>
            <a:pPr lvl="1"/>
            <a:r>
              <a:rPr lang="en-US" sz="2400" b="1" dirty="0" smtClean="0"/>
              <a:t>The run-time cost of of executing the detection algorithm</a:t>
            </a:r>
          </a:p>
          <a:p>
            <a:r>
              <a:rPr lang="en-US" sz="2800" b="1" dirty="0" smtClean="0"/>
              <a:t>Recovery</a:t>
            </a:r>
          </a:p>
          <a:p>
            <a:pPr lvl="1"/>
            <a:r>
              <a:rPr lang="en-US" sz="2400" b="1" dirty="0" smtClean="0"/>
              <a:t>The potential losses inherent in recovery from a dead-lock. 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endParaRPr lang="en-US" b="1" dirty="0"/>
          </a:p>
        </p:txBody>
      </p:sp>
      <p:pic>
        <p:nvPicPr>
          <p:cNvPr id="4" name="Content Placeholder 3" descr="deadlo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179" y="2219889"/>
            <a:ext cx="6925642" cy="3286584"/>
          </a:xfrm>
          <a:solidFill>
            <a:srgbClr val="FFC000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To occur Deadlock in the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Hold &amp; Wait: </a:t>
            </a:r>
          </a:p>
          <a:p>
            <a:pPr marL="514350" indent="-514350">
              <a:buNone/>
            </a:pPr>
            <a:r>
              <a:rPr lang="en-US" sz="3000" b="1" dirty="0" smtClean="0"/>
              <a:t>	</a:t>
            </a:r>
            <a:r>
              <a:rPr lang="en-US" sz="2800" dirty="0" smtClean="0"/>
              <a:t>Transaction can hold the resources they have already acquired while waiting for additional resources.</a:t>
            </a:r>
            <a:endParaRPr lang="en-US" sz="3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To occur Deadlock in the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b="1" dirty="0" smtClean="0"/>
              <a:t>No Preemption: </a:t>
            </a:r>
          </a:p>
          <a:p>
            <a:pPr marL="514350" indent="-514350">
              <a:buNone/>
            </a:pPr>
            <a:r>
              <a:rPr lang="en-US" sz="3000" b="1" dirty="0" smtClean="0"/>
              <a:t>	</a:t>
            </a:r>
            <a:r>
              <a:rPr lang="en-US" sz="2800" dirty="0" smtClean="0"/>
              <a:t>Resources cannot be forcibly removed from transactions. </a:t>
            </a:r>
          </a:p>
          <a:p>
            <a:pPr marL="514350" indent="-514350">
              <a:buNone/>
            </a:pPr>
            <a:r>
              <a:rPr lang="en-US" sz="2800" dirty="0" smtClean="0"/>
              <a:t>	Resources are explicitly released by transaction (e.g. unlock).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To occur Deadlock in the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US" b="1" dirty="0" smtClean="0"/>
              <a:t>Mutual Exclusion: </a:t>
            </a:r>
          </a:p>
          <a:p>
            <a:pPr marL="514350" indent="-514350">
              <a:buNone/>
            </a:pPr>
            <a:r>
              <a:rPr lang="en-US" sz="3000" b="1" dirty="0" smtClean="0"/>
              <a:t>	</a:t>
            </a:r>
            <a:r>
              <a:rPr lang="en-US" sz="3000" dirty="0" smtClean="0"/>
              <a:t>Transaction</a:t>
            </a:r>
            <a:r>
              <a:rPr lang="en-US" sz="2800" dirty="0" smtClean="0"/>
              <a:t> can claim exclusive access to the resources they acquire.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/>
              <a:t>To occur Deadlock in the System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US" b="1" dirty="0" smtClean="0"/>
              <a:t>Circular Wait: </a:t>
            </a:r>
          </a:p>
          <a:p>
            <a:pPr marL="514350" indent="-514350">
              <a:buNone/>
            </a:pPr>
            <a:r>
              <a:rPr lang="en-US" b="1" dirty="0" smtClean="0"/>
              <a:t>	</a:t>
            </a:r>
            <a:r>
              <a:rPr lang="en-US" sz="2800" dirty="0" smtClean="0"/>
              <a:t>A circular chain of transactions exists such that each transaction holds (at least) one resource being requested by the next process in the chain.</a:t>
            </a:r>
            <a:r>
              <a:rPr lang="en-US" sz="2800" b="1" dirty="0" smtClean="0"/>
              <a:t>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1978</Words>
  <Application>Microsoft Office PowerPoint</Application>
  <PresentationFormat>On-screen Show (4:3)</PresentationFormat>
  <Paragraphs>247</Paragraphs>
  <Slides>48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Module 2</vt:lpstr>
      <vt:lpstr>Syllabus</vt:lpstr>
      <vt:lpstr>Dead Lock in DBMS</vt:lpstr>
      <vt:lpstr>Dead Lock in DBMS</vt:lpstr>
      <vt:lpstr>Slide 5</vt:lpstr>
      <vt:lpstr>To occur Deadlock in the System</vt:lpstr>
      <vt:lpstr>To occur Deadlock in the System</vt:lpstr>
      <vt:lpstr>To occur Deadlock in the System</vt:lpstr>
      <vt:lpstr>To occur Deadlock in the System</vt:lpstr>
      <vt:lpstr>Why to handle deadlock ?</vt:lpstr>
      <vt:lpstr>Principles to deal with Dead Lock</vt:lpstr>
      <vt:lpstr>Principles to deal with Dead Lock</vt:lpstr>
      <vt:lpstr>Dead Lock Prevention </vt:lpstr>
      <vt:lpstr>Dead Lock Prevention- No Hold &amp; Wait</vt:lpstr>
      <vt:lpstr>Disadvantages of No Hold &amp; Wait</vt:lpstr>
      <vt:lpstr>Dead Lock Prevention - No Cyclic Wait </vt:lpstr>
      <vt:lpstr>Slide 17</vt:lpstr>
      <vt:lpstr>Disadvantages of No Cyclic Wait</vt:lpstr>
      <vt:lpstr>Dead Lock Prevention Approaches-Classification</vt:lpstr>
      <vt:lpstr>Wait-Die: (Non Preemptive)</vt:lpstr>
      <vt:lpstr>Wait-Die: (Non Preemptive)</vt:lpstr>
      <vt:lpstr>Wait-Die: (Non Preemptive)</vt:lpstr>
      <vt:lpstr>Wound-Wait: (Preemptive)</vt:lpstr>
      <vt:lpstr>Wound-Wait: (Preemptive)</vt:lpstr>
      <vt:lpstr>Wound-Wait: (Preemptive)</vt:lpstr>
      <vt:lpstr>Slide 26</vt:lpstr>
      <vt:lpstr>Lock Time-Out</vt:lpstr>
      <vt:lpstr>Disadvantages of Lock Time-Out</vt:lpstr>
      <vt:lpstr>Disadvantages of Lock Time-Out</vt:lpstr>
      <vt:lpstr>Disadvantages of Lock Time-Out</vt:lpstr>
      <vt:lpstr>Disadvantages of Lock Time-Out</vt:lpstr>
      <vt:lpstr>Deadlock Detection &amp; Recovery</vt:lpstr>
      <vt:lpstr>Deadlock Detection &amp; Recovery</vt:lpstr>
      <vt:lpstr>Deadlock Detection &amp; Recovery</vt:lpstr>
      <vt:lpstr>Deadlock Detection &amp; Recovery</vt:lpstr>
      <vt:lpstr>Deadlock Detection</vt:lpstr>
      <vt:lpstr>Wait for Graph</vt:lpstr>
      <vt:lpstr>Wait for Graph</vt:lpstr>
      <vt:lpstr>Wait for Graph</vt:lpstr>
      <vt:lpstr>Slide 40</vt:lpstr>
      <vt:lpstr>Slide 41</vt:lpstr>
      <vt:lpstr>Recovery from Deadlock</vt:lpstr>
      <vt:lpstr>1. Selection of a victim</vt:lpstr>
      <vt:lpstr>1. Selection of a victim</vt:lpstr>
      <vt:lpstr>2. Rollback</vt:lpstr>
      <vt:lpstr>2. Rollback</vt:lpstr>
      <vt:lpstr>3. Starvation</vt:lpstr>
      <vt:lpstr>Slide 48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</dc:title>
  <dc:creator>atul</dc:creator>
  <cp:lastModifiedBy>DELL</cp:lastModifiedBy>
  <cp:revision>70</cp:revision>
  <dcterms:created xsi:type="dcterms:W3CDTF">2006-08-16T00:00:00Z</dcterms:created>
  <dcterms:modified xsi:type="dcterms:W3CDTF">2021-05-26T14:33:42Z</dcterms:modified>
</cp:coreProperties>
</file>