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1"/>
  </p:notesMasterIdLst>
  <p:sldIdLst>
    <p:sldId id="256" r:id="rId2"/>
    <p:sldId id="257" r:id="rId3"/>
    <p:sldId id="258" r:id="rId4"/>
    <p:sldId id="286" r:id="rId5"/>
    <p:sldId id="287" r:id="rId6"/>
    <p:sldId id="259" r:id="rId7"/>
    <p:sldId id="260" r:id="rId8"/>
    <p:sldId id="261" r:id="rId9"/>
    <p:sldId id="262" r:id="rId10"/>
    <p:sldId id="263" r:id="rId11"/>
    <p:sldId id="316" r:id="rId12"/>
    <p:sldId id="352" r:id="rId13"/>
    <p:sldId id="317" r:id="rId14"/>
    <p:sldId id="351" r:id="rId15"/>
    <p:sldId id="318" r:id="rId16"/>
    <p:sldId id="350" r:id="rId17"/>
    <p:sldId id="264" r:id="rId18"/>
    <p:sldId id="276" r:id="rId19"/>
    <p:sldId id="265" r:id="rId20"/>
    <p:sldId id="266" r:id="rId21"/>
    <p:sldId id="267" r:id="rId22"/>
    <p:sldId id="268" r:id="rId23"/>
    <p:sldId id="269" r:id="rId24"/>
    <p:sldId id="271" r:id="rId25"/>
    <p:sldId id="275" r:id="rId26"/>
    <p:sldId id="274" r:id="rId27"/>
    <p:sldId id="272" r:id="rId28"/>
    <p:sldId id="353" r:id="rId29"/>
    <p:sldId id="273" r:id="rId30"/>
    <p:sldId id="319" r:id="rId31"/>
    <p:sldId id="270" r:id="rId32"/>
    <p:sldId id="321" r:id="rId33"/>
    <p:sldId id="322" r:id="rId34"/>
    <p:sldId id="323" r:id="rId35"/>
    <p:sldId id="324" r:id="rId36"/>
    <p:sldId id="326" r:id="rId37"/>
    <p:sldId id="325" r:id="rId38"/>
    <p:sldId id="288" r:id="rId39"/>
    <p:sldId id="289" r:id="rId40"/>
    <p:sldId id="290" r:id="rId41"/>
    <p:sldId id="291" r:id="rId42"/>
    <p:sldId id="285" r:id="rId43"/>
    <p:sldId id="292" r:id="rId44"/>
    <p:sldId id="293" r:id="rId45"/>
    <p:sldId id="327" r:id="rId46"/>
    <p:sldId id="328" r:id="rId47"/>
    <p:sldId id="329" r:id="rId48"/>
    <p:sldId id="330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20" r:id="rId59"/>
    <p:sldId id="303" r:id="rId60"/>
    <p:sldId id="337" r:id="rId61"/>
    <p:sldId id="304" r:id="rId62"/>
    <p:sldId id="338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31" r:id="rId74"/>
    <p:sldId id="332" r:id="rId75"/>
    <p:sldId id="333" r:id="rId76"/>
    <p:sldId id="334" r:id="rId77"/>
    <p:sldId id="335" r:id="rId78"/>
    <p:sldId id="336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9" r:id="rId87"/>
    <p:sldId id="347" r:id="rId88"/>
    <p:sldId id="348" r:id="rId89"/>
    <p:sldId id="315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D8F22-FBE7-4C01-9CD4-5C03FD2A1200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BC7FD-852A-47E6-81FF-7FD5D0ED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0DE41-5456-4728-B73F-4E4E9D447DA7}" type="slidenum">
              <a:rPr lang="en-US"/>
              <a:pPr/>
              <a:t>24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53DE77-9651-4EED-A0F1-BC2E899B2D40}" type="slidenum">
              <a:rPr lang="en-US"/>
              <a:pPr/>
              <a:t>25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50DE41-5456-4728-B73F-4E4E9D447DA7}" type="slidenum">
              <a:rPr lang="en-US"/>
              <a:pPr/>
              <a:t>26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E2BED-6D0B-435F-95E4-0242E2357729}" type="slidenum">
              <a:rPr lang="en-US"/>
              <a:pPr/>
              <a:t>27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E2BED-6D0B-435F-95E4-0242E2357729}" type="slidenum">
              <a:rPr lang="en-US"/>
              <a:pPr/>
              <a:t>28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66F23-2DC3-417D-B4C3-DB9F7F81C089}" type="slidenum">
              <a:rPr lang="en-US"/>
              <a:pPr/>
              <a:t>29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2A2B63-26EF-4845-AB3A-A9E4003BF816}" type="slidenum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4A91F7-6399-4991-B24E-00D51B7C4510}" type="slidenum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71800"/>
            <a:ext cx="7772400" cy="3346704"/>
          </a:xfrm>
        </p:spPr>
        <p:txBody>
          <a:bodyPr/>
          <a:lstStyle/>
          <a:p>
            <a:pPr algn="ctr"/>
            <a:r>
              <a:rPr lang="en-US" sz="2800" dirty="0" smtClean="0"/>
              <a:t>Advance database management systems BcaE0001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19200"/>
            <a:ext cx="7772400" cy="1508760"/>
          </a:xfrm>
        </p:spPr>
        <p:txBody>
          <a:bodyPr>
            <a:normAutofit/>
          </a:bodyPr>
          <a:lstStyle/>
          <a:p>
            <a:pPr lvl="1"/>
            <a:r>
              <a:rPr lang="en-US" sz="4600" dirty="0" smtClean="0"/>
              <a:t>Module 2</a:t>
            </a:r>
            <a:endParaRPr 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467600" cy="4525963"/>
          </a:xfrm>
        </p:spPr>
        <p:txBody>
          <a:bodyPr/>
          <a:lstStyle/>
          <a:p>
            <a:pPr marL="582930" indent="-514350">
              <a:buFont typeface="+mj-lt"/>
              <a:buAutoNum type="arabicPeriod" startAt="3"/>
            </a:pPr>
            <a:r>
              <a:rPr lang="en-US" b="1" u="sng" dirty="0" smtClean="0"/>
              <a:t>Disk failure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</a:p>
          <a:p>
            <a:pPr marL="884682" lvl="1" indent="-514350"/>
            <a:r>
              <a:rPr lang="en-US" dirty="0" smtClean="0"/>
              <a:t>a head crash or similar disk failure destroys all or part of disk storage</a:t>
            </a:r>
          </a:p>
          <a:p>
            <a:pPr marL="884682" lvl="1" indent="-514350"/>
            <a:r>
              <a:rPr lang="en-US" dirty="0" smtClean="0"/>
              <a:t>Destruction is assumed to be detectable: disk drives use checksums to detect failures</a:t>
            </a:r>
          </a:p>
          <a:p>
            <a:endParaRPr lang="en-US" dirty="0"/>
          </a:p>
        </p:txBody>
      </p:sp>
      <p:pic>
        <p:nvPicPr>
          <p:cNvPr id="4" name="Picture 3" descr="head-cr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429000"/>
            <a:ext cx="72390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Overflow and underflow may lead to Transaction Failure, this is a……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Syntax Error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Physical Error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Logical Error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 All of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Overflow and underflow may lead to Transaction Failure, this is a……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Syntax Error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Physical Error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Logical Error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 of them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Question…………………????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bug in the database software may lead to System Crash.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Question…………………????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bug in the database software may lead to System Crash.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……………?????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Deadlock generates which kind of the error?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 ………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……………?????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Deadlock generates which kind of the error?</a:t>
            </a:r>
          </a:p>
          <a:p>
            <a:r>
              <a:rPr lang="en-US" dirty="0" err="1" smtClean="0"/>
              <a:t>Ans</a:t>
            </a:r>
            <a:r>
              <a:rPr lang="en-US" dirty="0" smtClean="0"/>
              <a:t>:   system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Recovery Algorithms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/>
            <a:r>
              <a:rPr lang="en-US" dirty="0" smtClean="0"/>
              <a:t>Consider 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that transfers $50 from account </a:t>
            </a:r>
            <a:r>
              <a:rPr lang="en-US" i="1" dirty="0" smtClean="0"/>
              <a:t>A</a:t>
            </a:r>
            <a:r>
              <a:rPr lang="en-US" dirty="0" smtClean="0"/>
              <a:t> to account </a:t>
            </a:r>
            <a:r>
              <a:rPr lang="en-US" i="1" dirty="0" smtClean="0"/>
              <a:t>B</a:t>
            </a:r>
          </a:p>
          <a:p>
            <a:pPr marL="800100" lvl="1" indent="-342900"/>
            <a:r>
              <a:rPr lang="en-US" dirty="0" smtClean="0"/>
              <a:t>Two updates: </a:t>
            </a:r>
            <a:r>
              <a:rPr lang="en-US" b="1" dirty="0" smtClean="0">
                <a:solidFill>
                  <a:srgbClr val="FF0000"/>
                </a:solidFill>
              </a:rPr>
              <a:t>subtract 50</a:t>
            </a:r>
            <a:r>
              <a:rPr lang="en-US" dirty="0" smtClean="0"/>
              <a:t> from A and </a:t>
            </a:r>
            <a:r>
              <a:rPr lang="en-US" b="1" dirty="0" smtClean="0">
                <a:solidFill>
                  <a:srgbClr val="FF0000"/>
                </a:solidFill>
              </a:rPr>
              <a:t>add 50</a:t>
            </a:r>
            <a:r>
              <a:rPr lang="en-US" dirty="0" smtClean="0"/>
              <a:t> to B </a:t>
            </a:r>
          </a:p>
          <a:p>
            <a:pPr marL="381000" indent="-381000"/>
            <a:r>
              <a:rPr lang="en-US" dirty="0" smtClean="0"/>
              <a:t>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 requires updates to A and B, to be output to the database. </a:t>
            </a:r>
          </a:p>
          <a:p>
            <a:pPr marL="800100" lvl="1" indent="-342900"/>
            <a:r>
              <a:rPr lang="en-US" dirty="0" smtClean="0"/>
              <a:t>A failure may occur after one of these modifications have been made but before transaction commit.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/>
            <a:r>
              <a:rPr lang="en-US" b="1" dirty="0" smtClean="0">
                <a:solidFill>
                  <a:srgbClr val="FF0000"/>
                </a:solidFill>
              </a:rPr>
              <a:t>Modifying the database</a:t>
            </a:r>
            <a:r>
              <a:rPr lang="en-US" dirty="0" smtClean="0"/>
              <a:t> without ensuring that the transaction will commit  may leave the database in an inconsistent state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r>
              <a:rPr lang="en-US" b="1" dirty="0" smtClean="0">
                <a:solidFill>
                  <a:srgbClr val="FF0000"/>
                </a:solidFill>
              </a:rPr>
              <a:t>Not modifying the database</a:t>
            </a:r>
            <a:r>
              <a:rPr lang="en-US" dirty="0" smtClean="0"/>
              <a:t> may result in lost updates if failure occurs just after transaction commits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dirty="0" smtClean="0"/>
              <a:t>Recovery algorithms have two parts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b="1" dirty="0" smtClean="0"/>
              <a:t>Actions taken during normal transaction</a:t>
            </a:r>
            <a:r>
              <a:rPr lang="en-US" dirty="0" smtClean="0"/>
              <a:t> processing to ensure enough information exists to recover from failures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b="1" dirty="0" smtClean="0"/>
              <a:t>Actions taken after a failure to recover</a:t>
            </a:r>
            <a:r>
              <a:rPr lang="en-US" dirty="0" smtClean="0"/>
              <a:t> the database contents to a state that ensures atomicity, consistency and durability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Concurrency Control Techniques:  </a:t>
            </a:r>
          </a:p>
          <a:p>
            <a:pPr lvl="1"/>
            <a:r>
              <a:rPr lang="en-US" b="1" dirty="0" smtClean="0"/>
              <a:t>Two Phase Locking Techniques for Concurrency Control, </a:t>
            </a:r>
          </a:p>
          <a:p>
            <a:pPr lvl="1"/>
            <a:r>
              <a:rPr lang="en-US" b="1" dirty="0" smtClean="0"/>
              <a:t>Concurrency Control Based on Timestamp Ordering. </a:t>
            </a:r>
          </a:p>
          <a:p>
            <a:r>
              <a:rPr lang="en-US" sz="2800" b="1" dirty="0" smtClean="0"/>
              <a:t>Deadlock:  </a:t>
            </a:r>
          </a:p>
          <a:p>
            <a:pPr lvl="1"/>
            <a:r>
              <a:rPr lang="en-US" sz="2400" b="1" dirty="0" smtClean="0"/>
              <a:t>Deadlock Handling, </a:t>
            </a:r>
          </a:p>
          <a:p>
            <a:pPr lvl="1"/>
            <a:r>
              <a:rPr lang="en-US" sz="2400" b="1" dirty="0" smtClean="0"/>
              <a:t>Deadlock Prevention, </a:t>
            </a:r>
          </a:p>
          <a:p>
            <a:pPr lvl="1"/>
            <a:r>
              <a:rPr lang="en-US" sz="2400" b="1" dirty="0" smtClean="0"/>
              <a:t>Deadlock Detection and </a:t>
            </a:r>
          </a:p>
          <a:p>
            <a:pPr lvl="1"/>
            <a:r>
              <a:rPr lang="en-US" sz="2400" b="1" dirty="0" smtClean="0"/>
              <a:t>Deadlock Recovery Techniques. </a:t>
            </a:r>
          </a:p>
          <a:p>
            <a:r>
              <a:rPr lang="en-US" sz="4600" b="1" dirty="0" smtClean="0"/>
              <a:t>Recovery System: </a:t>
            </a:r>
          </a:p>
          <a:p>
            <a:pPr lvl="1"/>
            <a:r>
              <a:rPr lang="en-US" sz="4100" b="1" dirty="0" smtClean="0"/>
              <a:t>Failure Classification </a:t>
            </a:r>
          </a:p>
          <a:p>
            <a:pPr lvl="1"/>
            <a:r>
              <a:rPr lang="en-US" sz="4100" b="1" dirty="0" smtClean="0"/>
              <a:t>Storage Structure</a:t>
            </a:r>
          </a:p>
          <a:p>
            <a:pPr lvl="1"/>
            <a:r>
              <a:rPr lang="en-US" sz="4100" b="1" dirty="0" smtClean="0"/>
              <a:t>Data Access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Storage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Volatile storage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does not survive system crashes</a:t>
            </a:r>
          </a:p>
          <a:p>
            <a:pPr lvl="1"/>
            <a:r>
              <a:rPr lang="en-US" dirty="0" smtClean="0"/>
              <a:t>examples: main memory, cache memory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Nonvolatile storage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/>
              <a:t>survives system crashes</a:t>
            </a:r>
          </a:p>
          <a:p>
            <a:pPr lvl="1"/>
            <a:r>
              <a:rPr lang="en-US" dirty="0" smtClean="0"/>
              <a:t>examples: disk, tape, flash memory, </a:t>
            </a:r>
            <a:br>
              <a:rPr lang="en-US" dirty="0" smtClean="0"/>
            </a:br>
            <a:r>
              <a:rPr lang="en-US" dirty="0" smtClean="0"/>
              <a:t>                  non-volatile (battery backed up) RAM </a:t>
            </a:r>
          </a:p>
          <a:p>
            <a:pPr lvl="1"/>
            <a:r>
              <a:rPr lang="en-US" dirty="0" smtClean="0"/>
              <a:t>but may still fail, losing data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Stable storage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smtClean="0"/>
              <a:t>a mythical form of storage that survives all failures</a:t>
            </a:r>
          </a:p>
          <a:p>
            <a:pPr lvl="1"/>
            <a:r>
              <a:rPr lang="en-US" dirty="0" smtClean="0"/>
              <a:t>approximated by maintaining multiple copies on distinct nonvolatile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Stable-Storage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83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Maintain multiple copies of each block on separate disks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dirty="0" smtClean="0"/>
              <a:t>copies can be at remote sites to protect against disasters such as fire or flooding.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Stable-Storage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83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Failure during data transfer can still result in inconsistent copies 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Block transfer can result in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dirty="0" smtClean="0"/>
              <a:t>Successful completion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dirty="0" smtClean="0"/>
              <a:t>Partial failure: destination block has incorrect information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dirty="0" smtClean="0"/>
              <a:t>Total failure: destination block was never 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Stable-Storage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983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Protecting storage media from failure during data transfer (one solution):</a:t>
            </a:r>
          </a:p>
          <a:p>
            <a:pPr marL="762000" lvl="1" indent="-304800">
              <a:lnSpc>
                <a:spcPct val="90000"/>
              </a:lnSpc>
            </a:pPr>
            <a:r>
              <a:rPr lang="en-US" dirty="0" smtClean="0"/>
              <a:t>Execute output operation as follows (assuming two copies of each block):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Write the information onto the first physical block.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When the first write successfully completes, write the same information onto the second physical block.</a:t>
            </a:r>
          </a:p>
          <a:p>
            <a:pPr marL="1162050" lvl="2" indent="-3048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The output is completed only after the second write successfully completes.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Access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2725" y="1093788"/>
            <a:ext cx="7661275" cy="44735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Physical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blocks</a:t>
            </a:r>
            <a:r>
              <a:rPr lang="en-US" dirty="0" smtClean="0"/>
              <a:t> are those blocks residing on the disk.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Buffer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blocks</a:t>
            </a:r>
            <a:r>
              <a:rPr lang="en-US" dirty="0" smtClean="0"/>
              <a:t> are the blocks residing temporarily in main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Block Storage Operations</a:t>
            </a:r>
          </a:p>
        </p:txBody>
      </p:sp>
      <p:pic>
        <p:nvPicPr>
          <p:cNvPr id="18944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7974013" cy="4814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Access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93788"/>
            <a:ext cx="8763000" cy="52308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Block movements between  disk and main memory are initiated through the following two operations:</a:t>
            </a:r>
            <a:endParaRPr lang="en-US" dirty="0" smtClean="0"/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input(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transfers the physical block </a:t>
            </a:r>
            <a:r>
              <a:rPr lang="en-US" i="1" dirty="0" smtClean="0"/>
              <a:t>B  </a:t>
            </a:r>
            <a:r>
              <a:rPr lang="en-US" dirty="0" smtClean="0"/>
              <a:t>to main memory.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output(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transfers the buffer block </a:t>
            </a:r>
            <a:r>
              <a:rPr lang="en-US" i="1" dirty="0" smtClean="0"/>
              <a:t>B </a:t>
            </a:r>
            <a:r>
              <a:rPr lang="en-US" dirty="0" smtClean="0"/>
              <a:t>to the disk, and replaces the appropriate physical block there.</a:t>
            </a:r>
          </a:p>
          <a:p>
            <a:endParaRPr lang="en-US" dirty="0" smtClean="0"/>
          </a:p>
          <a:p>
            <a:r>
              <a:rPr lang="en-US" dirty="0" smtClean="0"/>
              <a:t>We assume, for simplicity, that each data item fits in, and is stored inside, a single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Data Access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4027488" y="1352550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217988" y="1443038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X      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4217988" y="1900238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Y     </a:t>
            </a:r>
          </a:p>
        </p:txBody>
      </p:sp>
      <p:sp>
        <p:nvSpPr>
          <p:cNvPr id="32773" name="Oval 9"/>
          <p:cNvSpPr>
            <a:spLocks noChangeArrowheads="1"/>
          </p:cNvSpPr>
          <p:nvPr/>
        </p:nvSpPr>
        <p:spPr bwMode="auto">
          <a:xfrm>
            <a:off x="6623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11"/>
          <p:cNvSpPr>
            <a:spLocks noChangeShapeType="1"/>
          </p:cNvSpPr>
          <p:nvPr/>
        </p:nvSpPr>
        <p:spPr bwMode="auto">
          <a:xfrm>
            <a:off x="6623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12"/>
          <p:cNvSpPr>
            <a:spLocks noChangeShapeType="1"/>
          </p:cNvSpPr>
          <p:nvPr/>
        </p:nvSpPr>
        <p:spPr bwMode="auto">
          <a:xfrm>
            <a:off x="7766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Freeform 18"/>
          <p:cNvSpPr>
            <a:spLocks/>
          </p:cNvSpPr>
          <p:nvPr/>
        </p:nvSpPr>
        <p:spPr bwMode="auto">
          <a:xfrm>
            <a:off x="6623050" y="2413000"/>
            <a:ext cx="1143000" cy="177800"/>
          </a:xfrm>
          <a:custGeom>
            <a:avLst/>
            <a:gdLst>
              <a:gd name="T0" fmla="*/ 0 w 720"/>
              <a:gd name="T1" fmla="*/ 0 h 112"/>
              <a:gd name="T2" fmla="*/ 604837500 w 720"/>
              <a:gd name="T3" fmla="*/ 241935000 h 112"/>
              <a:gd name="T4" fmla="*/ 1330642500 w 720"/>
              <a:gd name="T5" fmla="*/ 241935000 h 112"/>
              <a:gd name="T6" fmla="*/ 1814512500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7004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20"/>
          <p:cNvSpPr>
            <a:spLocks noChangeArrowheads="1"/>
          </p:cNvSpPr>
          <p:nvPr/>
        </p:nvSpPr>
        <p:spPr bwMode="auto">
          <a:xfrm>
            <a:off x="7004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Text Box 21"/>
          <p:cNvSpPr txBox="1">
            <a:spLocks noChangeArrowheads="1"/>
          </p:cNvSpPr>
          <p:nvPr/>
        </p:nvSpPr>
        <p:spPr bwMode="auto">
          <a:xfrm>
            <a:off x="7369175" y="14874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2780" name="Text Box 22"/>
          <p:cNvSpPr txBox="1">
            <a:spLocks noChangeArrowheads="1"/>
          </p:cNvSpPr>
          <p:nvPr/>
        </p:nvSpPr>
        <p:spPr bwMode="auto">
          <a:xfrm>
            <a:off x="7385050" y="19272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32781" name="Rectangle 23"/>
          <p:cNvSpPr>
            <a:spLocks noChangeArrowheads="1"/>
          </p:cNvSpPr>
          <p:nvPr/>
        </p:nvSpPr>
        <p:spPr bwMode="auto">
          <a:xfrm>
            <a:off x="3189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24"/>
          <p:cNvSpPr>
            <a:spLocks noChangeArrowheads="1"/>
          </p:cNvSpPr>
          <p:nvPr/>
        </p:nvSpPr>
        <p:spPr bwMode="auto">
          <a:xfrm>
            <a:off x="4408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27"/>
          <p:cNvSpPr>
            <a:spLocks noChangeArrowheads="1"/>
          </p:cNvSpPr>
          <p:nvPr/>
        </p:nvSpPr>
        <p:spPr bwMode="auto">
          <a:xfrm>
            <a:off x="4713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28"/>
          <p:cNvSpPr>
            <a:spLocks noChangeArrowheads="1"/>
          </p:cNvSpPr>
          <p:nvPr/>
        </p:nvSpPr>
        <p:spPr bwMode="auto">
          <a:xfrm>
            <a:off x="3570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29"/>
          <p:cNvSpPr>
            <a:spLocks noChangeArrowheads="1"/>
          </p:cNvSpPr>
          <p:nvPr/>
        </p:nvSpPr>
        <p:spPr bwMode="auto">
          <a:xfrm>
            <a:off x="3570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30"/>
          <p:cNvSpPr>
            <a:spLocks noChangeShapeType="1"/>
          </p:cNvSpPr>
          <p:nvPr/>
        </p:nvSpPr>
        <p:spPr bwMode="auto">
          <a:xfrm flipV="1">
            <a:off x="3113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Text Box 31"/>
          <p:cNvSpPr txBox="1">
            <a:spLocks noChangeArrowheads="1"/>
          </p:cNvSpPr>
          <p:nvPr/>
        </p:nvSpPr>
        <p:spPr bwMode="auto">
          <a:xfrm>
            <a:off x="3230563" y="381635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3227388" y="4211638"/>
            <a:ext cx="449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1 </a:t>
            </a:r>
            <a:endParaRPr lang="en-US" sz="2000" dirty="0"/>
          </a:p>
        </p:txBody>
      </p:sp>
      <p:sp>
        <p:nvSpPr>
          <p:cNvPr id="32789" name="Text Box 33"/>
          <p:cNvSpPr txBox="1">
            <a:spLocks noChangeArrowheads="1"/>
          </p:cNvSpPr>
          <p:nvPr/>
        </p:nvSpPr>
        <p:spPr bwMode="auto">
          <a:xfrm>
            <a:off x="4087813" y="996950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buffer</a:t>
            </a:r>
          </a:p>
        </p:txBody>
      </p:sp>
      <p:sp>
        <p:nvSpPr>
          <p:cNvPr id="32790" name="Text Box 34"/>
          <p:cNvSpPr txBox="1">
            <a:spLocks noChangeArrowheads="1"/>
          </p:cNvSpPr>
          <p:nvPr/>
        </p:nvSpPr>
        <p:spPr bwMode="auto">
          <a:xfrm>
            <a:off x="1549400" y="1330325"/>
            <a:ext cx="186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Buffer Block A</a:t>
            </a:r>
            <a:r>
              <a:rPr lang="en-US" sz="2000" dirty="0"/>
              <a:t> </a:t>
            </a:r>
          </a:p>
        </p:txBody>
      </p:sp>
      <p:sp>
        <p:nvSpPr>
          <p:cNvPr id="32791" name="Text Box 35"/>
          <p:cNvSpPr txBox="1">
            <a:spLocks noChangeArrowheads="1"/>
          </p:cNvSpPr>
          <p:nvPr/>
        </p:nvSpPr>
        <p:spPr bwMode="auto">
          <a:xfrm>
            <a:off x="1535113" y="1847850"/>
            <a:ext cx="179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Buffer Block B</a:t>
            </a:r>
            <a:endParaRPr lang="en-US" sz="2000" dirty="0"/>
          </a:p>
        </p:txBody>
      </p:sp>
      <p:sp>
        <p:nvSpPr>
          <p:cNvPr id="32792" name="Line 36"/>
          <p:cNvSpPr>
            <a:spLocks noChangeShapeType="1"/>
          </p:cNvSpPr>
          <p:nvPr/>
        </p:nvSpPr>
        <p:spPr bwMode="auto">
          <a:xfrm>
            <a:off x="3357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37"/>
          <p:cNvSpPr>
            <a:spLocks noChangeShapeType="1"/>
          </p:cNvSpPr>
          <p:nvPr/>
        </p:nvSpPr>
        <p:spPr bwMode="auto">
          <a:xfrm>
            <a:off x="3341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38"/>
          <p:cNvSpPr>
            <a:spLocks noChangeShapeType="1"/>
          </p:cNvSpPr>
          <p:nvPr/>
        </p:nvSpPr>
        <p:spPr bwMode="auto">
          <a:xfrm flipH="1" flipV="1">
            <a:off x="4865688" y="1593850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39"/>
          <p:cNvSpPr>
            <a:spLocks noChangeShapeType="1"/>
          </p:cNvSpPr>
          <p:nvPr/>
        </p:nvSpPr>
        <p:spPr bwMode="auto">
          <a:xfrm>
            <a:off x="4868863" y="2052638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Text Box 40"/>
          <p:cNvSpPr txBox="1">
            <a:spLocks noChangeArrowheads="1"/>
          </p:cNvSpPr>
          <p:nvPr/>
        </p:nvSpPr>
        <p:spPr bwMode="auto">
          <a:xfrm>
            <a:off x="5353050" y="1231900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input(A)</a:t>
            </a:r>
          </a:p>
        </p:txBody>
      </p:sp>
      <p:sp>
        <p:nvSpPr>
          <p:cNvPr id="32797" name="Text Box 41"/>
          <p:cNvSpPr txBox="1">
            <a:spLocks noChangeArrowheads="1"/>
          </p:cNvSpPr>
          <p:nvPr/>
        </p:nvSpPr>
        <p:spPr bwMode="auto">
          <a:xfrm>
            <a:off x="5295900" y="2155825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output(B) </a:t>
            </a:r>
          </a:p>
        </p:txBody>
      </p:sp>
      <p:sp>
        <p:nvSpPr>
          <p:cNvPr id="32798" name="Line 42"/>
          <p:cNvSpPr>
            <a:spLocks noChangeShapeType="1"/>
          </p:cNvSpPr>
          <p:nvPr/>
        </p:nvSpPr>
        <p:spPr bwMode="auto">
          <a:xfrm flipH="1">
            <a:off x="3665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43"/>
          <p:cNvSpPr>
            <a:spLocks noChangeShapeType="1"/>
          </p:cNvSpPr>
          <p:nvPr/>
        </p:nvSpPr>
        <p:spPr bwMode="auto">
          <a:xfrm flipV="1">
            <a:off x="3798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Text Box 44"/>
          <p:cNvSpPr txBox="1">
            <a:spLocks noChangeArrowheads="1"/>
          </p:cNvSpPr>
          <p:nvPr/>
        </p:nvSpPr>
        <p:spPr bwMode="auto">
          <a:xfrm>
            <a:off x="2881313" y="2605088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read(X)</a:t>
            </a:r>
          </a:p>
        </p:txBody>
      </p:sp>
      <p:sp>
        <p:nvSpPr>
          <p:cNvPr id="32801" name="Text Box 45"/>
          <p:cNvSpPr txBox="1">
            <a:spLocks noChangeArrowheads="1"/>
          </p:cNvSpPr>
          <p:nvPr/>
        </p:nvSpPr>
        <p:spPr bwMode="auto">
          <a:xfrm>
            <a:off x="4195763" y="2936875"/>
            <a:ext cx="105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write(Y)</a:t>
            </a:r>
          </a:p>
        </p:txBody>
      </p:sp>
      <p:sp>
        <p:nvSpPr>
          <p:cNvPr id="32802" name="Text Box 46"/>
          <p:cNvSpPr txBox="1">
            <a:spLocks noChangeArrowheads="1"/>
          </p:cNvSpPr>
          <p:nvPr/>
        </p:nvSpPr>
        <p:spPr bwMode="auto">
          <a:xfrm>
            <a:off x="6961188" y="5748338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disk</a:t>
            </a:r>
          </a:p>
        </p:txBody>
      </p:sp>
      <p:sp>
        <p:nvSpPr>
          <p:cNvPr id="32803" name="Text Box 63"/>
          <p:cNvSpPr txBox="1">
            <a:spLocks noChangeArrowheads="1"/>
          </p:cNvSpPr>
          <p:nvPr/>
        </p:nvSpPr>
        <p:spPr bwMode="auto">
          <a:xfrm>
            <a:off x="2971800" y="4795838"/>
            <a:ext cx="137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2804" name="Text Box 64"/>
          <p:cNvSpPr txBox="1">
            <a:spLocks noChangeArrowheads="1"/>
          </p:cNvSpPr>
          <p:nvPr/>
        </p:nvSpPr>
        <p:spPr bwMode="auto">
          <a:xfrm>
            <a:off x="4416425" y="4768850"/>
            <a:ext cx="12938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2 </a:t>
            </a:r>
            <a:endParaRPr lang="en-US" sz="2000"/>
          </a:p>
        </p:txBody>
      </p:sp>
      <p:sp>
        <p:nvSpPr>
          <p:cNvPr id="32805" name="Text Box 65"/>
          <p:cNvSpPr txBox="1">
            <a:spLocks noChangeArrowheads="1"/>
          </p:cNvSpPr>
          <p:nvPr/>
        </p:nvSpPr>
        <p:spPr bwMode="auto">
          <a:xfrm>
            <a:off x="4335463" y="5762625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memory</a:t>
            </a:r>
          </a:p>
        </p:txBody>
      </p:sp>
      <p:sp>
        <p:nvSpPr>
          <p:cNvPr id="32806" name="Text Box 66"/>
          <p:cNvSpPr txBox="1">
            <a:spLocks noChangeArrowheads="1"/>
          </p:cNvSpPr>
          <p:nvPr/>
        </p:nvSpPr>
        <p:spPr bwMode="auto">
          <a:xfrm>
            <a:off x="4389438" y="3589338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2807" name="Line 67"/>
          <p:cNvSpPr>
            <a:spLocks noChangeShapeType="1"/>
          </p:cNvSpPr>
          <p:nvPr/>
        </p:nvSpPr>
        <p:spPr bwMode="auto">
          <a:xfrm>
            <a:off x="6443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6" grpId="0" animBg="1"/>
      <p:bldP spid="32777" grpId="0" animBg="1"/>
      <p:bldP spid="32778" grpId="0" animBg="1"/>
      <p:bldP spid="32779" grpId="0"/>
      <p:bldP spid="32780" grpId="0"/>
      <p:bldP spid="32781" grpId="0" animBg="1"/>
      <p:bldP spid="32782" grpId="0" animBg="1"/>
      <p:bldP spid="32783" grpId="0" animBg="1"/>
      <p:bldP spid="32784" grpId="0" animBg="1"/>
      <p:bldP spid="32785" grpId="0" animBg="1"/>
      <p:bldP spid="32787" grpId="0"/>
      <p:bldP spid="32788" grpId="0"/>
      <p:bldP spid="32790" grpId="0"/>
      <p:bldP spid="32791" grpId="0"/>
      <p:bldP spid="32792" grpId="0" animBg="1"/>
      <p:bldP spid="32793" grpId="0" animBg="1"/>
      <p:bldP spid="32794" grpId="0" animBg="1"/>
      <p:bldP spid="32795" grpId="0" animBg="1"/>
      <p:bldP spid="32796" grpId="0"/>
      <p:bldP spid="32797" grpId="0"/>
      <p:bldP spid="32803" grpId="0"/>
      <p:bldP spid="32804" grpId="0"/>
      <p:bldP spid="328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Data Access</a:t>
            </a:r>
          </a:p>
        </p:txBody>
      </p:sp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4027488" y="1352550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217988" y="1443038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X      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4217988" y="1900238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Y     </a:t>
            </a:r>
          </a:p>
        </p:txBody>
      </p:sp>
      <p:sp>
        <p:nvSpPr>
          <p:cNvPr id="32773" name="Oval 9"/>
          <p:cNvSpPr>
            <a:spLocks noChangeArrowheads="1"/>
          </p:cNvSpPr>
          <p:nvPr/>
        </p:nvSpPr>
        <p:spPr bwMode="auto">
          <a:xfrm>
            <a:off x="6623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11"/>
          <p:cNvSpPr>
            <a:spLocks noChangeShapeType="1"/>
          </p:cNvSpPr>
          <p:nvPr/>
        </p:nvSpPr>
        <p:spPr bwMode="auto">
          <a:xfrm>
            <a:off x="6623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12"/>
          <p:cNvSpPr>
            <a:spLocks noChangeShapeType="1"/>
          </p:cNvSpPr>
          <p:nvPr/>
        </p:nvSpPr>
        <p:spPr bwMode="auto">
          <a:xfrm>
            <a:off x="7766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Freeform 18"/>
          <p:cNvSpPr>
            <a:spLocks/>
          </p:cNvSpPr>
          <p:nvPr/>
        </p:nvSpPr>
        <p:spPr bwMode="auto">
          <a:xfrm>
            <a:off x="6623050" y="2413000"/>
            <a:ext cx="1143000" cy="177800"/>
          </a:xfrm>
          <a:custGeom>
            <a:avLst/>
            <a:gdLst>
              <a:gd name="T0" fmla="*/ 0 w 720"/>
              <a:gd name="T1" fmla="*/ 0 h 112"/>
              <a:gd name="T2" fmla="*/ 604837500 w 720"/>
              <a:gd name="T3" fmla="*/ 241935000 h 112"/>
              <a:gd name="T4" fmla="*/ 1330642500 w 720"/>
              <a:gd name="T5" fmla="*/ 241935000 h 112"/>
              <a:gd name="T6" fmla="*/ 1814512500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19"/>
          <p:cNvSpPr>
            <a:spLocks noChangeArrowheads="1"/>
          </p:cNvSpPr>
          <p:nvPr/>
        </p:nvSpPr>
        <p:spPr bwMode="auto">
          <a:xfrm>
            <a:off x="7004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20"/>
          <p:cNvSpPr>
            <a:spLocks noChangeArrowheads="1"/>
          </p:cNvSpPr>
          <p:nvPr/>
        </p:nvSpPr>
        <p:spPr bwMode="auto">
          <a:xfrm>
            <a:off x="7004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Text Box 21"/>
          <p:cNvSpPr txBox="1">
            <a:spLocks noChangeArrowheads="1"/>
          </p:cNvSpPr>
          <p:nvPr/>
        </p:nvSpPr>
        <p:spPr bwMode="auto">
          <a:xfrm>
            <a:off x="7369175" y="1487488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2780" name="Text Box 22"/>
          <p:cNvSpPr txBox="1">
            <a:spLocks noChangeArrowheads="1"/>
          </p:cNvSpPr>
          <p:nvPr/>
        </p:nvSpPr>
        <p:spPr bwMode="auto">
          <a:xfrm>
            <a:off x="7385050" y="1927225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32781" name="Rectangle 23"/>
          <p:cNvSpPr>
            <a:spLocks noChangeArrowheads="1"/>
          </p:cNvSpPr>
          <p:nvPr/>
        </p:nvSpPr>
        <p:spPr bwMode="auto">
          <a:xfrm>
            <a:off x="3189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Rectangle 24"/>
          <p:cNvSpPr>
            <a:spLocks noChangeArrowheads="1"/>
          </p:cNvSpPr>
          <p:nvPr/>
        </p:nvSpPr>
        <p:spPr bwMode="auto">
          <a:xfrm>
            <a:off x="4408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27"/>
          <p:cNvSpPr>
            <a:spLocks noChangeArrowheads="1"/>
          </p:cNvSpPr>
          <p:nvPr/>
        </p:nvSpPr>
        <p:spPr bwMode="auto">
          <a:xfrm>
            <a:off x="4713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Rectangle 28"/>
          <p:cNvSpPr>
            <a:spLocks noChangeArrowheads="1"/>
          </p:cNvSpPr>
          <p:nvPr/>
        </p:nvSpPr>
        <p:spPr bwMode="auto">
          <a:xfrm>
            <a:off x="3570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29"/>
          <p:cNvSpPr>
            <a:spLocks noChangeArrowheads="1"/>
          </p:cNvSpPr>
          <p:nvPr/>
        </p:nvSpPr>
        <p:spPr bwMode="auto">
          <a:xfrm>
            <a:off x="3570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30"/>
          <p:cNvSpPr>
            <a:spLocks noChangeShapeType="1"/>
          </p:cNvSpPr>
          <p:nvPr/>
        </p:nvSpPr>
        <p:spPr bwMode="auto">
          <a:xfrm flipV="1">
            <a:off x="3113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Text Box 31"/>
          <p:cNvSpPr txBox="1">
            <a:spLocks noChangeArrowheads="1"/>
          </p:cNvSpPr>
          <p:nvPr/>
        </p:nvSpPr>
        <p:spPr bwMode="auto">
          <a:xfrm>
            <a:off x="3230563" y="3816350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3227388" y="4211638"/>
            <a:ext cx="425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1 </a:t>
            </a:r>
            <a:endParaRPr lang="en-US" sz="2000" dirty="0"/>
          </a:p>
        </p:txBody>
      </p:sp>
      <p:sp>
        <p:nvSpPr>
          <p:cNvPr id="32789" name="Text Box 33"/>
          <p:cNvSpPr txBox="1">
            <a:spLocks noChangeArrowheads="1"/>
          </p:cNvSpPr>
          <p:nvPr/>
        </p:nvSpPr>
        <p:spPr bwMode="auto">
          <a:xfrm>
            <a:off x="4087813" y="996950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buffer</a:t>
            </a:r>
          </a:p>
        </p:txBody>
      </p:sp>
      <p:sp>
        <p:nvSpPr>
          <p:cNvPr id="32790" name="Text Box 34"/>
          <p:cNvSpPr txBox="1">
            <a:spLocks noChangeArrowheads="1"/>
          </p:cNvSpPr>
          <p:nvPr/>
        </p:nvSpPr>
        <p:spPr bwMode="auto">
          <a:xfrm>
            <a:off x="1549400" y="1330325"/>
            <a:ext cx="16961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Buffer Block A</a:t>
            </a:r>
            <a:r>
              <a:rPr lang="en-US" sz="2000" dirty="0"/>
              <a:t> </a:t>
            </a:r>
          </a:p>
        </p:txBody>
      </p:sp>
      <p:sp>
        <p:nvSpPr>
          <p:cNvPr id="32791" name="Text Box 35"/>
          <p:cNvSpPr txBox="1">
            <a:spLocks noChangeArrowheads="1"/>
          </p:cNvSpPr>
          <p:nvPr/>
        </p:nvSpPr>
        <p:spPr bwMode="auto">
          <a:xfrm>
            <a:off x="1535113" y="1847850"/>
            <a:ext cx="1628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/>
              <a:t>Buffer Block B</a:t>
            </a:r>
            <a:endParaRPr lang="en-US" sz="2000" dirty="0"/>
          </a:p>
        </p:txBody>
      </p:sp>
      <p:sp>
        <p:nvSpPr>
          <p:cNvPr id="32792" name="Line 36"/>
          <p:cNvSpPr>
            <a:spLocks noChangeShapeType="1"/>
          </p:cNvSpPr>
          <p:nvPr/>
        </p:nvSpPr>
        <p:spPr bwMode="auto">
          <a:xfrm>
            <a:off x="3357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37"/>
          <p:cNvSpPr>
            <a:spLocks noChangeShapeType="1"/>
          </p:cNvSpPr>
          <p:nvPr/>
        </p:nvSpPr>
        <p:spPr bwMode="auto">
          <a:xfrm>
            <a:off x="3341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38"/>
          <p:cNvSpPr>
            <a:spLocks noChangeShapeType="1"/>
          </p:cNvSpPr>
          <p:nvPr/>
        </p:nvSpPr>
        <p:spPr bwMode="auto">
          <a:xfrm flipH="1" flipV="1">
            <a:off x="4865688" y="1593850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39"/>
          <p:cNvSpPr>
            <a:spLocks noChangeShapeType="1"/>
          </p:cNvSpPr>
          <p:nvPr/>
        </p:nvSpPr>
        <p:spPr bwMode="auto">
          <a:xfrm>
            <a:off x="4868863" y="2052638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Text Box 40"/>
          <p:cNvSpPr txBox="1">
            <a:spLocks noChangeArrowheads="1"/>
          </p:cNvSpPr>
          <p:nvPr/>
        </p:nvSpPr>
        <p:spPr bwMode="auto">
          <a:xfrm>
            <a:off x="5353050" y="1231900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input(A)</a:t>
            </a:r>
          </a:p>
        </p:txBody>
      </p:sp>
      <p:sp>
        <p:nvSpPr>
          <p:cNvPr id="32797" name="Text Box 41"/>
          <p:cNvSpPr txBox="1">
            <a:spLocks noChangeArrowheads="1"/>
          </p:cNvSpPr>
          <p:nvPr/>
        </p:nvSpPr>
        <p:spPr bwMode="auto">
          <a:xfrm>
            <a:off x="5295900" y="2155825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output(B) </a:t>
            </a:r>
          </a:p>
        </p:txBody>
      </p:sp>
      <p:sp>
        <p:nvSpPr>
          <p:cNvPr id="32798" name="Line 42"/>
          <p:cNvSpPr>
            <a:spLocks noChangeShapeType="1"/>
          </p:cNvSpPr>
          <p:nvPr/>
        </p:nvSpPr>
        <p:spPr bwMode="auto">
          <a:xfrm flipH="1">
            <a:off x="3665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Line 43"/>
          <p:cNvSpPr>
            <a:spLocks noChangeShapeType="1"/>
          </p:cNvSpPr>
          <p:nvPr/>
        </p:nvSpPr>
        <p:spPr bwMode="auto">
          <a:xfrm flipV="1">
            <a:off x="3798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Text Box 44"/>
          <p:cNvSpPr txBox="1">
            <a:spLocks noChangeArrowheads="1"/>
          </p:cNvSpPr>
          <p:nvPr/>
        </p:nvSpPr>
        <p:spPr bwMode="auto">
          <a:xfrm>
            <a:off x="2881313" y="2605088"/>
            <a:ext cx="9475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read(X)</a:t>
            </a:r>
          </a:p>
        </p:txBody>
      </p:sp>
      <p:sp>
        <p:nvSpPr>
          <p:cNvPr id="32801" name="Text Box 45"/>
          <p:cNvSpPr txBox="1">
            <a:spLocks noChangeArrowheads="1"/>
          </p:cNvSpPr>
          <p:nvPr/>
        </p:nvSpPr>
        <p:spPr bwMode="auto">
          <a:xfrm>
            <a:off x="4195763" y="2936875"/>
            <a:ext cx="10106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write(Y)</a:t>
            </a:r>
          </a:p>
        </p:txBody>
      </p:sp>
      <p:sp>
        <p:nvSpPr>
          <p:cNvPr id="32802" name="Text Box 46"/>
          <p:cNvSpPr txBox="1">
            <a:spLocks noChangeArrowheads="1"/>
          </p:cNvSpPr>
          <p:nvPr/>
        </p:nvSpPr>
        <p:spPr bwMode="auto">
          <a:xfrm>
            <a:off x="6961188" y="5748338"/>
            <a:ext cx="6110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disk</a:t>
            </a:r>
          </a:p>
        </p:txBody>
      </p:sp>
      <p:sp>
        <p:nvSpPr>
          <p:cNvPr id="32803" name="Text Box 63"/>
          <p:cNvSpPr txBox="1">
            <a:spLocks noChangeArrowheads="1"/>
          </p:cNvSpPr>
          <p:nvPr/>
        </p:nvSpPr>
        <p:spPr bwMode="auto">
          <a:xfrm>
            <a:off x="2971800" y="4795838"/>
            <a:ext cx="137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2804" name="Text Box 64"/>
          <p:cNvSpPr txBox="1">
            <a:spLocks noChangeArrowheads="1"/>
          </p:cNvSpPr>
          <p:nvPr/>
        </p:nvSpPr>
        <p:spPr bwMode="auto">
          <a:xfrm>
            <a:off x="4416425" y="4768850"/>
            <a:ext cx="12256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2 </a:t>
            </a:r>
            <a:endParaRPr lang="en-US" sz="2000"/>
          </a:p>
        </p:txBody>
      </p:sp>
      <p:sp>
        <p:nvSpPr>
          <p:cNvPr id="32805" name="Text Box 65"/>
          <p:cNvSpPr txBox="1">
            <a:spLocks noChangeArrowheads="1"/>
          </p:cNvSpPr>
          <p:nvPr/>
        </p:nvSpPr>
        <p:spPr bwMode="auto">
          <a:xfrm>
            <a:off x="4335463" y="5762625"/>
            <a:ext cx="10835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memory</a:t>
            </a:r>
          </a:p>
        </p:txBody>
      </p:sp>
      <p:sp>
        <p:nvSpPr>
          <p:cNvPr id="32806" name="Text Box 66"/>
          <p:cNvSpPr txBox="1">
            <a:spLocks noChangeArrowheads="1"/>
          </p:cNvSpPr>
          <p:nvPr/>
        </p:nvSpPr>
        <p:spPr bwMode="auto">
          <a:xfrm>
            <a:off x="4389438" y="3589338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2807" name="Line 67"/>
          <p:cNvSpPr>
            <a:spLocks noChangeShapeType="1"/>
          </p:cNvSpPr>
          <p:nvPr/>
        </p:nvSpPr>
        <p:spPr bwMode="auto">
          <a:xfrm>
            <a:off x="6443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/>
      <p:bldP spid="32780" grpId="0"/>
      <p:bldP spid="32781" grpId="0" animBg="1"/>
      <p:bldP spid="32782" grpId="0" animBg="1"/>
      <p:bldP spid="32784" grpId="0" animBg="1"/>
      <p:bldP spid="32787" grpId="0"/>
      <p:bldP spid="32788" grpId="0"/>
      <p:bldP spid="32790" grpId="0"/>
      <p:bldP spid="32791" grpId="0"/>
      <p:bldP spid="32792" grpId="0" animBg="1"/>
      <p:bldP spid="32793" grpId="0" animBg="1"/>
      <p:bldP spid="32794" grpId="0" animBg="1"/>
      <p:bldP spid="32795" grpId="0" animBg="1"/>
      <p:bldP spid="32796" grpId="0"/>
      <p:bldP spid="32797" grpId="0"/>
      <p:bldP spid="32798" grpId="0" animBg="1"/>
      <p:bldP spid="32799" grpId="0" animBg="1"/>
      <p:bldP spid="32800" grpId="0"/>
      <p:bldP spid="32801" grpId="0"/>
      <p:bldP spid="32803" grpId="0"/>
      <p:bldP spid="3280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Access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Each transaction </a:t>
            </a:r>
            <a:r>
              <a:rPr lang="en-US" i="1" dirty="0" smtClean="0"/>
              <a:t>T</a:t>
            </a:r>
            <a:r>
              <a:rPr lang="en-US" sz="2400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has its private work-area in which local copies of all data items accessed and updated by it are kept.</a:t>
            </a:r>
          </a:p>
          <a:p>
            <a:pPr lvl="1"/>
            <a:r>
              <a:rPr lang="en-US" dirty="0" smtClean="0"/>
              <a:t> </a:t>
            </a:r>
            <a:r>
              <a:rPr lang="en-US" i="1" dirty="0" err="1" smtClean="0"/>
              <a:t>T</a:t>
            </a:r>
            <a:r>
              <a:rPr lang="en-US" sz="2400" i="1" baseline="-25000" dirty="0" err="1" smtClean="0"/>
              <a:t>i</a:t>
            </a:r>
            <a:r>
              <a:rPr lang="en-US" dirty="0" err="1" smtClean="0"/>
              <a:t>'s</a:t>
            </a:r>
            <a:r>
              <a:rPr lang="en-US" dirty="0" smtClean="0"/>
              <a:t> local copy of a data item </a:t>
            </a:r>
            <a:r>
              <a:rPr lang="en-US" i="1" dirty="0" smtClean="0"/>
              <a:t>X</a:t>
            </a:r>
            <a:r>
              <a:rPr lang="en-US" dirty="0" smtClean="0"/>
              <a:t> is called </a:t>
            </a:r>
            <a:r>
              <a:rPr lang="en-US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Recovery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computer system, is subject to failure from a variety of causes: </a:t>
            </a:r>
          </a:p>
          <a:p>
            <a:pPr lvl="1"/>
            <a:r>
              <a:rPr lang="en-US" dirty="0" smtClean="0"/>
              <a:t>disk crash, </a:t>
            </a:r>
          </a:p>
          <a:p>
            <a:pPr lvl="1"/>
            <a:r>
              <a:rPr lang="en-US" dirty="0" smtClean="0"/>
              <a:t>power outage, </a:t>
            </a:r>
          </a:p>
          <a:p>
            <a:pPr lvl="1"/>
            <a:r>
              <a:rPr lang="en-US" dirty="0" smtClean="0"/>
              <a:t>software error,</a:t>
            </a:r>
          </a:p>
          <a:p>
            <a:pPr lvl="1"/>
            <a:r>
              <a:rPr lang="en-US" dirty="0" smtClean="0"/>
              <a:t>a fire in the machine room, </a:t>
            </a:r>
          </a:p>
          <a:p>
            <a:pPr lvl="1"/>
            <a:r>
              <a:rPr lang="en-US" dirty="0" smtClean="0"/>
              <a:t>sabotage.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Data Access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Transferring data items between system buffer blocks and its private work-area done by: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read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assigns the value of data item </a:t>
            </a:r>
            <a:r>
              <a:rPr lang="en-US" i="1" dirty="0" smtClean="0"/>
              <a:t>X</a:t>
            </a:r>
            <a:r>
              <a:rPr lang="en-US" dirty="0" smtClean="0"/>
              <a:t> to the local variable </a:t>
            </a:r>
            <a:r>
              <a:rPr lang="en-US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write(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assigns the value of local variable </a:t>
            </a:r>
            <a:r>
              <a:rPr lang="en-US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to data item {</a:t>
            </a:r>
            <a:r>
              <a:rPr lang="en-US" i="1" dirty="0" smtClean="0"/>
              <a:t>X</a:t>
            </a:r>
            <a:r>
              <a:rPr lang="en-US" dirty="0" smtClean="0"/>
              <a:t>} in the buffer block.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Note: output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i="1" baseline="-25000" dirty="0" smtClean="0"/>
              <a:t>X</a:t>
            </a:r>
            <a:r>
              <a:rPr lang="en-US" dirty="0" smtClean="0"/>
              <a:t>) need not immediately follow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). System can perform the </a:t>
            </a:r>
            <a:r>
              <a:rPr lang="en-US" b="1" dirty="0" smtClean="0"/>
              <a:t>output</a:t>
            </a:r>
            <a:r>
              <a:rPr lang="en-US" dirty="0" smtClean="0"/>
              <a:t> operation when it deems fit.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</a:t>
            </a:r>
          </a:p>
          <a:p>
            <a:pPr lvl="1"/>
            <a:r>
              <a:rPr lang="en-US" dirty="0" smtClean="0"/>
              <a:t>Must perform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before accessing </a:t>
            </a:r>
            <a:r>
              <a:rPr lang="en-US" i="1" dirty="0" smtClean="0"/>
              <a:t>X</a:t>
            </a:r>
            <a:r>
              <a:rPr lang="en-US" dirty="0" smtClean="0"/>
              <a:t> for the first time (subsequent reads can be from local copy) </a:t>
            </a:r>
          </a:p>
          <a:p>
            <a:pPr lvl="1"/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can be executed at any time before the transaction commits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Ques.: </a:t>
            </a:r>
            <a:r>
              <a:rPr lang="en-US" sz="4000" b="1" dirty="0" smtClean="0"/>
              <a:t>Which statement is/are true? </a:t>
            </a:r>
            <a:r>
              <a:rPr lang="en-US" sz="4000" b="1" dirty="0" smtClean="0">
                <a:sym typeface="Wingdings" pitchFamily="2" charset="2"/>
              </a:rPr>
              <a:t>                                                         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lvl="1" indent="-514350">
              <a:buSzPct val="80000"/>
              <a:buFont typeface="+mj-lt"/>
              <a:buAutoNum type="alphaUcPeriod"/>
            </a:pPr>
            <a:r>
              <a:rPr lang="en-US" b="1" dirty="0" smtClean="0"/>
              <a:t>input(</a:t>
            </a:r>
            <a:r>
              <a:rPr lang="en-US" i="1" dirty="0" smtClean="0"/>
              <a:t>B</a:t>
            </a:r>
            <a:r>
              <a:rPr lang="en-US" b="1" dirty="0" smtClean="0"/>
              <a:t>)</a:t>
            </a:r>
            <a:r>
              <a:rPr lang="en-US" dirty="0" smtClean="0"/>
              <a:t> transfers the physical block </a:t>
            </a:r>
            <a:r>
              <a:rPr lang="en-US" i="1" dirty="0" smtClean="0"/>
              <a:t>B  from main memory </a:t>
            </a:r>
            <a:r>
              <a:rPr lang="en-US" dirty="0" smtClean="0"/>
              <a:t>to Disk.</a:t>
            </a:r>
          </a:p>
          <a:p>
            <a:pPr marL="550926" lvl="1" indent="-514350">
              <a:buSzPct val="80000"/>
              <a:buFont typeface="+mj-lt"/>
              <a:buAutoNum type="alphaUcPeriod"/>
            </a:pPr>
            <a:r>
              <a:rPr lang="en-US" b="1" dirty="0" smtClean="0"/>
              <a:t>output(</a:t>
            </a:r>
            <a:r>
              <a:rPr lang="en-US" b="1" i="1" dirty="0" smtClean="0"/>
              <a:t>B</a:t>
            </a:r>
            <a:r>
              <a:rPr lang="en-US" b="1" dirty="0" smtClean="0"/>
              <a:t>)</a:t>
            </a:r>
            <a:r>
              <a:rPr lang="en-US" dirty="0" smtClean="0"/>
              <a:t> transfers the buffer block </a:t>
            </a:r>
            <a:r>
              <a:rPr lang="en-US" i="1" dirty="0" smtClean="0"/>
              <a:t>B </a:t>
            </a:r>
            <a:r>
              <a:rPr lang="en-US" dirty="0" smtClean="0"/>
              <a:t>to the disk, and replaces the appropriate physical block there.</a:t>
            </a:r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pPr marL="420624" lvl="1" indent="-384048">
              <a:buSzPct val="80000"/>
              <a:buFont typeface="Wingdings 2"/>
              <a:buChar char="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B, is true and A is false</a:t>
            </a:r>
          </a:p>
          <a:p>
            <a:pPr marL="420624" lvl="1" indent="-384048">
              <a:buSzPct val="80000"/>
              <a:buNone/>
            </a:pPr>
            <a:r>
              <a:rPr lang="en-US" dirty="0" smtClean="0"/>
              <a:t>  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b="1" dirty="0" smtClean="0"/>
              <a:t>input(</a:t>
            </a:r>
            <a:r>
              <a:rPr lang="en-US" i="1" dirty="0" smtClean="0"/>
              <a:t>B</a:t>
            </a:r>
            <a:r>
              <a:rPr lang="en-US" b="1" dirty="0" smtClean="0"/>
              <a:t>)</a:t>
            </a:r>
            <a:r>
              <a:rPr lang="en-US" dirty="0" smtClean="0"/>
              <a:t> transfers the physical block </a:t>
            </a:r>
            <a:r>
              <a:rPr lang="en-US" i="1" dirty="0" smtClean="0"/>
              <a:t>B  from Disk </a:t>
            </a:r>
            <a:r>
              <a:rPr lang="en-US" dirty="0" smtClean="0"/>
              <a:t>to Main memory.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Question: Fill in the blanks 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Physical blocks</a:t>
            </a:r>
            <a:r>
              <a:rPr lang="en-US" dirty="0" smtClean="0"/>
              <a:t> are those blocks residing on the………………... </a:t>
            </a:r>
          </a:p>
          <a:p>
            <a:r>
              <a:rPr lang="en-US" b="1" dirty="0" smtClean="0"/>
              <a:t>Buffer blocks</a:t>
            </a:r>
            <a:r>
              <a:rPr lang="en-US" dirty="0" smtClean="0"/>
              <a:t> are the blocks residing on the…………………………….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9600" cy="1143000"/>
          </a:xfrm>
        </p:spPr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b="1" dirty="0" smtClean="0"/>
              <a:t>Physical blocks</a:t>
            </a:r>
            <a:r>
              <a:rPr lang="en-US" dirty="0" smtClean="0"/>
              <a:t> are those blocks residing on the </a:t>
            </a:r>
            <a:r>
              <a:rPr lang="en-US" b="1" dirty="0" smtClean="0"/>
              <a:t>disk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Buffer blocks</a:t>
            </a:r>
            <a:r>
              <a:rPr lang="en-US" dirty="0" smtClean="0"/>
              <a:t> are the blocks residing temporarily in </a:t>
            </a:r>
            <a:r>
              <a:rPr lang="en-US" b="1" dirty="0" smtClean="0"/>
              <a:t>main memory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Ques.: Fill in the blanks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In Input(A) data item A’ s block is fetch from ………………..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In Read(A) data item A is fetch from ……………………….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In Output(A) data item A’s  block is stored in………………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In Write(A) data item A is stored in ………………………..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In Input(A) data item A’ s block is fetch from disk to main memory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In Read(A) data item A is fetch from </a:t>
            </a:r>
            <a:r>
              <a:rPr lang="en-US" sz="2800" dirty="0" smtClean="0"/>
              <a:t>main memory to local work area memory</a:t>
            </a:r>
            <a:endParaRPr lang="en-US" dirty="0" smtClean="0"/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In Write(A) data item A is stored in main memory    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In Output(A) data item A’s  block is stored in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CN" b="1" dirty="0" smtClean="0">
                <a:cs typeface="华文仿宋"/>
              </a:rPr>
              <a:t>Log Based Recovery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29200"/>
          </a:xfrm>
        </p:spPr>
        <p:txBody>
          <a:bodyPr/>
          <a:lstStyle/>
          <a:p>
            <a:pPr algn="just">
              <a:spcBef>
                <a:spcPts val="300"/>
              </a:spcBef>
            </a:pPr>
            <a:r>
              <a:rPr lang="en-US" sz="2800" dirty="0" smtClean="0"/>
              <a:t>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log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is the most popular structure for recording DB modifications </a:t>
            </a:r>
            <a:r>
              <a:rPr lang="en-US" sz="2800" b="1" dirty="0" smtClean="0">
                <a:solidFill>
                  <a:srgbClr val="FF0000"/>
                </a:solidFill>
              </a:rPr>
              <a:t>on stable storage</a:t>
            </a:r>
          </a:p>
          <a:p>
            <a:pPr algn="just">
              <a:spcBef>
                <a:spcPts val="300"/>
              </a:spcBef>
            </a:pPr>
            <a:endParaRPr lang="en-US" sz="2800" dirty="0" smtClean="0"/>
          </a:p>
          <a:p>
            <a:pPr algn="just">
              <a:spcBef>
                <a:spcPts val="300"/>
              </a:spcBef>
            </a:pPr>
            <a:r>
              <a:rPr lang="en-US" sz="2800" dirty="0" smtClean="0"/>
              <a:t>Each log record describes </a:t>
            </a:r>
            <a:r>
              <a:rPr lang="en-US" sz="2800" b="1" dirty="0" smtClean="0">
                <a:solidFill>
                  <a:srgbClr val="FF0000"/>
                </a:solidFill>
              </a:rPr>
              <a:t>an important event</a:t>
            </a:r>
            <a:r>
              <a:rPr lang="en-US" sz="2800" dirty="0" smtClean="0"/>
              <a:t> during transaction processing</a:t>
            </a:r>
          </a:p>
          <a:p>
            <a:pPr algn="just">
              <a:spcBef>
                <a:spcPts val="300"/>
              </a:spcBef>
            </a:pPr>
            <a:endParaRPr lang="en-US" sz="2800" dirty="0" smtClean="0"/>
          </a:p>
          <a:p>
            <a:pPr algn="just">
              <a:spcBef>
                <a:spcPts val="300"/>
              </a:spcBef>
            </a:pPr>
            <a:r>
              <a:rPr lang="en-US" sz="2800" dirty="0" smtClean="0"/>
              <a:t>With the information in the log file the recovery manager can </a:t>
            </a:r>
            <a:r>
              <a:rPr lang="en-US" sz="2800" b="1" dirty="0" smtClean="0">
                <a:solidFill>
                  <a:srgbClr val="FF0000"/>
                </a:solidFill>
              </a:rPr>
              <a:t>restore the consistency of the DB</a:t>
            </a:r>
            <a:r>
              <a:rPr lang="en-US" sz="2800" dirty="0" smtClean="0"/>
              <a:t> in case of a failure.</a:t>
            </a:r>
          </a:p>
          <a:p>
            <a:pPr algn="just">
              <a:spcBef>
                <a:spcPts val="300"/>
              </a:spcBef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CN" sz="4000" b="1" dirty="0" smtClean="0">
                <a:cs typeface="华文仿宋"/>
              </a:rPr>
              <a:t>Log Based Recovery …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800600"/>
          </a:xfrm>
        </p:spPr>
        <p:txBody>
          <a:bodyPr>
            <a:normAutofit/>
          </a:bodyPr>
          <a:lstStyle/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/>
              <a:t>A </a:t>
            </a:r>
            <a:r>
              <a:rPr lang="en-US" sz="2600" b="1" dirty="0" smtClean="0"/>
              <a:t>log record</a:t>
            </a:r>
            <a:r>
              <a:rPr lang="en-US" sz="2600" dirty="0" smtClean="0"/>
              <a:t> contains the required information for </a:t>
            </a:r>
            <a:r>
              <a:rPr lang="en-US" sz="2600" b="1" dirty="0" smtClean="0"/>
              <a:t>redoing</a:t>
            </a:r>
            <a:r>
              <a:rPr lang="en-US" sz="2600" dirty="0" smtClean="0"/>
              <a:t> or </a:t>
            </a:r>
            <a:r>
              <a:rPr lang="en-US" sz="2600" b="1" dirty="0" smtClean="0"/>
              <a:t>undoing</a:t>
            </a:r>
            <a:r>
              <a:rPr lang="en-US" sz="2600" dirty="0" smtClean="0"/>
              <a:t> actions. 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/>
              <a:t>Whenever a transaction is performed on the database, a </a:t>
            </a:r>
            <a:r>
              <a:rPr lang="en-US" sz="2600" b="1" dirty="0" smtClean="0"/>
              <a:t>log record</a:t>
            </a:r>
            <a:r>
              <a:rPr lang="en-US" sz="2600" dirty="0" smtClean="0"/>
              <a:t> is written </a:t>
            </a:r>
            <a:r>
              <a:rPr lang="en-US" sz="2600" b="1" dirty="0" smtClean="0"/>
              <a:t>in the log file</a:t>
            </a:r>
            <a:r>
              <a:rPr lang="en-US" sz="2600" dirty="0" smtClean="0"/>
              <a:t>. 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600" dirty="0" smtClean="0"/>
              <a:t>The log record includes:</a:t>
            </a:r>
            <a:endParaRPr lang="en-US" sz="2600" b="1" dirty="0" smtClean="0"/>
          </a:p>
          <a:p>
            <a:pPr marL="1150938" lvl="2" indent="-465138" algn="just" fontAlgn="auto">
              <a:spcAft>
                <a:spcPts val="0"/>
              </a:spcAft>
              <a:buClr>
                <a:srgbClr val="005EA4"/>
              </a:buClr>
              <a:defRPr/>
            </a:pPr>
            <a:r>
              <a:rPr lang="en-US" sz="2600" dirty="0" smtClean="0"/>
              <a:t>The identifier of the transaction</a:t>
            </a:r>
            <a:endParaRPr lang="en-US" sz="2600" b="1" dirty="0" smtClean="0"/>
          </a:p>
          <a:p>
            <a:pPr marL="1150938" lvl="2" indent="-465138" algn="just" fontAlgn="auto">
              <a:spcAft>
                <a:spcPts val="0"/>
              </a:spcAft>
              <a:buClr>
                <a:srgbClr val="005EA4"/>
              </a:buClr>
              <a:defRPr/>
            </a:pPr>
            <a:r>
              <a:rPr lang="en-US" sz="2600" dirty="0" smtClean="0"/>
              <a:t>The identifier of the record</a:t>
            </a:r>
            <a:endParaRPr lang="en-US" sz="2600" b="1" dirty="0" smtClean="0"/>
          </a:p>
          <a:p>
            <a:pPr marL="1150938" lvl="2" indent="-465138" algn="just" fontAlgn="auto">
              <a:spcAft>
                <a:spcPts val="0"/>
              </a:spcAft>
              <a:buClr>
                <a:srgbClr val="005EA4"/>
              </a:buClr>
              <a:defRPr/>
            </a:pPr>
            <a:r>
              <a:rPr lang="en-US" sz="2600" dirty="0" smtClean="0"/>
              <a:t>The type of action</a:t>
            </a:r>
            <a:endParaRPr lang="en-US" sz="2600" b="1" dirty="0" smtClean="0"/>
          </a:p>
          <a:p>
            <a:pPr marL="1150938" lvl="2" indent="-465138" algn="just" fontAlgn="auto">
              <a:spcAft>
                <a:spcPts val="0"/>
              </a:spcAft>
              <a:buClr>
                <a:srgbClr val="005EA4"/>
              </a:buClr>
              <a:defRPr/>
            </a:pPr>
            <a:r>
              <a:rPr lang="en-US" sz="2600" dirty="0" smtClean="0"/>
              <a:t>The old record value</a:t>
            </a:r>
            <a:endParaRPr lang="en-US" sz="2600" b="1" dirty="0" smtClean="0"/>
          </a:p>
          <a:p>
            <a:pPr marL="1150938" lvl="2" indent="-465138" algn="just" fontAlgn="auto">
              <a:spcAft>
                <a:spcPts val="0"/>
              </a:spcAft>
              <a:buClr>
                <a:srgbClr val="005EA4"/>
              </a:buClr>
              <a:defRPr/>
            </a:pPr>
            <a:r>
              <a:rPr lang="en-US" sz="2600" dirty="0" smtClean="0"/>
              <a:t>The new record value</a:t>
            </a:r>
            <a:endParaRPr lang="en-US" sz="2600" b="1" dirty="0" smtClean="0"/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524750" y="3887788"/>
            <a:ext cx="933450" cy="822325"/>
            <a:chOff x="4794" y="1683"/>
            <a:chExt cx="588" cy="518"/>
          </a:xfrm>
        </p:grpSpPr>
        <p:sp>
          <p:nvSpPr>
            <p:cNvPr id="17457" name="Rectangle 7"/>
            <p:cNvSpPr>
              <a:spLocks noChangeArrowheads="1"/>
            </p:cNvSpPr>
            <p:nvPr/>
          </p:nvSpPr>
          <p:spPr bwMode="auto">
            <a:xfrm>
              <a:off x="4794" y="1714"/>
              <a:ext cx="588" cy="440"/>
            </a:xfrm>
            <a:prstGeom prst="rect">
              <a:avLst/>
            </a:prstGeom>
            <a:gradFill rotWithShape="0">
              <a:gsLst>
                <a:gs pos="0">
                  <a:srgbClr val="6B4724"/>
                </a:gs>
                <a:gs pos="50000">
                  <a:srgbClr val="996633"/>
                </a:gs>
                <a:gs pos="100000">
                  <a:srgbClr val="6B4724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7458" name="Oval 8"/>
            <p:cNvSpPr>
              <a:spLocks noChangeArrowheads="1"/>
            </p:cNvSpPr>
            <p:nvPr/>
          </p:nvSpPr>
          <p:spPr bwMode="auto">
            <a:xfrm>
              <a:off x="4797" y="1683"/>
              <a:ext cx="585" cy="56"/>
            </a:xfrm>
            <a:prstGeom prst="ellipse">
              <a:avLst/>
            </a:prstGeom>
            <a:solidFill>
              <a:srgbClr val="CC99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7459" name="Oval 9"/>
            <p:cNvSpPr>
              <a:spLocks noChangeArrowheads="1"/>
            </p:cNvSpPr>
            <p:nvPr/>
          </p:nvSpPr>
          <p:spPr bwMode="auto">
            <a:xfrm>
              <a:off x="4796" y="2109"/>
              <a:ext cx="584" cy="92"/>
            </a:xfrm>
            <a:prstGeom prst="ellipse">
              <a:avLst/>
            </a:prstGeom>
            <a:gradFill rotWithShape="0">
              <a:gsLst>
                <a:gs pos="0">
                  <a:srgbClr val="6B4724"/>
                </a:gs>
                <a:gs pos="50000">
                  <a:srgbClr val="996633"/>
                </a:gs>
                <a:gs pos="100000">
                  <a:srgbClr val="6B4724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605587" y="4695825"/>
            <a:ext cx="1843088" cy="714375"/>
            <a:chOff x="4215" y="2192"/>
            <a:chExt cx="1161" cy="450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4684" y="2192"/>
              <a:ext cx="692" cy="212"/>
              <a:chOff x="4684" y="2192"/>
              <a:chExt cx="692" cy="212"/>
            </a:xfrm>
          </p:grpSpPr>
          <p:sp>
            <p:nvSpPr>
              <p:cNvPr id="17453" name="Oval 12"/>
              <p:cNvSpPr>
                <a:spLocks noChangeArrowheads="1"/>
              </p:cNvSpPr>
              <p:nvPr/>
            </p:nvSpPr>
            <p:spPr bwMode="auto">
              <a:xfrm>
                <a:off x="4684" y="2213"/>
                <a:ext cx="41" cy="177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54" name="Rectangle 13"/>
              <p:cNvSpPr>
                <a:spLocks noChangeArrowheads="1"/>
              </p:cNvSpPr>
              <p:nvPr/>
            </p:nvSpPr>
            <p:spPr bwMode="auto">
              <a:xfrm>
                <a:off x="4705" y="2211"/>
                <a:ext cx="650" cy="179"/>
              </a:xfrm>
              <a:prstGeom prst="rect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55" name="Oval 14"/>
              <p:cNvSpPr>
                <a:spLocks noChangeArrowheads="1"/>
              </p:cNvSpPr>
              <p:nvPr/>
            </p:nvSpPr>
            <p:spPr bwMode="auto">
              <a:xfrm>
                <a:off x="5335" y="2215"/>
                <a:ext cx="41" cy="170"/>
              </a:xfrm>
              <a:prstGeom prst="ellipse">
                <a:avLst/>
              </a:prstGeom>
              <a:solidFill>
                <a:srgbClr val="9966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49" name="Rectangle 15"/>
              <p:cNvSpPr>
                <a:spLocks noChangeArrowheads="1"/>
              </p:cNvSpPr>
              <p:nvPr/>
            </p:nvSpPr>
            <p:spPr bwMode="auto">
              <a:xfrm>
                <a:off x="4822" y="2192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+mn-cs"/>
                  </a:rPr>
                  <a:t>Log </a:t>
                </a:r>
              </a:p>
            </p:txBody>
          </p:sp>
        </p:grp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4617" y="2226"/>
              <a:ext cx="692" cy="212"/>
              <a:chOff x="4617" y="2226"/>
              <a:chExt cx="692" cy="212"/>
            </a:xfrm>
          </p:grpSpPr>
          <p:sp>
            <p:nvSpPr>
              <p:cNvPr id="17449" name="Oval 17"/>
              <p:cNvSpPr>
                <a:spLocks noChangeArrowheads="1"/>
              </p:cNvSpPr>
              <p:nvPr/>
            </p:nvSpPr>
            <p:spPr bwMode="auto">
              <a:xfrm>
                <a:off x="4617" y="2247"/>
                <a:ext cx="41" cy="177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50" name="Rectangle 18"/>
              <p:cNvSpPr>
                <a:spLocks noChangeArrowheads="1"/>
              </p:cNvSpPr>
              <p:nvPr/>
            </p:nvSpPr>
            <p:spPr bwMode="auto">
              <a:xfrm>
                <a:off x="4638" y="2245"/>
                <a:ext cx="650" cy="179"/>
              </a:xfrm>
              <a:prstGeom prst="rect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51" name="Oval 19"/>
              <p:cNvSpPr>
                <a:spLocks noChangeArrowheads="1"/>
              </p:cNvSpPr>
              <p:nvPr/>
            </p:nvSpPr>
            <p:spPr bwMode="auto">
              <a:xfrm>
                <a:off x="5268" y="2249"/>
                <a:ext cx="41" cy="170"/>
              </a:xfrm>
              <a:prstGeom prst="ellipse">
                <a:avLst/>
              </a:prstGeom>
              <a:solidFill>
                <a:srgbClr val="9966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4755" y="2226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+mn-cs"/>
                  </a:rPr>
                  <a:t>Log </a:t>
                </a:r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550" y="2260"/>
              <a:ext cx="692" cy="212"/>
              <a:chOff x="4550" y="2260"/>
              <a:chExt cx="692" cy="212"/>
            </a:xfrm>
          </p:grpSpPr>
          <p:sp>
            <p:nvSpPr>
              <p:cNvPr id="17445" name="Oval 22"/>
              <p:cNvSpPr>
                <a:spLocks noChangeArrowheads="1"/>
              </p:cNvSpPr>
              <p:nvPr/>
            </p:nvSpPr>
            <p:spPr bwMode="auto">
              <a:xfrm>
                <a:off x="4550" y="2281"/>
                <a:ext cx="41" cy="177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46" name="Rectangle 23"/>
              <p:cNvSpPr>
                <a:spLocks noChangeArrowheads="1"/>
              </p:cNvSpPr>
              <p:nvPr/>
            </p:nvSpPr>
            <p:spPr bwMode="auto">
              <a:xfrm>
                <a:off x="4571" y="2279"/>
                <a:ext cx="650" cy="179"/>
              </a:xfrm>
              <a:prstGeom prst="rect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47" name="Oval 24"/>
              <p:cNvSpPr>
                <a:spLocks noChangeArrowheads="1"/>
              </p:cNvSpPr>
              <p:nvPr/>
            </p:nvSpPr>
            <p:spPr bwMode="auto">
              <a:xfrm>
                <a:off x="5201" y="2283"/>
                <a:ext cx="41" cy="170"/>
              </a:xfrm>
              <a:prstGeom prst="ellipse">
                <a:avLst/>
              </a:prstGeom>
              <a:solidFill>
                <a:srgbClr val="9966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41" name="Rectangle 25"/>
              <p:cNvSpPr>
                <a:spLocks noChangeArrowheads="1"/>
              </p:cNvSpPr>
              <p:nvPr/>
            </p:nvSpPr>
            <p:spPr bwMode="auto">
              <a:xfrm>
                <a:off x="4688" y="2260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+mn-cs"/>
                  </a:rPr>
                  <a:t>Log </a:t>
                </a: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4483" y="2294"/>
              <a:ext cx="692" cy="212"/>
              <a:chOff x="4483" y="2294"/>
              <a:chExt cx="692" cy="212"/>
            </a:xfrm>
          </p:grpSpPr>
          <p:sp>
            <p:nvSpPr>
              <p:cNvPr id="17441" name="Oval 27"/>
              <p:cNvSpPr>
                <a:spLocks noChangeArrowheads="1"/>
              </p:cNvSpPr>
              <p:nvPr/>
            </p:nvSpPr>
            <p:spPr bwMode="auto">
              <a:xfrm>
                <a:off x="4483" y="2315"/>
                <a:ext cx="41" cy="177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42" name="Rectangle 28"/>
              <p:cNvSpPr>
                <a:spLocks noChangeArrowheads="1"/>
              </p:cNvSpPr>
              <p:nvPr/>
            </p:nvSpPr>
            <p:spPr bwMode="auto">
              <a:xfrm>
                <a:off x="4504" y="2313"/>
                <a:ext cx="650" cy="179"/>
              </a:xfrm>
              <a:prstGeom prst="rect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43" name="Oval 29"/>
              <p:cNvSpPr>
                <a:spLocks noChangeArrowheads="1"/>
              </p:cNvSpPr>
              <p:nvPr/>
            </p:nvSpPr>
            <p:spPr bwMode="auto">
              <a:xfrm>
                <a:off x="5134" y="2317"/>
                <a:ext cx="41" cy="170"/>
              </a:xfrm>
              <a:prstGeom prst="ellipse">
                <a:avLst/>
              </a:prstGeom>
              <a:solidFill>
                <a:srgbClr val="9966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37" name="Rectangle 30"/>
              <p:cNvSpPr>
                <a:spLocks noChangeArrowheads="1"/>
              </p:cNvSpPr>
              <p:nvPr/>
            </p:nvSpPr>
            <p:spPr bwMode="auto">
              <a:xfrm>
                <a:off x="4621" y="2294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+mn-cs"/>
                  </a:rPr>
                  <a:t>Log </a:t>
                </a:r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4416" y="2328"/>
              <a:ext cx="692" cy="212"/>
              <a:chOff x="4416" y="2328"/>
              <a:chExt cx="692" cy="212"/>
            </a:xfrm>
          </p:grpSpPr>
          <p:sp>
            <p:nvSpPr>
              <p:cNvPr id="17437" name="Oval 32"/>
              <p:cNvSpPr>
                <a:spLocks noChangeArrowheads="1"/>
              </p:cNvSpPr>
              <p:nvPr/>
            </p:nvSpPr>
            <p:spPr bwMode="auto">
              <a:xfrm>
                <a:off x="4416" y="2349"/>
                <a:ext cx="41" cy="177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38" name="Rectangle 33"/>
              <p:cNvSpPr>
                <a:spLocks noChangeArrowheads="1"/>
              </p:cNvSpPr>
              <p:nvPr/>
            </p:nvSpPr>
            <p:spPr bwMode="auto">
              <a:xfrm>
                <a:off x="4437" y="2347"/>
                <a:ext cx="650" cy="179"/>
              </a:xfrm>
              <a:prstGeom prst="rect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39" name="Oval 34"/>
              <p:cNvSpPr>
                <a:spLocks noChangeArrowheads="1"/>
              </p:cNvSpPr>
              <p:nvPr/>
            </p:nvSpPr>
            <p:spPr bwMode="auto">
              <a:xfrm>
                <a:off x="5067" y="2351"/>
                <a:ext cx="41" cy="170"/>
              </a:xfrm>
              <a:prstGeom prst="ellipse">
                <a:avLst/>
              </a:prstGeom>
              <a:solidFill>
                <a:srgbClr val="9966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4554" y="2328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+mn-cs"/>
                  </a:rPr>
                  <a:t>Log </a:t>
                </a:r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4349" y="2362"/>
              <a:ext cx="692" cy="212"/>
              <a:chOff x="4349" y="2362"/>
              <a:chExt cx="692" cy="212"/>
            </a:xfrm>
          </p:grpSpPr>
          <p:sp>
            <p:nvSpPr>
              <p:cNvPr id="17433" name="Oval 37"/>
              <p:cNvSpPr>
                <a:spLocks noChangeArrowheads="1"/>
              </p:cNvSpPr>
              <p:nvPr/>
            </p:nvSpPr>
            <p:spPr bwMode="auto">
              <a:xfrm>
                <a:off x="4349" y="2383"/>
                <a:ext cx="41" cy="177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34" name="Rectangle 38"/>
              <p:cNvSpPr>
                <a:spLocks noChangeArrowheads="1"/>
              </p:cNvSpPr>
              <p:nvPr/>
            </p:nvSpPr>
            <p:spPr bwMode="auto">
              <a:xfrm>
                <a:off x="4370" y="2381"/>
                <a:ext cx="650" cy="179"/>
              </a:xfrm>
              <a:prstGeom prst="rect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35" name="Oval 39"/>
              <p:cNvSpPr>
                <a:spLocks noChangeArrowheads="1"/>
              </p:cNvSpPr>
              <p:nvPr/>
            </p:nvSpPr>
            <p:spPr bwMode="auto">
              <a:xfrm>
                <a:off x="5000" y="2385"/>
                <a:ext cx="41" cy="170"/>
              </a:xfrm>
              <a:prstGeom prst="ellipse">
                <a:avLst/>
              </a:prstGeom>
              <a:solidFill>
                <a:srgbClr val="9966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/>
            </p:nvSpPr>
            <p:spPr bwMode="auto">
              <a:xfrm>
                <a:off x="4487" y="2362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+mn-cs"/>
                  </a:rPr>
                  <a:t>Log </a:t>
                </a:r>
              </a:p>
            </p:txBody>
          </p:sp>
        </p:grp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4282" y="2396"/>
              <a:ext cx="692" cy="212"/>
              <a:chOff x="4282" y="2396"/>
              <a:chExt cx="692" cy="212"/>
            </a:xfrm>
          </p:grpSpPr>
          <p:sp>
            <p:nvSpPr>
              <p:cNvPr id="17429" name="Oval 42"/>
              <p:cNvSpPr>
                <a:spLocks noChangeArrowheads="1"/>
              </p:cNvSpPr>
              <p:nvPr/>
            </p:nvSpPr>
            <p:spPr bwMode="auto">
              <a:xfrm>
                <a:off x="4282" y="2417"/>
                <a:ext cx="41" cy="177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30" name="Rectangle 43"/>
              <p:cNvSpPr>
                <a:spLocks noChangeArrowheads="1"/>
              </p:cNvSpPr>
              <p:nvPr/>
            </p:nvSpPr>
            <p:spPr bwMode="auto">
              <a:xfrm>
                <a:off x="4303" y="2415"/>
                <a:ext cx="650" cy="179"/>
              </a:xfrm>
              <a:prstGeom prst="rect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31" name="Oval 44"/>
              <p:cNvSpPr>
                <a:spLocks noChangeArrowheads="1"/>
              </p:cNvSpPr>
              <p:nvPr/>
            </p:nvSpPr>
            <p:spPr bwMode="auto">
              <a:xfrm>
                <a:off x="4933" y="2419"/>
                <a:ext cx="41" cy="170"/>
              </a:xfrm>
              <a:prstGeom prst="ellipse">
                <a:avLst/>
              </a:prstGeom>
              <a:solidFill>
                <a:srgbClr val="9966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4420" y="2396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+mn-cs"/>
                  </a:rPr>
                  <a:t>Log </a:t>
                </a:r>
              </a:p>
            </p:txBody>
          </p:sp>
        </p:grp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4215" y="2430"/>
              <a:ext cx="692" cy="212"/>
              <a:chOff x="4215" y="2430"/>
              <a:chExt cx="692" cy="212"/>
            </a:xfrm>
          </p:grpSpPr>
          <p:sp>
            <p:nvSpPr>
              <p:cNvPr id="17425" name="Oval 47"/>
              <p:cNvSpPr>
                <a:spLocks noChangeArrowheads="1"/>
              </p:cNvSpPr>
              <p:nvPr/>
            </p:nvSpPr>
            <p:spPr bwMode="auto">
              <a:xfrm>
                <a:off x="4215" y="2451"/>
                <a:ext cx="41" cy="177"/>
              </a:xfrm>
              <a:prstGeom prst="ellipse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26" name="Rectangle 48"/>
              <p:cNvSpPr>
                <a:spLocks noChangeArrowheads="1"/>
              </p:cNvSpPr>
              <p:nvPr/>
            </p:nvSpPr>
            <p:spPr bwMode="auto">
              <a:xfrm>
                <a:off x="4236" y="2449"/>
                <a:ext cx="650" cy="179"/>
              </a:xfrm>
              <a:prstGeom prst="rect">
                <a:avLst/>
              </a:prstGeom>
              <a:gradFill rotWithShape="0">
                <a:gsLst>
                  <a:gs pos="0">
                    <a:srgbClr val="996633"/>
                  </a:gs>
                  <a:gs pos="50000">
                    <a:srgbClr val="6B4724"/>
                  </a:gs>
                  <a:gs pos="100000">
                    <a:srgbClr val="996633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17427" name="Oval 49"/>
              <p:cNvSpPr>
                <a:spLocks noChangeArrowheads="1"/>
              </p:cNvSpPr>
              <p:nvPr/>
            </p:nvSpPr>
            <p:spPr bwMode="auto">
              <a:xfrm>
                <a:off x="4866" y="2453"/>
                <a:ext cx="41" cy="170"/>
              </a:xfrm>
              <a:prstGeom prst="ellipse">
                <a:avLst/>
              </a:prstGeom>
              <a:solidFill>
                <a:srgbClr val="9966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w Cen MT" pitchFamily="34" charset="0"/>
                </a:endParaRPr>
              </a:p>
            </p:txBody>
          </p:sp>
          <p:sp>
            <p:nvSpPr>
              <p:cNvPr id="21" name="Rectangle 50"/>
              <p:cNvSpPr>
                <a:spLocks noChangeArrowheads="1"/>
              </p:cNvSpPr>
              <p:nvPr/>
            </p:nvSpPr>
            <p:spPr bwMode="auto">
              <a:xfrm>
                <a:off x="4353" y="2430"/>
                <a:ext cx="38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  <a:cs typeface="+mn-cs"/>
                  </a:rPr>
                  <a:t>Log </a:t>
                </a:r>
              </a:p>
            </p:txBody>
          </p:sp>
        </p:grp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7246942" y="4225925"/>
            <a:ext cx="852488" cy="658813"/>
            <a:chOff x="4619" y="1896"/>
            <a:chExt cx="537" cy="415"/>
          </a:xfrm>
        </p:grpSpPr>
        <p:sp>
          <p:nvSpPr>
            <p:cNvPr id="17415" name="AutoShape 52"/>
            <p:cNvSpPr>
              <a:spLocks noChangeArrowheads="1"/>
            </p:cNvSpPr>
            <p:nvPr/>
          </p:nvSpPr>
          <p:spPr bwMode="auto">
            <a:xfrm rot="-2700000">
              <a:off x="4660" y="1896"/>
              <a:ext cx="496" cy="415"/>
            </a:xfrm>
            <a:prstGeom prst="rightArrow">
              <a:avLst>
                <a:gd name="adj1" fmla="val 50000"/>
                <a:gd name="adj2" fmla="val 5976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 rot="18900000">
              <a:off x="4619" y="1993"/>
              <a:ext cx="5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+mn-cs"/>
                </a:rPr>
                <a:t>Write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8153400" cy="2286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3600" b="1" dirty="0" smtClean="0"/>
              <a:t>	RELIABILITY : A reliable DBMS is one that can continue to process user requests even when the underlying system is unreliable, i.e., failures occur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CN" b="1" dirty="0" smtClean="0">
                <a:cs typeface="华文仿宋"/>
              </a:rPr>
              <a:t>Log Based Recovery …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29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800" dirty="0" smtClean="0"/>
              <a:t>Types of log records</a:t>
            </a:r>
          </a:p>
          <a:p>
            <a:pPr lvl="1">
              <a:spcBef>
                <a:spcPts val="300"/>
              </a:spcBef>
              <a:buFont typeface="Wingdings 2" pitchFamily="18" charset="2"/>
              <a:buNone/>
            </a:pPr>
            <a:r>
              <a:rPr lang="en-US" sz="2800" dirty="0" smtClean="0"/>
              <a:t>–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 Ti, start &gt;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if transaction Ti has started</a:t>
            </a:r>
          </a:p>
          <a:p>
            <a:pPr lvl="1">
              <a:spcBef>
                <a:spcPts val="300"/>
              </a:spcBef>
              <a:buFont typeface="Wingdings 2" pitchFamily="18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spcBef>
                <a:spcPts val="300"/>
              </a:spcBef>
              <a:buFont typeface="Wingdings 2" pitchFamily="18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 Ti, Xi , V1, V2 &gt;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before Ti executes a write(Xi), where V1 is the old value before the write and V2 is the new value after the write</a:t>
            </a:r>
          </a:p>
          <a:p>
            <a:pPr lvl="1">
              <a:spcBef>
                <a:spcPts val="300"/>
              </a:spcBef>
              <a:buFont typeface="Wingdings 2" pitchFamily="18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300"/>
              </a:spcBef>
              <a:buFont typeface="Wingdings 2" pitchFamily="18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 Ti, commit &gt;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if Ti has committed</a:t>
            </a:r>
          </a:p>
          <a:p>
            <a:pPr lvl="1">
              <a:spcBef>
                <a:spcPts val="300"/>
              </a:spcBef>
              <a:buFont typeface="Wingdings 2" pitchFamily="18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 Ti, abort &gt;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if Ti has aborted</a:t>
            </a:r>
          </a:p>
          <a:p>
            <a:pPr lvl="1">
              <a:spcBef>
                <a:spcPts val="300"/>
              </a:spcBef>
              <a:buFont typeface="Wingdings 2" pitchFamily="18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 checkpoint &gt;</a:t>
            </a:r>
          </a:p>
          <a:p>
            <a:pPr>
              <a:spcBef>
                <a:spcPts val="300"/>
              </a:spcBef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914400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sz="2400" dirty="0" smtClean="0"/>
              <a:t>Assume the following situation when a system crash occurs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45720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Tw Cen MT" pitchFamily="34" charset="0"/>
              </a:rPr>
              <a:t>Upon recovery:</a:t>
            </a:r>
          </a:p>
          <a:p>
            <a:r>
              <a:rPr lang="en-US" sz="2400" b="1" dirty="0">
                <a:latin typeface="Tw Cen MT" pitchFamily="34" charset="0"/>
              </a:rPr>
              <a:t>– All effects of transaction T1 should be reflected in the database =&gt;(REDO)</a:t>
            </a:r>
          </a:p>
          <a:p>
            <a:r>
              <a:rPr lang="en-US" sz="2400" b="1" dirty="0">
                <a:latin typeface="Tw Cen MT" pitchFamily="34" charset="0"/>
              </a:rPr>
              <a:t>– None of the effects of transaction T2 should be reflected in the database =&gt;(UNDO)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7925" y="2133600"/>
            <a:ext cx="5248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65175" y="381000"/>
            <a:ext cx="8153400" cy="990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b="1" dirty="0">
                <a:latin typeface="+mj-lt"/>
                <a:ea typeface="+mj-ea"/>
                <a:cs typeface="+mj-cs"/>
              </a:rPr>
              <a:t>Log Based Recovery …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Whenever a transaction performs a write, it is essential that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log record for that write be created before the database is modified.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Once a log record exists, we can output the modification to the database if that is desirable.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CN" b="1" dirty="0" smtClean="0">
                <a:cs typeface="华文仿宋"/>
              </a:rPr>
              <a:t>Log Based Recovery …</a:t>
            </a:r>
            <a:endParaRPr lang="en-US" dirty="0" smtClean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612775" y="1371600"/>
            <a:ext cx="8153400" cy="25146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200" b="1" dirty="0" smtClean="0"/>
              <a:t>REDO Protocol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200" dirty="0" smtClean="0"/>
              <a:t>	– The REDO operation uses the log information and performs the action that might have been done before, or not done due to failures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200" dirty="0" smtClean="0"/>
              <a:t>	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200" dirty="0" smtClean="0"/>
              <a:t>	– The REDO operation generates the new image</a:t>
            </a:r>
          </a:p>
          <a:p>
            <a:pPr>
              <a:spcBef>
                <a:spcPts val="300"/>
              </a:spcBef>
            </a:pPr>
            <a:endParaRPr lang="en-US" sz="2200" dirty="0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733800"/>
            <a:ext cx="7467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CN" b="1" dirty="0" smtClean="0">
                <a:cs typeface="华文仿宋"/>
              </a:rPr>
              <a:t>Log Based Recovery …</a:t>
            </a:r>
            <a:endParaRPr lang="en-US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12775" y="1295400"/>
            <a:ext cx="8153400" cy="2438400"/>
          </a:xfrm>
        </p:spPr>
        <p:txBody>
          <a:bodyPr/>
          <a:lstStyle/>
          <a:p>
            <a:r>
              <a:rPr lang="en-US" sz="2200" b="1" dirty="0" smtClean="0"/>
              <a:t>UNDO Protocol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/>
              <a:t>	– </a:t>
            </a:r>
            <a:r>
              <a:rPr lang="en-US" sz="2200" dirty="0" err="1" smtClean="0"/>
              <a:t>UNDO’ing</a:t>
            </a:r>
            <a:r>
              <a:rPr lang="en-US" sz="2200" dirty="0" smtClean="0"/>
              <a:t> an action means to restore the object to its image before the transaction has started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/>
              <a:t>	– The UNDO operation uses the log information and restores the old value of the object</a:t>
            </a:r>
          </a:p>
          <a:p>
            <a:endParaRPr lang="en-US" sz="2200" dirty="0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00400"/>
            <a:ext cx="85344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Question: Which statement is/are true 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REDO operation does not create a new database image.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UNDO operation creates a new database image.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option are False.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Question: Output(B) is performed first then Write(B)….True/False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Two Approaches using Logs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algn="just"/>
            <a:r>
              <a:rPr lang="en-US" b="1" dirty="0" smtClean="0"/>
              <a:t>Deferred Database Modification</a:t>
            </a:r>
          </a:p>
          <a:p>
            <a:pPr algn="just"/>
            <a:r>
              <a:rPr lang="en-US" b="1" dirty="0" smtClean="0"/>
              <a:t>Immediate Database Modification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CN" b="1" dirty="0" smtClean="0">
                <a:cs typeface="华文仿宋"/>
              </a:rPr>
              <a:t>Reliability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295400" y="1524000"/>
            <a:ext cx="66294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="1" dirty="0">
                <a:latin typeface="Tw Cen MT" pitchFamily="34" charset="0"/>
              </a:rPr>
              <a:t>Problem: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latin typeface="Tw Cen MT" pitchFamily="34" charset="0"/>
              </a:rPr>
              <a:t>	How to maintain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latin typeface="Tw Cen MT" pitchFamily="34" charset="0"/>
              </a:rPr>
              <a:t>		</a:t>
            </a:r>
            <a:r>
              <a:rPr lang="en-US" sz="3600" b="1" dirty="0">
                <a:latin typeface="Tw Cen MT" pitchFamily="34" charset="0"/>
              </a:rPr>
              <a:t>Atomicity</a:t>
            </a:r>
          </a:p>
          <a:p>
            <a:pPr>
              <a:spcBef>
                <a:spcPts val="1200"/>
              </a:spcBef>
            </a:pPr>
            <a:r>
              <a:rPr lang="en-US" sz="3600" b="1" dirty="0">
                <a:latin typeface="Tw Cen MT" pitchFamily="34" charset="0"/>
              </a:rPr>
              <a:t>		Durability</a:t>
            </a:r>
          </a:p>
          <a:p>
            <a:pPr>
              <a:spcBef>
                <a:spcPts val="1200"/>
              </a:spcBef>
            </a:pPr>
            <a:r>
              <a:rPr lang="en-US" sz="3600" dirty="0">
                <a:latin typeface="Tw Cen MT" pitchFamily="34" charset="0"/>
              </a:rPr>
              <a:t>	properties of transactions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51816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Tw Cen MT" pitchFamily="34" charset="0"/>
              </a:rPr>
              <a:t>Reliability is closely related to the problem of how to maintain the atomicity and durability properties of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Deferred Database Modification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257800"/>
          </a:xfrm>
        </p:spPr>
        <p:txBody>
          <a:bodyPr>
            <a:normAutofit fontScale="850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deferred database modification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scheme records all modifications to the log, but defers all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to after partial commit.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that transactions execute serially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 starts by writing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&lt;T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 to log.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operation results in a log record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&lt;T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X, V&gt;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being written, where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new value for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old value is not needed for this scheme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write is not performed 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this time, but is deferred.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partially commits, &lt;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is written to the log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Finally, the log records are read and used to actually execute the previously deferred writes.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Deferred Database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953000"/>
          </a:xfrm>
        </p:spPr>
        <p:txBody>
          <a:bodyPr>
            <a:normAutofit lnSpcReduction="10000"/>
          </a:bodyPr>
          <a:lstStyle/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records:</a:t>
            </a:r>
          </a:p>
          <a:p>
            <a:pPr marL="640080" lvl="1" indent="-274320" algn="just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&lt;Ti, start&gt;</a:t>
            </a:r>
          </a:p>
          <a:p>
            <a:pPr marL="640080" lvl="1" indent="-274320" algn="just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&lt;Ti, x, v&gt;</a:t>
            </a:r>
          </a:p>
          <a:p>
            <a:pPr marL="640080" lvl="1" indent="-274320" algn="just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&lt;Ti, commit&gt;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CC3300"/>
              </a:buClr>
              <a:buSzPct val="90000"/>
              <a:buFont typeface="Wingdings" pitchFamily="2" charset="2"/>
              <a:buChar char="v"/>
              <a:defRPr/>
            </a:pPr>
            <a:r>
              <a:rPr kumimoji="1" lang="en-US" sz="2800" b="1" kern="0" dirty="0" smtClean="0">
                <a:latin typeface="Times New Roman" pitchFamily="18" charset="0"/>
                <a:cs typeface="Times New Roman" pitchFamily="18" charset="0"/>
              </a:rPr>
              <a:t>During recovery after a crash, a transaction needs to be </a:t>
            </a:r>
            <a:r>
              <a:rPr kumimoji="1" lang="en-US" sz="2800" b="1" u="sng" kern="0" dirty="0" smtClean="0">
                <a:latin typeface="Times New Roman" pitchFamily="18" charset="0"/>
                <a:cs typeface="Times New Roman" pitchFamily="18" charset="0"/>
              </a:rPr>
              <a:t>redone</a:t>
            </a:r>
            <a:r>
              <a:rPr kumimoji="1" lang="en-US" sz="2800" b="1" kern="0" dirty="0" smtClean="0">
                <a:latin typeface="Times New Roman" pitchFamily="18" charset="0"/>
                <a:cs typeface="Times New Roman" pitchFamily="18" charset="0"/>
              </a:rPr>
              <a:t> if and only if both </a:t>
            </a:r>
            <a:r>
              <a:rPr kumimoji="1" lang="en-US" sz="2800" b="1" i="1" kern="0" dirty="0" smtClean="0">
                <a:latin typeface="Times New Roman" pitchFamily="18" charset="0"/>
                <a:cs typeface="Times New Roman" pitchFamily="18" charset="0"/>
              </a:rPr>
              <a:t>&lt;T</a:t>
            </a:r>
            <a:r>
              <a:rPr kumimoji="1" lang="en-US" sz="2800" b="1" i="1" kern="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800" b="1" i="1" kern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sz="2800" b="1" kern="0" dirty="0" smtClean="0">
                <a:latin typeface="Times New Roman" pitchFamily="18" charset="0"/>
                <a:cs typeface="Times New Roman" pitchFamily="18" charset="0"/>
              </a:rPr>
              <a:t>start&gt; and&lt;</a:t>
            </a:r>
            <a:r>
              <a:rPr kumimoji="1" lang="en-US" sz="2800" b="1" i="1" kern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800" b="1" i="1" kern="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kumimoji="1" lang="en-US" sz="2800" b="1" kern="0" dirty="0" smtClean="0">
                <a:latin typeface="Times New Roman" pitchFamily="18" charset="0"/>
                <a:cs typeface="Times New Roman" pitchFamily="18" charset="0"/>
              </a:rPr>
              <a:t>commit&gt; are there in the log.</a:t>
            </a:r>
          </a:p>
          <a:p>
            <a:pPr marL="342900" indent="-342900" eaLnBrk="0" hangingPunct="0">
              <a:spcBef>
                <a:spcPct val="35000"/>
              </a:spcBef>
              <a:buClr>
                <a:srgbClr val="CC3300"/>
              </a:buClr>
              <a:buSzPct val="90000"/>
              <a:buFont typeface="Wingdings" pitchFamily="2" charset="2"/>
              <a:buChar char="v"/>
              <a:defRPr/>
            </a:pPr>
            <a:r>
              <a:rPr kumimoji="1" lang="en-US" sz="2800" b="1" kern="0" dirty="0" smtClean="0">
                <a:latin typeface="Times New Roman" pitchFamily="18" charset="0"/>
                <a:cs typeface="Times New Roman" pitchFamily="18" charset="0"/>
              </a:rPr>
              <a:t>Redoing a transaction </a:t>
            </a:r>
            <a:r>
              <a:rPr kumimoji="1" lang="en-US" sz="2800" b="1" i="1" kern="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800" b="1" i="1" kern="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800" b="1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2800" b="1" kern="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en-US" sz="2800" b="1" kern="0" dirty="0" err="1" smtClean="0">
                <a:latin typeface="Times New Roman" pitchFamily="18" charset="0"/>
                <a:cs typeface="Times New Roman" pitchFamily="18" charset="0"/>
              </a:rPr>
              <a:t>redo</a:t>
            </a:r>
            <a:r>
              <a:rPr kumimoji="1" lang="en-US" sz="2800" b="1" i="1" kern="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800" b="1" i="1" kern="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800" b="1" kern="0" dirty="0" smtClean="0">
                <a:latin typeface="Times New Roman" pitchFamily="18" charset="0"/>
                <a:cs typeface="Times New Roman" pitchFamily="18" charset="0"/>
              </a:rPr>
              <a:t>) sets the value of all data items updated by the transaction to the new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Deferred Database Modification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106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 Transactions T0 and T1                     </a:t>
            </a:r>
            <a:r>
              <a:rPr lang="en-US" sz="2400" dirty="0" smtClean="0"/>
              <a:t>(T0 executes before T1):</a:t>
            </a:r>
            <a:endParaRPr lang="en-US" sz="2800" dirty="0" smtClean="0"/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1371600" y="2743200"/>
            <a:ext cx="3048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w Cen MT" pitchFamily="34" charset="0"/>
              </a:rPr>
              <a:t>T0: read(A)</a:t>
            </a:r>
          </a:p>
          <a:p>
            <a:pPr lvl="1"/>
            <a:r>
              <a:rPr lang="en-US" sz="2800" dirty="0">
                <a:latin typeface="Tw Cen MT" pitchFamily="34" charset="0"/>
              </a:rPr>
              <a:t>A:=A-50</a:t>
            </a:r>
          </a:p>
          <a:p>
            <a:pPr lvl="1"/>
            <a:r>
              <a:rPr lang="en-US" sz="2800" dirty="0">
                <a:latin typeface="Tw Cen MT" pitchFamily="34" charset="0"/>
              </a:rPr>
              <a:t>write(A)</a:t>
            </a:r>
          </a:p>
          <a:p>
            <a:pPr lvl="1"/>
            <a:r>
              <a:rPr lang="en-US" sz="2800" dirty="0">
                <a:latin typeface="Tw Cen MT" pitchFamily="34" charset="0"/>
              </a:rPr>
              <a:t>read(B)</a:t>
            </a:r>
          </a:p>
          <a:p>
            <a:pPr lvl="1"/>
            <a:r>
              <a:rPr lang="en-US" sz="2800" dirty="0">
                <a:latin typeface="Tw Cen MT" pitchFamily="34" charset="0"/>
              </a:rPr>
              <a:t>B:=B+50</a:t>
            </a:r>
          </a:p>
          <a:p>
            <a:pPr lvl="1"/>
            <a:r>
              <a:rPr lang="en-US" sz="2800" dirty="0">
                <a:latin typeface="Tw Cen MT" pitchFamily="34" charset="0"/>
              </a:rPr>
              <a:t>write(B)</a:t>
            </a:r>
          </a:p>
          <a:p>
            <a:endParaRPr lang="en-US" sz="2800" dirty="0">
              <a:latin typeface="Tw Cen MT" pitchFamily="34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4495800" y="2895600"/>
            <a:ext cx="3048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latin typeface="Tw Cen MT" pitchFamily="34" charset="0"/>
              </a:rPr>
              <a:t>T1:   read(C)</a:t>
            </a:r>
          </a:p>
          <a:p>
            <a:pPr lvl="1"/>
            <a:r>
              <a:rPr lang="en-US" sz="2800" dirty="0">
                <a:latin typeface="Tw Cen MT" pitchFamily="34" charset="0"/>
              </a:rPr>
              <a:t>C:=C+100</a:t>
            </a:r>
          </a:p>
          <a:p>
            <a:pPr lvl="1"/>
            <a:r>
              <a:rPr lang="en-US" sz="2800" dirty="0">
                <a:latin typeface="Tw Cen MT" pitchFamily="34" charset="0"/>
              </a:rPr>
              <a:t>write(C)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1" name="Text Box 17"/>
          <p:cNvSpPr txBox="1">
            <a:spLocks noChangeArrowheads="1"/>
          </p:cNvSpPr>
          <p:nvPr/>
        </p:nvSpPr>
        <p:spPr bwMode="auto">
          <a:xfrm>
            <a:off x="6477000" y="5486400"/>
            <a:ext cx="13716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C=600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6477000" y="5486400"/>
            <a:ext cx="1371600" cy="376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</a:rPr>
              <a:t>C=700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477000" y="3581400"/>
            <a:ext cx="12192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A=1000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6477000" y="4114800"/>
            <a:ext cx="12192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/>
                </a:solidFill>
              </a:rPr>
              <a:t>B=2000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6477000" y="4114800"/>
            <a:ext cx="1219200" cy="376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</a:rPr>
              <a:t>B=2050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477000" y="3581400"/>
            <a:ext cx="1219200" cy="376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</a:rPr>
              <a:t>A=950</a:t>
            </a:r>
          </a:p>
        </p:txBody>
      </p:sp>
      <p:sp>
        <p:nvSpPr>
          <p:cNvPr id="81943" name="Rectangle 2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Deferred DB Modification</a:t>
            </a:r>
          </a:p>
        </p:txBody>
      </p:sp>
      <p:sp>
        <p:nvSpPr>
          <p:cNvPr id="2663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32288" y="6388100"/>
            <a:ext cx="773112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359C3A2-8955-4DEE-AADA-BF726A9ED5FF}" type="slidenum">
              <a:rPr lang="en-US" b="1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505200" y="990600"/>
            <a:ext cx="19050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Log Records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019800" y="990600"/>
            <a:ext cx="2286000" cy="376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3489325" y="1498600"/>
            <a:ext cx="1380443" cy="3422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 T1 Starts&gt;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3538538" y="4229100"/>
            <a:ext cx="16319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T1 Commit&gt;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614738" y="4622800"/>
            <a:ext cx="1380443" cy="3422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 T2 Starts&gt;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581400" y="5943600"/>
            <a:ext cx="16319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T2 Commit&gt;</a:t>
            </a:r>
          </a:p>
        </p:txBody>
      </p:sp>
      <p:sp>
        <p:nvSpPr>
          <p:cNvPr id="26647" name="Rectangle 18"/>
          <p:cNvSpPr>
            <a:spLocks noChangeArrowheads="1"/>
          </p:cNvSpPr>
          <p:nvPr/>
        </p:nvSpPr>
        <p:spPr bwMode="auto">
          <a:xfrm>
            <a:off x="1905000" y="1447800"/>
            <a:ext cx="1981200" cy="20319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b="1">
                <a:latin typeface="Tw Cen MT" pitchFamily="34" charset="0"/>
              </a:rPr>
              <a:t>Read(A,a1)</a:t>
            </a:r>
          </a:p>
          <a:p>
            <a:pPr algn="just"/>
            <a:r>
              <a:rPr lang="en-US" b="1">
                <a:latin typeface="Tw Cen MT" pitchFamily="34" charset="0"/>
              </a:rPr>
              <a:t>a1=a1-50</a:t>
            </a:r>
          </a:p>
          <a:p>
            <a:pPr algn="just"/>
            <a:r>
              <a:rPr lang="en-US" b="1">
                <a:latin typeface="Tw Cen MT" pitchFamily="34" charset="0"/>
              </a:rPr>
              <a:t>Write(A,a1)</a:t>
            </a:r>
          </a:p>
          <a:p>
            <a:pPr algn="just"/>
            <a:r>
              <a:rPr lang="en-US" b="1">
                <a:latin typeface="Tw Cen MT" pitchFamily="34" charset="0"/>
              </a:rPr>
              <a:t>Read(B,b1)</a:t>
            </a:r>
          </a:p>
          <a:p>
            <a:pPr algn="just"/>
            <a:r>
              <a:rPr lang="en-US" b="1">
                <a:latin typeface="Tw Cen MT" pitchFamily="34" charset="0"/>
              </a:rPr>
              <a:t>b1=b1+50</a:t>
            </a:r>
          </a:p>
          <a:p>
            <a:pPr algn="just"/>
            <a:r>
              <a:rPr lang="en-US" b="1">
                <a:latin typeface="Tw Cen MT" pitchFamily="34" charset="0"/>
              </a:rPr>
              <a:t>Write(B,b1)</a:t>
            </a:r>
          </a:p>
          <a:p>
            <a:pPr algn="just"/>
            <a:r>
              <a:rPr lang="en-US" b="1">
                <a:latin typeface="Tw Cen MT" pitchFamily="34" charset="0"/>
              </a:rPr>
              <a:t>Commit</a:t>
            </a:r>
          </a:p>
        </p:txBody>
      </p:sp>
      <p:sp>
        <p:nvSpPr>
          <p:cNvPr id="26648" name="Rectangle 19"/>
          <p:cNvSpPr>
            <a:spLocks noChangeArrowheads="1"/>
          </p:cNvSpPr>
          <p:nvPr/>
        </p:nvSpPr>
        <p:spPr bwMode="auto">
          <a:xfrm>
            <a:off x="1981200" y="4556125"/>
            <a:ext cx="1905000" cy="13240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sz="2000" b="1">
                <a:latin typeface="Tahoma" pitchFamily="34" charset="0"/>
              </a:rPr>
              <a:t>read(C,c1)</a:t>
            </a:r>
          </a:p>
          <a:p>
            <a:pPr algn="just"/>
            <a:r>
              <a:rPr lang="en-US" sz="2000" b="1">
                <a:latin typeface="Tahoma" pitchFamily="34" charset="0"/>
              </a:rPr>
              <a:t>c1=c1+100</a:t>
            </a:r>
          </a:p>
          <a:p>
            <a:pPr algn="just"/>
            <a:r>
              <a:rPr lang="en-US" sz="2000" b="1">
                <a:latin typeface="Tahoma" pitchFamily="34" charset="0"/>
              </a:rPr>
              <a:t>Write(C,c1)</a:t>
            </a:r>
          </a:p>
          <a:p>
            <a:pPr algn="just"/>
            <a:r>
              <a:rPr lang="en-US" sz="2000" b="1">
                <a:latin typeface="Tahoma" pitchFamily="34" charset="0"/>
              </a:rPr>
              <a:t>Commit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1143000" y="2163763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T1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1143000" y="467836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T2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505200" y="2393950"/>
            <a:ext cx="14414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T1,A,950&gt;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3489325" y="3771900"/>
            <a:ext cx="15684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T1,B,2050&gt;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3614738" y="5524500"/>
            <a:ext cx="14541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T2,C,700&gt;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autoUpdateAnimBg="0"/>
      <p:bldP spid="81933" grpId="0" autoUpdateAnimBg="0"/>
      <p:bldP spid="81934" grpId="0" autoUpdateAnimBg="0"/>
      <p:bldP spid="81936" grpId="0" autoUpdateAnimBg="0"/>
      <p:bldP spid="81931" grpId="0" autoUpdateAnimBg="0"/>
      <p:bldP spid="81932" grpId="0" autoUpdateAnimBg="0"/>
      <p:bldP spid="8193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85800" y="2667000"/>
            <a:ext cx="7696200" cy="2286000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Deferred Database Modification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1066800"/>
          </a:xfrm>
        </p:spPr>
        <p:txBody>
          <a:bodyPr/>
          <a:lstStyle/>
          <a:p>
            <a:r>
              <a:rPr lang="en-US" smtClean="0"/>
              <a:t>Below we show the logs as it appears at three instances of time: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5029200"/>
            <a:ext cx="8153400" cy="1752600"/>
          </a:xfrm>
          <a:prstGeom prst="rect">
            <a:avLst/>
          </a:prstGeom>
        </p:spPr>
        <p:txBody>
          <a:bodyPr/>
          <a:lstStyle/>
          <a:p>
            <a:pPr marL="320040" indent="-320040" fontAlgn="auto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b="1" dirty="0">
                <a:latin typeface="+mn-lt"/>
                <a:cs typeface="+mn-cs"/>
              </a:rPr>
              <a:t>If log on stable storage at time of crash as in case:</a:t>
            </a:r>
          </a:p>
          <a:p>
            <a:pPr marL="914400" lvl="1" indent="-457200" eaLnBrk="0" hangingPunct="0">
              <a:lnSpc>
                <a:spcPct val="70000"/>
              </a:lnSpc>
              <a:spcBef>
                <a:spcPct val="35000"/>
              </a:spcBef>
              <a:buClr>
                <a:srgbClr val="CC3300"/>
              </a:buClr>
              <a:buSzPct val="90000"/>
              <a:buFontTx/>
              <a:buAutoNum type="alphaLcParenBoth"/>
              <a:defRPr/>
            </a:pP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No redo actions need to be taken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ct val="35000"/>
              </a:spcBef>
              <a:buClr>
                <a:srgbClr val="CC3300"/>
              </a:buClr>
              <a:buSzPct val="90000"/>
              <a:buFontTx/>
              <a:buAutoNum type="alphaLcParenBoth"/>
              <a:defRPr/>
            </a:pP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redo(</a:t>
            </a:r>
            <a:r>
              <a:rPr kumimoji="1" lang="en-US" sz="20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000" kern="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) must be performed since &lt;</a:t>
            </a:r>
            <a:r>
              <a:rPr kumimoji="1" lang="en-US" sz="20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000" kern="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kumimoji="1" lang="en-US" sz="2000" b="1" kern="0" dirty="0">
                <a:latin typeface="Times New Roman" pitchFamily="18" charset="0"/>
                <a:cs typeface="Times New Roman" pitchFamily="18" charset="0"/>
              </a:rPr>
              <a:t>commi</a:t>
            </a: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t&gt; is present 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ct val="35000"/>
              </a:spcBef>
              <a:buClr>
                <a:srgbClr val="CC3300"/>
              </a:buClr>
              <a:buSzPct val="90000"/>
              <a:buFontTx/>
              <a:buAutoNum type="alphaLcParenBoth"/>
              <a:defRPr/>
            </a:pPr>
            <a:r>
              <a:rPr kumimoji="1" lang="en-US" sz="2000" b="1" kern="0" dirty="0">
                <a:latin typeface="Times New Roman" pitchFamily="18" charset="0"/>
                <a:cs typeface="Times New Roman" pitchFamily="18" charset="0"/>
              </a:rPr>
              <a:t>redo</a:t>
            </a: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sz="20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000" kern="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) must be performed followed by redo(</a:t>
            </a:r>
            <a:r>
              <a:rPr kumimoji="1" lang="en-US" sz="20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000" kern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) since</a:t>
            </a:r>
          </a:p>
          <a:p>
            <a:pPr marL="800100" lvl="1" indent="-342900" eaLnBrk="0" hangingPunct="0">
              <a:lnSpc>
                <a:spcPct val="70000"/>
              </a:lnSpc>
              <a:spcBef>
                <a:spcPct val="35000"/>
              </a:spcBef>
              <a:buClr>
                <a:srgbClr val="CC3300"/>
              </a:buClr>
              <a:buSzPct val="90000"/>
              <a:defRPr/>
            </a:pP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     		 &lt;</a:t>
            </a:r>
            <a:r>
              <a:rPr kumimoji="1" lang="en-US" sz="20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000" kern="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2000" b="1" kern="0" dirty="0">
                <a:latin typeface="Times New Roman" pitchFamily="18" charset="0"/>
                <a:cs typeface="Times New Roman" pitchFamily="18" charset="0"/>
              </a:rPr>
              <a:t>commit</a:t>
            </a: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&gt; and &lt;</a:t>
            </a:r>
            <a:r>
              <a:rPr kumimoji="1" lang="en-US" sz="2000" i="1" kern="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sz="2000" i="1" kern="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sz="2000" kern="0" dirty="0">
                <a:latin typeface="Times New Roman" pitchFamily="18" charset="0"/>
                <a:cs typeface="Times New Roman" pitchFamily="18" charset="0"/>
              </a:rPr>
              <a:t> commit&gt; are present</a:t>
            </a:r>
            <a:endParaRPr kumimoji="1" lang="en-US" sz="2400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4" name="TextBox 4"/>
          <p:cNvSpPr txBox="1">
            <a:spLocks noChangeArrowheads="1"/>
          </p:cNvSpPr>
          <p:nvPr/>
        </p:nvSpPr>
        <p:spPr bwMode="auto">
          <a:xfrm>
            <a:off x="914400" y="2667000"/>
            <a:ext cx="2209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Tw Cen MT" pitchFamily="34" charset="0"/>
              </a:rPr>
              <a:t>&lt;T0, start&gt;</a:t>
            </a:r>
          </a:p>
          <a:p>
            <a:r>
              <a:rPr lang="en-US" dirty="0">
                <a:latin typeface="Tw Cen MT" pitchFamily="34" charset="0"/>
              </a:rPr>
              <a:t>&lt;T0, A, 950&gt;</a:t>
            </a:r>
          </a:p>
          <a:p>
            <a:r>
              <a:rPr lang="en-US" dirty="0">
                <a:latin typeface="Tw Cen MT" pitchFamily="34" charset="0"/>
              </a:rPr>
              <a:t>&lt;T0, B, 2050&gt;</a:t>
            </a:r>
          </a:p>
          <a:p>
            <a:endParaRPr lang="en-US" dirty="0">
              <a:latin typeface="Tw Cen MT" pitchFamily="34" charset="0"/>
            </a:endParaRPr>
          </a:p>
          <a:p>
            <a:endParaRPr lang="en-US" dirty="0">
              <a:latin typeface="Tw Cen MT" pitchFamily="34" charset="0"/>
            </a:endParaRPr>
          </a:p>
          <a:p>
            <a:endParaRPr lang="en-US" dirty="0">
              <a:latin typeface="Tw Cen MT" pitchFamily="34" charset="0"/>
            </a:endParaRPr>
          </a:p>
          <a:p>
            <a:endParaRPr lang="en-US" dirty="0">
              <a:latin typeface="Tw Cen MT" pitchFamily="34" charset="0"/>
            </a:endParaRPr>
          </a:p>
          <a:p>
            <a:r>
              <a:rPr lang="en-US" dirty="0">
                <a:latin typeface="Tw Cen MT" pitchFamily="34" charset="0"/>
              </a:rPr>
              <a:t>           (a)</a:t>
            </a:r>
          </a:p>
        </p:txBody>
      </p:sp>
      <p:sp>
        <p:nvSpPr>
          <p:cNvPr id="27655" name="TextBox 5"/>
          <p:cNvSpPr txBox="1">
            <a:spLocks noChangeArrowheads="1"/>
          </p:cNvSpPr>
          <p:nvPr/>
        </p:nvSpPr>
        <p:spPr bwMode="auto">
          <a:xfrm>
            <a:off x="3429000" y="2667000"/>
            <a:ext cx="2209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Tw Cen MT" pitchFamily="34" charset="0"/>
              </a:rPr>
              <a:t>&lt;T0, start&gt;</a:t>
            </a:r>
          </a:p>
          <a:p>
            <a:r>
              <a:rPr lang="en-US" dirty="0">
                <a:latin typeface="Tw Cen MT" pitchFamily="34" charset="0"/>
              </a:rPr>
              <a:t>&lt;T0, A, 950&gt;</a:t>
            </a:r>
          </a:p>
          <a:p>
            <a:r>
              <a:rPr lang="en-US" dirty="0">
                <a:latin typeface="Tw Cen MT" pitchFamily="34" charset="0"/>
              </a:rPr>
              <a:t>&lt;T0, B, 2050&gt;</a:t>
            </a:r>
          </a:p>
          <a:p>
            <a:r>
              <a:rPr lang="en-US" dirty="0">
                <a:latin typeface="Tw Cen MT" pitchFamily="34" charset="0"/>
              </a:rPr>
              <a:t>&lt;T0, commit&gt;</a:t>
            </a:r>
          </a:p>
          <a:p>
            <a:r>
              <a:rPr lang="en-US" dirty="0">
                <a:latin typeface="Tw Cen MT" pitchFamily="34" charset="0"/>
              </a:rPr>
              <a:t>&lt;T1 start&gt;</a:t>
            </a:r>
          </a:p>
          <a:p>
            <a:r>
              <a:rPr lang="en-US" dirty="0">
                <a:latin typeface="Tw Cen MT" pitchFamily="34" charset="0"/>
              </a:rPr>
              <a:t>&lt;T1, C, 600&gt;</a:t>
            </a:r>
          </a:p>
          <a:p>
            <a:endParaRPr lang="en-US" dirty="0">
              <a:latin typeface="Tw Cen MT" pitchFamily="34" charset="0"/>
            </a:endParaRPr>
          </a:p>
          <a:p>
            <a:r>
              <a:rPr lang="en-US" dirty="0">
                <a:latin typeface="Tw Cen MT" pitchFamily="34" charset="0"/>
              </a:rPr>
              <a:t>           (b)</a:t>
            </a:r>
          </a:p>
        </p:txBody>
      </p:sp>
      <p:sp>
        <p:nvSpPr>
          <p:cNvPr id="27656" name="TextBox 6"/>
          <p:cNvSpPr txBox="1">
            <a:spLocks noChangeArrowheads="1"/>
          </p:cNvSpPr>
          <p:nvPr/>
        </p:nvSpPr>
        <p:spPr bwMode="auto">
          <a:xfrm>
            <a:off x="5943600" y="2667000"/>
            <a:ext cx="2209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&lt;T0, start&gt;</a:t>
            </a:r>
          </a:p>
          <a:p>
            <a:r>
              <a:rPr lang="en-US">
                <a:latin typeface="Tw Cen MT" pitchFamily="34" charset="0"/>
              </a:rPr>
              <a:t>&lt;T0, A, 950&gt;</a:t>
            </a:r>
          </a:p>
          <a:p>
            <a:r>
              <a:rPr lang="en-US">
                <a:latin typeface="Tw Cen MT" pitchFamily="34" charset="0"/>
              </a:rPr>
              <a:t>&lt;T0, B, 2050&gt;</a:t>
            </a:r>
          </a:p>
          <a:p>
            <a:r>
              <a:rPr lang="en-US">
                <a:latin typeface="Tw Cen MT" pitchFamily="34" charset="0"/>
              </a:rPr>
              <a:t>&lt;T0, commit&gt;</a:t>
            </a:r>
          </a:p>
          <a:p>
            <a:r>
              <a:rPr lang="en-US">
                <a:latin typeface="Tw Cen MT" pitchFamily="34" charset="0"/>
              </a:rPr>
              <a:t>&lt;T1 start&gt;</a:t>
            </a:r>
          </a:p>
          <a:p>
            <a:r>
              <a:rPr lang="en-US">
                <a:latin typeface="Tw Cen MT" pitchFamily="34" charset="0"/>
              </a:rPr>
              <a:t>&lt;T1, C, 600&gt;</a:t>
            </a:r>
          </a:p>
          <a:p>
            <a:r>
              <a:rPr lang="en-US">
                <a:latin typeface="Tw Cen MT" pitchFamily="34" charset="0"/>
              </a:rPr>
              <a:t>&lt;T1 commit&gt;</a:t>
            </a:r>
          </a:p>
          <a:p>
            <a:r>
              <a:rPr lang="en-US">
                <a:latin typeface="Tw Cen MT" pitchFamily="34" charset="0"/>
              </a:rPr>
              <a:t>          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Immediate Database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Allows database updates of an uncommitted transaction to be made as the writes are issued.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Since undoing may be needed, update logs must have both old value and new value.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Types of Records:</a:t>
            </a:r>
          </a:p>
          <a:p>
            <a:pPr marL="640080" lvl="1" indent="-274320" algn="just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&lt;Ti, start&gt;</a:t>
            </a:r>
          </a:p>
          <a:p>
            <a:pPr marL="640080" lvl="1" indent="-274320" algn="just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&lt;Ti, x, v1, v2&gt;</a:t>
            </a:r>
          </a:p>
          <a:p>
            <a:pPr marL="640080" lvl="1" indent="-274320" algn="just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&lt;Ti, commit&gt;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Update log record must be written before database item is written.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We assume that the log record is directly output to stable storage.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7543800" y="4638675"/>
            <a:ext cx="13716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C=600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7467600" y="4648200"/>
            <a:ext cx="1447800" cy="376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</a:rPr>
              <a:t>C=700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543800" y="2057400"/>
            <a:ext cx="13716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A=1000</a:t>
            </a:r>
          </a:p>
        </p:txBody>
      </p:sp>
      <p:sp>
        <p:nvSpPr>
          <p:cNvPr id="37901" name="Text Box 10"/>
          <p:cNvSpPr txBox="1">
            <a:spLocks noChangeArrowheads="1"/>
          </p:cNvSpPr>
          <p:nvPr/>
        </p:nvSpPr>
        <p:spPr bwMode="auto">
          <a:xfrm>
            <a:off x="7543800" y="2667000"/>
            <a:ext cx="1371600" cy="376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B=2000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7391400" y="984250"/>
            <a:ext cx="1524000" cy="376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</a:rPr>
              <a:t>Database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7467600" y="2057400"/>
            <a:ext cx="1447800" cy="376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</a:rPr>
              <a:t>A=950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7467600" y="2667000"/>
            <a:ext cx="1447800" cy="37623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FF00"/>
                </a:solidFill>
              </a:rPr>
              <a:t>B=2050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smtClean="0"/>
              <a:t>Immediate DB Modification</a:t>
            </a:r>
          </a:p>
        </p:txBody>
      </p:sp>
      <p:sp>
        <p:nvSpPr>
          <p:cNvPr id="29713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343400" y="6381750"/>
            <a:ext cx="773113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14FA1601-06CB-4788-91AD-DF9E55D27CE8}" type="slidenum">
              <a:rPr lang="en-US" b="1">
                <a:solidFill>
                  <a:schemeClr val="bg1"/>
                </a:solidFill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4876800" y="966788"/>
            <a:ext cx="1911350" cy="3762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Log Records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4724400" y="1498600"/>
            <a:ext cx="1375185" cy="3422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T1 Starts&gt;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740275" y="2317750"/>
            <a:ext cx="2012950" cy="339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T1,A,1000,950&gt;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4724400" y="3619500"/>
            <a:ext cx="2056397" cy="3422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T1,B,2000,2050&gt;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773613" y="4076700"/>
            <a:ext cx="1588576" cy="3422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T1 Commit&gt;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4849813" y="4470400"/>
            <a:ext cx="1375185" cy="3422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T2 Starts&gt;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4849813" y="5448300"/>
            <a:ext cx="1838645" cy="3422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T2,C,600,700&gt;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4849813" y="5981700"/>
            <a:ext cx="1588576" cy="34227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>
                <a:latin typeface="Tw Cen MT" pitchFamily="34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Tw Cen MT" pitchFamily="34" charset="0"/>
              </a:rPr>
              <a:t> </a:t>
            </a:r>
            <a:r>
              <a:rPr lang="en-US" b="1" dirty="0">
                <a:latin typeface="Tw Cen MT" pitchFamily="34" charset="0"/>
              </a:rPr>
              <a:t>T2 Commit&gt;</a:t>
            </a:r>
          </a:p>
        </p:txBody>
      </p:sp>
      <p:sp>
        <p:nvSpPr>
          <p:cNvPr id="29723" name="Rectangle 18"/>
          <p:cNvSpPr>
            <a:spLocks noChangeArrowheads="1"/>
          </p:cNvSpPr>
          <p:nvPr/>
        </p:nvSpPr>
        <p:spPr bwMode="auto">
          <a:xfrm>
            <a:off x="2133600" y="1355725"/>
            <a:ext cx="1981200" cy="20319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b="1" dirty="0">
                <a:latin typeface="Tw Cen MT" pitchFamily="34" charset="0"/>
              </a:rPr>
              <a:t>Read(A,a1)</a:t>
            </a:r>
          </a:p>
          <a:p>
            <a:pPr algn="just"/>
            <a:r>
              <a:rPr lang="en-US" b="1" dirty="0">
                <a:latin typeface="Tw Cen MT" pitchFamily="34" charset="0"/>
              </a:rPr>
              <a:t>a1=a1-50</a:t>
            </a:r>
          </a:p>
          <a:p>
            <a:pPr algn="just"/>
            <a:r>
              <a:rPr lang="en-US" b="1" dirty="0">
                <a:latin typeface="Tw Cen MT" pitchFamily="34" charset="0"/>
              </a:rPr>
              <a:t>Write(A,a1)</a:t>
            </a:r>
          </a:p>
          <a:p>
            <a:pPr algn="just"/>
            <a:r>
              <a:rPr lang="en-US" b="1" dirty="0">
                <a:latin typeface="Tw Cen MT" pitchFamily="34" charset="0"/>
              </a:rPr>
              <a:t>Read(B,b1)</a:t>
            </a:r>
          </a:p>
          <a:p>
            <a:pPr algn="just"/>
            <a:r>
              <a:rPr lang="en-US" b="1" dirty="0">
                <a:latin typeface="Tw Cen MT" pitchFamily="34" charset="0"/>
              </a:rPr>
              <a:t>b1=b1+50</a:t>
            </a:r>
          </a:p>
          <a:p>
            <a:pPr algn="just"/>
            <a:r>
              <a:rPr lang="en-US" b="1" dirty="0">
                <a:latin typeface="Tw Cen MT" pitchFamily="34" charset="0"/>
              </a:rPr>
              <a:t>Write(B,b1)</a:t>
            </a:r>
          </a:p>
          <a:p>
            <a:pPr algn="just"/>
            <a:r>
              <a:rPr lang="en-US" b="1" dirty="0">
                <a:latin typeface="Tw Cen MT" pitchFamily="34" charset="0"/>
              </a:rPr>
              <a:t>Commit</a:t>
            </a:r>
          </a:p>
        </p:txBody>
      </p:sp>
      <p:sp>
        <p:nvSpPr>
          <p:cNvPr id="29724" name="Rectangle 19"/>
          <p:cNvSpPr>
            <a:spLocks noChangeArrowheads="1"/>
          </p:cNvSpPr>
          <p:nvPr/>
        </p:nvSpPr>
        <p:spPr bwMode="auto">
          <a:xfrm>
            <a:off x="2209800" y="4479925"/>
            <a:ext cx="1905000" cy="12017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>
            <a:spAutoFit/>
          </a:bodyPr>
          <a:lstStyle/>
          <a:p>
            <a:pPr algn="just"/>
            <a:r>
              <a:rPr lang="en-US" b="1" dirty="0">
                <a:latin typeface="Tw Cen MT" pitchFamily="34" charset="0"/>
              </a:rPr>
              <a:t>read(C,c1)</a:t>
            </a:r>
          </a:p>
          <a:p>
            <a:pPr algn="just"/>
            <a:r>
              <a:rPr lang="en-US" b="1" dirty="0">
                <a:latin typeface="Tw Cen MT" pitchFamily="34" charset="0"/>
              </a:rPr>
              <a:t>c1=c1+100</a:t>
            </a:r>
          </a:p>
          <a:p>
            <a:pPr algn="just"/>
            <a:r>
              <a:rPr lang="en-US" b="1" dirty="0">
                <a:latin typeface="Tw Cen MT" pitchFamily="34" charset="0"/>
              </a:rPr>
              <a:t>Write(C,c1)</a:t>
            </a:r>
          </a:p>
          <a:p>
            <a:pPr algn="just"/>
            <a:r>
              <a:rPr lang="en-US" b="1" dirty="0">
                <a:latin typeface="Tw Cen MT" pitchFamily="34" charset="0"/>
              </a:rPr>
              <a:t>Commit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1143000" y="2743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T1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1143000" y="467836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rgbClr val="66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+mn-cs"/>
              </a:rPr>
              <a:t>T2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 autoUpdateAnimBg="0"/>
      <p:bldP spid="86024" grpId="0" autoUpdateAnimBg="0"/>
      <p:bldP spid="86025" grpId="0" autoUpdateAnimBg="0"/>
      <p:bldP spid="86029" grpId="0" autoUpdateAnimBg="0"/>
      <p:bldP spid="86030" grpId="0" autoUpdateAnimBg="0"/>
      <p:bldP spid="86031" grpId="0" autoUpdateAnimBg="0"/>
      <p:bldP spid="8603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 dirty="0" smtClean="0"/>
              <a:t>Immediate Database Modification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257800"/>
          </a:xfrm>
        </p:spPr>
        <p:txBody>
          <a:bodyPr>
            <a:no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Wingdings" pitchFamily="2" charset="2"/>
              <a:buChar char="v"/>
              <a:defRPr/>
            </a:pPr>
            <a:r>
              <a:rPr kumimoji="1" lang="en-US" sz="2200" kern="0" dirty="0" smtClean="0">
                <a:latin typeface="Helvetica"/>
              </a:rPr>
              <a:t>Recovery procedure has two operations instead of one: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35000"/>
              </a:spcBef>
              <a:buClr>
                <a:srgbClr val="FF9900"/>
              </a:buClr>
              <a:buSzPct val="80000"/>
              <a:buFont typeface="Wingdings" pitchFamily="2" charset="2"/>
              <a:buChar char="v"/>
              <a:defRPr/>
            </a:pPr>
            <a:r>
              <a:rPr kumimoji="1" lang="en-US" sz="2200" b="1" kern="0" dirty="0" smtClean="0">
                <a:latin typeface="Helvetica"/>
              </a:rPr>
              <a:t>undo(</a:t>
            </a:r>
            <a:r>
              <a:rPr kumimoji="1" lang="en-US" sz="2200" b="1" i="1" kern="0" dirty="0" smtClean="0">
                <a:latin typeface="Helvetica"/>
              </a:rPr>
              <a:t>T</a:t>
            </a:r>
            <a:r>
              <a:rPr kumimoji="1" lang="en-US" sz="2200" b="1" kern="0" baseline="-25000" dirty="0" smtClean="0">
                <a:latin typeface="Helvetica"/>
              </a:rPr>
              <a:t>i</a:t>
            </a:r>
            <a:r>
              <a:rPr kumimoji="1" lang="en-US" sz="2200" b="1" kern="0" dirty="0" smtClean="0">
                <a:latin typeface="Helvetica"/>
              </a:rPr>
              <a:t>)</a:t>
            </a:r>
            <a:r>
              <a:rPr kumimoji="1" lang="en-US" sz="2200" kern="0" dirty="0" smtClean="0">
                <a:latin typeface="Helvetica"/>
              </a:rPr>
              <a:t> restores the value of all data items updated by </a:t>
            </a:r>
            <a:r>
              <a:rPr kumimoji="1" lang="en-US" sz="2200" i="1" kern="0" dirty="0" smtClean="0">
                <a:latin typeface="Helvetica"/>
              </a:rPr>
              <a:t>T</a:t>
            </a:r>
            <a:r>
              <a:rPr kumimoji="1" lang="en-US" sz="2200" i="1" kern="0" baseline="-25000" dirty="0" smtClean="0">
                <a:latin typeface="Helvetica"/>
              </a:rPr>
              <a:t>i</a:t>
            </a:r>
            <a:r>
              <a:rPr kumimoji="1" lang="en-US" sz="2200" kern="0" dirty="0" smtClean="0">
                <a:latin typeface="Helvetica"/>
              </a:rPr>
              <a:t> to their old values, going backwards from the last log record for </a:t>
            </a:r>
            <a:r>
              <a:rPr kumimoji="1" lang="en-US" sz="2200" i="1" kern="0" dirty="0" smtClean="0">
                <a:latin typeface="Helvetica"/>
              </a:rPr>
              <a:t>T</a:t>
            </a:r>
            <a:r>
              <a:rPr kumimoji="1" lang="en-US" sz="2200" i="1" kern="0" baseline="-25000" dirty="0" smtClean="0">
                <a:latin typeface="Helvetica"/>
              </a:rPr>
              <a:t>i</a:t>
            </a:r>
            <a:endParaRPr kumimoji="1" lang="en-US" sz="2200" i="1" kern="0" dirty="0" smtClean="0">
              <a:latin typeface="Helvetica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35000"/>
              </a:spcBef>
              <a:buClr>
                <a:srgbClr val="FF9900"/>
              </a:buClr>
              <a:buSzPct val="80000"/>
              <a:buFont typeface="Wingdings" pitchFamily="2" charset="2"/>
              <a:buChar char="v"/>
              <a:defRPr/>
            </a:pPr>
            <a:r>
              <a:rPr kumimoji="1" lang="en-US" sz="2200" b="1" kern="0" dirty="0" smtClean="0">
                <a:latin typeface="Helvetica"/>
              </a:rPr>
              <a:t>redo(</a:t>
            </a:r>
            <a:r>
              <a:rPr kumimoji="1" lang="en-US" sz="2200" b="1" i="1" kern="0" dirty="0" smtClean="0">
                <a:latin typeface="Helvetica"/>
              </a:rPr>
              <a:t>T</a:t>
            </a:r>
            <a:r>
              <a:rPr kumimoji="1" lang="en-US" sz="2200" b="1" kern="0" baseline="-25000" dirty="0" smtClean="0">
                <a:latin typeface="Helvetica"/>
              </a:rPr>
              <a:t>i</a:t>
            </a:r>
            <a:r>
              <a:rPr kumimoji="1" lang="en-US" sz="2200" b="1" kern="0" dirty="0" smtClean="0">
                <a:latin typeface="Helvetica"/>
              </a:rPr>
              <a:t>)</a:t>
            </a:r>
            <a:r>
              <a:rPr kumimoji="1" lang="en-US" sz="2200" kern="0" dirty="0" smtClean="0">
                <a:latin typeface="Helvetica"/>
              </a:rPr>
              <a:t> sets the value of all data items updated by </a:t>
            </a:r>
            <a:r>
              <a:rPr kumimoji="1" lang="en-US" sz="2200" i="1" kern="0" dirty="0" smtClean="0">
                <a:latin typeface="Helvetica"/>
              </a:rPr>
              <a:t>T</a:t>
            </a:r>
            <a:r>
              <a:rPr kumimoji="1" lang="en-US" sz="2200" i="1" kern="0" baseline="-25000" dirty="0" smtClean="0">
                <a:latin typeface="Helvetica"/>
              </a:rPr>
              <a:t>i</a:t>
            </a:r>
            <a:r>
              <a:rPr kumimoji="1" lang="en-US" sz="2200" i="1" kern="0" dirty="0" smtClean="0">
                <a:latin typeface="Helvetica"/>
              </a:rPr>
              <a:t> </a:t>
            </a:r>
            <a:r>
              <a:rPr kumimoji="1" lang="en-US" sz="2200" kern="0" dirty="0" smtClean="0">
                <a:latin typeface="Helvetica"/>
              </a:rPr>
              <a:t>to the new values, going forward from the first log record for </a:t>
            </a:r>
            <a:r>
              <a:rPr kumimoji="1" lang="en-US" sz="2200" i="1" kern="0" dirty="0" smtClean="0">
                <a:latin typeface="Helvetica"/>
              </a:rPr>
              <a:t>T</a:t>
            </a:r>
            <a:r>
              <a:rPr kumimoji="1" lang="en-US" sz="2200" i="1" kern="0" baseline="-25000" dirty="0" smtClean="0">
                <a:latin typeface="Helvetica"/>
              </a:rPr>
              <a:t>i</a:t>
            </a:r>
            <a:endParaRPr kumimoji="1" lang="en-US" sz="2200" i="1" kern="0" dirty="0" smtClean="0">
              <a:latin typeface="Helv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Wingdings" pitchFamily="2" charset="2"/>
              <a:buChar char="v"/>
              <a:defRPr/>
            </a:pPr>
            <a:r>
              <a:rPr kumimoji="1" lang="en-US" sz="2200" kern="0" dirty="0" smtClean="0">
                <a:latin typeface="Helvetica"/>
              </a:rPr>
              <a:t>When recovering after failure: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35000"/>
              </a:spcBef>
              <a:buClr>
                <a:srgbClr val="FF9900"/>
              </a:buClr>
              <a:buSzPct val="80000"/>
              <a:buFont typeface="Wingdings" pitchFamily="2" charset="2"/>
              <a:buChar char="v"/>
              <a:defRPr/>
            </a:pPr>
            <a:r>
              <a:rPr kumimoji="1" lang="en-US" sz="2200" kern="0" dirty="0" smtClean="0">
                <a:latin typeface="Helvetica"/>
              </a:rPr>
              <a:t>Transaction</a:t>
            </a:r>
            <a:r>
              <a:rPr kumimoji="1" lang="en-US" sz="2200" i="1" kern="0" dirty="0" smtClean="0">
                <a:latin typeface="Helvetica"/>
              </a:rPr>
              <a:t> T</a:t>
            </a:r>
            <a:r>
              <a:rPr kumimoji="1" lang="en-US" sz="2200" i="1" kern="0" baseline="-25000" dirty="0" smtClean="0">
                <a:latin typeface="Helvetica"/>
              </a:rPr>
              <a:t>i</a:t>
            </a:r>
            <a:r>
              <a:rPr kumimoji="1" lang="en-US" sz="2200" i="1" kern="0" dirty="0" smtClean="0">
                <a:latin typeface="Helvetica"/>
              </a:rPr>
              <a:t> </a:t>
            </a:r>
            <a:r>
              <a:rPr kumimoji="1" lang="en-US" sz="2200" kern="0" dirty="0" smtClean="0">
                <a:latin typeface="Helvetica"/>
              </a:rPr>
              <a:t>needs to be undone if the log contains the record </a:t>
            </a:r>
            <a:r>
              <a:rPr kumimoji="1" lang="en-US" sz="2200" i="1" kern="0" dirty="0" smtClean="0">
                <a:latin typeface="Helvetica"/>
              </a:rPr>
              <a:t>&lt;T</a:t>
            </a:r>
            <a:r>
              <a:rPr kumimoji="1" lang="en-US" sz="2200" i="1" kern="0" baseline="-25000" dirty="0" smtClean="0">
                <a:latin typeface="Helvetica"/>
              </a:rPr>
              <a:t>i</a:t>
            </a:r>
            <a:r>
              <a:rPr kumimoji="1" lang="en-US" sz="2200" kern="0" dirty="0" smtClean="0">
                <a:latin typeface="Helvetica"/>
              </a:rPr>
              <a:t> </a:t>
            </a:r>
            <a:r>
              <a:rPr kumimoji="1" lang="en-US" sz="2200" b="1" kern="0" dirty="0" smtClean="0">
                <a:latin typeface="Helvetica"/>
              </a:rPr>
              <a:t>start</a:t>
            </a:r>
            <a:r>
              <a:rPr kumimoji="1" lang="en-US" sz="2200" i="1" kern="0" dirty="0" smtClean="0">
                <a:latin typeface="Helvetica"/>
              </a:rPr>
              <a:t>&gt;</a:t>
            </a:r>
            <a:r>
              <a:rPr kumimoji="1" lang="en-US" sz="2200" kern="0" dirty="0" smtClean="0">
                <a:latin typeface="Helvetica"/>
              </a:rPr>
              <a:t>, but does not contain the record </a:t>
            </a:r>
            <a:r>
              <a:rPr kumimoji="1" lang="en-US" sz="2200" i="1" kern="0" dirty="0" smtClean="0">
                <a:latin typeface="Helvetica"/>
              </a:rPr>
              <a:t>&lt;T</a:t>
            </a:r>
            <a:r>
              <a:rPr kumimoji="1" lang="en-US" sz="2200" i="1" kern="0" baseline="-25000" dirty="0" smtClean="0">
                <a:latin typeface="Helvetica"/>
              </a:rPr>
              <a:t>i</a:t>
            </a:r>
            <a:r>
              <a:rPr kumimoji="1" lang="en-US" sz="2200" i="1" kern="0" dirty="0" smtClean="0">
                <a:latin typeface="Helvetica"/>
              </a:rPr>
              <a:t> </a:t>
            </a:r>
            <a:r>
              <a:rPr kumimoji="1" lang="en-US" sz="2200" b="1" kern="0" dirty="0" smtClean="0">
                <a:latin typeface="Helvetica"/>
              </a:rPr>
              <a:t>commit</a:t>
            </a:r>
            <a:r>
              <a:rPr kumimoji="1" lang="en-US" sz="2200" i="1" kern="0" dirty="0" smtClean="0">
                <a:latin typeface="Helvetica"/>
              </a:rPr>
              <a:t>&gt;</a:t>
            </a:r>
            <a:r>
              <a:rPr kumimoji="1" lang="en-US" sz="2200" kern="0" dirty="0" smtClean="0">
                <a:latin typeface="Helvetica"/>
              </a:rPr>
              <a:t>.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35000"/>
              </a:spcBef>
              <a:buClr>
                <a:srgbClr val="FF9900"/>
              </a:buClr>
              <a:buSzPct val="80000"/>
              <a:buFont typeface="Wingdings" pitchFamily="2" charset="2"/>
              <a:buChar char="v"/>
              <a:defRPr/>
            </a:pPr>
            <a:r>
              <a:rPr kumimoji="1" lang="en-US" sz="2200" kern="0" dirty="0" smtClean="0">
                <a:latin typeface="Helvetica"/>
              </a:rPr>
              <a:t>Transaction </a:t>
            </a:r>
            <a:r>
              <a:rPr kumimoji="1" lang="en-US" sz="2200" i="1" kern="0" dirty="0" smtClean="0">
                <a:latin typeface="Helvetica"/>
              </a:rPr>
              <a:t>T</a:t>
            </a:r>
            <a:r>
              <a:rPr kumimoji="1" lang="en-US" sz="2200" i="1" kern="0" baseline="-25000" dirty="0" smtClean="0">
                <a:latin typeface="Helvetica"/>
              </a:rPr>
              <a:t>i</a:t>
            </a:r>
            <a:r>
              <a:rPr kumimoji="1" lang="en-US" sz="2200" i="1" kern="0" dirty="0" smtClean="0">
                <a:latin typeface="Helvetica"/>
              </a:rPr>
              <a:t> </a:t>
            </a:r>
            <a:r>
              <a:rPr kumimoji="1" lang="en-US" sz="2200" kern="0" dirty="0" smtClean="0">
                <a:latin typeface="Helvetica"/>
              </a:rPr>
              <a:t>needs to be redone if the log contains both the record </a:t>
            </a:r>
            <a:r>
              <a:rPr kumimoji="1" lang="en-US" sz="2200" i="1" kern="0" dirty="0" smtClean="0">
                <a:latin typeface="Helvetica"/>
              </a:rPr>
              <a:t>&lt;T</a:t>
            </a:r>
            <a:r>
              <a:rPr kumimoji="1" lang="en-US" sz="2200" i="1" kern="0" baseline="-25000" dirty="0" smtClean="0">
                <a:latin typeface="Helvetica"/>
              </a:rPr>
              <a:t>i</a:t>
            </a:r>
            <a:r>
              <a:rPr kumimoji="1" lang="en-US" sz="2200" i="1" kern="0" dirty="0" smtClean="0">
                <a:latin typeface="Helvetica"/>
              </a:rPr>
              <a:t> </a:t>
            </a:r>
            <a:r>
              <a:rPr kumimoji="1" lang="en-US" sz="2200" b="1" kern="0" dirty="0" smtClean="0">
                <a:latin typeface="Helvetica"/>
              </a:rPr>
              <a:t>start</a:t>
            </a:r>
            <a:r>
              <a:rPr kumimoji="1" lang="en-US" sz="2200" i="1" kern="0" dirty="0" smtClean="0">
                <a:latin typeface="Helvetica"/>
              </a:rPr>
              <a:t>&gt;</a:t>
            </a:r>
            <a:r>
              <a:rPr kumimoji="1" lang="en-US" sz="2200" kern="0" dirty="0" smtClean="0">
                <a:latin typeface="Helvetica"/>
              </a:rPr>
              <a:t> and the record </a:t>
            </a:r>
            <a:r>
              <a:rPr kumimoji="1" lang="en-US" sz="2200" i="1" kern="0" dirty="0" smtClean="0">
                <a:latin typeface="Helvetica"/>
              </a:rPr>
              <a:t>&lt;T</a:t>
            </a:r>
            <a:r>
              <a:rPr kumimoji="1" lang="en-US" sz="2200" i="1" kern="0" baseline="-25000" dirty="0" smtClean="0">
                <a:latin typeface="Helvetica"/>
              </a:rPr>
              <a:t>i </a:t>
            </a:r>
            <a:r>
              <a:rPr kumimoji="1" lang="en-US" sz="2200" b="1" kern="0" dirty="0" smtClean="0">
                <a:latin typeface="Helvetica"/>
              </a:rPr>
              <a:t>commit</a:t>
            </a:r>
            <a:r>
              <a:rPr kumimoji="1" lang="en-US" sz="2200" i="1" kern="0" dirty="0" smtClean="0">
                <a:latin typeface="Helvetica"/>
              </a:rPr>
              <a:t>&gt;</a:t>
            </a:r>
            <a:r>
              <a:rPr kumimoji="1" lang="en-US" sz="2200" kern="0" dirty="0" smtClean="0">
                <a:latin typeface="Helvetica"/>
              </a:rPr>
              <a:t>.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Wingdings" pitchFamily="2" charset="2"/>
              <a:buChar char="v"/>
              <a:defRPr/>
            </a:pPr>
            <a:r>
              <a:rPr kumimoji="1" lang="en-US" sz="2200" kern="0" dirty="0" smtClean="0">
                <a:latin typeface="Helvetica"/>
              </a:rPr>
              <a:t>Undo operations are performed first, then redo operations.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412163" cy="53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Failure     -------&gt;  information may be lost </a:t>
            </a:r>
          </a:p>
          <a:p>
            <a:r>
              <a:rPr lang="en-US" sz="2800" dirty="0" smtClean="0"/>
              <a:t>Therefore, the database system </a:t>
            </a:r>
            <a:r>
              <a:rPr lang="en-US" dirty="0" smtClean="0"/>
              <a:t>must take actions in advance to ensure that the</a:t>
            </a:r>
          </a:p>
          <a:p>
            <a:pPr lvl="1"/>
            <a:r>
              <a:rPr lang="en-US" dirty="0" smtClean="0"/>
              <a:t>atomicity </a:t>
            </a:r>
          </a:p>
          <a:p>
            <a:pPr lvl="1"/>
            <a:r>
              <a:rPr lang="en-US" dirty="0" smtClean="0"/>
              <a:t>durability 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properties of transactions, are preserved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system failure occurs,</a:t>
            </a:r>
          </a:p>
          <a:p>
            <a:r>
              <a:rPr lang="en-US" dirty="0" smtClean="0"/>
              <a:t>we must consult the log </a:t>
            </a:r>
          </a:p>
          <a:p>
            <a:r>
              <a:rPr lang="en-US" dirty="0" smtClean="0"/>
              <a:t>determine those transactions </a:t>
            </a:r>
          </a:p>
          <a:p>
            <a:pPr lvl="1"/>
            <a:r>
              <a:rPr lang="en-US" dirty="0" smtClean="0"/>
              <a:t>that need to be redone and </a:t>
            </a:r>
          </a:p>
          <a:p>
            <a:pPr lvl="1"/>
            <a:r>
              <a:rPr lang="en-US" dirty="0" smtClean="0"/>
              <a:t>that need to be undone.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Checkpoints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Problems</a:t>
            </a:r>
            <a:r>
              <a:rPr lang="en-US" dirty="0" smtClean="0"/>
              <a:t> in Recovery Procedure:</a:t>
            </a:r>
          </a:p>
          <a:p>
            <a:pPr marL="640080" lvl="1" indent="-274320" algn="just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Searching the entire log is time-cosuming</a:t>
            </a:r>
          </a:p>
          <a:p>
            <a:pPr marL="640080" lvl="1" indent="-274320" algn="just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We might unnecessarily redo transactions which have already output their updates to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Solution</a:t>
            </a:r>
            <a:r>
              <a:rPr lang="en-US" dirty="0" smtClean="0"/>
              <a:t> is simplify recovery procedure by periodically performing check-pointing.</a:t>
            </a:r>
          </a:p>
          <a:p>
            <a:pPr marL="640080" lvl="1" algn="just">
              <a:buFont typeface="Wingdings 2"/>
              <a:buChar char=""/>
              <a:defRPr/>
            </a:pPr>
            <a:r>
              <a:rPr lang="en-US" dirty="0" smtClean="0"/>
              <a:t>Output all log records currently residing in main memory onto stable storage.</a:t>
            </a:r>
          </a:p>
          <a:p>
            <a:pPr marL="640080" lvl="1" algn="just">
              <a:buFont typeface="Wingdings 2"/>
              <a:buChar char=""/>
              <a:defRPr/>
            </a:pPr>
            <a:r>
              <a:rPr lang="en-US" dirty="0" smtClean="0"/>
              <a:t>Output all modified buffer block to the disk.</a:t>
            </a:r>
          </a:p>
          <a:p>
            <a:pPr marL="640080" lvl="1" algn="just">
              <a:buFont typeface="Wingdings 2"/>
              <a:buChar char=""/>
              <a:defRPr/>
            </a:pPr>
            <a:r>
              <a:rPr lang="en-US" dirty="0" smtClean="0"/>
              <a:t>Write a log record &lt;checkpoint&gt; onto stable storage.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marL="381000" indent="-381000"/>
            <a:r>
              <a:rPr lang="en-US" sz="2100" dirty="0" smtClean="0"/>
              <a:t>During recovery we need to consider only the most recent transaction T</a:t>
            </a:r>
            <a:r>
              <a:rPr lang="en-US" sz="2100" baseline="-25000" dirty="0" smtClean="0"/>
              <a:t>i</a:t>
            </a:r>
            <a:r>
              <a:rPr lang="en-US" sz="2100" dirty="0" smtClean="0"/>
              <a:t> that started before the checkpoint, and transactions that started after </a:t>
            </a:r>
            <a:r>
              <a:rPr lang="en-US" sz="2100" i="1" dirty="0" smtClean="0"/>
              <a:t>T</a:t>
            </a:r>
            <a:r>
              <a:rPr lang="en-US" sz="2100" i="1" baseline="-25000" dirty="0" smtClean="0"/>
              <a:t>i</a:t>
            </a:r>
            <a:r>
              <a:rPr lang="en-US" sz="2100" dirty="0" smtClean="0"/>
              <a:t>. </a:t>
            </a:r>
          </a:p>
          <a:p>
            <a:pPr marL="800100" lvl="1" indent="-342900">
              <a:buFont typeface="Monotype Sorts"/>
              <a:buAutoNum type="arabicPeriod"/>
            </a:pPr>
            <a:r>
              <a:rPr lang="en-US" sz="2100" dirty="0" smtClean="0"/>
              <a:t>Scan backwards from end of log to find the most recent &lt;</a:t>
            </a:r>
            <a:r>
              <a:rPr lang="en-US" sz="2100" b="1" dirty="0" smtClean="0"/>
              <a:t>checkpoint</a:t>
            </a:r>
            <a:r>
              <a:rPr lang="en-US" sz="2100" dirty="0" smtClean="0"/>
              <a:t>&gt; record </a:t>
            </a:r>
          </a:p>
          <a:p>
            <a:pPr marL="800100" lvl="1" indent="-342900">
              <a:buFont typeface="Monotype Sorts"/>
              <a:buAutoNum type="arabicPeriod"/>
            </a:pPr>
            <a:r>
              <a:rPr lang="en-US" sz="2100" dirty="0" smtClean="0"/>
              <a:t>Continue scanning backwards till a record </a:t>
            </a:r>
            <a:r>
              <a:rPr lang="en-US" sz="2100" i="1" dirty="0" smtClean="0"/>
              <a:t>&lt;T</a:t>
            </a:r>
            <a:r>
              <a:rPr lang="en-US" sz="2100" i="1" baseline="-25000" dirty="0" smtClean="0"/>
              <a:t>i</a:t>
            </a:r>
            <a:r>
              <a:rPr lang="en-US" sz="2100" b="1" dirty="0" smtClean="0"/>
              <a:t> start</a:t>
            </a:r>
            <a:r>
              <a:rPr lang="en-US" sz="2100" dirty="0" smtClean="0"/>
              <a:t>&gt; is found. </a:t>
            </a:r>
          </a:p>
          <a:p>
            <a:pPr marL="800100" lvl="1" indent="-342900">
              <a:buFont typeface="Monotype Sorts"/>
              <a:buAutoNum type="arabicPeriod"/>
            </a:pPr>
            <a:r>
              <a:rPr lang="en-US" sz="2100" dirty="0" smtClean="0"/>
              <a:t>Need only consider the part of log following above </a:t>
            </a:r>
            <a:r>
              <a:rPr lang="en-US" sz="2100" b="1" dirty="0" smtClean="0"/>
              <a:t>star</a:t>
            </a:r>
            <a:r>
              <a:rPr lang="en-US" sz="2100" dirty="0" smtClean="0"/>
              <a:t>t record. Earlier part of log can be ignored during recovery, and can be erased whenever desired.</a:t>
            </a:r>
          </a:p>
          <a:p>
            <a:pPr marL="800100" lvl="1" indent="-342900">
              <a:buFont typeface="Monotype Sorts"/>
              <a:buAutoNum type="arabicPeriod"/>
            </a:pPr>
            <a:r>
              <a:rPr lang="en-US" sz="2100" dirty="0" smtClean="0"/>
              <a:t>For all transactions (starting from </a:t>
            </a:r>
            <a:r>
              <a:rPr lang="en-US" sz="2100" i="1" dirty="0" smtClean="0"/>
              <a:t>T</a:t>
            </a:r>
            <a:r>
              <a:rPr lang="en-US" sz="2100" i="1" baseline="-25000" dirty="0" smtClean="0"/>
              <a:t>i</a:t>
            </a:r>
            <a:r>
              <a:rPr lang="en-US" sz="2100" dirty="0" smtClean="0"/>
              <a:t> or later) with no </a:t>
            </a:r>
            <a:r>
              <a:rPr lang="en-US" sz="2100" i="1" dirty="0" smtClean="0"/>
              <a:t>&lt;T</a:t>
            </a:r>
            <a:r>
              <a:rPr lang="en-US" sz="2100" i="1" baseline="-25000" dirty="0" smtClean="0"/>
              <a:t>i</a:t>
            </a:r>
            <a:r>
              <a:rPr lang="en-US" sz="2100" dirty="0" smtClean="0"/>
              <a:t> </a:t>
            </a:r>
            <a:r>
              <a:rPr lang="en-US" sz="2100" b="1" dirty="0" smtClean="0"/>
              <a:t>commit</a:t>
            </a:r>
            <a:r>
              <a:rPr lang="en-US" sz="2100" i="1" dirty="0" smtClean="0"/>
              <a:t>&gt;</a:t>
            </a:r>
            <a:r>
              <a:rPr lang="en-US" sz="2100" dirty="0" smtClean="0"/>
              <a:t>, execute </a:t>
            </a:r>
            <a:r>
              <a:rPr lang="en-US" sz="2100" b="1" dirty="0" smtClean="0"/>
              <a:t>undo</a:t>
            </a:r>
            <a:r>
              <a:rPr lang="en-US" sz="2100" b="1" i="1" dirty="0" smtClean="0"/>
              <a:t>(</a:t>
            </a:r>
            <a:r>
              <a:rPr lang="en-US" sz="2100" i="1" dirty="0" smtClean="0"/>
              <a:t>T</a:t>
            </a:r>
            <a:r>
              <a:rPr lang="en-US" sz="2100" i="1" baseline="-25000" dirty="0" smtClean="0"/>
              <a:t>i</a:t>
            </a:r>
            <a:r>
              <a:rPr lang="en-US" sz="2100" i="1" dirty="0" smtClean="0"/>
              <a:t>). </a:t>
            </a:r>
            <a:r>
              <a:rPr lang="en-US" sz="2100" dirty="0" smtClean="0"/>
              <a:t>(Done only in case of immediate modification.)</a:t>
            </a:r>
          </a:p>
          <a:p>
            <a:pPr marL="800100" lvl="1" indent="-342900">
              <a:buFont typeface="Monotype Sorts"/>
              <a:buAutoNum type="arabicPeriod"/>
            </a:pPr>
            <a:r>
              <a:rPr lang="en-US" sz="2100" dirty="0" smtClean="0"/>
              <a:t>Scanning forward in the log, for all transactions starting from </a:t>
            </a:r>
            <a:r>
              <a:rPr lang="en-US" sz="2100" i="1" dirty="0" smtClean="0"/>
              <a:t>T</a:t>
            </a:r>
            <a:r>
              <a:rPr lang="en-US" sz="2100" i="1" baseline="-25000" dirty="0" smtClean="0"/>
              <a:t>i</a:t>
            </a:r>
            <a:r>
              <a:rPr lang="en-US" sz="2100" i="1" dirty="0" smtClean="0"/>
              <a:t> </a:t>
            </a:r>
            <a:r>
              <a:rPr lang="en-US" sz="2100" dirty="0" smtClean="0"/>
              <a:t>or later with a </a:t>
            </a:r>
            <a:r>
              <a:rPr lang="en-US" sz="2100" i="1" dirty="0" smtClean="0"/>
              <a:t>&lt;T</a:t>
            </a:r>
            <a:r>
              <a:rPr lang="en-US" sz="2100" i="1" baseline="-25000" dirty="0" smtClean="0"/>
              <a:t>i</a:t>
            </a:r>
            <a:r>
              <a:rPr lang="en-US" sz="2100" i="1" dirty="0" smtClean="0"/>
              <a:t> </a:t>
            </a:r>
            <a:r>
              <a:rPr lang="en-US" sz="2100" b="1" i="1" dirty="0" smtClean="0"/>
              <a:t> </a:t>
            </a:r>
            <a:r>
              <a:rPr lang="en-US" sz="2100" b="1" dirty="0" smtClean="0"/>
              <a:t>commit</a:t>
            </a:r>
            <a:r>
              <a:rPr lang="en-US" sz="2100" i="1" dirty="0" smtClean="0"/>
              <a:t>&gt;</a:t>
            </a:r>
            <a:r>
              <a:rPr lang="en-US" sz="2100" dirty="0" smtClean="0"/>
              <a:t>,  execute </a:t>
            </a:r>
            <a:r>
              <a:rPr lang="en-US" sz="2100" b="1" dirty="0" smtClean="0"/>
              <a:t>redo</a:t>
            </a:r>
            <a:r>
              <a:rPr lang="en-US" sz="2100" b="1" i="1" dirty="0" smtClean="0"/>
              <a:t>(</a:t>
            </a:r>
            <a:r>
              <a:rPr lang="en-US" sz="2100" i="1" dirty="0" smtClean="0"/>
              <a:t>T</a:t>
            </a:r>
            <a:r>
              <a:rPr lang="en-US" sz="2100" i="1" baseline="-25000" dirty="0" smtClean="0"/>
              <a:t>i</a:t>
            </a:r>
            <a:r>
              <a:rPr lang="en-US" sz="2100" i="1" dirty="0" smtClean="0"/>
              <a:t>).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b="1" dirty="0" smtClean="0"/>
              <a:t>Example of Checkpoints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775" y="5105400"/>
            <a:ext cx="8153400" cy="1447800"/>
          </a:xfrm>
        </p:spPr>
        <p:txBody>
          <a:bodyPr>
            <a:normAutofit fontScale="70000" lnSpcReduction="20000"/>
          </a:bodyPr>
          <a:lstStyle/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T1 can be ignored. (updates already output to the disk due to checkpoint).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T2 and T3 redone, </a:t>
            </a:r>
          </a:p>
          <a:p>
            <a:pPr marL="320040" indent="-320040" algn="just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/>
              <a:t>T4 undone.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1981200"/>
            <a:ext cx="792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19812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00800" y="19812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600" y="23622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62600" y="36576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14800" y="31242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27432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90600" y="2209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57400" y="2209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146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81400" y="2590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14800" y="2971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62600" y="3505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81600" y="2971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4" name="TextBox 66"/>
          <p:cNvSpPr txBox="1">
            <a:spLocks noChangeArrowheads="1"/>
          </p:cNvSpPr>
          <p:nvPr/>
        </p:nvSpPr>
        <p:spPr bwMode="auto">
          <a:xfrm>
            <a:off x="2286000" y="42672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w Cen MT" pitchFamily="34" charset="0"/>
              </a:rPr>
              <a:t>checkpoint</a:t>
            </a:r>
          </a:p>
        </p:txBody>
      </p:sp>
      <p:sp>
        <p:nvSpPr>
          <p:cNvPr id="34835" name="TextBox 68"/>
          <p:cNvSpPr txBox="1">
            <a:spLocks noChangeArrowheads="1"/>
          </p:cNvSpPr>
          <p:nvPr/>
        </p:nvSpPr>
        <p:spPr bwMode="auto">
          <a:xfrm>
            <a:off x="5638800" y="43434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w Cen MT" pitchFamily="34" charset="0"/>
              </a:rPr>
              <a:t>system failure</a:t>
            </a:r>
          </a:p>
        </p:txBody>
      </p:sp>
      <p:sp>
        <p:nvSpPr>
          <p:cNvPr id="34836" name="TextBox 69"/>
          <p:cNvSpPr txBox="1">
            <a:spLocks noChangeArrowheads="1"/>
          </p:cNvSpPr>
          <p:nvPr/>
        </p:nvSpPr>
        <p:spPr bwMode="auto">
          <a:xfrm>
            <a:off x="2590800" y="1600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w Cen MT" pitchFamily="34" charset="0"/>
              </a:rPr>
              <a:t>Tc</a:t>
            </a:r>
          </a:p>
        </p:txBody>
      </p:sp>
      <p:sp>
        <p:nvSpPr>
          <p:cNvPr id="34837" name="TextBox 70"/>
          <p:cNvSpPr txBox="1">
            <a:spLocks noChangeArrowheads="1"/>
          </p:cNvSpPr>
          <p:nvPr/>
        </p:nvSpPr>
        <p:spPr bwMode="auto">
          <a:xfrm>
            <a:off x="6172200" y="1600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latin typeface="Tw Cen MT" pitchFamily="34" charset="0"/>
              </a:rPr>
              <a:t>Tf</a:t>
            </a:r>
            <a:endParaRPr lang="en-US" b="1" dirty="0">
              <a:latin typeface="Tw Cen MT" pitchFamily="34" charset="0"/>
            </a:endParaRPr>
          </a:p>
        </p:txBody>
      </p:sp>
      <p:sp>
        <p:nvSpPr>
          <p:cNvPr id="34838" name="TextBox 71"/>
          <p:cNvSpPr txBox="1">
            <a:spLocks noChangeArrowheads="1"/>
          </p:cNvSpPr>
          <p:nvPr/>
        </p:nvSpPr>
        <p:spPr bwMode="auto">
          <a:xfrm>
            <a:off x="1447800" y="19923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w Cen MT" pitchFamily="34" charset="0"/>
              </a:rPr>
              <a:t>T1</a:t>
            </a:r>
          </a:p>
        </p:txBody>
      </p:sp>
      <p:sp>
        <p:nvSpPr>
          <p:cNvPr id="34839" name="TextBox 72"/>
          <p:cNvSpPr txBox="1">
            <a:spLocks noChangeArrowheads="1"/>
          </p:cNvSpPr>
          <p:nvPr/>
        </p:nvSpPr>
        <p:spPr bwMode="auto">
          <a:xfrm>
            <a:off x="2819400" y="23733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w Cen MT" pitchFamily="34" charset="0"/>
              </a:rPr>
              <a:t>T2</a:t>
            </a:r>
          </a:p>
        </p:txBody>
      </p:sp>
      <p:sp>
        <p:nvSpPr>
          <p:cNvPr id="34840" name="TextBox 73"/>
          <p:cNvSpPr txBox="1">
            <a:spLocks noChangeArrowheads="1"/>
          </p:cNvSpPr>
          <p:nvPr/>
        </p:nvSpPr>
        <p:spPr bwMode="auto">
          <a:xfrm>
            <a:off x="4343400" y="27543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w Cen MT" pitchFamily="34" charset="0"/>
              </a:rPr>
              <a:t>T3</a:t>
            </a:r>
          </a:p>
        </p:txBody>
      </p:sp>
      <p:sp>
        <p:nvSpPr>
          <p:cNvPr id="34841" name="TextBox 74"/>
          <p:cNvSpPr txBox="1">
            <a:spLocks noChangeArrowheads="1"/>
          </p:cNvSpPr>
          <p:nvPr/>
        </p:nvSpPr>
        <p:spPr bwMode="auto">
          <a:xfrm>
            <a:off x="5867400" y="3287713"/>
            <a:ext cx="533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Tw Cen MT" pitchFamily="34" charset="0"/>
              </a:rPr>
              <a:t>T4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Transactions</a:t>
            </a:r>
          </a:p>
        </p:txBody>
      </p:sp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096000" y="6248400"/>
            <a:ext cx="2667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Transactions and Recovery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667000" y="5562600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Last Checkpoint</a:t>
            </a: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6096000" y="5562600"/>
            <a:ext cx="187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System Failure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3657600" y="18288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7010400" y="1828800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762000" y="53340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1447800" y="22860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2438400" y="28956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1981200" y="3505200"/>
            <a:ext cx="502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4114800" y="41148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4953000" y="4724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1447800" y="220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3200400" y="2209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2438400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Line 16"/>
          <p:cNvSpPr>
            <a:spLocks noChangeShapeType="1"/>
          </p:cNvSpPr>
          <p:nvPr/>
        </p:nvSpPr>
        <p:spPr bwMode="auto">
          <a:xfrm>
            <a:off x="5029200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1981200" y="3429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>
            <a:off x="41148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>
            <a:off x="5867400" y="4038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4953000" y="4648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974725" y="20685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1</a:t>
            </a:r>
            <a:endParaRPr lang="en-GB" sz="2000"/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1981200" y="26670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2</a:t>
            </a:r>
            <a:endParaRPr lang="en-GB" sz="2000"/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1524000" y="32766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3</a:t>
            </a:r>
            <a:endParaRPr lang="en-GB" sz="2000"/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3657600" y="38862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4</a:t>
            </a:r>
            <a:endParaRPr lang="en-GB" sz="2000"/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4495800" y="4495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5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System Recovery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589088"/>
            <a:ext cx="3886200" cy="4572000"/>
          </a:xfrm>
        </p:spPr>
        <p:txBody>
          <a:bodyPr/>
          <a:lstStyle/>
          <a:p>
            <a:r>
              <a:rPr lang="en-GB" sz="2800" dirty="0" smtClean="0"/>
              <a:t>Any transaction that was running at the time of failure needs to be undone and restarted</a:t>
            </a:r>
          </a:p>
          <a:p>
            <a:r>
              <a:rPr lang="en-GB" sz="2800" dirty="0" smtClean="0"/>
              <a:t>Any transactions that committed since the last checkpoint need to be redone </a:t>
            </a:r>
          </a:p>
        </p:txBody>
      </p:sp>
      <p:sp>
        <p:nvSpPr>
          <p:cNvPr id="3686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45050" y="1589088"/>
            <a:ext cx="3886200" cy="4572000"/>
          </a:xfrm>
        </p:spPr>
        <p:txBody>
          <a:bodyPr/>
          <a:lstStyle/>
          <a:p>
            <a:r>
              <a:rPr lang="en-GB" sz="2800" dirty="0" smtClean="0"/>
              <a:t>Transactions of type T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 need no recovery</a:t>
            </a:r>
          </a:p>
          <a:p>
            <a:r>
              <a:rPr lang="en-GB" sz="2800" dirty="0" smtClean="0"/>
              <a:t>Transactions of type T</a:t>
            </a:r>
            <a:r>
              <a:rPr lang="en-GB" sz="2800" baseline="-25000" dirty="0" smtClean="0"/>
              <a:t>3</a:t>
            </a:r>
            <a:r>
              <a:rPr lang="en-GB" sz="2800" dirty="0" smtClean="0"/>
              <a:t> or T</a:t>
            </a:r>
            <a:r>
              <a:rPr lang="en-GB" sz="2800" baseline="-25000" dirty="0" smtClean="0"/>
              <a:t>5</a:t>
            </a:r>
            <a:r>
              <a:rPr lang="en-GB" sz="2800" dirty="0" smtClean="0"/>
              <a:t> need to be undone and restarted </a:t>
            </a:r>
          </a:p>
          <a:p>
            <a:r>
              <a:rPr lang="en-GB" sz="2800" dirty="0" smtClean="0"/>
              <a:t>Transactions of type T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or T</a:t>
            </a:r>
            <a:r>
              <a:rPr lang="en-GB" sz="2800" baseline="-25000" dirty="0" smtClean="0"/>
              <a:t>4</a:t>
            </a:r>
            <a:r>
              <a:rPr lang="en-GB" sz="2800" dirty="0" smtClean="0"/>
              <a:t> need to be redone</a:t>
            </a: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172200"/>
            <a:ext cx="37338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Transactions and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GB" dirty="0" smtClean="0"/>
              <a:t>Transaction Recovery Algorithm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 smtClean="0"/>
              <a:t>Let, UNDO and REDO: lists of transactions</a:t>
            </a:r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r>
              <a:rPr lang="en-GB" sz="2400" dirty="0" smtClean="0"/>
              <a:t>UNDO = all transactions running at the last checkpoint</a:t>
            </a:r>
          </a:p>
          <a:p>
            <a:pPr>
              <a:buFontTx/>
              <a:buNone/>
            </a:pPr>
            <a:r>
              <a:rPr lang="en-GB" sz="2400" dirty="0" smtClean="0"/>
              <a:t>REDO = empty</a:t>
            </a:r>
          </a:p>
          <a:p>
            <a:pPr>
              <a:buFontTx/>
              <a:buNone/>
            </a:pPr>
            <a:endParaRPr lang="en-GB" sz="2400" dirty="0" smtClean="0"/>
          </a:p>
          <a:p>
            <a:pPr>
              <a:buFontTx/>
              <a:buNone/>
            </a:pPr>
            <a:r>
              <a:rPr lang="en-GB" sz="2400" dirty="0" smtClean="0"/>
              <a:t>For each entry in the log, starting at the last checkpoint</a:t>
            </a:r>
          </a:p>
          <a:p>
            <a:pPr>
              <a:buFontTx/>
              <a:buNone/>
            </a:pPr>
            <a:r>
              <a:rPr lang="en-GB" sz="2400" dirty="0" smtClean="0"/>
              <a:t>	If a BEGIN TRANSACTION entry is found for T</a:t>
            </a:r>
          </a:p>
          <a:p>
            <a:pPr>
              <a:buFontTx/>
              <a:buNone/>
            </a:pPr>
            <a:r>
              <a:rPr lang="en-GB" sz="2400" dirty="0" smtClean="0"/>
              <a:t>		Add T to UNDO</a:t>
            </a:r>
          </a:p>
          <a:p>
            <a:pPr>
              <a:buFontTx/>
              <a:buNone/>
            </a:pPr>
            <a:r>
              <a:rPr lang="en-GB" sz="2400" dirty="0" smtClean="0"/>
              <a:t>	If a COMMIT entry is found for T</a:t>
            </a:r>
          </a:p>
          <a:p>
            <a:pPr>
              <a:buFontTx/>
              <a:buNone/>
            </a:pPr>
            <a:r>
              <a:rPr lang="en-GB" sz="2400" dirty="0" smtClean="0"/>
              <a:t>		Move T from UNDO to REDO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0" y="6248400"/>
            <a:ext cx="2667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Transactions and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Transaction Recovery</a:t>
            </a:r>
          </a:p>
        </p:txBody>
      </p:sp>
      <p:sp>
        <p:nvSpPr>
          <p:cNvPr id="3891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096000" y="6248400"/>
            <a:ext cx="2667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Transactions and Recovery</a:t>
            </a:r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36576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70104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685800" y="37338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1463675" y="20462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14636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32162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990600" y="1828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1</a:t>
            </a:r>
            <a:endParaRPr lang="en-GB" sz="2000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2438400" y="24384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24384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50292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1981200" y="2209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2</a:t>
            </a:r>
            <a:endParaRPr lang="en-GB" sz="2000"/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2057400" y="281940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2057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1600200" y="2590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3</a:t>
            </a:r>
            <a:endParaRPr lang="en-GB" sz="2000"/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4114800" y="3200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Line 18"/>
          <p:cNvSpPr>
            <a:spLocks noChangeShapeType="1"/>
          </p:cNvSpPr>
          <p:nvPr/>
        </p:nvSpPr>
        <p:spPr bwMode="auto">
          <a:xfrm>
            <a:off x="41148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19"/>
          <p:cNvSpPr>
            <a:spLocks noChangeShapeType="1"/>
          </p:cNvSpPr>
          <p:nvPr/>
        </p:nvSpPr>
        <p:spPr bwMode="auto">
          <a:xfrm>
            <a:off x="58674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3657600" y="2971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4</a:t>
            </a:r>
            <a:endParaRPr lang="en-GB" sz="2000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>
            <a:off x="4953000" y="3581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2"/>
          <p:cNvSpPr>
            <a:spLocks noChangeShapeType="1"/>
          </p:cNvSpPr>
          <p:nvPr/>
        </p:nvSpPr>
        <p:spPr bwMode="auto">
          <a:xfrm>
            <a:off x="4953000" y="3505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4495800" y="3352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5</a:t>
            </a:r>
            <a:endParaRPr lang="en-GB" sz="2000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2933700" y="3744913"/>
            <a:ext cx="145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Checkpoint</a:t>
            </a: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6532563" y="3744913"/>
            <a:ext cx="96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Failure</a:t>
            </a:r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822325" y="4583113"/>
            <a:ext cx="275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UNDO: T</a:t>
            </a:r>
            <a:r>
              <a:rPr lang="en-GB" sz="2000" baseline="-25000"/>
              <a:t>2</a:t>
            </a:r>
            <a:r>
              <a:rPr lang="en-GB" sz="2000"/>
              <a:t>, T</a:t>
            </a:r>
            <a:r>
              <a:rPr lang="en-GB" sz="2000" baseline="-25000"/>
              <a:t>3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822325" y="51165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REDO: </a:t>
            </a:r>
          </a:p>
        </p:txBody>
      </p:sp>
      <p:sp>
        <p:nvSpPr>
          <p:cNvPr id="38941" name="Line 28"/>
          <p:cNvSpPr>
            <a:spLocks noChangeShapeType="1"/>
          </p:cNvSpPr>
          <p:nvPr/>
        </p:nvSpPr>
        <p:spPr bwMode="auto">
          <a:xfrm>
            <a:off x="3657600" y="1676400"/>
            <a:ext cx="0" cy="464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3657600" y="4800600"/>
            <a:ext cx="3863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Last Checkpoint</a:t>
            </a:r>
          </a:p>
          <a:p>
            <a:endParaRPr lang="en-GB" sz="2000"/>
          </a:p>
          <a:p>
            <a:r>
              <a:rPr lang="en-GB" sz="2000"/>
              <a:t>Active transactions: T</a:t>
            </a:r>
            <a:r>
              <a:rPr lang="en-GB" sz="2000" baseline="-25000"/>
              <a:t>2</a:t>
            </a:r>
            <a:r>
              <a:rPr lang="en-GB" sz="2000"/>
              <a:t>, T</a:t>
            </a:r>
            <a:r>
              <a:rPr lang="en-GB" sz="2000" baseline="-25000"/>
              <a:t>3</a:t>
            </a: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Transaction Recovery</a:t>
            </a:r>
          </a:p>
        </p:txBody>
      </p:sp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096000" y="6248400"/>
            <a:ext cx="2667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Transactions and Recovery</a:t>
            </a:r>
          </a:p>
        </p:txBody>
      </p:sp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36576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70104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685800" y="37338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1463675" y="20462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14636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>
            <a:off x="32162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990600" y="1828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1</a:t>
            </a:r>
            <a:endParaRPr lang="en-GB" sz="2000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2438400" y="24384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24384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2"/>
          <p:cNvSpPr>
            <a:spLocks noChangeShapeType="1"/>
          </p:cNvSpPr>
          <p:nvPr/>
        </p:nvSpPr>
        <p:spPr bwMode="auto">
          <a:xfrm>
            <a:off x="50292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1981200" y="2209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2</a:t>
            </a:r>
            <a:endParaRPr lang="en-GB" sz="2000"/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2057400" y="281940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2057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1600200" y="2590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3</a:t>
            </a:r>
            <a:endParaRPr lang="en-GB" sz="2000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4114800" y="3200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41148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>
            <a:off x="58674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3657600" y="2971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4</a:t>
            </a:r>
            <a:endParaRPr lang="en-GB" sz="2000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4953000" y="3581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2"/>
          <p:cNvSpPr>
            <a:spLocks noChangeShapeType="1"/>
          </p:cNvSpPr>
          <p:nvPr/>
        </p:nvSpPr>
        <p:spPr bwMode="auto">
          <a:xfrm>
            <a:off x="4953000" y="3505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4495800" y="3352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5</a:t>
            </a:r>
            <a:endParaRPr lang="en-GB" sz="2000"/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2933700" y="3744913"/>
            <a:ext cx="145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Checkpoint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6532563" y="3744913"/>
            <a:ext cx="96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Failure</a:t>
            </a:r>
          </a:p>
        </p:txBody>
      </p:sp>
      <p:sp>
        <p:nvSpPr>
          <p:cNvPr id="39963" name="Text Box 26"/>
          <p:cNvSpPr txBox="1">
            <a:spLocks noChangeArrowheads="1"/>
          </p:cNvSpPr>
          <p:nvPr/>
        </p:nvSpPr>
        <p:spPr bwMode="auto">
          <a:xfrm>
            <a:off x="822325" y="4583113"/>
            <a:ext cx="275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UNDO: T</a:t>
            </a:r>
            <a:r>
              <a:rPr lang="en-GB" sz="2000" baseline="-25000"/>
              <a:t>2</a:t>
            </a:r>
            <a:r>
              <a:rPr lang="en-GB" sz="2000"/>
              <a:t>, T</a:t>
            </a:r>
            <a:r>
              <a:rPr lang="en-GB" sz="2000" baseline="-25000"/>
              <a:t>3</a:t>
            </a:r>
            <a:r>
              <a:rPr lang="en-GB" sz="2000"/>
              <a:t>, T</a:t>
            </a:r>
            <a:r>
              <a:rPr lang="en-GB" sz="2000" baseline="-25000"/>
              <a:t>4</a:t>
            </a:r>
          </a:p>
        </p:txBody>
      </p:sp>
      <p:sp>
        <p:nvSpPr>
          <p:cNvPr id="39964" name="Text Box 27"/>
          <p:cNvSpPr txBox="1">
            <a:spLocks noChangeArrowheads="1"/>
          </p:cNvSpPr>
          <p:nvPr/>
        </p:nvSpPr>
        <p:spPr bwMode="auto">
          <a:xfrm>
            <a:off x="822325" y="51165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REDO: </a:t>
            </a:r>
          </a:p>
        </p:txBody>
      </p:sp>
      <p:sp>
        <p:nvSpPr>
          <p:cNvPr id="39965" name="Line 28"/>
          <p:cNvSpPr>
            <a:spLocks noChangeShapeType="1"/>
          </p:cNvSpPr>
          <p:nvPr/>
        </p:nvSpPr>
        <p:spPr bwMode="auto">
          <a:xfrm>
            <a:off x="4114800" y="1676400"/>
            <a:ext cx="0" cy="464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Text Box 29"/>
          <p:cNvSpPr txBox="1">
            <a:spLocks noChangeArrowheads="1"/>
          </p:cNvSpPr>
          <p:nvPr/>
        </p:nvSpPr>
        <p:spPr bwMode="auto">
          <a:xfrm>
            <a:off x="4191000" y="4800600"/>
            <a:ext cx="3863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T4 Begins</a:t>
            </a:r>
          </a:p>
          <a:p>
            <a:endParaRPr lang="en-GB" sz="2000"/>
          </a:p>
          <a:p>
            <a:r>
              <a:rPr lang="en-GB" sz="2000"/>
              <a:t>Add T</a:t>
            </a:r>
            <a:r>
              <a:rPr lang="en-GB" sz="2000" baseline="-25000"/>
              <a:t>4</a:t>
            </a:r>
            <a:r>
              <a:rPr lang="en-GB" sz="2000"/>
              <a:t> to 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integral part of a database system</a:t>
            </a:r>
          </a:p>
          <a:p>
            <a:r>
              <a:rPr lang="en-US" dirty="0" smtClean="0"/>
              <a:t>It can restore the database to the consistent state that existed before the failure </a:t>
            </a:r>
          </a:p>
          <a:p>
            <a:r>
              <a:rPr lang="en-US" dirty="0" smtClean="0"/>
              <a:t>Also provide high availability;</a:t>
            </a:r>
          </a:p>
          <a:p>
            <a:pPr lvl="1"/>
            <a:r>
              <a:rPr lang="en-US" dirty="0" smtClean="0"/>
              <a:t>the time for which the database is not usable after a crash.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Transaction Recovery</a:t>
            </a:r>
          </a:p>
        </p:txBody>
      </p:sp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096000" y="6248400"/>
            <a:ext cx="2667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Transactions and Recovery</a:t>
            </a:r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36576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70104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5"/>
          <p:cNvSpPr>
            <a:spLocks noChangeShapeType="1"/>
          </p:cNvSpPr>
          <p:nvPr/>
        </p:nvSpPr>
        <p:spPr bwMode="auto">
          <a:xfrm>
            <a:off x="685800" y="37338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463675" y="20462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14636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2162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990600" y="1828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1</a:t>
            </a:r>
            <a:endParaRPr lang="en-GB" sz="2000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2438400" y="24384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24384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50292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1981200" y="2209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2</a:t>
            </a:r>
            <a:endParaRPr lang="en-GB" sz="2000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2057400" y="281940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2057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1600200" y="2590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3</a:t>
            </a:r>
            <a:endParaRPr lang="en-GB" sz="2000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114800" y="3200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>
            <a:off x="41148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>
            <a:off x="58674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Text Box 20"/>
          <p:cNvSpPr txBox="1">
            <a:spLocks noChangeArrowheads="1"/>
          </p:cNvSpPr>
          <p:nvPr/>
        </p:nvSpPr>
        <p:spPr bwMode="auto">
          <a:xfrm>
            <a:off x="3657600" y="2971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4</a:t>
            </a:r>
            <a:endParaRPr lang="en-GB" sz="2000"/>
          </a:p>
        </p:txBody>
      </p:sp>
      <p:sp>
        <p:nvSpPr>
          <p:cNvPr id="40982" name="Line 21"/>
          <p:cNvSpPr>
            <a:spLocks noChangeShapeType="1"/>
          </p:cNvSpPr>
          <p:nvPr/>
        </p:nvSpPr>
        <p:spPr bwMode="auto">
          <a:xfrm>
            <a:off x="4953000" y="3581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2"/>
          <p:cNvSpPr>
            <a:spLocks noChangeShapeType="1"/>
          </p:cNvSpPr>
          <p:nvPr/>
        </p:nvSpPr>
        <p:spPr bwMode="auto">
          <a:xfrm>
            <a:off x="4953000" y="3505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4495800" y="3352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5</a:t>
            </a:r>
            <a:endParaRPr lang="en-GB" sz="2000"/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2933700" y="3744913"/>
            <a:ext cx="145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Checkpoint</a:t>
            </a: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6532563" y="3744913"/>
            <a:ext cx="96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Failure</a:t>
            </a:r>
          </a:p>
        </p:txBody>
      </p:sp>
      <p:sp>
        <p:nvSpPr>
          <p:cNvPr id="40987" name="Text Box 26"/>
          <p:cNvSpPr txBox="1">
            <a:spLocks noChangeArrowheads="1"/>
          </p:cNvSpPr>
          <p:nvPr/>
        </p:nvSpPr>
        <p:spPr bwMode="auto">
          <a:xfrm>
            <a:off x="822325" y="4583113"/>
            <a:ext cx="275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UNDO: T</a:t>
            </a:r>
            <a:r>
              <a:rPr lang="en-GB" sz="2000" baseline="-25000"/>
              <a:t>2</a:t>
            </a:r>
            <a:r>
              <a:rPr lang="en-GB" sz="2000"/>
              <a:t>, T</a:t>
            </a:r>
            <a:r>
              <a:rPr lang="en-GB" sz="2000" baseline="-25000"/>
              <a:t>3</a:t>
            </a:r>
            <a:r>
              <a:rPr lang="en-GB" sz="2000"/>
              <a:t>, T</a:t>
            </a:r>
            <a:r>
              <a:rPr lang="en-GB" sz="2000" baseline="-25000"/>
              <a:t>4</a:t>
            </a:r>
            <a:r>
              <a:rPr lang="en-GB" sz="2000"/>
              <a:t>, T</a:t>
            </a:r>
            <a:r>
              <a:rPr lang="en-GB" sz="2000" baseline="-25000"/>
              <a:t>5</a:t>
            </a:r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822325" y="5116513"/>
            <a:ext cx="1058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REDO: </a:t>
            </a:r>
          </a:p>
        </p:txBody>
      </p:sp>
      <p:sp>
        <p:nvSpPr>
          <p:cNvPr id="40989" name="Line 28"/>
          <p:cNvSpPr>
            <a:spLocks noChangeShapeType="1"/>
          </p:cNvSpPr>
          <p:nvPr/>
        </p:nvSpPr>
        <p:spPr bwMode="auto">
          <a:xfrm>
            <a:off x="4953000" y="1676400"/>
            <a:ext cx="0" cy="464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Text Box 29"/>
          <p:cNvSpPr txBox="1">
            <a:spLocks noChangeArrowheads="1"/>
          </p:cNvSpPr>
          <p:nvPr/>
        </p:nvSpPr>
        <p:spPr bwMode="auto">
          <a:xfrm>
            <a:off x="4953000" y="4800600"/>
            <a:ext cx="3863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5</a:t>
            </a:r>
            <a:r>
              <a:rPr lang="en-GB" sz="2000"/>
              <a:t> begins</a:t>
            </a:r>
          </a:p>
          <a:p>
            <a:endParaRPr lang="en-GB" sz="2000"/>
          </a:p>
          <a:p>
            <a:r>
              <a:rPr lang="en-GB" sz="2000"/>
              <a:t>Add T</a:t>
            </a:r>
            <a:r>
              <a:rPr lang="en-GB" sz="2000" baseline="-25000"/>
              <a:t>5</a:t>
            </a:r>
            <a:r>
              <a:rPr lang="en-GB" sz="2000"/>
              <a:t> to UNDO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Transaction Recovery</a:t>
            </a:r>
          </a:p>
        </p:txBody>
      </p:sp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096000" y="6248400"/>
            <a:ext cx="2667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Transactions and Recovery</a:t>
            </a:r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36576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70104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>
            <a:off x="685800" y="37338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1463675" y="20462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4636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32162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990600" y="1828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1</a:t>
            </a:r>
            <a:endParaRPr lang="en-GB" sz="2000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438400" y="24384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4384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>
            <a:off x="50292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1981200" y="2209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2</a:t>
            </a:r>
            <a:endParaRPr lang="en-GB" sz="2000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>
            <a:off x="2057400" y="281940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2057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Text Box 16"/>
          <p:cNvSpPr txBox="1">
            <a:spLocks noChangeArrowheads="1"/>
          </p:cNvSpPr>
          <p:nvPr/>
        </p:nvSpPr>
        <p:spPr bwMode="auto">
          <a:xfrm>
            <a:off x="1600200" y="2590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3</a:t>
            </a:r>
            <a:endParaRPr lang="en-GB" sz="2000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4114800" y="3200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>
            <a:off x="41148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19"/>
          <p:cNvSpPr>
            <a:spLocks noChangeShapeType="1"/>
          </p:cNvSpPr>
          <p:nvPr/>
        </p:nvSpPr>
        <p:spPr bwMode="auto">
          <a:xfrm>
            <a:off x="58674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657600" y="2971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4</a:t>
            </a:r>
            <a:endParaRPr lang="en-GB" sz="2000"/>
          </a:p>
        </p:txBody>
      </p:sp>
      <p:sp>
        <p:nvSpPr>
          <p:cNvPr id="42006" name="Line 21"/>
          <p:cNvSpPr>
            <a:spLocks noChangeShapeType="1"/>
          </p:cNvSpPr>
          <p:nvPr/>
        </p:nvSpPr>
        <p:spPr bwMode="auto">
          <a:xfrm>
            <a:off x="4953000" y="3581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2"/>
          <p:cNvSpPr>
            <a:spLocks noChangeShapeType="1"/>
          </p:cNvSpPr>
          <p:nvPr/>
        </p:nvSpPr>
        <p:spPr bwMode="auto">
          <a:xfrm>
            <a:off x="4953000" y="3505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4495800" y="3352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5</a:t>
            </a:r>
            <a:endParaRPr lang="en-GB" sz="2000"/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933700" y="3744913"/>
            <a:ext cx="145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Checkpoint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6532563" y="3744913"/>
            <a:ext cx="96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Failure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822325" y="4583113"/>
            <a:ext cx="275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UNDO: T</a:t>
            </a:r>
            <a:r>
              <a:rPr lang="en-GB" sz="2000" baseline="-25000"/>
              <a:t>3</a:t>
            </a:r>
            <a:r>
              <a:rPr lang="en-GB" sz="2000"/>
              <a:t>, T</a:t>
            </a:r>
            <a:r>
              <a:rPr lang="en-GB" sz="2000" baseline="-25000"/>
              <a:t>4</a:t>
            </a:r>
            <a:r>
              <a:rPr lang="en-GB" sz="2000"/>
              <a:t>, T</a:t>
            </a:r>
            <a:r>
              <a:rPr lang="en-GB" sz="2000" baseline="-25000"/>
              <a:t>5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822325" y="5116513"/>
            <a:ext cx="1376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REDO: T</a:t>
            </a:r>
            <a:r>
              <a:rPr lang="en-GB" sz="2000" baseline="-25000"/>
              <a:t>2</a:t>
            </a:r>
            <a:r>
              <a:rPr lang="en-GB" sz="2000"/>
              <a:t> </a:t>
            </a:r>
          </a:p>
        </p:txBody>
      </p:sp>
      <p:sp>
        <p:nvSpPr>
          <p:cNvPr id="42013" name="Line 28"/>
          <p:cNvSpPr>
            <a:spLocks noChangeShapeType="1"/>
          </p:cNvSpPr>
          <p:nvPr/>
        </p:nvSpPr>
        <p:spPr bwMode="auto">
          <a:xfrm>
            <a:off x="5029200" y="1676400"/>
            <a:ext cx="0" cy="464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5280025" y="4800600"/>
            <a:ext cx="3863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2</a:t>
            </a:r>
            <a:r>
              <a:rPr lang="en-GB" sz="2000"/>
              <a:t> Commits</a:t>
            </a:r>
          </a:p>
          <a:p>
            <a:endParaRPr lang="en-GB" sz="2000"/>
          </a:p>
          <a:p>
            <a:r>
              <a:rPr lang="en-GB" sz="2000"/>
              <a:t>Move T</a:t>
            </a:r>
            <a:r>
              <a:rPr lang="en-GB" sz="2000" baseline="-25000"/>
              <a:t>2</a:t>
            </a:r>
            <a:r>
              <a:rPr lang="en-GB" sz="2000"/>
              <a:t> to REDO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Transaction Recovery</a:t>
            </a:r>
          </a:p>
        </p:txBody>
      </p:sp>
      <p:sp>
        <p:nvSpPr>
          <p:cNvPr id="4301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096000" y="6248400"/>
            <a:ext cx="2667000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Transactions and Recovery</a:t>
            </a:r>
          </a:p>
        </p:txBody>
      </p:sp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36576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7010400" y="1828800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685800" y="3733800"/>
            <a:ext cx="731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1463675" y="2046288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14636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3216275" y="197008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990600" y="1828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1</a:t>
            </a:r>
            <a:endParaRPr lang="en-GB" sz="2000"/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2438400" y="2438400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24384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2"/>
          <p:cNvSpPr>
            <a:spLocks noChangeShapeType="1"/>
          </p:cNvSpPr>
          <p:nvPr/>
        </p:nvSpPr>
        <p:spPr bwMode="auto">
          <a:xfrm>
            <a:off x="5029200" y="2362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1981200" y="2209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2</a:t>
            </a:r>
            <a:endParaRPr lang="en-GB" sz="2000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2057400" y="2819400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5"/>
          <p:cNvSpPr>
            <a:spLocks noChangeShapeType="1"/>
          </p:cNvSpPr>
          <p:nvPr/>
        </p:nvSpPr>
        <p:spPr bwMode="auto">
          <a:xfrm>
            <a:off x="2057400" y="2743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1600200" y="2590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3</a:t>
            </a:r>
            <a:endParaRPr lang="en-GB" sz="2000"/>
          </a:p>
        </p:txBody>
      </p:sp>
      <p:sp>
        <p:nvSpPr>
          <p:cNvPr id="43026" name="Line 17"/>
          <p:cNvSpPr>
            <a:spLocks noChangeShapeType="1"/>
          </p:cNvSpPr>
          <p:nvPr/>
        </p:nvSpPr>
        <p:spPr bwMode="auto">
          <a:xfrm>
            <a:off x="4114800" y="3200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>
            <a:off x="41148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19"/>
          <p:cNvSpPr>
            <a:spLocks noChangeShapeType="1"/>
          </p:cNvSpPr>
          <p:nvPr/>
        </p:nvSpPr>
        <p:spPr bwMode="auto">
          <a:xfrm>
            <a:off x="5867400" y="3124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Text Box 20"/>
          <p:cNvSpPr txBox="1">
            <a:spLocks noChangeArrowheads="1"/>
          </p:cNvSpPr>
          <p:nvPr/>
        </p:nvSpPr>
        <p:spPr bwMode="auto">
          <a:xfrm>
            <a:off x="3657600" y="2971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4</a:t>
            </a:r>
            <a:endParaRPr lang="en-GB" sz="2000"/>
          </a:p>
        </p:txBody>
      </p:sp>
      <p:sp>
        <p:nvSpPr>
          <p:cNvPr id="43030" name="Line 21"/>
          <p:cNvSpPr>
            <a:spLocks noChangeShapeType="1"/>
          </p:cNvSpPr>
          <p:nvPr/>
        </p:nvSpPr>
        <p:spPr bwMode="auto">
          <a:xfrm>
            <a:off x="4953000" y="3581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Line 22"/>
          <p:cNvSpPr>
            <a:spLocks noChangeShapeType="1"/>
          </p:cNvSpPr>
          <p:nvPr/>
        </p:nvSpPr>
        <p:spPr bwMode="auto">
          <a:xfrm>
            <a:off x="4953000" y="3505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4495800" y="335280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5</a:t>
            </a:r>
            <a:endParaRPr lang="en-GB" sz="2000"/>
          </a:p>
        </p:txBody>
      </p:sp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2933700" y="3744913"/>
            <a:ext cx="1455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Checkpoint</a:t>
            </a: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6532563" y="3744913"/>
            <a:ext cx="962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GB" sz="2000"/>
              <a:t>Failure</a:t>
            </a:r>
          </a:p>
        </p:txBody>
      </p:sp>
      <p:sp>
        <p:nvSpPr>
          <p:cNvPr id="43035" name="Text Box 26"/>
          <p:cNvSpPr txBox="1">
            <a:spLocks noChangeArrowheads="1"/>
          </p:cNvSpPr>
          <p:nvPr/>
        </p:nvSpPr>
        <p:spPr bwMode="auto">
          <a:xfrm>
            <a:off x="822325" y="4583113"/>
            <a:ext cx="2759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UNDO: T</a:t>
            </a:r>
            <a:r>
              <a:rPr lang="en-GB" sz="2000" baseline="-25000"/>
              <a:t>3</a:t>
            </a:r>
            <a:r>
              <a:rPr lang="en-GB" sz="2000"/>
              <a:t>, T</a:t>
            </a:r>
            <a:r>
              <a:rPr lang="en-GB" sz="2000" baseline="-25000"/>
              <a:t>5</a:t>
            </a:r>
          </a:p>
        </p:txBody>
      </p:sp>
      <p:sp>
        <p:nvSpPr>
          <p:cNvPr id="43036" name="Text Box 27"/>
          <p:cNvSpPr txBox="1">
            <a:spLocks noChangeArrowheads="1"/>
          </p:cNvSpPr>
          <p:nvPr/>
        </p:nvSpPr>
        <p:spPr bwMode="auto">
          <a:xfrm>
            <a:off x="822325" y="5116513"/>
            <a:ext cx="169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/>
              <a:t>REDO: T</a:t>
            </a:r>
            <a:r>
              <a:rPr lang="en-GB" sz="2000" baseline="-25000"/>
              <a:t>2</a:t>
            </a:r>
            <a:r>
              <a:rPr lang="en-GB" sz="2000"/>
              <a:t>, T</a:t>
            </a:r>
            <a:r>
              <a:rPr lang="en-GB" sz="2000" baseline="-25000"/>
              <a:t>4</a:t>
            </a:r>
            <a:endParaRPr lang="en-GB" sz="2000"/>
          </a:p>
        </p:txBody>
      </p:sp>
      <p:sp>
        <p:nvSpPr>
          <p:cNvPr id="43037" name="Line 28"/>
          <p:cNvSpPr>
            <a:spLocks noChangeShapeType="1"/>
          </p:cNvSpPr>
          <p:nvPr/>
        </p:nvSpPr>
        <p:spPr bwMode="auto">
          <a:xfrm>
            <a:off x="5867400" y="1676400"/>
            <a:ext cx="0" cy="4648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8" name="Text Box 29"/>
          <p:cNvSpPr txBox="1">
            <a:spLocks noChangeArrowheads="1"/>
          </p:cNvSpPr>
          <p:nvPr/>
        </p:nvSpPr>
        <p:spPr bwMode="auto">
          <a:xfrm>
            <a:off x="5943600" y="4876800"/>
            <a:ext cx="2209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T</a:t>
            </a:r>
            <a:r>
              <a:rPr lang="en-GB" sz="2000" baseline="-25000"/>
              <a:t>4</a:t>
            </a:r>
            <a:r>
              <a:rPr lang="en-GB" sz="2000"/>
              <a:t> Commits</a:t>
            </a:r>
          </a:p>
          <a:p>
            <a:endParaRPr lang="en-GB" sz="2000"/>
          </a:p>
          <a:p>
            <a:r>
              <a:rPr lang="en-GB" sz="2000"/>
              <a:t>Move T</a:t>
            </a:r>
            <a:r>
              <a:rPr lang="en-GB" sz="2000" baseline="-25000"/>
              <a:t>4</a:t>
            </a:r>
            <a:r>
              <a:rPr lang="en-GB" sz="2000"/>
              <a:t> to REDO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1.  TRUE / FALSE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 can state a typical deferred update protocol as follows: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b="1" dirty="0" smtClean="0"/>
              <a:t>A transaction cannot change the database on disk until it reaches its commit point.</a:t>
            </a:r>
          </a:p>
          <a:p>
            <a:pPr marL="852678" lvl="1" indent="-514350">
              <a:buFont typeface="+mj-lt"/>
              <a:buAutoNum type="alphaUcPeriod"/>
            </a:pPr>
            <a:r>
              <a:rPr lang="en-US" b="1" dirty="0" smtClean="0"/>
              <a:t>There is REDO &amp; UNDO operation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REDO operation in </a:t>
            </a:r>
            <a:r>
              <a:rPr lang="en-US" b="1" dirty="0" smtClean="0"/>
              <a:t>deferred update protocol</a:t>
            </a:r>
          </a:p>
          <a:p>
            <a:r>
              <a:rPr lang="en-US" b="1" dirty="0" smtClean="0"/>
              <a:t>True: A only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2.  Fill in the blanks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immediate-modification technique allows database modifications to be output to the database while the transaction is still in the………….. state.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3. Fill in the blanks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deferred-modification technique ensures transaction atomicity by recording all database modifications in the log, but deferring the execution of all write operations of a transaction until the transaction reaches in …………….state.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commits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191000" cy="5257800"/>
          </a:xfrm>
        </p:spPr>
        <p:txBody>
          <a:bodyPr>
            <a:normAutofit fontScale="85000" lnSpcReduction="20000"/>
          </a:bodyPr>
          <a:lstStyle/>
          <a:p>
            <a:pPr algn="just" fontAlgn="base"/>
            <a:r>
              <a:rPr lang="en-US" dirty="0" smtClean="0"/>
              <a:t>Consider the following log sequence of two transactions on a bank account, with initial balance 12000, that transfer 2000 to a mortgage payment and then apply a 5% interest.</a:t>
            </a:r>
          </a:p>
          <a:p>
            <a:pPr marL="550926" indent="-514350" fontAlgn="base">
              <a:buFont typeface="+mj-lt"/>
              <a:buAutoNum type="arabicPeriod"/>
            </a:pPr>
            <a:r>
              <a:rPr lang="en-US" b="1" dirty="0" smtClean="0"/>
              <a:t>T1 start </a:t>
            </a:r>
          </a:p>
          <a:p>
            <a:pPr marL="550926" indent="-514350" fontAlgn="base">
              <a:buFont typeface="+mj-lt"/>
              <a:buAutoNum type="arabicPeriod"/>
            </a:pPr>
            <a:r>
              <a:rPr lang="en-US" b="1" dirty="0" smtClean="0"/>
              <a:t>T1 B old=12000 new=10000 </a:t>
            </a:r>
          </a:p>
          <a:p>
            <a:pPr marL="550926" indent="-514350" fontAlgn="base">
              <a:buFont typeface="+mj-lt"/>
              <a:buAutoNum type="arabicPeriod"/>
            </a:pPr>
            <a:r>
              <a:rPr lang="en-US" b="1" dirty="0" smtClean="0"/>
              <a:t>T1 M old=0 new=2000 </a:t>
            </a:r>
          </a:p>
          <a:p>
            <a:pPr marL="550926" indent="-514350" fontAlgn="base">
              <a:buFont typeface="+mj-lt"/>
              <a:buAutoNum type="arabicPeriod"/>
            </a:pPr>
            <a:r>
              <a:rPr lang="en-US" b="1" dirty="0" smtClean="0"/>
              <a:t>T1 commit </a:t>
            </a:r>
          </a:p>
          <a:p>
            <a:pPr marL="550926" indent="-514350" fontAlgn="base">
              <a:buFont typeface="+mj-lt"/>
              <a:buAutoNum type="arabicPeriod"/>
            </a:pPr>
            <a:r>
              <a:rPr lang="en-US" b="1" dirty="0" smtClean="0"/>
              <a:t>T2 start </a:t>
            </a:r>
          </a:p>
          <a:p>
            <a:pPr marL="550926" indent="-514350" fontAlgn="base">
              <a:buFont typeface="+mj-lt"/>
              <a:buAutoNum type="arabicPeriod"/>
            </a:pPr>
            <a:r>
              <a:rPr lang="en-US" b="1" dirty="0" smtClean="0"/>
              <a:t>T2 B old=10000 new=10500 </a:t>
            </a:r>
          </a:p>
          <a:p>
            <a:pPr marL="550926" indent="-514350" fontAlgn="base">
              <a:buFont typeface="+mj-lt"/>
              <a:buAutoNum type="arabicPeriod"/>
            </a:pPr>
            <a:r>
              <a:rPr lang="en-US" b="1" dirty="0" smtClean="0"/>
              <a:t>T2 commit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6482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the database system crashes just before log record 7 is written. When the system is restarted, which one statement is true of the recovery procedure?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We must redo log record 6 to set B to 10500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We must undo log record 6 to set B to 10000 and then redo log records 2 and 3.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We need not redo log records 2 and 3 because transaction T1 has committed.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We can apply redo and undo operations in arbitrary order because they are idempotent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b="1" u="sng" dirty="0" smtClean="0"/>
              <a:t>Transaction failure</a:t>
            </a:r>
            <a:r>
              <a:rPr lang="en-US" u="sng" dirty="0" smtClean="0"/>
              <a:t> :</a:t>
            </a:r>
          </a:p>
          <a:p>
            <a:pPr lvl="1"/>
            <a:r>
              <a:rPr lang="en-US" sz="2800" b="1" dirty="0" smtClean="0"/>
              <a:t>Logical errors</a:t>
            </a:r>
            <a:r>
              <a:rPr lang="en-US" sz="2800" dirty="0" smtClean="0"/>
              <a:t>: transaction cannot complete due to some internal error condition</a:t>
            </a:r>
          </a:p>
          <a:p>
            <a:pPr lvl="2"/>
            <a:r>
              <a:rPr lang="en-US" dirty="0" smtClean="0"/>
              <a:t>Ex.  bad input, data not found, overflow, or resource limit exceeded</a:t>
            </a:r>
            <a:endParaRPr lang="en-US" sz="2800" dirty="0" smtClean="0"/>
          </a:p>
          <a:p>
            <a:pPr lvl="1"/>
            <a:endParaRPr lang="en-US" sz="2800" b="1" dirty="0" smtClean="0"/>
          </a:p>
          <a:p>
            <a:pPr lvl="1"/>
            <a:r>
              <a:rPr lang="en-US" sz="2800" b="1" dirty="0" smtClean="0"/>
              <a:t>System errors</a:t>
            </a:r>
            <a:r>
              <a:rPr lang="en-US" sz="2800" dirty="0" smtClean="0"/>
              <a:t>: the database system must terminate an active transaction due to an error condition (e.g., deadlock)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 </a:t>
            </a:r>
            <a:r>
              <a:rPr lang="en-US" b="1" dirty="0" smtClean="0"/>
              <a:t>(B)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Explanation:</a:t>
            </a:r>
            <a:r>
              <a:rPr lang="en-US" dirty="0" smtClean="0"/>
              <a:t> We must undo log record 6 to set B to 10000 and then redo log records 2 and 3 because system fail before commit operation. So we need to undone active transactions(T2) and redo committed transactions (T1)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657600" cy="490696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800" dirty="0" smtClean="0"/>
              <a:t>Consider the following set of operations in the log.</a:t>
            </a:r>
            <a:endParaRPr lang="en-US" dirty="0" smtClean="0"/>
          </a:p>
          <a:p>
            <a:pPr fontAlgn="base"/>
            <a:r>
              <a:rPr lang="en-US" dirty="0" smtClean="0"/>
              <a:t>(start, T4) </a:t>
            </a:r>
          </a:p>
          <a:p>
            <a:pPr fontAlgn="base"/>
            <a:r>
              <a:rPr lang="en-US" dirty="0" smtClean="0"/>
              <a:t>(write, T4, y, 2, 3) </a:t>
            </a:r>
          </a:p>
          <a:p>
            <a:pPr fontAlgn="base"/>
            <a:r>
              <a:rPr lang="en-US" dirty="0" smtClean="0"/>
              <a:t>(start, T1)</a:t>
            </a:r>
          </a:p>
          <a:p>
            <a:pPr fontAlgn="base"/>
            <a:r>
              <a:rPr lang="en-US" dirty="0" smtClean="0"/>
              <a:t>(commit, T4) </a:t>
            </a:r>
          </a:p>
          <a:p>
            <a:pPr fontAlgn="base"/>
            <a:r>
              <a:rPr lang="en-US" dirty="0" smtClean="0"/>
              <a:t>(write, T1, z, 5, 7) </a:t>
            </a:r>
          </a:p>
          <a:p>
            <a:pPr fontAlgn="base"/>
            <a:r>
              <a:rPr lang="en-US" dirty="0" smtClean="0"/>
              <a:t>(checkpoint) </a:t>
            </a:r>
          </a:p>
          <a:p>
            <a:pPr fontAlgn="base"/>
            <a:r>
              <a:rPr lang="en-US" dirty="0" smtClean="0"/>
              <a:t>(start, T2)</a:t>
            </a:r>
          </a:p>
          <a:p>
            <a:pPr fontAlgn="base"/>
            <a:r>
              <a:rPr lang="en-US" dirty="0" smtClean="0"/>
              <a:t>(write, T2, x, 1, 9) </a:t>
            </a:r>
          </a:p>
          <a:p>
            <a:pPr fontAlgn="base"/>
            <a:r>
              <a:rPr lang="en-US" dirty="0" smtClean="0"/>
              <a:t>(commit, T2) </a:t>
            </a:r>
          </a:p>
          <a:p>
            <a:pPr fontAlgn="base"/>
            <a:r>
              <a:rPr lang="en-US" dirty="0" smtClean="0"/>
              <a:t>(start, T3)</a:t>
            </a:r>
          </a:p>
          <a:p>
            <a:pPr fontAlgn="base"/>
            <a:r>
              <a:rPr lang="en-US" dirty="0" smtClean="0"/>
              <a:t>(write, T3, z, 7, 2)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533400"/>
            <a:ext cx="4267200" cy="559276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If a crash happens now and the system tries to recover using both undo and redo operations, what are the contents of the undo list and the redo list</a:t>
            </a:r>
          </a:p>
          <a:p>
            <a:pPr marL="550926" indent="-514350" fontAlgn="base">
              <a:buFont typeface="+mj-lt"/>
              <a:buAutoNum type="alphaUcPeriod"/>
            </a:pPr>
            <a:r>
              <a:rPr lang="en-US" b="1" dirty="0" smtClean="0"/>
              <a:t>Undo: T3, T1; Redo: T2</a:t>
            </a:r>
          </a:p>
          <a:p>
            <a:pPr marL="550926" indent="-514350" fontAlgn="base">
              <a:buFont typeface="+mj-lt"/>
              <a:buAutoNum type="alphaUcPeriod"/>
            </a:pPr>
            <a:r>
              <a:rPr lang="en-US" b="1" dirty="0" smtClean="0"/>
              <a:t>Undo: T3, T1; Redo: T2, T4</a:t>
            </a:r>
          </a:p>
          <a:p>
            <a:pPr marL="550926" indent="-514350" fontAlgn="base">
              <a:buFont typeface="+mj-lt"/>
              <a:buAutoNum type="alphaUcPeriod"/>
            </a:pPr>
            <a:r>
              <a:rPr lang="en-US" b="1" dirty="0" smtClean="0"/>
              <a:t>Undo: none; Redo: T2, T4, T3; T1</a:t>
            </a:r>
          </a:p>
          <a:p>
            <a:pPr marL="550926" indent="-514350" fontAlgn="base">
              <a:buFont typeface="+mj-lt"/>
              <a:buAutoNum type="alphaUcPeriod"/>
            </a:pPr>
            <a:r>
              <a:rPr lang="en-US" b="1" dirty="0" smtClean="0"/>
              <a:t>Undo: T3, T1, T4; Redo: T2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Answer:</a:t>
            </a:r>
            <a:r>
              <a:rPr lang="en-US" dirty="0" smtClean="0"/>
              <a:t> </a:t>
            </a:r>
            <a:r>
              <a:rPr lang="en-US" b="1" dirty="0" smtClean="0"/>
              <a:t>(A)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Explanation:</a:t>
            </a:r>
            <a:r>
              <a:rPr lang="en-US" dirty="0" smtClean="0"/>
              <a:t> Since T1 and T3 are not committed yet, they must be undone. The transaction T2 must be redone because it is after the latest checkpoint.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SYSTEM CRASH which memory content will be lost?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Volatile Memory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Non Volatile Memory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Both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None</a:t>
            </a:r>
            <a:endParaRPr lang="en-US"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Volatile Memory</a:t>
            </a:r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transaction fails due to 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Logical Error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System Error</a:t>
            </a:r>
          </a:p>
          <a:p>
            <a:pPr marL="550926" indent="-514350">
              <a:buFont typeface="+mj-lt"/>
              <a:buAutoNum type="alphaUcPeriod"/>
            </a:pPr>
            <a:r>
              <a:rPr lang="en-US" dirty="0" smtClean="0"/>
              <a:t>System Crash</a:t>
            </a:r>
          </a:p>
          <a:p>
            <a:pPr marL="550926" indent="-514350">
              <a:buFont typeface="+mj-lt"/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     A &amp; B</a:t>
            </a:r>
            <a:endParaRPr 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Logs are stored in..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Cache Memory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Main Memory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Disk</a:t>
            </a:r>
          </a:p>
          <a:p>
            <a:pPr marL="550926" indent="-514350">
              <a:buFont typeface="+mj-lt"/>
              <a:buAutoNum type="alphaUcPeriod"/>
            </a:pPr>
            <a:r>
              <a:rPr lang="en-US" b="1" dirty="0" smtClean="0"/>
              <a:t>None </a:t>
            </a:r>
            <a:endParaRPr lang="en-US" b="1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Ans.  </a:t>
            </a:r>
            <a:r>
              <a:rPr lang="en-US" b="1" dirty="0" smtClean="0"/>
              <a:t>Disk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E:\Sample\Thank you\p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49323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TextBox 9"/>
          <p:cNvSpPr txBox="1">
            <a:spLocks noChangeArrowheads="1"/>
          </p:cNvSpPr>
          <p:nvPr/>
        </p:nvSpPr>
        <p:spPr bwMode="auto">
          <a:xfrm>
            <a:off x="1524000" y="4953000"/>
            <a:ext cx="63579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Script MT Bold" pitchFamily="66" charset="0"/>
              </a:rPr>
              <a:t>Any Questions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82930" indent="-514350">
              <a:buFont typeface="+mj-lt"/>
              <a:buAutoNum type="arabicPeriod" startAt="2"/>
            </a:pPr>
            <a:r>
              <a:rPr lang="en-US" b="1" u="sng" dirty="0" smtClean="0"/>
              <a:t>System crash</a:t>
            </a:r>
            <a:r>
              <a:rPr lang="en-US" u="sng" dirty="0" smtClean="0"/>
              <a:t>:</a:t>
            </a:r>
            <a:r>
              <a:rPr lang="en-US" dirty="0" smtClean="0"/>
              <a:t> due to - 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hardware malfunction, or 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bug in the database software or 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bug in the operating system, </a:t>
            </a:r>
          </a:p>
          <a:p>
            <a:pPr marL="582930" indent="-514350"/>
            <a:r>
              <a:rPr lang="en-US" sz="2800" dirty="0" smtClean="0"/>
              <a:t>Causes the loss of the content of volatile storage and,</a:t>
            </a:r>
          </a:p>
          <a:p>
            <a:pPr marL="582930" indent="-514350"/>
            <a:r>
              <a:rPr lang="en-US" sz="2800" dirty="0" smtClean="0"/>
              <a:t>Brings transaction processing to a halt. </a:t>
            </a:r>
          </a:p>
          <a:p>
            <a:pPr marL="582930" indent="-514350"/>
            <a:r>
              <a:rPr lang="en-US" sz="2800" b="1" dirty="0" smtClean="0">
                <a:solidFill>
                  <a:srgbClr val="FF0000"/>
                </a:solidFill>
              </a:rPr>
              <a:t>Fail-stop assumption:</a:t>
            </a:r>
            <a:r>
              <a:rPr lang="en-US" dirty="0" smtClean="0"/>
              <a:t> non-volatile storage contents are assumed to not be corrupted by system crash</a:t>
            </a:r>
          </a:p>
          <a:p>
            <a:pPr marL="912114" lvl="1" indent="-514350"/>
            <a:r>
              <a:rPr lang="en-US" dirty="0" smtClean="0"/>
              <a:t>Database systems have numerous integrity checks to prevent corruption of disk data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3350</Words>
  <Application>Microsoft Office PowerPoint</Application>
  <PresentationFormat>On-screen Show (4:3)</PresentationFormat>
  <Paragraphs>625</Paragraphs>
  <Slides>89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Office Theme</vt:lpstr>
      <vt:lpstr>Advance database management systems BcaE0001</vt:lpstr>
      <vt:lpstr>Syllabus</vt:lpstr>
      <vt:lpstr>Recovery System</vt:lpstr>
      <vt:lpstr>Slide 4</vt:lpstr>
      <vt:lpstr>Reliability</vt:lpstr>
      <vt:lpstr>Slide 6</vt:lpstr>
      <vt:lpstr>Recovery Scheme</vt:lpstr>
      <vt:lpstr>Failure Classification</vt:lpstr>
      <vt:lpstr>Failure Classification</vt:lpstr>
      <vt:lpstr>Slide 10</vt:lpstr>
      <vt:lpstr>QUESTION ???</vt:lpstr>
      <vt:lpstr>QUESTION ???</vt:lpstr>
      <vt:lpstr>Question…………………????</vt:lpstr>
      <vt:lpstr>Question…………………????</vt:lpstr>
      <vt:lpstr>Question ……………?????</vt:lpstr>
      <vt:lpstr>Question ……………?????</vt:lpstr>
      <vt:lpstr>Recovery Algorithms</vt:lpstr>
      <vt:lpstr>Slide 18</vt:lpstr>
      <vt:lpstr>Recovery Algorithms</vt:lpstr>
      <vt:lpstr>Storage Structure</vt:lpstr>
      <vt:lpstr>Stable-Storage Implementation</vt:lpstr>
      <vt:lpstr>Stable-Storage Implementation</vt:lpstr>
      <vt:lpstr>Stable-Storage Implementation</vt:lpstr>
      <vt:lpstr>Data Access</vt:lpstr>
      <vt:lpstr>Block Storage Operations</vt:lpstr>
      <vt:lpstr>Data Access</vt:lpstr>
      <vt:lpstr>Example of Data Access</vt:lpstr>
      <vt:lpstr>Example of Data Access</vt:lpstr>
      <vt:lpstr>Data Access (Cont.)</vt:lpstr>
      <vt:lpstr>Data Access (Cont.)</vt:lpstr>
      <vt:lpstr>Slide 31</vt:lpstr>
      <vt:lpstr>Ques.: Which statement is/are true?                                                          </vt:lpstr>
      <vt:lpstr>Answer:</vt:lpstr>
      <vt:lpstr>Question: Fill in the blanks </vt:lpstr>
      <vt:lpstr>Answer:</vt:lpstr>
      <vt:lpstr>Ques.: Fill in the blanks </vt:lpstr>
      <vt:lpstr>Answer:</vt:lpstr>
      <vt:lpstr>Log Based Recovery</vt:lpstr>
      <vt:lpstr>Log Based Recovery …</vt:lpstr>
      <vt:lpstr>Log Based Recovery …</vt:lpstr>
      <vt:lpstr>Slide 41</vt:lpstr>
      <vt:lpstr>NOTE:</vt:lpstr>
      <vt:lpstr>Log Based Recovery …</vt:lpstr>
      <vt:lpstr>Log Based Recovery …</vt:lpstr>
      <vt:lpstr>Question: Which statement is/are true ?</vt:lpstr>
      <vt:lpstr>Answer:</vt:lpstr>
      <vt:lpstr>Question: Output(B) is performed first then Write(B)….True/False</vt:lpstr>
      <vt:lpstr>Answer: </vt:lpstr>
      <vt:lpstr>Two Approaches using Logs</vt:lpstr>
      <vt:lpstr>Deferred Database Modification</vt:lpstr>
      <vt:lpstr>Deferred Database Modification</vt:lpstr>
      <vt:lpstr>Deferred Database Modification</vt:lpstr>
      <vt:lpstr>Deferred DB Modification</vt:lpstr>
      <vt:lpstr>Deferred Database Modification</vt:lpstr>
      <vt:lpstr>Immediate Database Modification</vt:lpstr>
      <vt:lpstr>Immediate DB Modification</vt:lpstr>
      <vt:lpstr>Immediate Database Modification</vt:lpstr>
      <vt:lpstr>Slide 58</vt:lpstr>
      <vt:lpstr>Slide 59</vt:lpstr>
      <vt:lpstr>Checkpoints</vt:lpstr>
      <vt:lpstr>Checkpoints</vt:lpstr>
      <vt:lpstr>Checkpoints</vt:lpstr>
      <vt:lpstr>Checkpoints (Cont.)</vt:lpstr>
      <vt:lpstr>Example of Checkpoints</vt:lpstr>
      <vt:lpstr>Types of Transactions</vt:lpstr>
      <vt:lpstr>System Recovery</vt:lpstr>
      <vt:lpstr>Transaction Recovery Algorithm</vt:lpstr>
      <vt:lpstr>Transaction Recovery</vt:lpstr>
      <vt:lpstr>Transaction Recovery</vt:lpstr>
      <vt:lpstr>Transaction Recovery</vt:lpstr>
      <vt:lpstr>Transaction Recovery</vt:lpstr>
      <vt:lpstr>Transaction Recovery</vt:lpstr>
      <vt:lpstr>Question 1.  TRUE / FALSE ?</vt:lpstr>
      <vt:lpstr>Answer:</vt:lpstr>
      <vt:lpstr>Question 2.  Fill in the blanks</vt:lpstr>
      <vt:lpstr>Answer</vt:lpstr>
      <vt:lpstr>Question 3. Fill in the blanks</vt:lpstr>
      <vt:lpstr>Answer</vt:lpstr>
      <vt:lpstr>Question 4.</vt:lpstr>
      <vt:lpstr>Answer:</vt:lpstr>
      <vt:lpstr>Question 5.</vt:lpstr>
      <vt:lpstr>Answer</vt:lpstr>
      <vt:lpstr>Question 6.</vt:lpstr>
      <vt:lpstr>Answer:</vt:lpstr>
      <vt:lpstr>Question 7.</vt:lpstr>
      <vt:lpstr>Answer</vt:lpstr>
      <vt:lpstr>Question 8.</vt:lpstr>
      <vt:lpstr>Slide 88</vt:lpstr>
      <vt:lpstr>Slide 89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database management systems Bca6022</dc:title>
  <dc:creator>atul</dc:creator>
  <cp:lastModifiedBy>DELL</cp:lastModifiedBy>
  <cp:revision>91</cp:revision>
  <dcterms:created xsi:type="dcterms:W3CDTF">2006-08-16T00:00:00Z</dcterms:created>
  <dcterms:modified xsi:type="dcterms:W3CDTF">2021-06-03T03:25:25Z</dcterms:modified>
</cp:coreProperties>
</file>