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3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8" r:id="rId26"/>
    <p:sldId id="279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7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29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5" r:id="rId72"/>
    <p:sldId id="326" r:id="rId73"/>
    <p:sldId id="327" r:id="rId74"/>
    <p:sldId id="328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  <p:sldId id="369" r:id="rId1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416" autoAdjust="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8BE16-2C20-4413-AC49-6B422A1BB749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C22C9-3D51-4655-81A4-05D5097BE51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were two students one has copied from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EC22C9-3D51-4655-81A4-05D5097BE51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DF2E9-5862-45AE-B92B-E009A04B751C}" type="datetimeFigureOut">
              <a:rPr lang="en-US" smtClean="0"/>
              <a:pPr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AD705-0E2D-48C8-BA67-6C2501643F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tul.uttam@gla.ac.i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media.geeksforgeeks.org/wp-content/cdn-uploads/gq/2013/12/GATE2010DBMS1.png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>
            <a:normAutofit fontScale="90000"/>
          </a:bodyPr>
          <a:lstStyle/>
          <a:p>
            <a:r>
              <a:rPr lang="en-US" sz="4000" b="1" dirty="0" smtClean="0"/>
              <a:t>Advance Database management System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Module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Atul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Kumar </a:t>
            </a:r>
            <a:r>
              <a:rPr lang="en-US"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uttam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atul.uttam@gla.ac.in</a:t>
            </a: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Assistant Professor CEA, GLA University, Mathura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/>
              <a:t>2. Partially Committed </a:t>
            </a:r>
            <a:r>
              <a:rPr lang="en-US" b="1" dirty="0" smtClean="0"/>
              <a:t>State-</a:t>
            </a:r>
            <a:r>
              <a:rPr lang="en-US" dirty="0"/>
              <a:t> </a:t>
            </a:r>
          </a:p>
          <a:p>
            <a:pPr fontAlgn="base"/>
            <a:r>
              <a:rPr lang="en-US" sz="2400" dirty="0"/>
              <a:t>After the </a:t>
            </a:r>
            <a:r>
              <a:rPr lang="en-US" sz="2400" b="1" dirty="0"/>
              <a:t>last instruction of transaction has executed</a:t>
            </a:r>
            <a:r>
              <a:rPr lang="en-US" sz="2400" dirty="0"/>
              <a:t>, it enters into a partially committed state.</a:t>
            </a:r>
          </a:p>
          <a:p>
            <a:pPr fontAlgn="base"/>
            <a:r>
              <a:rPr lang="en-US" sz="2400" dirty="0" smtClean="0"/>
              <a:t>It </a:t>
            </a:r>
            <a:r>
              <a:rPr lang="en-US" sz="2400" dirty="0"/>
              <a:t>is not considered fully committed because </a:t>
            </a:r>
            <a:r>
              <a:rPr lang="en-US" sz="2400" b="1" dirty="0"/>
              <a:t>all the changes</a:t>
            </a:r>
            <a:r>
              <a:rPr lang="en-US" sz="2400" dirty="0"/>
              <a:t> made by the transaction are </a:t>
            </a:r>
            <a:r>
              <a:rPr lang="en-US" sz="2400" b="1" dirty="0"/>
              <a:t>still stored in the buffer in main memory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4" name="Content Placeholder 3" descr="Transaction-States-in-DB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10000"/>
            <a:ext cx="42672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A Schedule is Recoverable or Irrecoverable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Method-01</a:t>
            </a:r>
            <a:endParaRPr lang="en-US" dirty="0" smtClean="0"/>
          </a:p>
          <a:p>
            <a:pPr fontAlgn="base"/>
            <a:r>
              <a:rPr lang="en-US" sz="2400" dirty="0" smtClean="0"/>
              <a:t>Check whether the given schedule is conflict serializable or not.</a:t>
            </a:r>
          </a:p>
          <a:p>
            <a:pPr fontAlgn="base"/>
            <a:r>
              <a:rPr lang="en-US" sz="2400" dirty="0" smtClean="0"/>
              <a:t>If the given schedule is conflict serializable, </a:t>
            </a:r>
          </a:p>
          <a:p>
            <a:pPr lvl="1" fontAlgn="base"/>
            <a:r>
              <a:rPr lang="en-US" sz="2400" dirty="0" smtClean="0"/>
              <a:t>then it is surely recoverable.</a:t>
            </a:r>
            <a:endParaRPr lang="en-US" sz="2000" dirty="0" smtClean="0"/>
          </a:p>
          <a:p>
            <a:pPr fontAlgn="base"/>
            <a:r>
              <a:rPr lang="en-US" sz="2400" dirty="0" smtClean="0"/>
              <a:t>If the given schedule is not conflict serializable, </a:t>
            </a:r>
          </a:p>
          <a:p>
            <a:pPr lvl="1" fontAlgn="base"/>
            <a:r>
              <a:rPr lang="en-US" sz="2400" dirty="0" smtClean="0"/>
              <a:t>then it may or may not be recoverable. Go and check using other methods.</a:t>
            </a:r>
            <a:endParaRPr lang="en-US" sz="20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Method-02</a:t>
            </a:r>
            <a:endParaRPr lang="en-US" dirty="0" smtClean="0"/>
          </a:p>
          <a:p>
            <a:pPr fontAlgn="base"/>
            <a:r>
              <a:rPr lang="en-US" sz="2400" dirty="0" smtClean="0"/>
              <a:t>Check if there exists any dirty read operation.</a:t>
            </a:r>
          </a:p>
          <a:p>
            <a:pPr fontAlgn="base"/>
            <a:r>
              <a:rPr lang="en-US" sz="2400" dirty="0" smtClean="0"/>
              <a:t>If there does not exist any dirty read operation, </a:t>
            </a:r>
          </a:p>
          <a:p>
            <a:pPr lvl="1" fontAlgn="base"/>
            <a:r>
              <a:rPr lang="en-US" sz="2400" dirty="0" smtClean="0"/>
              <a:t>then the schedule is surely recoverable</a:t>
            </a:r>
            <a:endParaRPr lang="en-US" sz="2000" dirty="0" smtClean="0"/>
          </a:p>
          <a:p>
            <a:pPr fontAlgn="base"/>
            <a:r>
              <a:rPr lang="en-US" sz="2400" dirty="0" smtClean="0"/>
              <a:t>If there exists any dirty read operation, </a:t>
            </a:r>
          </a:p>
          <a:p>
            <a:pPr lvl="1" fontAlgn="base"/>
            <a:r>
              <a:rPr lang="en-US" sz="2400" dirty="0" smtClean="0"/>
              <a:t>then the schedule may or may not be recoverable.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smtClean="0"/>
              <a:t>If there exists a dirty read operation, then follow the following cases</a:t>
            </a:r>
          </a:p>
          <a:p>
            <a:pPr fontAlgn="base">
              <a:buNone/>
            </a:pPr>
            <a:r>
              <a:rPr lang="en-US" sz="2800" b="1" u="sng" dirty="0" smtClean="0"/>
              <a:t>Case-01:</a:t>
            </a:r>
            <a:r>
              <a:rPr lang="en-US" sz="2800" dirty="0" smtClean="0"/>
              <a:t> </a:t>
            </a:r>
          </a:p>
          <a:p>
            <a:pPr fontAlgn="base"/>
            <a:r>
              <a:rPr lang="en-US" sz="2400" dirty="0" smtClean="0"/>
              <a:t>If the commit operation of the transaction performing the dirty read </a:t>
            </a:r>
          </a:p>
          <a:p>
            <a:pPr lvl="1" fontAlgn="base"/>
            <a:r>
              <a:rPr lang="en-US" sz="2400" dirty="0" smtClean="0"/>
              <a:t>occurs before the commit or abort operation of the transaction which updated the value, </a:t>
            </a:r>
          </a:p>
          <a:p>
            <a:pPr lvl="2" fontAlgn="base"/>
            <a:r>
              <a:rPr lang="en-US" sz="2000" dirty="0" smtClean="0"/>
              <a:t>then the schedule is irrecoverable.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u="sng" dirty="0" smtClean="0"/>
              <a:t>Case-02:</a:t>
            </a:r>
            <a:r>
              <a:rPr lang="en-US" dirty="0" smtClean="0"/>
              <a:t> </a:t>
            </a:r>
          </a:p>
          <a:p>
            <a:pPr fontAlgn="base"/>
            <a:r>
              <a:rPr lang="en-US" sz="2400" dirty="0" smtClean="0"/>
              <a:t>If the commit operation of the transaction performing the dirty read is </a:t>
            </a:r>
          </a:p>
          <a:p>
            <a:pPr lvl="1" fontAlgn="base"/>
            <a:r>
              <a:rPr lang="en-US" sz="2400" dirty="0" smtClean="0"/>
              <a:t>delayed till the commit or abort operation of the transaction which updated the value, </a:t>
            </a:r>
          </a:p>
          <a:p>
            <a:pPr lvl="2" fontAlgn="base"/>
            <a:r>
              <a:rPr lang="en-US" sz="2000" dirty="0" smtClean="0"/>
              <a:t>then the schedule is recoverable.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Recoverable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s://www.gatevidyalay.com/wp-content/uploads/2018/06/Types-of-Recoverable-Schedules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1981200"/>
            <a:ext cx="7086599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Cascading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If in a schedule, failure of one transaction causes several other dependent transactions to rollback or abort, then such a schedule is called as a </a:t>
            </a:r>
            <a:r>
              <a:rPr lang="en-US" sz="2400" b="1" dirty="0" smtClean="0"/>
              <a:t>Cascading Schedule</a:t>
            </a:r>
            <a:r>
              <a:rPr lang="en-US" sz="2400" dirty="0" smtClean="0"/>
              <a:t> or </a:t>
            </a:r>
            <a:r>
              <a:rPr lang="en-US" sz="2400" b="1" dirty="0" smtClean="0"/>
              <a:t>Cascading Rollback</a:t>
            </a:r>
            <a:r>
              <a:rPr lang="en-US" sz="2400" dirty="0" smtClean="0"/>
              <a:t> or </a:t>
            </a:r>
            <a:r>
              <a:rPr lang="en-US" sz="2400" b="1" dirty="0" smtClean="0"/>
              <a:t>Cascading Abort</a:t>
            </a:r>
            <a:r>
              <a:rPr lang="en-US" sz="2400" dirty="0" smtClean="0"/>
              <a:t>.</a:t>
            </a:r>
          </a:p>
          <a:p>
            <a:pPr fontAlgn="base">
              <a:buNone/>
            </a:pPr>
            <a:endParaRPr lang="en-US" sz="2400" dirty="0" smtClean="0"/>
          </a:p>
          <a:p>
            <a:pPr fontAlgn="base"/>
            <a:r>
              <a:rPr lang="en-US" sz="2400" dirty="0" smtClean="0"/>
              <a:t>It simply leads to the wastage of CPU time.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fontAlgn="base"/>
            <a:r>
              <a:rPr lang="en-US" sz="2000" b="1" u="sng" dirty="0" smtClean="0"/>
              <a:t/>
            </a:r>
            <a:br>
              <a:rPr lang="en-US" sz="2000" b="1" u="sng" dirty="0" smtClean="0"/>
            </a:br>
            <a:r>
              <a:rPr lang="en-US" sz="2000" b="1" u="sng" dirty="0" smtClean="0"/>
              <a:t/>
            </a:r>
            <a:br>
              <a:rPr lang="en-US" sz="2000" b="1" u="sng" dirty="0" smtClean="0"/>
            </a:br>
            <a:r>
              <a:rPr lang="en-US" sz="2000" b="1" u="sng" dirty="0" smtClean="0"/>
              <a:t>NOTE-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 smtClean="0"/>
              <a:t> If the transactions T2, T3 and T4 would have committed before the failure of transaction T1, then the schedule would have been irrecoverable.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6978" name="Picture 2" descr="https://www.gatevidyalay.com/wp-content/uploads/2018/06/Cascading-Schedule-Cascading-Rollback-Cascading-Abort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47800"/>
            <a:ext cx="80772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Cascadeless</a:t>
            </a:r>
            <a:r>
              <a:rPr lang="en-US" b="1" dirty="0" smtClean="0"/>
              <a:t>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If in a schedule, a transaction is not allowed to read a data item until the last transaction that has written it is committed or aborted, then such a schedule is called as a </a:t>
            </a:r>
            <a:r>
              <a:rPr lang="en-US" sz="2400" b="1" dirty="0" err="1" smtClean="0"/>
              <a:t>Cascadeless</a:t>
            </a:r>
            <a:r>
              <a:rPr lang="en-US" sz="2400" b="1" dirty="0" smtClean="0"/>
              <a:t> Schedule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In other words,</a:t>
            </a:r>
          </a:p>
          <a:p>
            <a:pPr lvl="1" fontAlgn="base"/>
            <a:r>
              <a:rPr lang="en-US" sz="2000" dirty="0" err="1" smtClean="0"/>
              <a:t>Cascadeless</a:t>
            </a:r>
            <a:r>
              <a:rPr lang="en-US" sz="2000" dirty="0" smtClean="0"/>
              <a:t> schedule allows only committed read operations.</a:t>
            </a:r>
          </a:p>
          <a:p>
            <a:pPr lvl="1" fontAlgn="base"/>
            <a:r>
              <a:rPr lang="en-US" sz="2000" dirty="0" smtClean="0"/>
              <a:t>Therefore, it avoids cascading roll back and thus saves CPU time.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9026" name="AutoShape 2" descr="https://www.gatevidyalay.com/wp-content/uploads/2018/06/Cascadeless-Schedule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9028" name="Picture 4" descr="https://www.gatevidyalay.com/wp-content/uploads/2018/06/Cascadeless-Schedule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0"/>
            <a:ext cx="8077199" cy="4600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Strict 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If in a schedule, a transaction is neither allowed to read nor write a data item until the last transaction that has written it is committed or aborted, then such a schedule is called as a </a:t>
            </a:r>
            <a:r>
              <a:rPr lang="en-US" sz="2400" b="1" dirty="0" smtClean="0"/>
              <a:t>Strict Schedule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In other words,</a:t>
            </a:r>
          </a:p>
          <a:p>
            <a:pPr lvl="1" fontAlgn="base"/>
            <a:r>
              <a:rPr lang="en-US" sz="2000" dirty="0" smtClean="0"/>
              <a:t>Strict schedule allows only committed read and write operations.</a:t>
            </a:r>
          </a:p>
          <a:p>
            <a:pPr lvl="1" fontAlgn="base"/>
            <a:r>
              <a:rPr lang="en-US" sz="2000" dirty="0" smtClean="0"/>
              <a:t>Clearly, strict schedule implements more restrictions than </a:t>
            </a:r>
            <a:r>
              <a:rPr lang="en-US" sz="2000" dirty="0" err="1" smtClean="0"/>
              <a:t>cascadeless</a:t>
            </a:r>
            <a:r>
              <a:rPr lang="en-US" sz="2000" dirty="0" smtClean="0"/>
              <a:t> schedule.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/>
              <a:t>3. Committed </a:t>
            </a:r>
            <a:r>
              <a:rPr lang="en-US" b="1" dirty="0" smtClean="0"/>
              <a:t>State-</a:t>
            </a:r>
            <a:endParaRPr lang="en-US" dirty="0"/>
          </a:p>
          <a:p>
            <a:pPr fontAlgn="base"/>
            <a:r>
              <a:rPr lang="en-US" sz="2400" dirty="0" smtClean="0"/>
              <a:t>After </a:t>
            </a:r>
            <a:r>
              <a:rPr lang="en-US" sz="2400" dirty="0"/>
              <a:t>all the </a:t>
            </a:r>
            <a:r>
              <a:rPr lang="en-US" sz="2400" b="1" dirty="0"/>
              <a:t>changes made</a:t>
            </a:r>
            <a:r>
              <a:rPr lang="en-US" sz="2400" dirty="0"/>
              <a:t> by the transaction have been </a:t>
            </a:r>
            <a:r>
              <a:rPr lang="en-US" sz="2400" b="1" dirty="0"/>
              <a:t>successfully stored into the database</a:t>
            </a:r>
            <a:r>
              <a:rPr lang="en-US" sz="2400" dirty="0"/>
              <a:t>, it enters into a committed state.</a:t>
            </a:r>
          </a:p>
          <a:p>
            <a:pPr fontAlgn="base"/>
            <a:r>
              <a:rPr lang="en-US" sz="2400" dirty="0"/>
              <a:t>Now, the transaction is considered to be fully committed.</a:t>
            </a:r>
          </a:p>
          <a:p>
            <a:endParaRPr lang="en-US" dirty="0"/>
          </a:p>
        </p:txBody>
      </p:sp>
      <p:pic>
        <p:nvPicPr>
          <p:cNvPr id="4" name="Content Placeholder 3" descr="Transaction-States-in-DB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10000"/>
            <a:ext cx="42672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1074" name="Picture 2" descr="https://www.gatevidyalay.com/wp-content/uploads/2018/06/Strict-Schedule-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04925" y="2028825"/>
            <a:ext cx="5934075" cy="3609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22" name="Picture 2" descr="https://www.gatevidyalay.com/wp-content/uploads/2018/06/Cascadeless-and-Strict-Schedu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66950"/>
            <a:ext cx="6629400" cy="3524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NOTE-</a:t>
            </a:r>
            <a:endParaRPr lang="en-US" dirty="0"/>
          </a:p>
          <a:p>
            <a:pPr fontAlgn="base"/>
            <a:r>
              <a:rPr lang="en-US" sz="2400" dirty="0"/>
              <a:t>After a transaction has entered the committed state, it is </a:t>
            </a:r>
            <a:r>
              <a:rPr lang="en-US" sz="2400" b="1" dirty="0"/>
              <a:t>not possible to roll back</a:t>
            </a:r>
            <a:r>
              <a:rPr lang="en-US" sz="2400" dirty="0"/>
              <a:t> the transaction.</a:t>
            </a:r>
          </a:p>
          <a:p>
            <a:pPr fontAlgn="base"/>
            <a:r>
              <a:rPr lang="en-US" sz="2400" dirty="0" smtClean="0"/>
              <a:t>This </a:t>
            </a:r>
            <a:r>
              <a:rPr lang="en-US" sz="2400" dirty="0"/>
              <a:t>is because the system is updated into a </a:t>
            </a:r>
            <a:r>
              <a:rPr lang="en-US" sz="2400" b="1" dirty="0"/>
              <a:t>new consistent state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The only way to undo the changes is by carrying out another transaction called as </a:t>
            </a:r>
            <a:r>
              <a:rPr lang="en-US" sz="2400" b="1" dirty="0"/>
              <a:t>compensating transaction</a:t>
            </a:r>
            <a:r>
              <a:rPr lang="en-US" sz="2400" dirty="0"/>
              <a:t> that performs the reverse operations.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/>
              <a:t>4. Failed </a:t>
            </a:r>
            <a:r>
              <a:rPr lang="en-US" b="1" dirty="0" smtClean="0"/>
              <a:t>State-</a:t>
            </a:r>
            <a:endParaRPr lang="en-US" dirty="0"/>
          </a:p>
          <a:p>
            <a:pPr fontAlgn="base"/>
            <a:r>
              <a:rPr lang="en-US" sz="2400" dirty="0" smtClean="0"/>
              <a:t>When </a:t>
            </a:r>
            <a:r>
              <a:rPr lang="en-US" sz="2400" dirty="0"/>
              <a:t>a transaction is getting executed in the </a:t>
            </a:r>
            <a:r>
              <a:rPr lang="en-US" sz="2400" b="1" dirty="0"/>
              <a:t>active state or partially committed state</a:t>
            </a:r>
            <a:r>
              <a:rPr lang="en-US" sz="2400" dirty="0"/>
              <a:t> and some </a:t>
            </a:r>
            <a:r>
              <a:rPr lang="en-US" sz="2400" b="1" dirty="0"/>
              <a:t>failure occurs</a:t>
            </a:r>
            <a:r>
              <a:rPr lang="en-US" sz="2400" dirty="0"/>
              <a:t> due to which it becomes impossible to continue the execution, it enters into a failed state.</a:t>
            </a:r>
          </a:p>
          <a:p>
            <a:endParaRPr lang="en-US" dirty="0"/>
          </a:p>
        </p:txBody>
      </p:sp>
      <p:pic>
        <p:nvPicPr>
          <p:cNvPr id="4" name="Content Placeholder 3" descr="Transaction-States-in-DB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10000"/>
            <a:ext cx="42672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/>
              <a:t>5. Aborted State-</a:t>
            </a:r>
          </a:p>
          <a:p>
            <a:pPr fontAlgn="base"/>
            <a:r>
              <a:rPr lang="en-US" sz="2400" dirty="0" smtClean="0"/>
              <a:t>After </a:t>
            </a:r>
            <a:r>
              <a:rPr lang="en-US" sz="2400" dirty="0"/>
              <a:t>the transaction has failed and entered into a failed state, </a:t>
            </a:r>
            <a:r>
              <a:rPr lang="en-US" sz="2400" b="1" dirty="0"/>
              <a:t>all the changes made by it have to be undone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To undo the changes made by the transaction, it becomes necessary to </a:t>
            </a:r>
            <a:r>
              <a:rPr lang="en-US" sz="2400" b="1" dirty="0"/>
              <a:t>roll back the transaction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After the </a:t>
            </a:r>
            <a:r>
              <a:rPr lang="en-US" sz="2400" b="1" dirty="0"/>
              <a:t>transaction has rolled back completely</a:t>
            </a:r>
            <a:r>
              <a:rPr lang="en-US" sz="2400" dirty="0"/>
              <a:t>, it enters into an </a:t>
            </a:r>
            <a:r>
              <a:rPr lang="en-US" sz="2400" b="1" dirty="0"/>
              <a:t>aborted state</a:t>
            </a:r>
            <a:r>
              <a:rPr lang="en-US" sz="2400" dirty="0"/>
              <a:t>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endParaRPr lang="en-US" dirty="0"/>
          </a:p>
        </p:txBody>
      </p:sp>
      <p:pic>
        <p:nvPicPr>
          <p:cNvPr id="4" name="Content Placeholder 3" descr="Transaction-States-in-DB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4343400"/>
            <a:ext cx="4267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/>
              <a:t>6. Terminated State-</a:t>
            </a:r>
          </a:p>
          <a:p>
            <a:pPr fontAlgn="base"/>
            <a:r>
              <a:rPr lang="en-US" sz="2400" dirty="0" smtClean="0"/>
              <a:t>This is the </a:t>
            </a:r>
            <a:r>
              <a:rPr lang="en-US" sz="2400" b="1" dirty="0" smtClean="0"/>
              <a:t>last state</a:t>
            </a:r>
            <a:r>
              <a:rPr lang="en-US" sz="2400" dirty="0" smtClean="0"/>
              <a:t> in the life cycle of a transaction.</a:t>
            </a:r>
          </a:p>
          <a:p>
            <a:pPr fontAlgn="base"/>
            <a:r>
              <a:rPr lang="en-US" sz="2400" dirty="0" smtClean="0"/>
              <a:t>After </a:t>
            </a:r>
            <a:r>
              <a:rPr lang="en-US" sz="2400" dirty="0"/>
              <a:t>entering the committed state or aborted state, the transaction finally enters into a </a:t>
            </a:r>
            <a:r>
              <a:rPr lang="en-US" sz="2400" b="1" dirty="0"/>
              <a:t>terminated state</a:t>
            </a:r>
            <a:r>
              <a:rPr lang="en-US" sz="2400" dirty="0"/>
              <a:t> where its life cycle finally comes to an end.</a:t>
            </a:r>
          </a:p>
          <a:p>
            <a:endParaRPr lang="en-US" dirty="0"/>
          </a:p>
        </p:txBody>
      </p:sp>
      <p:pic>
        <p:nvPicPr>
          <p:cNvPr id="4" name="Content Placeholder 3" descr="Transaction-States-in-DB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810000"/>
            <a:ext cx="4267200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ACID </a:t>
            </a:r>
            <a:r>
              <a:rPr lang="en-US" b="1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/>
              <a:t>It is important to ensure that the </a:t>
            </a:r>
            <a:r>
              <a:rPr lang="en-US" sz="2400" b="1" dirty="0"/>
              <a:t>database remains consistent before and after the transaction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To ensure the consistency of database, certain </a:t>
            </a:r>
            <a:r>
              <a:rPr lang="en-US" sz="2400" b="1" dirty="0"/>
              <a:t>properties are followed by all the transactions</a:t>
            </a:r>
            <a:r>
              <a:rPr lang="en-US" sz="2400" dirty="0"/>
              <a:t> occurring in the system.</a:t>
            </a:r>
          </a:p>
          <a:p>
            <a:pPr fontAlgn="base"/>
            <a:r>
              <a:rPr lang="en-US" sz="2400" dirty="0"/>
              <a:t>These properties are called as </a:t>
            </a:r>
            <a:r>
              <a:rPr lang="en-US" sz="2400" b="1" dirty="0"/>
              <a:t>ACID Properties</a:t>
            </a:r>
            <a:r>
              <a:rPr lang="en-US" sz="2400" dirty="0"/>
              <a:t> of a transaction.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CID-Properties-of-Transa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657600"/>
            <a:ext cx="617220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fontAlgn="base">
              <a:buAutoNum type="arabicPeriod"/>
            </a:pPr>
            <a:r>
              <a:rPr lang="en-US" b="1" dirty="0" smtClean="0"/>
              <a:t>Atomicity</a:t>
            </a:r>
            <a:endParaRPr lang="en-US" b="1" dirty="0"/>
          </a:p>
          <a:p>
            <a:pPr marL="514350" indent="-514350" fontAlgn="base"/>
            <a:r>
              <a:rPr lang="en-US" sz="2400" dirty="0" smtClean="0"/>
              <a:t>This </a:t>
            </a:r>
            <a:r>
              <a:rPr lang="en-US" sz="2400" dirty="0"/>
              <a:t>property ensures that </a:t>
            </a:r>
            <a:r>
              <a:rPr lang="en-US" sz="2400" b="1" dirty="0"/>
              <a:t>either the transaction occurs completely or it does not occur at </a:t>
            </a:r>
            <a:r>
              <a:rPr lang="en-US" sz="2400" b="1" dirty="0" smtClean="0"/>
              <a:t>all</a:t>
            </a:r>
            <a:r>
              <a:rPr lang="en-US" sz="2400" dirty="0" smtClean="0"/>
              <a:t>.</a:t>
            </a:r>
          </a:p>
          <a:p>
            <a:pPr marL="514350" indent="-514350" fontAlgn="base"/>
            <a:r>
              <a:rPr lang="en-US" sz="2400" dirty="0" smtClean="0"/>
              <a:t>In </a:t>
            </a:r>
            <a:r>
              <a:rPr lang="en-US" sz="2400" dirty="0"/>
              <a:t>other words, it ensures that </a:t>
            </a:r>
            <a:r>
              <a:rPr lang="en-US" sz="2400" b="1" dirty="0"/>
              <a:t>no transaction occurs </a:t>
            </a:r>
            <a:r>
              <a:rPr lang="en-US" sz="2400" b="1" dirty="0" smtClean="0"/>
              <a:t>partially</a:t>
            </a:r>
            <a:r>
              <a:rPr lang="en-US" sz="2400" dirty="0" smtClean="0"/>
              <a:t>.</a:t>
            </a:r>
          </a:p>
          <a:p>
            <a:pPr marL="514350" indent="-514350" fontAlgn="base"/>
            <a:r>
              <a:rPr lang="en-US" sz="2400" dirty="0" smtClean="0"/>
              <a:t>That </a:t>
            </a:r>
            <a:r>
              <a:rPr lang="en-US" sz="2400" dirty="0"/>
              <a:t>is why, it is also referred to as “</a:t>
            </a:r>
            <a:r>
              <a:rPr lang="en-US" sz="2400" b="1" dirty="0"/>
              <a:t>All or nothing rule</a:t>
            </a:r>
            <a:r>
              <a:rPr lang="en-US" sz="2400" dirty="0" smtClean="0"/>
              <a:t>“.</a:t>
            </a:r>
          </a:p>
          <a:p>
            <a:pPr marL="514350" indent="-514350" fontAlgn="base"/>
            <a:r>
              <a:rPr lang="en-US" sz="2400" dirty="0" smtClean="0"/>
              <a:t>It </a:t>
            </a:r>
            <a:r>
              <a:rPr lang="en-US" sz="2400" dirty="0"/>
              <a:t>is the responsibility of </a:t>
            </a:r>
            <a:r>
              <a:rPr lang="en-US" sz="2400" b="1" dirty="0"/>
              <a:t>Transaction Control Manager</a:t>
            </a:r>
            <a:r>
              <a:rPr lang="en-US" sz="2400" dirty="0"/>
              <a:t> to ensure atomicity of the transactions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/>
              <a:t>2. </a:t>
            </a:r>
            <a:r>
              <a:rPr lang="en-US" b="1" dirty="0" smtClean="0"/>
              <a:t>Consistency</a:t>
            </a:r>
            <a:endParaRPr lang="en-US" b="1" dirty="0"/>
          </a:p>
          <a:p>
            <a:pPr fontAlgn="base"/>
            <a:r>
              <a:rPr lang="en-US" sz="2400" dirty="0" smtClean="0"/>
              <a:t>This </a:t>
            </a:r>
            <a:r>
              <a:rPr lang="en-US" sz="2400" dirty="0"/>
              <a:t>property ensures that </a:t>
            </a:r>
            <a:r>
              <a:rPr lang="en-US" sz="2400" b="1" dirty="0"/>
              <a:t>integrity constraints are maintained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In other words, it ensures that the database remains consistent before and after the transaction.</a:t>
            </a:r>
          </a:p>
          <a:p>
            <a:pPr fontAlgn="base"/>
            <a:r>
              <a:rPr lang="en-US" sz="2400" dirty="0"/>
              <a:t>It is the responsibility of </a:t>
            </a:r>
            <a:r>
              <a:rPr lang="en-US" sz="2400" b="1" dirty="0"/>
              <a:t>DBMS and application programmer to ensure consistency</a:t>
            </a:r>
            <a:r>
              <a:rPr lang="en-US" sz="2400" dirty="0"/>
              <a:t> of the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4100" b="1" dirty="0"/>
              <a:t>3. </a:t>
            </a:r>
            <a:r>
              <a:rPr lang="en-US" sz="4100" b="1" dirty="0" smtClean="0"/>
              <a:t>Isolation</a:t>
            </a:r>
            <a:endParaRPr lang="en-US" sz="4100" b="1" dirty="0"/>
          </a:p>
          <a:p>
            <a:pPr fontAlgn="base"/>
            <a:r>
              <a:rPr lang="en-US" sz="3100" dirty="0" smtClean="0"/>
              <a:t>Ensures </a:t>
            </a:r>
            <a:r>
              <a:rPr lang="en-US" sz="3100" dirty="0"/>
              <a:t>that multiple transactions can occur </a:t>
            </a:r>
            <a:r>
              <a:rPr lang="en-US" sz="3100" b="1" dirty="0"/>
              <a:t>simultaneously</a:t>
            </a:r>
            <a:r>
              <a:rPr lang="en-US" sz="3100" dirty="0"/>
              <a:t> </a:t>
            </a:r>
            <a:r>
              <a:rPr lang="en-US" sz="3100" b="1" dirty="0"/>
              <a:t>without causing any inconsistency</a:t>
            </a:r>
            <a:r>
              <a:rPr lang="en-US" sz="3100" dirty="0"/>
              <a:t>.</a:t>
            </a:r>
          </a:p>
          <a:p>
            <a:pPr fontAlgn="base"/>
            <a:r>
              <a:rPr lang="en-US" sz="3100" dirty="0"/>
              <a:t>During execution, each transaction feels as if it is getting </a:t>
            </a:r>
            <a:r>
              <a:rPr lang="en-US" sz="3100" b="1" dirty="0"/>
              <a:t>executed alone in the system</a:t>
            </a:r>
            <a:r>
              <a:rPr lang="en-US" sz="3100" dirty="0"/>
              <a:t>.</a:t>
            </a:r>
          </a:p>
          <a:p>
            <a:pPr fontAlgn="base"/>
            <a:r>
              <a:rPr lang="en-US" sz="3100" dirty="0" smtClean="0"/>
              <a:t>Changes </a:t>
            </a:r>
            <a:r>
              <a:rPr lang="en-US" sz="3100" dirty="0"/>
              <a:t>made by a transaction becomes visible to other transactions only after they are written in the memory.</a:t>
            </a:r>
          </a:p>
          <a:p>
            <a:pPr fontAlgn="base"/>
            <a:r>
              <a:rPr lang="en-US" sz="3100" dirty="0"/>
              <a:t>The resultant state of the system after executing all the transactions is same as the state that would be achieved if the transactions were executed serially one after the other.</a:t>
            </a:r>
          </a:p>
          <a:p>
            <a:pPr fontAlgn="base"/>
            <a:r>
              <a:rPr lang="en-US" sz="3100" dirty="0"/>
              <a:t>It is the responsibility of </a:t>
            </a:r>
            <a:r>
              <a:rPr lang="en-US" sz="3100" b="1" dirty="0"/>
              <a:t>concurrency control manager</a:t>
            </a:r>
            <a:r>
              <a:rPr lang="en-US" sz="3100" dirty="0"/>
              <a:t> to ensure isolation for all the transactions.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Syllabus (Module -2)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55000" lnSpcReduction="20000"/>
          </a:bodyPr>
          <a:lstStyle/>
          <a:p>
            <a:r>
              <a:rPr lang="en-US" sz="4400" b="1" dirty="0" smtClean="0"/>
              <a:t>Introduction of Transaction Processing Concepts: </a:t>
            </a:r>
          </a:p>
          <a:p>
            <a:pPr lvl="1"/>
            <a:r>
              <a:rPr lang="en-US" sz="3600" dirty="0" smtClean="0"/>
              <a:t>Transactions, Properties &amp; States of Transactions, Read and Write Operations, System Log, Commit Point of a Transaction, Desirable Properties of Transactions, Need of Concurrency Control.</a:t>
            </a:r>
          </a:p>
          <a:p>
            <a:r>
              <a:rPr lang="en-US" sz="4400" b="1" dirty="0" smtClean="0"/>
              <a:t>Schedule: </a:t>
            </a:r>
          </a:p>
          <a:p>
            <a:pPr lvl="1"/>
            <a:r>
              <a:rPr lang="en-US" sz="3600" dirty="0" smtClean="0"/>
              <a:t>Serial, Non-Serial and Conflict </a:t>
            </a:r>
            <a:r>
              <a:rPr lang="en-US" sz="3600" dirty="0" err="1" smtClean="0"/>
              <a:t>Serializable</a:t>
            </a:r>
            <a:r>
              <a:rPr lang="en-US" sz="3600" dirty="0" smtClean="0"/>
              <a:t> Schedules, Uses of </a:t>
            </a:r>
            <a:r>
              <a:rPr lang="en-US" sz="3600" dirty="0" err="1" smtClean="0"/>
              <a:t>Serializabilty</a:t>
            </a:r>
            <a:r>
              <a:rPr lang="en-US" sz="3600" dirty="0" smtClean="0"/>
              <a:t>, View Equivalence and View </a:t>
            </a:r>
            <a:r>
              <a:rPr lang="en-US" sz="3600" dirty="0" err="1" smtClean="0"/>
              <a:t>Serializability</a:t>
            </a:r>
            <a:r>
              <a:rPr lang="en-US" sz="3600" dirty="0" smtClean="0"/>
              <a:t>.</a:t>
            </a:r>
          </a:p>
          <a:p>
            <a:r>
              <a:rPr lang="en-US" sz="4400" b="1" dirty="0" smtClean="0"/>
              <a:t>Concurrency Control Techniques: </a:t>
            </a:r>
          </a:p>
          <a:p>
            <a:pPr lvl="1"/>
            <a:r>
              <a:rPr lang="en-US" sz="3600" dirty="0" smtClean="0"/>
              <a:t>Two Phase Locking Techniques for Concurrency Control, Concurrency Control Based on Timestamp Ordering.</a:t>
            </a:r>
          </a:p>
          <a:p>
            <a:r>
              <a:rPr lang="en-US" sz="4400" b="1" dirty="0" smtClean="0"/>
              <a:t>Deadlock: </a:t>
            </a:r>
          </a:p>
          <a:p>
            <a:pPr lvl="1"/>
            <a:r>
              <a:rPr lang="en-US" sz="3600" dirty="0" smtClean="0"/>
              <a:t>Deadlock Handling, Deadlock Prevention, Deadlock Detection and Deadlock Recovery Techniques.</a:t>
            </a:r>
          </a:p>
          <a:p>
            <a:r>
              <a:rPr lang="en-US" sz="4400" b="1" dirty="0" smtClean="0"/>
              <a:t>Recovery System: </a:t>
            </a:r>
          </a:p>
          <a:p>
            <a:pPr lvl="1"/>
            <a:r>
              <a:rPr lang="en-US" sz="3600" dirty="0" smtClean="0"/>
              <a:t>Failure Classification, Storage Structure, Data Access. </a:t>
            </a:r>
            <a:br>
              <a:rPr lang="en-US" sz="3600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4. Durability</a:t>
            </a:r>
            <a:endParaRPr lang="en-US" b="1" dirty="0"/>
          </a:p>
          <a:p>
            <a:pPr fontAlgn="base"/>
            <a:r>
              <a:rPr lang="en-US" sz="2400" dirty="0" smtClean="0"/>
              <a:t>This </a:t>
            </a:r>
            <a:r>
              <a:rPr lang="en-US" sz="2400" dirty="0"/>
              <a:t>property ensures that all the changes made by a transaction after its successful execution are </a:t>
            </a:r>
            <a:r>
              <a:rPr lang="en-US" sz="2400" b="1" dirty="0"/>
              <a:t>written successfully to the disk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/>
              <a:t>It also ensures that </a:t>
            </a:r>
            <a:r>
              <a:rPr lang="en-US" sz="2400" b="1" dirty="0"/>
              <a:t>these changes exist permanently</a:t>
            </a:r>
            <a:r>
              <a:rPr lang="en-US" sz="2400" dirty="0"/>
              <a:t> and are never lost even if there occurs a failure of any kind.</a:t>
            </a:r>
          </a:p>
          <a:p>
            <a:pPr fontAlgn="base"/>
            <a:r>
              <a:rPr lang="en-US" sz="2400" dirty="0"/>
              <a:t>It is the responsibility of </a:t>
            </a:r>
            <a:r>
              <a:rPr lang="en-US" sz="2400" b="1" dirty="0"/>
              <a:t>recovery manager</a:t>
            </a:r>
            <a:r>
              <a:rPr lang="en-US" sz="2400" dirty="0"/>
              <a:t> to ensure durability in the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Concurrency Problems in </a:t>
            </a:r>
            <a:r>
              <a:rPr lang="en-US" b="1" dirty="0" smtClean="0"/>
              <a:t>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/>
              <a:t>When multiple transactions execute concurrently in an uncontrolled or unrestricted manner, then it might lead to several problems.</a:t>
            </a:r>
          </a:p>
          <a:p>
            <a:pPr fontAlgn="base"/>
            <a:r>
              <a:rPr lang="en-US" sz="2400" dirty="0" smtClean="0"/>
              <a:t>Such </a:t>
            </a:r>
            <a:r>
              <a:rPr lang="en-US" sz="2400" dirty="0"/>
              <a:t>problems are called as </a:t>
            </a:r>
            <a:r>
              <a:rPr lang="en-US" sz="2400" b="1" dirty="0"/>
              <a:t>concurrency problems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4" name="Picture 3" descr="Concurrency-Problems-in-DB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3200400"/>
            <a:ext cx="7696200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Dirty Read </a:t>
            </a:r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Reading the data written by an uncommitted transaction is called as dirty read.</a:t>
            </a:r>
          </a:p>
        </p:txBody>
      </p:sp>
      <p:pic>
        <p:nvPicPr>
          <p:cNvPr id="4" name="Picture 3" descr="https://www.gatevidyalay.com/wp-content/uploads/2018/05/Dirty-Read-Problem-Concurrency-Problems-in-DBMS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2819400"/>
            <a:ext cx="6629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In </a:t>
            </a:r>
            <a:r>
              <a:rPr lang="en-US" sz="2800" dirty="0" smtClean="0"/>
              <a:t>the previous </a:t>
            </a:r>
            <a:r>
              <a:rPr lang="en-US" sz="2800" dirty="0"/>
              <a:t>example,</a:t>
            </a:r>
          </a:p>
          <a:p>
            <a:pPr lvl="1" fontAlgn="base"/>
            <a:r>
              <a:rPr lang="en-US" sz="2400" dirty="0"/>
              <a:t>T2 reads the dirty value of A written by the uncommitted transaction T1.</a:t>
            </a:r>
          </a:p>
          <a:p>
            <a:pPr lvl="1" fontAlgn="base"/>
            <a:r>
              <a:rPr lang="en-US" sz="2400" dirty="0"/>
              <a:t>T1 fails in later stages and roll backs.</a:t>
            </a:r>
          </a:p>
          <a:p>
            <a:pPr lvl="1" fontAlgn="base"/>
            <a:r>
              <a:rPr lang="en-US" sz="2400" dirty="0"/>
              <a:t>Thus, the value that T2 read now stands to be incorrect.</a:t>
            </a:r>
          </a:p>
          <a:p>
            <a:pPr lvl="1" fontAlgn="base"/>
            <a:r>
              <a:rPr lang="en-US" sz="2400" dirty="0"/>
              <a:t>Therefore, database becomes inconsistent.</a:t>
            </a:r>
          </a:p>
          <a:p>
            <a:endParaRPr lang="en-US" sz="2800" dirty="0"/>
          </a:p>
        </p:txBody>
      </p:sp>
      <p:pic>
        <p:nvPicPr>
          <p:cNvPr id="4" name="Picture 3" descr="https://www.gatevidyalay.com/wp-content/uploads/2018/05/Dirty-Read-Problem-Concurrency-Problems-in-DBM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4267200"/>
            <a:ext cx="5105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This read is called as dirty read </a:t>
            </a:r>
            <a:r>
              <a:rPr lang="en-US" sz="2800" dirty="0" smtClean="0"/>
              <a:t>because:</a:t>
            </a:r>
            <a:endParaRPr lang="en-US" sz="2800" dirty="0"/>
          </a:p>
          <a:p>
            <a:pPr lvl="1" fontAlgn="base"/>
            <a:r>
              <a:rPr lang="en-US" sz="2400" dirty="0"/>
              <a:t>There is always a chance that the uncommitted transaction might roll back later.</a:t>
            </a:r>
          </a:p>
          <a:p>
            <a:pPr lvl="1" fontAlgn="base"/>
            <a:r>
              <a:rPr lang="en-US" sz="2400" dirty="0"/>
              <a:t>Thus, uncommitted transaction might make other transactions read a value that does not even exist.</a:t>
            </a:r>
          </a:p>
          <a:p>
            <a:pPr lvl="1" fontAlgn="base"/>
            <a:r>
              <a:rPr lang="en-US" sz="2400" dirty="0"/>
              <a:t>This leads to inconsistency of the database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/>
              <a:t>NOTE</a:t>
            </a:r>
            <a:endParaRPr lang="en-US" b="1" dirty="0"/>
          </a:p>
          <a:p>
            <a:pPr fontAlgn="base"/>
            <a:r>
              <a:rPr lang="en-US" sz="2400" dirty="0" smtClean="0"/>
              <a:t>Dirty </a:t>
            </a:r>
            <a:r>
              <a:rPr lang="en-US" sz="2400" dirty="0"/>
              <a:t>read does not lead to inconsistency </a:t>
            </a:r>
            <a:r>
              <a:rPr lang="en-US" sz="2400" dirty="0" smtClean="0"/>
              <a:t>always.</a:t>
            </a:r>
          </a:p>
          <a:p>
            <a:pPr fontAlgn="base"/>
            <a:r>
              <a:rPr lang="en-US" sz="2400" dirty="0" smtClean="0"/>
              <a:t>It </a:t>
            </a:r>
            <a:r>
              <a:rPr lang="en-US" sz="2400" dirty="0"/>
              <a:t>becomes problematic only when the uncommitted transaction fails and roll backs later due to some reason.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smtClean="0"/>
              <a:t>Here,</a:t>
            </a:r>
          </a:p>
          <a:p>
            <a:pPr lvl="1" fontAlgn="base"/>
            <a:r>
              <a:rPr lang="en-US" sz="2400" dirty="0" smtClean="0"/>
              <a:t>T1 reads the value of A.</a:t>
            </a:r>
          </a:p>
          <a:p>
            <a:pPr lvl="1" fontAlgn="base"/>
            <a:r>
              <a:rPr lang="en-US" sz="2400" dirty="0" smtClean="0"/>
              <a:t>T1 updates the value of A in the buffer.</a:t>
            </a:r>
          </a:p>
          <a:p>
            <a:pPr lvl="1" fontAlgn="base"/>
            <a:r>
              <a:rPr lang="en-US" sz="2400" dirty="0" smtClean="0"/>
              <a:t>T2 reads the value of A from the buffer.</a:t>
            </a:r>
          </a:p>
          <a:p>
            <a:pPr lvl="1" fontAlgn="base"/>
            <a:r>
              <a:rPr lang="en-US" sz="2400" dirty="0" smtClean="0"/>
              <a:t>T2 writes the updated the value of A.</a:t>
            </a:r>
          </a:p>
          <a:p>
            <a:pPr lvl="1" fontAlgn="base"/>
            <a:r>
              <a:rPr lang="en-US" sz="2400" dirty="0" smtClean="0"/>
              <a:t>T2 commits.</a:t>
            </a:r>
          </a:p>
          <a:p>
            <a:pPr lvl="1" fontAlgn="base"/>
            <a:r>
              <a:rPr lang="en-US" sz="2400" dirty="0" smtClean="0"/>
              <a:t>T1 fails in later stages and rolls back.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2. Unrepeatable Read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problem occurs when a transaction gets to read unrepeated</a:t>
            </a:r>
          </a:p>
          <a:p>
            <a:r>
              <a:rPr lang="en-US" sz="2400" dirty="0" smtClean="0"/>
              <a:t>That is, different values of the same variable in its different read operations even when it has not updated its value.</a:t>
            </a:r>
            <a:endParaRPr lang="en-US" sz="2400" dirty="0"/>
          </a:p>
        </p:txBody>
      </p:sp>
      <p:pic>
        <p:nvPicPr>
          <p:cNvPr id="4" name="Picture 3" descr="https://www.gatevidyalay.com/wp-content/uploads/2018/05/Unrepeatable-Read-Problem-Concurrency-Problems-in-DBM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352800"/>
            <a:ext cx="7620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smtClean="0"/>
              <a:t>Here:</a:t>
            </a:r>
          </a:p>
          <a:p>
            <a:pPr lvl="1" fontAlgn="base"/>
            <a:r>
              <a:rPr lang="en-US" sz="2400" dirty="0" smtClean="0"/>
              <a:t>T1 reads the value of X (= 10 say).</a:t>
            </a:r>
          </a:p>
          <a:p>
            <a:pPr lvl="1" fontAlgn="base"/>
            <a:r>
              <a:rPr lang="en-US" sz="2400" dirty="0" smtClean="0"/>
              <a:t>T2 reads the value of X (= 10).</a:t>
            </a:r>
          </a:p>
          <a:p>
            <a:pPr lvl="1" fontAlgn="base"/>
            <a:r>
              <a:rPr lang="en-US" sz="2400" dirty="0" smtClean="0"/>
              <a:t>T1 updates the value of X (from 10 to 15 say) in the buffer.</a:t>
            </a:r>
          </a:p>
          <a:p>
            <a:pPr lvl="1" fontAlgn="base"/>
            <a:r>
              <a:rPr lang="en-US" sz="2400" dirty="0" smtClean="0"/>
              <a:t>T2 again reads the value of X (but = 15).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 smtClean="0"/>
              <a:t>In this example,</a:t>
            </a:r>
          </a:p>
          <a:p>
            <a:pPr lvl="1" fontAlgn="base"/>
            <a:r>
              <a:rPr lang="en-US" sz="2400" dirty="0" smtClean="0"/>
              <a:t>T2 gets to read a different value of X in its second reading.</a:t>
            </a:r>
          </a:p>
          <a:p>
            <a:pPr lvl="1" fontAlgn="base"/>
            <a:r>
              <a:rPr lang="en-US" sz="2400" dirty="0" smtClean="0"/>
              <a:t>T2 wonders how the value of X got changed because according to it, it is running in isolation.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Transaction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“Transaction is a set of operations which are all logically related</a:t>
            </a:r>
            <a:r>
              <a:rPr lang="en-US" dirty="0" smtClean="0"/>
              <a:t>.”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			OR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/>
              <a:t>“Transaction is a single logical unit of work formed by a set of operations.”</a:t>
            </a:r>
          </a:p>
        </p:txBody>
      </p:sp>
      <p:pic>
        <p:nvPicPr>
          <p:cNvPr id="114690" name="Picture 2" descr="DBMS Transaction Management: What are ACID Properties?"/>
          <p:cNvPicPr>
            <a:picLocks noChangeAspect="1" noChangeArrowheads="1"/>
          </p:cNvPicPr>
          <p:nvPr/>
        </p:nvPicPr>
        <p:blipFill>
          <a:blip r:embed="rId2">
            <a:lum/>
          </a:blip>
          <a:srcRect b="7813"/>
          <a:stretch>
            <a:fillRect/>
          </a:stretch>
        </p:blipFill>
        <p:spPr bwMode="auto">
          <a:xfrm>
            <a:off x="3657600" y="1447800"/>
            <a:ext cx="5410200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3. Lost Update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This problem occurs when multiple transactions execute concurrently and updates from one or more transactions get lost.</a:t>
            </a:r>
            <a:endParaRPr lang="en-US" sz="2400" dirty="0"/>
          </a:p>
        </p:txBody>
      </p:sp>
      <p:pic>
        <p:nvPicPr>
          <p:cNvPr id="4" name="Picture 3" descr="https://www.gatevidyalay.com/wp-content/uploads/2018/05/Lost-Update-Problem-Concurrency-Problems-in-DBM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971800"/>
            <a:ext cx="5867399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smtClean="0"/>
              <a:t>Here,</a:t>
            </a:r>
          </a:p>
          <a:p>
            <a:pPr lvl="1" fontAlgn="base"/>
            <a:r>
              <a:rPr lang="en-US" sz="2400" dirty="0" smtClean="0"/>
              <a:t>T1 reads the value of A (= 10 say).</a:t>
            </a:r>
          </a:p>
          <a:p>
            <a:pPr lvl="1" fontAlgn="base"/>
            <a:r>
              <a:rPr lang="en-US" sz="2400" dirty="0" smtClean="0"/>
              <a:t>T1 updates the value to A (= 15 say) in the buffer.</a:t>
            </a:r>
          </a:p>
          <a:p>
            <a:pPr lvl="1" fontAlgn="base"/>
            <a:r>
              <a:rPr lang="en-US" sz="2400" dirty="0" smtClean="0"/>
              <a:t>T2 does blind write A = 25 (write without read) in the buffer.</a:t>
            </a:r>
          </a:p>
          <a:p>
            <a:pPr lvl="1" fontAlgn="base"/>
            <a:r>
              <a:rPr lang="en-US" sz="2400" dirty="0" smtClean="0"/>
              <a:t>T2 commits,  (it means in buffer A=25)</a:t>
            </a:r>
          </a:p>
          <a:p>
            <a:pPr lvl="1" fontAlgn="base"/>
            <a:endParaRPr lang="en-US" sz="2400" dirty="0" smtClean="0"/>
          </a:p>
          <a:p>
            <a:pPr lvl="1" fontAlgn="base"/>
            <a:r>
              <a:rPr lang="en-US" sz="2400" dirty="0" smtClean="0"/>
              <a:t>When T1 commits, it writes A = 25 in the database (as the value of A in buffer is 25).   </a:t>
            </a:r>
          </a:p>
          <a:p>
            <a:pPr lvl="1" fontAlgn="base"/>
            <a:r>
              <a:rPr lang="en-US" sz="2400" dirty="0" smtClean="0"/>
              <a:t>Hence </a:t>
            </a:r>
            <a:r>
              <a:rPr lang="en-US" sz="2400" smtClean="0"/>
              <a:t>value updated by T1 is lost.</a:t>
            </a:r>
            <a:endParaRPr lang="en-US" sz="24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 smtClean="0"/>
              <a:t>In this example,</a:t>
            </a:r>
          </a:p>
          <a:p>
            <a:pPr lvl="1" fontAlgn="base"/>
            <a:r>
              <a:rPr lang="en-US" sz="2400" dirty="0" smtClean="0"/>
              <a:t>T1 writes the over written value of X in the database.</a:t>
            </a:r>
          </a:p>
          <a:p>
            <a:pPr lvl="1" fontAlgn="base"/>
            <a:r>
              <a:rPr lang="en-US" sz="2400" dirty="0" smtClean="0"/>
              <a:t>Thus, update from T1 gets lost.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/>
              <a:t>NOTE-</a:t>
            </a:r>
            <a:endParaRPr lang="en-US" dirty="0" smtClean="0"/>
          </a:p>
          <a:p>
            <a:pPr fontAlgn="base"/>
            <a:r>
              <a:rPr lang="en-US" sz="2400" dirty="0" smtClean="0"/>
              <a:t>This problem occurs whenever there is a </a:t>
            </a:r>
            <a:r>
              <a:rPr lang="en-US" sz="2400" b="1" dirty="0" smtClean="0"/>
              <a:t>write-write conflict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b="1" dirty="0" smtClean="0"/>
              <a:t>In write-write conflict, there are two writes one by each transaction on the same data item without any read in the middle.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4. Phantom Read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This problem occurs when a transaction reads some variable from the buffer and when it reads the same variable later, it finds that the variable does not exist.</a:t>
            </a:r>
          </a:p>
          <a:p>
            <a:endParaRPr lang="en-US" dirty="0"/>
          </a:p>
        </p:txBody>
      </p:sp>
      <p:pic>
        <p:nvPicPr>
          <p:cNvPr id="4" name="Picture 3" descr="https://www.gatevidyalay.com/wp-content/uploads/2018/05/Phantom-Read-Problem-Concurrency-Problems-in-DBM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971800"/>
            <a:ext cx="6934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>
              <a:buNone/>
            </a:pPr>
            <a:r>
              <a:rPr lang="en-US" sz="2800" dirty="0" smtClean="0"/>
              <a:t>Here,</a:t>
            </a:r>
          </a:p>
          <a:p>
            <a:pPr lvl="1" fontAlgn="base"/>
            <a:r>
              <a:rPr lang="en-US" sz="2400" dirty="0" smtClean="0"/>
              <a:t>T1 reads X.</a:t>
            </a:r>
          </a:p>
          <a:p>
            <a:pPr lvl="1" fontAlgn="base"/>
            <a:r>
              <a:rPr lang="en-US" sz="2400" dirty="0" smtClean="0"/>
              <a:t>T2 reads X.</a:t>
            </a:r>
          </a:p>
          <a:p>
            <a:pPr lvl="1" fontAlgn="base"/>
            <a:r>
              <a:rPr lang="en-US" sz="2400" dirty="0" smtClean="0"/>
              <a:t>T1 deletes X.</a:t>
            </a:r>
          </a:p>
          <a:p>
            <a:pPr lvl="1" fontAlgn="base"/>
            <a:r>
              <a:rPr lang="en-US" sz="2400" dirty="0" smtClean="0"/>
              <a:t>T2 tries reading X but does not find it.</a:t>
            </a:r>
          </a:p>
          <a:p>
            <a:pPr fontAlgn="base">
              <a:buNone/>
            </a:pPr>
            <a:r>
              <a:rPr lang="en-US" sz="2800" dirty="0" smtClean="0"/>
              <a:t>In this example,</a:t>
            </a:r>
          </a:p>
          <a:p>
            <a:pPr lvl="1" fontAlgn="base"/>
            <a:r>
              <a:rPr lang="en-US" sz="2400" dirty="0" smtClean="0"/>
              <a:t>T2 finds that there does not exist any variable X when it tries reading X again.</a:t>
            </a:r>
          </a:p>
          <a:p>
            <a:pPr lvl="1" fontAlgn="base"/>
            <a:r>
              <a:rPr lang="en-US" sz="2400" dirty="0" smtClean="0"/>
              <a:t>T2 wonders who deleted the variable X because according to it, it is running in isolation.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Avoiding Concurrency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To ensure consistency of the database, it is very important to prevent the occurrence of above problems.</a:t>
            </a:r>
          </a:p>
          <a:p>
            <a:pPr fontAlgn="base"/>
            <a:endParaRPr lang="en-US" sz="2400" b="1" dirty="0" smtClean="0"/>
          </a:p>
          <a:p>
            <a:pPr fontAlgn="base"/>
            <a:r>
              <a:rPr lang="en-US" sz="2400" b="1" dirty="0" smtClean="0"/>
              <a:t>Concurrency Control Protocols </a:t>
            </a:r>
            <a:r>
              <a:rPr lang="en-US" sz="2400" dirty="0" smtClean="0"/>
              <a:t>help to prevent the occurrence of above problems and maintain the consistency of the database.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Schedules in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The order</a:t>
            </a:r>
            <a:r>
              <a:rPr lang="en-US" sz="2400" dirty="0" smtClean="0"/>
              <a:t> in which the operations of multiple transactions appear for execution is called as a schedule.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514600"/>
          <a:ext cx="2438402" cy="40462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19201"/>
                <a:gridCol w="1219201"/>
              </a:tblGrid>
              <a:tr h="52116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/>
                        <a:t>T</a:t>
                      </a:r>
                      <a:r>
                        <a:rPr lang="en-US" sz="2800" b="1" baseline="-25000" dirty="0"/>
                        <a:t>1</a:t>
                      </a:r>
                      <a:endParaRPr lang="en-US" sz="2800" b="1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/>
                        <a:t>T</a:t>
                      </a:r>
                      <a:r>
                        <a:rPr lang="en-US" sz="2800" b="1" baseline="-25000" dirty="0"/>
                        <a:t>2</a:t>
                      </a:r>
                      <a:endParaRPr lang="en-US" sz="2800" b="1" dirty="0"/>
                    </a:p>
                  </a:txBody>
                  <a:tcPr marL="95250" marR="95250" marT="95250" marB="95250" anchor="ctr"/>
                </a:tc>
              </a:tr>
              <a:tr h="53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/>
                        <a:t>R(A)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/>
                    </a:p>
                  </a:txBody>
                  <a:tcPr marL="95250" marR="95250" marT="133350" marB="133350" anchor="ctr"/>
                </a:tc>
              </a:tr>
              <a:tr h="53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/>
                        <a:t>W(A)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/>
                    </a:p>
                  </a:txBody>
                  <a:tcPr marL="95250" marR="95250" marT="133350" marB="133350" anchor="ctr"/>
                </a:tc>
              </a:tr>
              <a:tr h="53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/>
                        <a:t>R(B)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/>
                    </a:p>
                  </a:txBody>
                  <a:tcPr marL="95250" marR="95250" marT="133350" marB="133350" anchor="ctr"/>
                </a:tc>
              </a:tr>
              <a:tr h="535440">
                <a:tc>
                  <a:txBody>
                    <a:bodyPr/>
                    <a:lstStyle/>
                    <a:p>
                      <a:pPr algn="l" fontAlgn="base"/>
                      <a:endParaRPr lang="en-US" sz="2000" b="1" dirty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/>
                        <a:t>W(B)</a:t>
                      </a:r>
                    </a:p>
                  </a:txBody>
                  <a:tcPr marL="95250" marR="95250" marT="133350" marB="133350" anchor="ctr"/>
                </a:tc>
              </a:tr>
              <a:tr h="535440">
                <a:tc>
                  <a:txBody>
                    <a:bodyPr/>
                    <a:lstStyle/>
                    <a:p>
                      <a:pPr algn="l" fontAlgn="base"/>
                      <a:endParaRPr lang="en-US" sz="2000" b="1" dirty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/>
                        <a:t>R(A)</a:t>
                      </a:r>
                    </a:p>
                  </a:txBody>
                  <a:tcPr marL="95250" marR="95250" marT="133350" marB="133350" anchor="ctr"/>
                </a:tc>
              </a:tr>
              <a:tr h="535440">
                <a:tc>
                  <a:txBody>
                    <a:bodyPr/>
                    <a:lstStyle/>
                    <a:p>
                      <a:pPr algn="l" fontAlgn="base"/>
                      <a:endParaRPr lang="en-US" sz="2000" b="1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/>
                        <a:t>R(B)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38598" y="2514600"/>
          <a:ext cx="2438402" cy="40462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19201"/>
                <a:gridCol w="1219201"/>
              </a:tblGrid>
              <a:tr h="521161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/>
                        <a:t>T</a:t>
                      </a:r>
                      <a:r>
                        <a:rPr lang="en-US" sz="2800" b="1" baseline="-25000" dirty="0"/>
                        <a:t>1</a:t>
                      </a:r>
                      <a:endParaRPr lang="en-US" sz="2800" b="1" dirty="0"/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800" b="1" dirty="0"/>
                        <a:t>T</a:t>
                      </a:r>
                      <a:r>
                        <a:rPr lang="en-US" sz="2800" b="1" baseline="-25000" dirty="0"/>
                        <a:t>2</a:t>
                      </a:r>
                      <a:endParaRPr lang="en-US" sz="2800" b="1" dirty="0"/>
                    </a:p>
                  </a:txBody>
                  <a:tcPr marL="95250" marR="95250" marT="95250" marB="95250" anchor="ctr"/>
                </a:tc>
              </a:tr>
              <a:tr h="5354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/>
                        <a:t>R(A)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/>
                    </a:p>
                  </a:txBody>
                  <a:tcPr marL="95250" marR="95250" marT="133350" marB="133350" anchor="ctr"/>
                </a:tc>
              </a:tr>
              <a:tr h="535440">
                <a:tc>
                  <a:txBody>
                    <a:bodyPr/>
                    <a:lstStyle/>
                    <a:p>
                      <a:pPr algn="l" fontAlgn="base"/>
                      <a:endParaRPr lang="en-US" sz="2000" b="1" dirty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W(B)</a:t>
                      </a:r>
                    </a:p>
                  </a:txBody>
                  <a:tcPr marL="95250" marR="95250" marT="133350" marB="133350" anchor="ctr"/>
                </a:tc>
              </a:tr>
              <a:tr h="53544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W(A)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/>
                    </a:p>
                  </a:txBody>
                  <a:tcPr marL="95250" marR="95250" marT="133350" marB="133350" anchor="ctr"/>
                </a:tc>
              </a:tr>
              <a:tr h="535440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R(B)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endParaRPr lang="en-US" sz="2000" b="1" dirty="0"/>
                    </a:p>
                  </a:txBody>
                  <a:tcPr marL="95250" marR="95250" marT="133350" marB="133350" anchor="ctr"/>
                </a:tc>
              </a:tr>
              <a:tr h="535440">
                <a:tc>
                  <a:txBody>
                    <a:bodyPr/>
                    <a:lstStyle/>
                    <a:p>
                      <a:pPr algn="l" fontAlgn="base"/>
                      <a:endParaRPr lang="en-US" sz="2000" b="1" dirty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/>
                        <a:t>R(A)</a:t>
                      </a:r>
                    </a:p>
                  </a:txBody>
                  <a:tcPr marL="95250" marR="95250" marT="133350" marB="133350" anchor="ctr"/>
                </a:tc>
              </a:tr>
              <a:tr h="535440">
                <a:tc>
                  <a:txBody>
                    <a:bodyPr/>
                    <a:lstStyle/>
                    <a:p>
                      <a:pPr algn="l" fontAlgn="base"/>
                      <a:endParaRPr lang="en-US" sz="2000" b="1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/>
                        <a:t>R(B)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https://www.gatevidyalay.com/wp-content/uploads/2018/05/Types-of-Schedules-in-DBMS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8915400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Serial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US" dirty="0" smtClean="0"/>
              <a:t>In serial schedules,</a:t>
            </a:r>
          </a:p>
          <a:p>
            <a:pPr lvl="1" fontAlgn="base"/>
            <a:r>
              <a:rPr lang="en-US" dirty="0" smtClean="0"/>
              <a:t>All the transactions execute serially one after the other.</a:t>
            </a:r>
          </a:p>
          <a:p>
            <a:pPr lvl="1" fontAlgn="base"/>
            <a:r>
              <a:rPr lang="en-US" dirty="0" smtClean="0"/>
              <a:t>When one transaction executes, no other transaction is allowed to execute.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>
              <a:buNone/>
            </a:pPr>
            <a:r>
              <a:rPr lang="en-US" b="1" dirty="0" smtClean="0"/>
              <a:t>Characteristics</a:t>
            </a:r>
          </a:p>
          <a:p>
            <a:pPr fontAlgn="base"/>
            <a:r>
              <a:rPr lang="en-US" dirty="0" smtClean="0"/>
              <a:t> Serial schedules are always</a:t>
            </a:r>
          </a:p>
          <a:p>
            <a:pPr lvl="1" fontAlgn="base"/>
            <a:r>
              <a:rPr lang="en-US" dirty="0" smtClean="0"/>
              <a:t>Consistent</a:t>
            </a:r>
          </a:p>
          <a:p>
            <a:pPr lvl="1" fontAlgn="base"/>
            <a:r>
              <a:rPr lang="en-US" dirty="0" smtClean="0"/>
              <a:t>Recoverable</a:t>
            </a:r>
          </a:p>
          <a:p>
            <a:pPr lvl="1" fontAlgn="base"/>
            <a:r>
              <a:rPr lang="en-US" dirty="0" err="1" smtClean="0"/>
              <a:t>Cascadeless</a:t>
            </a:r>
            <a:endParaRPr lang="en-US" dirty="0" smtClean="0"/>
          </a:p>
          <a:p>
            <a:pPr lvl="1" fontAlgn="base"/>
            <a:r>
              <a:rPr lang="en-US" dirty="0" smtClean="0"/>
              <a:t>Strict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Operations in </a:t>
            </a:r>
            <a:r>
              <a:rPr lang="en-US" b="1" dirty="0" smtClean="0"/>
              <a:t>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/>
              <a:t>The main operations in a transaction are-</a:t>
            </a:r>
          </a:p>
          <a:p>
            <a:pPr lvl="1" fontAlgn="base"/>
            <a:r>
              <a:rPr lang="en-US" sz="2400" dirty="0"/>
              <a:t>Read Operation</a:t>
            </a:r>
          </a:p>
          <a:p>
            <a:pPr lvl="1" fontAlgn="base"/>
            <a:r>
              <a:rPr lang="en-US" sz="2400" dirty="0"/>
              <a:t>Write Operation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</a:p>
          <a:p>
            <a:endParaRPr lang="en-US" dirty="0"/>
          </a:p>
        </p:txBody>
      </p:sp>
      <p:pic>
        <p:nvPicPr>
          <p:cNvPr id="4" name="Picture 3" descr="https://www.gatevidyalay.com/wp-content/uploads/2018/05/Serial-Schedules-Example-02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073245"/>
            <a:ext cx="7772400" cy="4098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Non-Serial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smtClean="0"/>
              <a:t>In non-serial schedules,</a:t>
            </a:r>
          </a:p>
          <a:p>
            <a:pPr lvl="1" fontAlgn="base"/>
            <a:r>
              <a:rPr lang="en-US" sz="2400" dirty="0" smtClean="0"/>
              <a:t>Multiple transactions execute concurrently.</a:t>
            </a:r>
          </a:p>
          <a:p>
            <a:pPr lvl="1" fontAlgn="base"/>
            <a:r>
              <a:rPr lang="en-US" sz="2400" dirty="0" smtClean="0"/>
              <a:t>Operations of all the transactions are inter leaved or mixed with each other.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800" b="1" dirty="0" smtClean="0"/>
              <a:t>Characteristics-</a:t>
            </a:r>
          </a:p>
          <a:p>
            <a:pPr fontAlgn="base"/>
            <a:r>
              <a:rPr lang="en-US" sz="2800" dirty="0" smtClean="0"/>
              <a:t>Non-serial schedules are </a:t>
            </a:r>
            <a:r>
              <a:rPr lang="en-US" sz="2800" b="1" dirty="0" smtClean="0"/>
              <a:t>NOT</a:t>
            </a:r>
            <a:r>
              <a:rPr lang="en-US" sz="2800" dirty="0" smtClean="0"/>
              <a:t> always</a:t>
            </a:r>
          </a:p>
          <a:p>
            <a:pPr lvl="1" fontAlgn="base"/>
            <a:r>
              <a:rPr lang="en-US" sz="2400" dirty="0" smtClean="0"/>
              <a:t>Consistent</a:t>
            </a:r>
          </a:p>
          <a:p>
            <a:pPr lvl="1" fontAlgn="base"/>
            <a:r>
              <a:rPr lang="en-US" sz="2400" dirty="0" smtClean="0"/>
              <a:t>Recoverable</a:t>
            </a:r>
          </a:p>
          <a:p>
            <a:pPr lvl="1" fontAlgn="base"/>
            <a:r>
              <a:rPr lang="en-US" sz="2400" dirty="0" err="1" smtClean="0"/>
              <a:t>Cascadeless</a:t>
            </a:r>
            <a:endParaRPr lang="en-US" sz="2400" dirty="0" smtClean="0"/>
          </a:p>
          <a:p>
            <a:pPr lvl="1" fontAlgn="base"/>
            <a:r>
              <a:rPr lang="en-US" sz="2400" dirty="0" smtClean="0"/>
              <a:t>Strict</a:t>
            </a:r>
          </a:p>
          <a:p>
            <a:pPr fontAlgn="base"/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ttps://www.gatevidyalay.com/wp-content/uploads/2018/05/Non-Serial-Schedules-Example-0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600200"/>
            <a:ext cx="6172200" cy="45246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Finding Number Of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Consider there are n number of transactions </a:t>
            </a:r>
            <a:r>
              <a:rPr lang="en-US" sz="2800" dirty="0" smtClean="0"/>
              <a:t>T1, T2, T3 …. , </a:t>
            </a:r>
            <a:r>
              <a:rPr lang="en-US" sz="2800" dirty="0" err="1" smtClean="0"/>
              <a:t>Tn</a:t>
            </a:r>
            <a:r>
              <a:rPr lang="en-US" sz="2800" dirty="0" smtClean="0"/>
              <a:t> </a:t>
            </a:r>
            <a:r>
              <a:rPr lang="en-US" sz="2400" dirty="0" smtClean="0"/>
              <a:t>with</a:t>
            </a:r>
            <a:r>
              <a:rPr lang="en-US" sz="2800" dirty="0" smtClean="0"/>
              <a:t> N1, N2, N3 ….</a:t>
            </a:r>
            <a:r>
              <a:rPr lang="en-US" sz="2800" dirty="0" err="1" smtClean="0"/>
              <a:t>Nn</a:t>
            </a:r>
            <a:r>
              <a:rPr lang="en-US" sz="2800" dirty="0" smtClean="0"/>
              <a:t> , </a:t>
            </a:r>
            <a:r>
              <a:rPr lang="en-US" sz="2400" dirty="0" smtClean="0"/>
              <a:t>number of operations respectively.</a:t>
            </a:r>
            <a:endParaRPr lang="en-US" sz="2800" dirty="0" smtClean="0"/>
          </a:p>
          <a:p>
            <a:pPr fontAlgn="base">
              <a:buNone/>
            </a:pPr>
            <a:r>
              <a:rPr lang="en-US" b="1" dirty="0" smtClean="0"/>
              <a:t>Total Number of Schedules</a:t>
            </a:r>
            <a:endParaRPr lang="en-US" dirty="0" smtClean="0"/>
          </a:p>
          <a:p>
            <a:pPr fontAlgn="base"/>
            <a:r>
              <a:rPr lang="en-US" sz="2400" dirty="0" smtClean="0"/>
              <a:t>Total number of possible schedules (serial + non-serial) is given by: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https://www.gatevidyalay.com/wp-content/uploads/2018/05/Total-Number-of-Schedules.png"/>
          <p:cNvPicPr>
            <a:picLocks noChangeAspect="1" noChangeArrowheads="1"/>
          </p:cNvPicPr>
          <p:nvPr/>
        </p:nvPicPr>
        <p:blipFill>
          <a:blip r:embed="rId2">
            <a:grayscl/>
            <a:lum bright="-17000" contrast="35000"/>
          </a:blip>
          <a:srcRect/>
          <a:stretch>
            <a:fillRect/>
          </a:stretch>
        </p:blipFill>
        <p:spPr bwMode="auto">
          <a:xfrm>
            <a:off x="685800" y="4991100"/>
            <a:ext cx="7467600" cy="14859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371600" y="5100935"/>
            <a:ext cx="7772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( </a:t>
            </a:r>
            <a:r>
              <a:rPr lang="en-US" sz="2400" b="1" dirty="0" smtClean="0"/>
              <a:t>                                                                                  </a:t>
            </a:r>
            <a:r>
              <a:rPr lang="en-US" sz="2800" b="1" dirty="0" smtClean="0"/>
              <a:t>)! </a:t>
            </a:r>
            <a:endParaRPr 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/>
              <a:t>Total Number of Serial Schedules</a:t>
            </a:r>
            <a:endParaRPr lang="en-US" dirty="0" smtClean="0"/>
          </a:p>
          <a:p>
            <a:pPr fontAlgn="base"/>
            <a:r>
              <a:rPr lang="en-US" sz="2800" dirty="0" smtClean="0"/>
              <a:t>Total number of serial schedules </a:t>
            </a:r>
          </a:p>
          <a:p>
            <a:pPr fontAlgn="base">
              <a:buNone/>
            </a:pPr>
            <a:r>
              <a:rPr lang="en-US" sz="2800" dirty="0" smtClean="0"/>
              <a:t>	= Number of different ways of arranging n transactions</a:t>
            </a:r>
          </a:p>
          <a:p>
            <a:pPr fontAlgn="base">
              <a:buNone/>
            </a:pPr>
            <a:r>
              <a:rPr lang="en-US" sz="2800" dirty="0" smtClean="0"/>
              <a:t>	= n!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/>
              <a:t>Total Number of Non-Serial Schedules</a:t>
            </a:r>
          </a:p>
          <a:p>
            <a:pPr fontAlgn="base"/>
            <a:r>
              <a:rPr lang="en-US" sz="2400" dirty="0" smtClean="0"/>
              <a:t>Total number of non-serial schedules </a:t>
            </a:r>
          </a:p>
          <a:p>
            <a:pPr fontAlgn="base">
              <a:buNone/>
            </a:pPr>
            <a:r>
              <a:rPr lang="en-US" sz="2400" smtClean="0"/>
              <a:t>= Total </a:t>
            </a:r>
            <a:r>
              <a:rPr lang="en-US" sz="2400" dirty="0" smtClean="0"/>
              <a:t>number of schedules – Total number of serial schedules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9026" name="Picture 2" descr="DBMS Schedul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228600"/>
            <a:ext cx="4152900" cy="3400426"/>
          </a:xfrm>
          <a:prstGeom prst="rect">
            <a:avLst/>
          </a:prstGeom>
          <a:noFill/>
        </p:spPr>
      </p:pic>
      <p:pic>
        <p:nvPicPr>
          <p:cNvPr id="129028" name="Picture 4" descr="DBMS Schedul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14825" y="247649"/>
            <a:ext cx="4219575" cy="3409951"/>
          </a:xfrm>
          <a:prstGeom prst="rect">
            <a:avLst/>
          </a:prstGeom>
          <a:noFill/>
        </p:spPr>
      </p:pic>
      <p:pic>
        <p:nvPicPr>
          <p:cNvPr id="129030" name="Picture 6" descr="DBMS Schedul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575" y="3505200"/>
            <a:ext cx="4219575" cy="3324226"/>
          </a:xfrm>
          <a:prstGeom prst="rect">
            <a:avLst/>
          </a:prstGeom>
          <a:noFill/>
        </p:spPr>
      </p:pic>
      <p:pic>
        <p:nvPicPr>
          <p:cNvPr id="129032" name="Picture 8" descr="DBMS Schedu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43425" y="3562349"/>
            <a:ext cx="3990975" cy="3219451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752600" y="76200"/>
            <a:ext cx="6017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Find Out serial and Non serial Schedule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 smtClean="0"/>
              <a:t>Consider there are three transactions with 2, 3, 4 operations respectively, find:</a:t>
            </a:r>
          </a:p>
          <a:p>
            <a:pPr lvl="1" fontAlgn="base"/>
            <a:r>
              <a:rPr lang="en-US" sz="2400" dirty="0" smtClean="0"/>
              <a:t>How many total number of schedules are possible?</a:t>
            </a:r>
          </a:p>
          <a:p>
            <a:pPr lvl="1" fontAlgn="base"/>
            <a:r>
              <a:rPr lang="en-US" sz="2400" dirty="0" smtClean="0"/>
              <a:t>How many total number of serial schedules are possible?</a:t>
            </a:r>
          </a:p>
          <a:p>
            <a:pPr lvl="1" fontAlgn="base"/>
            <a:r>
              <a:rPr lang="en-US" sz="2400" dirty="0" smtClean="0"/>
              <a:t>How many total number of non-serial schedules are possible?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u="sng" dirty="0" smtClean="0"/>
              <a:t>Solution</a:t>
            </a:r>
            <a:endParaRPr lang="en-US" dirty="0" smtClean="0"/>
          </a:p>
          <a:p>
            <a:pPr fontAlgn="base"/>
            <a:r>
              <a:rPr lang="en-US" b="1" dirty="0" smtClean="0"/>
              <a:t>Total Number of Schedules-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  <p:pic>
        <p:nvPicPr>
          <p:cNvPr id="58370" name="Picture 2" descr="https://www.gatevidyalay.com/wp-content/uploads/2018/05/Number-of-Schedules-Problem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657600"/>
            <a:ext cx="7162800" cy="1524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Read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 smtClean="0"/>
              <a:t>Read </a:t>
            </a:r>
            <a:r>
              <a:rPr lang="en-US" sz="2800" dirty="0"/>
              <a:t>operation reads the data from the database and then stores it in the buffer in main memory.</a:t>
            </a:r>
          </a:p>
          <a:p>
            <a:pPr fontAlgn="base"/>
            <a:endParaRPr lang="en-US" sz="2800" dirty="0" smtClean="0"/>
          </a:p>
          <a:p>
            <a:pPr fontAlgn="base">
              <a:buNone/>
            </a:pPr>
            <a:r>
              <a:rPr lang="en-US" sz="2800" dirty="0" smtClean="0"/>
              <a:t>	Example-</a:t>
            </a:r>
            <a:r>
              <a:rPr lang="en-US" sz="2800" dirty="0"/>
              <a:t> </a:t>
            </a:r>
            <a:r>
              <a:rPr lang="en-US" sz="2800" b="1" dirty="0"/>
              <a:t>Read(A)</a:t>
            </a:r>
            <a:r>
              <a:rPr lang="en-US" sz="2800" dirty="0"/>
              <a:t> instruction will read the value of A from the database and will store it in the buffer in main memory.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800" b="1" dirty="0" smtClean="0"/>
              <a:t>Total Number of Serial Schedules:</a:t>
            </a:r>
            <a:endParaRPr lang="en-US" sz="2800" dirty="0" smtClean="0"/>
          </a:p>
          <a:p>
            <a:pPr fontAlgn="base"/>
            <a:r>
              <a:rPr lang="en-US" sz="2800" dirty="0" smtClean="0"/>
              <a:t>Total number of serial schedules </a:t>
            </a:r>
          </a:p>
          <a:p>
            <a:pPr fontAlgn="base">
              <a:buNone/>
            </a:pPr>
            <a:r>
              <a:rPr lang="en-US" sz="2800" dirty="0" smtClean="0"/>
              <a:t>	= Number of different ways of arranging 3 transactions</a:t>
            </a:r>
          </a:p>
          <a:p>
            <a:pPr fontAlgn="base">
              <a:buNone/>
            </a:pPr>
            <a:r>
              <a:rPr lang="en-US" sz="2800" dirty="0" smtClean="0"/>
              <a:t>	= 3!</a:t>
            </a:r>
          </a:p>
          <a:p>
            <a:pPr fontAlgn="base">
              <a:buNone/>
            </a:pPr>
            <a:r>
              <a:rPr lang="en-US" sz="2800" dirty="0" smtClean="0"/>
              <a:t>	= 6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b="1" dirty="0" smtClean="0"/>
              <a:t>Total Number of Non-Serial Schedules</a:t>
            </a:r>
            <a:endParaRPr lang="en-US" sz="2800" dirty="0" smtClean="0"/>
          </a:p>
          <a:p>
            <a:pPr fontAlgn="base">
              <a:buNone/>
            </a:pPr>
            <a:r>
              <a:rPr lang="en-US" sz="2000" dirty="0" smtClean="0"/>
              <a:t>Total number of non-serial schedules</a:t>
            </a:r>
          </a:p>
          <a:p>
            <a:pPr fontAlgn="base">
              <a:buNone/>
            </a:pPr>
            <a:r>
              <a:rPr lang="en-US" sz="2000" dirty="0" smtClean="0"/>
              <a:t>= Total number of schedules – Total number of serial schedules</a:t>
            </a:r>
          </a:p>
          <a:p>
            <a:pPr fontAlgn="base">
              <a:buNone/>
            </a:pPr>
            <a:r>
              <a:rPr lang="en-US" sz="2800" dirty="0" smtClean="0"/>
              <a:t>= 1260 – 6</a:t>
            </a:r>
          </a:p>
          <a:p>
            <a:pPr fontAlgn="base">
              <a:buNone/>
            </a:pPr>
            <a:r>
              <a:rPr lang="en-US" sz="2800" dirty="0" smtClean="0"/>
              <a:t>= 1254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Serializability</a:t>
            </a:r>
            <a:r>
              <a:rPr lang="en-US" b="1" dirty="0" smtClean="0"/>
              <a:t> in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Some non-serial schedules may lead to inconsistency of the database.</a:t>
            </a:r>
          </a:p>
          <a:p>
            <a:pPr fontAlgn="base"/>
            <a:r>
              <a:rPr lang="en-US" sz="2400" dirty="0" err="1" smtClean="0"/>
              <a:t>Serializability</a:t>
            </a:r>
            <a:r>
              <a:rPr lang="en-US" sz="2400" dirty="0" smtClean="0"/>
              <a:t> is a concept that helps to identify </a:t>
            </a:r>
            <a:r>
              <a:rPr lang="en-US" sz="2400" b="1" dirty="0" smtClean="0"/>
              <a:t>which non-serial schedules</a:t>
            </a:r>
            <a:r>
              <a:rPr lang="en-US" sz="2400" dirty="0" smtClean="0"/>
              <a:t> are correct and </a:t>
            </a:r>
            <a:r>
              <a:rPr lang="en-US" sz="2400" b="1" dirty="0" smtClean="0"/>
              <a:t>will maintain the consistency</a:t>
            </a:r>
            <a:r>
              <a:rPr lang="en-US" sz="2400" dirty="0" smtClean="0"/>
              <a:t> of the database.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Serializable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If a given non-serial schedule of ‘n’ transactions is equivalent to some serial schedule of ‘n’ transactions, then it is called as a </a:t>
            </a:r>
            <a:r>
              <a:rPr lang="en-US" sz="2400" b="1" dirty="0" smtClean="0"/>
              <a:t>serializable schedule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dirty="0" smtClean="0"/>
              <a:t>Characteristics</a:t>
            </a:r>
            <a:endParaRPr lang="en-US" dirty="0" smtClean="0"/>
          </a:p>
          <a:p>
            <a:pPr fontAlgn="base"/>
            <a:r>
              <a:rPr lang="en-US" sz="2400" dirty="0" smtClean="0"/>
              <a:t>Serializable schedules behave exactly same as serial schedules.</a:t>
            </a:r>
          </a:p>
          <a:p>
            <a:pPr fontAlgn="base"/>
            <a:r>
              <a:rPr lang="en-US" sz="2400" dirty="0" smtClean="0"/>
              <a:t>Thus, serializable schedules are always-</a:t>
            </a:r>
          </a:p>
          <a:p>
            <a:pPr lvl="1" fontAlgn="base"/>
            <a:r>
              <a:rPr lang="en-US" sz="2400" dirty="0" smtClean="0"/>
              <a:t>Consistent</a:t>
            </a:r>
          </a:p>
          <a:p>
            <a:pPr lvl="1" fontAlgn="base"/>
            <a:r>
              <a:rPr lang="en-US" sz="2400" b="1" dirty="0" smtClean="0"/>
              <a:t>Recoverable</a:t>
            </a:r>
            <a:endParaRPr lang="en-US" sz="2400" dirty="0" smtClean="0"/>
          </a:p>
          <a:p>
            <a:pPr lvl="1" fontAlgn="base"/>
            <a:r>
              <a:rPr lang="en-US" sz="2400" b="1" dirty="0" err="1" smtClean="0"/>
              <a:t>Casacadeless</a:t>
            </a:r>
            <a:endParaRPr lang="en-US" sz="2400" dirty="0" smtClean="0"/>
          </a:p>
          <a:p>
            <a:pPr lvl="1" fontAlgn="base"/>
            <a:r>
              <a:rPr lang="en-US" sz="2400" dirty="0" smtClean="0"/>
              <a:t>Strict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Serial Schedules Vs Serializable Schedules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04800" y="1371599"/>
          <a:ext cx="8382000" cy="5181602"/>
        </p:xfrm>
        <a:graphic>
          <a:graphicData uri="http://schemas.openxmlformats.org/drawingml/2006/table">
            <a:tbl>
              <a:tblPr/>
              <a:tblGrid>
                <a:gridCol w="4197600"/>
                <a:gridCol w="4184400"/>
              </a:tblGrid>
              <a:tr h="67141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Serial Schedules</a:t>
                      </a:r>
                      <a:endParaRPr lang="en-US" sz="4000" dirty="0"/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Serializable Schedules</a:t>
                      </a:r>
                      <a:endParaRPr lang="en-US" sz="4000" dirty="0"/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33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/>
                        <a:t>No concurrency is allowed.</a:t>
                      </a:r>
                    </a:p>
                    <a:p>
                      <a:pPr algn="ctr" fontAlgn="base"/>
                      <a:r>
                        <a:rPr lang="en-US" sz="2000" dirty="0"/>
                        <a:t>Thus, all the transactions necessarily execute serially one after the other.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/>
                        <a:t>Concurrency is allowed.</a:t>
                      </a:r>
                    </a:p>
                    <a:p>
                      <a:pPr algn="ctr" fontAlgn="base"/>
                      <a:r>
                        <a:rPr lang="en-US" sz="2000" dirty="0"/>
                        <a:t>Thus, multiple transactions can execute concurrently.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339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Serial schedules lead to less resource utilization and CPU throughput.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Serializable schedules improve both resource utilization and CPU throughput.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03395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/>
                        <a:t>Serial Schedules are less efficient as compared to serializable schedules.</a:t>
                      </a:r>
                    </a:p>
                    <a:p>
                      <a:pPr algn="ctr" fontAlgn="base"/>
                      <a:r>
                        <a:rPr lang="en-US" sz="2000" dirty="0"/>
                        <a:t>(due to above reason)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000" dirty="0"/>
                        <a:t>Serializable Schedules are always better than serial schedules.</a:t>
                      </a:r>
                    </a:p>
                    <a:p>
                      <a:pPr algn="ctr" fontAlgn="base"/>
                      <a:r>
                        <a:rPr lang="en-US" sz="2000" dirty="0"/>
                        <a:t>(due to above reason)</a:t>
                      </a:r>
                    </a:p>
                  </a:txBody>
                  <a:tcPr marL="95250" marR="95250" marT="76200" marB="76200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Types of </a:t>
            </a:r>
            <a:r>
              <a:rPr lang="en-US" b="1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 </a:t>
            </a:r>
          </a:p>
          <a:p>
            <a:endParaRPr lang="en-US" dirty="0"/>
          </a:p>
        </p:txBody>
      </p:sp>
      <p:pic>
        <p:nvPicPr>
          <p:cNvPr id="68610" name="Picture 2" descr="https://www.gatevidyalay.com/wp-content/uploads/2018/06/Types-of-Serializability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1828800"/>
            <a:ext cx="8455025" cy="2971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Conflict </a:t>
            </a:r>
            <a:r>
              <a:rPr lang="en-US" b="1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sz="2600" dirty="0" smtClean="0"/>
              <a:t>If a given non-serial schedule can be converted into a serial schedule by swapping its non-conflicting operations, then it is called as a </a:t>
            </a:r>
            <a:r>
              <a:rPr lang="en-US" sz="2600" b="1" dirty="0" smtClean="0"/>
              <a:t>conflict serializable schedule</a:t>
            </a:r>
            <a:r>
              <a:rPr lang="en-US" sz="2600" dirty="0" smtClean="0"/>
              <a:t>.</a:t>
            </a:r>
          </a:p>
          <a:p>
            <a:pPr fontAlgn="base">
              <a:buNone/>
            </a:pPr>
            <a:r>
              <a:rPr lang="en-US" b="1" dirty="0" smtClean="0"/>
              <a:t>Conflicting Operations</a:t>
            </a:r>
          </a:p>
          <a:p>
            <a:pPr fontAlgn="base"/>
            <a:r>
              <a:rPr lang="en-US" sz="2600" dirty="0" smtClean="0"/>
              <a:t>Two operations are called as </a:t>
            </a:r>
            <a:r>
              <a:rPr lang="en-US" sz="2600" b="1" dirty="0" smtClean="0"/>
              <a:t>conflicting operations</a:t>
            </a:r>
            <a:r>
              <a:rPr lang="en-US" sz="2600" dirty="0" smtClean="0"/>
              <a:t> if all the following conditions hold true for them-</a:t>
            </a:r>
          </a:p>
          <a:p>
            <a:pPr lvl="1" fontAlgn="base"/>
            <a:r>
              <a:rPr lang="en-US" dirty="0" smtClean="0"/>
              <a:t>Both the operations belong to different transactions</a:t>
            </a:r>
          </a:p>
          <a:p>
            <a:pPr lvl="1" fontAlgn="base"/>
            <a:r>
              <a:rPr lang="en-US" dirty="0" smtClean="0"/>
              <a:t>Both the operations are on the same data item</a:t>
            </a:r>
          </a:p>
          <a:p>
            <a:pPr lvl="1" fontAlgn="base"/>
            <a:r>
              <a:rPr lang="en-US" dirty="0" smtClean="0"/>
              <a:t>At least one of the two operations is a write operation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In this schedule, W1 (A) and R2 (A) are called as conflicting operations.</a:t>
            </a:r>
          </a:p>
          <a:p>
            <a:pPr fontAlgn="base"/>
            <a:r>
              <a:rPr lang="en-US" sz="2400" dirty="0" smtClean="0"/>
              <a:t>This is because all the above conditions hold true for them.</a:t>
            </a:r>
          </a:p>
          <a:p>
            <a:endParaRPr lang="en-US" dirty="0"/>
          </a:p>
        </p:txBody>
      </p:sp>
      <p:pic>
        <p:nvPicPr>
          <p:cNvPr id="69634" name="Picture 2" descr="https://www.gatevidyalay.com/wp-content/uploads/2018/06/Conflicting-Operations-in-DBM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6025" y="2971800"/>
            <a:ext cx="3838575" cy="3428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Checking Whether a Schedule is Conflict Serializable Or 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b="1" u="sng" dirty="0" smtClean="0"/>
              <a:t>Step-01:</a:t>
            </a:r>
            <a:endParaRPr lang="en-US" b="1" dirty="0" smtClean="0"/>
          </a:p>
          <a:p>
            <a:pPr fontAlgn="base"/>
            <a:r>
              <a:rPr lang="en-US" dirty="0" smtClean="0"/>
              <a:t>Find and list all the conflicting operations.</a:t>
            </a:r>
          </a:p>
          <a:p>
            <a:pPr fontAlgn="base">
              <a:buNone/>
            </a:pPr>
            <a:r>
              <a:rPr lang="en-US" b="1" u="sng" dirty="0" smtClean="0"/>
              <a:t>Step-02:</a:t>
            </a:r>
            <a:endParaRPr lang="en-US" b="1" dirty="0" smtClean="0"/>
          </a:p>
          <a:p>
            <a:pPr fontAlgn="base"/>
            <a:r>
              <a:rPr lang="en-US" dirty="0" smtClean="0"/>
              <a:t>Start creating a precedence graph by drawing one node for each transaction.</a:t>
            </a:r>
          </a:p>
          <a:p>
            <a:pPr fontAlgn="base">
              <a:buNone/>
            </a:pPr>
            <a:r>
              <a:rPr lang="en-US" b="1" u="sng" dirty="0" smtClean="0"/>
              <a:t>Step-03:</a:t>
            </a:r>
            <a:endParaRPr lang="en-US" b="1" dirty="0" smtClean="0"/>
          </a:p>
          <a:p>
            <a:pPr fontAlgn="base"/>
            <a:r>
              <a:rPr lang="en-US" dirty="0" smtClean="0"/>
              <a:t>Draw an edge for each conflict pair such that if X</a:t>
            </a:r>
            <a:r>
              <a:rPr lang="en-US" baseline="-25000" dirty="0" smtClean="0"/>
              <a:t>i</a:t>
            </a:r>
            <a:r>
              <a:rPr lang="en-US" dirty="0" smtClean="0"/>
              <a:t> (V) and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j</a:t>
            </a:r>
            <a:r>
              <a:rPr lang="en-US" dirty="0" smtClean="0"/>
              <a:t> (V) forms a conflict pair then draw an edge from T</a:t>
            </a:r>
            <a:r>
              <a:rPr lang="en-US" baseline="-25000" dirty="0" smtClean="0"/>
              <a:t>i</a:t>
            </a:r>
            <a:r>
              <a:rPr lang="en-US" dirty="0" smtClean="0"/>
              <a:t> to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. This ensures that T</a:t>
            </a:r>
            <a:r>
              <a:rPr lang="en-US" baseline="-25000" dirty="0" smtClean="0"/>
              <a:t>i</a:t>
            </a:r>
            <a:r>
              <a:rPr lang="en-US" dirty="0" smtClean="0"/>
              <a:t> gets executed before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j</a:t>
            </a:r>
            <a:r>
              <a:rPr lang="en-US" dirty="0" smtClean="0"/>
              <a:t>.</a:t>
            </a:r>
          </a:p>
          <a:p>
            <a:pPr fontAlgn="base">
              <a:buNone/>
            </a:pPr>
            <a:r>
              <a:rPr lang="en-US" b="1" u="sng" dirty="0" smtClean="0"/>
              <a:t>Step-04:</a:t>
            </a:r>
            <a:endParaRPr lang="en-US" b="1" dirty="0" smtClean="0"/>
          </a:p>
          <a:p>
            <a:pPr fontAlgn="base"/>
            <a:r>
              <a:rPr lang="en-US" dirty="0" smtClean="0"/>
              <a:t>Check if there is any cycle formed in the graph.</a:t>
            </a:r>
          </a:p>
          <a:p>
            <a:pPr fontAlgn="base"/>
            <a:r>
              <a:rPr lang="en-US" dirty="0" smtClean="0"/>
              <a:t>If there is no cycle found, then the schedule is conflict serializable otherwise not.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 Write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 smtClean="0"/>
              <a:t>Write </a:t>
            </a:r>
            <a:r>
              <a:rPr lang="en-US" sz="2800" dirty="0"/>
              <a:t>operation writes the updated data value back to the database from the buffer.</a:t>
            </a:r>
          </a:p>
          <a:p>
            <a:pPr fontAlgn="base">
              <a:buNone/>
            </a:pPr>
            <a:endParaRPr lang="en-US" sz="2800" dirty="0" smtClean="0"/>
          </a:p>
          <a:p>
            <a:pPr fontAlgn="base">
              <a:buNone/>
            </a:pPr>
            <a:r>
              <a:rPr lang="en-US" sz="2800" dirty="0"/>
              <a:t>	</a:t>
            </a:r>
            <a:r>
              <a:rPr lang="en-US" sz="2800" dirty="0" smtClean="0"/>
              <a:t>Example-</a:t>
            </a:r>
            <a:r>
              <a:rPr lang="en-US" sz="2800" dirty="0"/>
              <a:t> </a:t>
            </a:r>
            <a:r>
              <a:rPr lang="en-US" sz="2800" b="1" dirty="0"/>
              <a:t>Write(A)</a:t>
            </a:r>
            <a:r>
              <a:rPr lang="en-US" sz="2800" dirty="0"/>
              <a:t> will write the updated value of A from the buffer to the database</a:t>
            </a:r>
            <a:r>
              <a:rPr lang="en-US" sz="2800" dirty="0" smtClean="0"/>
              <a:t>.</a:t>
            </a:r>
            <a:r>
              <a:rPr lang="en-US" sz="2800" dirty="0"/>
              <a:t>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/>
              <a:t>NOTE</a:t>
            </a:r>
            <a:endParaRPr lang="en-US" dirty="0" smtClean="0"/>
          </a:p>
          <a:p>
            <a:pPr fontAlgn="base"/>
            <a:r>
              <a:rPr lang="en-US" sz="2400" dirty="0" smtClean="0"/>
              <a:t>By performing the </a:t>
            </a:r>
            <a:r>
              <a:rPr lang="en-US" sz="2400" b="1" dirty="0" smtClean="0"/>
              <a:t>Topological Sort</a:t>
            </a:r>
            <a:r>
              <a:rPr lang="en-US" sz="2400" dirty="0" smtClean="0"/>
              <a:t> of the </a:t>
            </a:r>
            <a:r>
              <a:rPr lang="en-US" sz="2400" b="1" dirty="0" smtClean="0"/>
              <a:t>Directed Acyclic Graph</a:t>
            </a:r>
            <a:r>
              <a:rPr lang="en-US" sz="2400" dirty="0" smtClean="0"/>
              <a:t> so obtained, the corresponding serial schedule(s) can be found.</a:t>
            </a:r>
          </a:p>
          <a:p>
            <a:pPr fontAlgn="base"/>
            <a:r>
              <a:rPr lang="en-US" sz="2400" dirty="0" smtClean="0"/>
              <a:t>Such schedules can be more than 1.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Consider the following schedule for transactions T1, T2 and T3:</a:t>
            </a:r>
            <a:endParaRPr lang="en-US" sz="2400" dirty="0"/>
          </a:p>
        </p:txBody>
      </p:sp>
      <p:pic>
        <p:nvPicPr>
          <p:cNvPr id="4" name="Picture 3" descr="GATE2010DBMS1">
            <a:hlinkClick r:id="rId2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743200"/>
            <a:ext cx="4648200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/>
              <a:t>PROBLEMS BASED ON</a:t>
            </a:r>
            <a:r>
              <a:rPr lang="en-US" b="1" dirty="0" smtClean="0"/>
              <a:t>                             </a:t>
            </a:r>
            <a:r>
              <a:rPr lang="en-US" sz="2700" b="1" dirty="0" smtClean="0"/>
              <a:t>CONFLICT 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/>
              <a:t>Problem-01</a:t>
            </a:r>
            <a:endParaRPr lang="en-US" dirty="0" smtClean="0"/>
          </a:p>
          <a:p>
            <a:pPr fontAlgn="base"/>
            <a:r>
              <a:rPr lang="en-US" sz="2800" dirty="0" smtClean="0"/>
              <a:t>Check whether the given schedule S is conflict serializable or not-</a:t>
            </a:r>
          </a:p>
          <a:p>
            <a:pPr fontAlgn="base">
              <a:buNone/>
            </a:pPr>
            <a:endParaRPr lang="en-US" sz="2800" b="1" dirty="0" smtClean="0"/>
          </a:p>
          <a:p>
            <a:pPr fontAlgn="base">
              <a:buNone/>
            </a:pPr>
            <a:r>
              <a:rPr lang="en-US" sz="2800" b="1" dirty="0" smtClean="0"/>
              <a:t>S : R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(A) , R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(A) , R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(B) , R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(B) , R</a:t>
            </a:r>
            <a:r>
              <a:rPr lang="en-US" sz="2800" b="1" baseline="-25000" dirty="0" smtClean="0"/>
              <a:t>3</a:t>
            </a:r>
            <a:r>
              <a:rPr lang="en-US" sz="2800" b="1" dirty="0" smtClean="0"/>
              <a:t>(B) , W</a:t>
            </a:r>
            <a:r>
              <a:rPr lang="en-US" sz="2800" b="1" baseline="-25000" dirty="0" smtClean="0"/>
              <a:t>1</a:t>
            </a:r>
            <a:r>
              <a:rPr lang="en-US" sz="2800" b="1" dirty="0" smtClean="0"/>
              <a:t>(A) , W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(B)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1" dirty="0" smtClean="0"/>
              <a:t>Solution: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600" b="1" u="sng" dirty="0" smtClean="0"/>
              <a:t>Step-01:</a:t>
            </a:r>
            <a:r>
              <a:rPr lang="en-US" dirty="0" smtClean="0"/>
              <a:t> </a:t>
            </a:r>
          </a:p>
          <a:p>
            <a:pPr fontAlgn="base"/>
            <a:r>
              <a:rPr lang="en-US" sz="2600" dirty="0" smtClean="0"/>
              <a:t>List all the conflicting operations and determine the dependency between the transactions-</a:t>
            </a:r>
          </a:p>
          <a:p>
            <a:pPr fontAlgn="base"/>
            <a:r>
              <a:rPr lang="en-US" sz="2600" dirty="0" smtClean="0"/>
              <a:t>R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(A) , W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(A)              (T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 → T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)</a:t>
            </a:r>
          </a:p>
          <a:p>
            <a:pPr fontAlgn="base"/>
            <a:r>
              <a:rPr lang="en-US" sz="2600" dirty="0" smtClean="0"/>
              <a:t>R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(B) , W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(B)              (T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 → T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)</a:t>
            </a:r>
          </a:p>
          <a:p>
            <a:pPr fontAlgn="base"/>
            <a:r>
              <a:rPr lang="en-US" sz="2600" dirty="0" smtClean="0"/>
              <a:t>R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(B) , W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(B)              (T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 → T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)</a:t>
            </a:r>
          </a:p>
          <a:p>
            <a:pPr fontAlgn="base">
              <a:buNone/>
            </a:pPr>
            <a:r>
              <a:rPr lang="en-US" sz="2600" b="1" u="sng" dirty="0" smtClean="0"/>
              <a:t>Step-02:</a:t>
            </a:r>
            <a:endParaRPr lang="en-US" dirty="0" smtClean="0"/>
          </a:p>
          <a:p>
            <a:pPr fontAlgn="base"/>
            <a:r>
              <a:rPr lang="en-US" sz="2600" dirty="0" smtClean="0"/>
              <a:t>Draw the precedence graph</a:t>
            </a:r>
          </a:p>
          <a:p>
            <a:pPr fontAlgn="base"/>
            <a:r>
              <a:rPr lang="en-US" sz="2600" dirty="0" smtClean="0"/>
              <a:t>Clearly, there exists a cycle in the precedence graph.</a:t>
            </a:r>
          </a:p>
          <a:p>
            <a:pPr fontAlgn="base"/>
            <a:r>
              <a:rPr lang="en-US" sz="2600" dirty="0" smtClean="0"/>
              <a:t>Therefore, the given schedule S is </a:t>
            </a:r>
            <a:r>
              <a:rPr lang="en-US" sz="2600" b="1" dirty="0" smtClean="0"/>
              <a:t>not conflict serializable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/>
          </a:p>
        </p:txBody>
      </p:sp>
      <p:pic>
        <p:nvPicPr>
          <p:cNvPr id="71682" name="Picture 2" descr="https://www.gatevidyalay.com/wp-content/uploads/2018/06/Conflict-Serializability-Problem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10250" y="2667000"/>
            <a:ext cx="2495550" cy="1838325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514600" y="685800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None/>
            </a:pPr>
            <a:r>
              <a:rPr lang="en-US" b="1" dirty="0" smtClean="0"/>
              <a:t>S : R</a:t>
            </a:r>
            <a:r>
              <a:rPr lang="en-US" b="1" baseline="-25000" dirty="0" smtClean="0"/>
              <a:t>1</a:t>
            </a:r>
            <a:r>
              <a:rPr lang="en-US" b="1" dirty="0" smtClean="0"/>
              <a:t>(A) , R</a:t>
            </a:r>
            <a:r>
              <a:rPr lang="en-US" b="1" baseline="-25000" dirty="0" smtClean="0"/>
              <a:t>2</a:t>
            </a:r>
            <a:r>
              <a:rPr lang="en-US" b="1" dirty="0" smtClean="0"/>
              <a:t>(A) , R</a:t>
            </a:r>
            <a:r>
              <a:rPr lang="en-US" b="1" baseline="-25000" dirty="0" smtClean="0"/>
              <a:t>1</a:t>
            </a:r>
            <a:r>
              <a:rPr lang="en-US" b="1" dirty="0" smtClean="0"/>
              <a:t>(B) , R</a:t>
            </a:r>
            <a:r>
              <a:rPr lang="en-US" b="1" baseline="-25000" dirty="0" smtClean="0"/>
              <a:t>2</a:t>
            </a:r>
            <a:r>
              <a:rPr lang="en-US" b="1" dirty="0" smtClean="0"/>
              <a:t>(B) , R</a:t>
            </a:r>
            <a:r>
              <a:rPr lang="en-US" b="1" baseline="-25000" dirty="0" smtClean="0"/>
              <a:t>3</a:t>
            </a:r>
            <a:r>
              <a:rPr lang="en-US" b="1" dirty="0" smtClean="0"/>
              <a:t>(B) , W</a:t>
            </a:r>
            <a:r>
              <a:rPr lang="en-US" b="1" baseline="-25000" dirty="0" smtClean="0"/>
              <a:t>1</a:t>
            </a:r>
            <a:r>
              <a:rPr lang="en-US" b="1" dirty="0" smtClean="0"/>
              <a:t>(A) , W</a:t>
            </a:r>
            <a:r>
              <a:rPr lang="en-US" b="1" baseline="-25000" dirty="0" smtClean="0"/>
              <a:t>2</a:t>
            </a:r>
            <a:r>
              <a:rPr lang="en-US" b="1" dirty="0" smtClean="0"/>
              <a:t>(B)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b="1" dirty="0" smtClean="0"/>
              <a:t>Problem-02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 smtClean="0"/>
              <a:t>Check whether the given schedule S is conflict serializable and recoverable or not: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pic>
        <p:nvPicPr>
          <p:cNvPr id="75778" name="Picture 2" descr="https://www.gatevidyalay.com/wp-content/uploads/2018/06/Conflict-Serializability-Problem-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1" y="2486025"/>
            <a:ext cx="6858000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b="1" u="sng" dirty="0" smtClean="0"/>
              <a:t>Step-01:</a:t>
            </a:r>
            <a:endParaRPr lang="en-US" b="1" dirty="0" smtClean="0"/>
          </a:p>
          <a:p>
            <a:pPr fontAlgn="base">
              <a:buNone/>
            </a:pPr>
            <a:r>
              <a:rPr lang="en-US" dirty="0" smtClean="0"/>
              <a:t>List all the conflicting operations and determine the dependency between the transactions-</a:t>
            </a:r>
          </a:p>
          <a:p>
            <a:pPr fontAlgn="base"/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(X) , W</a:t>
            </a:r>
            <a:r>
              <a:rPr lang="en-US" baseline="-25000" dirty="0" smtClean="0"/>
              <a:t>3</a:t>
            </a:r>
            <a:r>
              <a:rPr lang="en-US" dirty="0" smtClean="0"/>
              <a:t>(X)              (T</a:t>
            </a:r>
            <a:r>
              <a:rPr lang="en-US" baseline="-25000" dirty="0" smtClean="0"/>
              <a:t>2</a:t>
            </a:r>
            <a:r>
              <a:rPr lang="en-US" dirty="0" smtClean="0"/>
              <a:t> → 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(X) , W</a:t>
            </a:r>
            <a:r>
              <a:rPr lang="en-US" baseline="-25000" dirty="0" smtClean="0"/>
              <a:t>1</a:t>
            </a:r>
            <a:r>
              <a:rPr lang="en-US" dirty="0" smtClean="0"/>
              <a:t>(X)              (T</a:t>
            </a:r>
            <a:r>
              <a:rPr lang="en-US" baseline="-25000" dirty="0" smtClean="0"/>
              <a:t>2</a:t>
            </a:r>
            <a:r>
              <a:rPr lang="en-US" dirty="0" smtClean="0"/>
              <a:t> → T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(X) , W</a:t>
            </a:r>
            <a:r>
              <a:rPr lang="en-US" baseline="-25000" dirty="0" smtClean="0"/>
              <a:t>1</a:t>
            </a:r>
            <a:r>
              <a:rPr lang="en-US" dirty="0" smtClean="0"/>
              <a:t>(X)             (T</a:t>
            </a:r>
            <a:r>
              <a:rPr lang="en-US" baseline="-25000" dirty="0" smtClean="0"/>
              <a:t>3</a:t>
            </a:r>
            <a:r>
              <a:rPr lang="en-US" dirty="0" smtClean="0"/>
              <a:t> → T</a:t>
            </a:r>
            <a:r>
              <a:rPr lang="en-US" baseline="-25000" dirty="0" smtClean="0"/>
              <a:t>1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(X) , R</a:t>
            </a:r>
            <a:r>
              <a:rPr lang="en-US" baseline="-25000" dirty="0" smtClean="0"/>
              <a:t>4</a:t>
            </a:r>
            <a:r>
              <a:rPr lang="en-US" dirty="0" smtClean="0"/>
              <a:t>(X)              (T</a:t>
            </a:r>
            <a:r>
              <a:rPr lang="en-US" baseline="-25000" dirty="0" smtClean="0"/>
              <a:t>3</a:t>
            </a:r>
            <a:r>
              <a:rPr lang="en-US" dirty="0" smtClean="0"/>
              <a:t> → T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(X) , R</a:t>
            </a:r>
            <a:r>
              <a:rPr lang="en-US" baseline="-25000" dirty="0" smtClean="0"/>
              <a:t>4</a:t>
            </a:r>
            <a:r>
              <a:rPr lang="en-US" dirty="0" smtClean="0"/>
              <a:t>(X)              (T</a:t>
            </a:r>
            <a:r>
              <a:rPr lang="en-US" baseline="-25000" dirty="0" smtClean="0"/>
              <a:t>1</a:t>
            </a:r>
            <a:r>
              <a:rPr lang="en-US" dirty="0" smtClean="0"/>
              <a:t> → T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(Y) , R</a:t>
            </a:r>
            <a:r>
              <a:rPr lang="en-US" baseline="-25000" dirty="0" smtClean="0"/>
              <a:t>4</a:t>
            </a:r>
            <a:r>
              <a:rPr lang="en-US" dirty="0" smtClean="0"/>
              <a:t>(Y)              (T</a:t>
            </a:r>
            <a:r>
              <a:rPr lang="en-US" baseline="-25000" dirty="0" smtClean="0"/>
              <a:t>2</a:t>
            </a:r>
            <a:r>
              <a:rPr lang="en-US" dirty="0" smtClean="0"/>
              <a:t> → T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pPr fontAlgn="base">
              <a:buNone/>
            </a:pPr>
            <a:r>
              <a:rPr lang="en-US" b="1" u="sng" dirty="0" smtClean="0"/>
              <a:t>Step-02:</a:t>
            </a:r>
            <a:endParaRPr lang="en-US" b="1" dirty="0" smtClean="0"/>
          </a:p>
          <a:p>
            <a:pPr fontAlgn="base"/>
            <a:r>
              <a:rPr lang="en-US" dirty="0" smtClean="0"/>
              <a:t>Draw the precedence graph</a:t>
            </a:r>
          </a:p>
          <a:p>
            <a:pPr fontAlgn="base"/>
            <a:r>
              <a:rPr lang="en-US" dirty="0" smtClean="0"/>
              <a:t>Therefore, the given schedule S is </a:t>
            </a:r>
          </a:p>
          <a:p>
            <a:pPr fontAlgn="base">
              <a:buNone/>
            </a:pPr>
            <a:r>
              <a:rPr lang="en-US" dirty="0" smtClean="0"/>
              <a:t>conflict serializable.</a:t>
            </a:r>
          </a:p>
          <a:p>
            <a:endParaRPr lang="en-US" dirty="0"/>
          </a:p>
        </p:txBody>
      </p:sp>
      <p:pic>
        <p:nvPicPr>
          <p:cNvPr id="76802" name="Picture 2" descr="https://www.gatevidyalay.com/wp-content/uploads/2018/06/Conflict-Serializability-Problem-02-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19650" y="2667000"/>
            <a:ext cx="4019550" cy="3200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800" b="1" dirty="0" smtClean="0"/>
              <a:t>Checking Whether S is Recoverable Or Not</a:t>
            </a:r>
            <a:r>
              <a:rPr lang="en-US" sz="2800" dirty="0" smtClean="0"/>
              <a:t>………</a:t>
            </a:r>
          </a:p>
          <a:p>
            <a:pPr fontAlgn="base"/>
            <a:r>
              <a:rPr lang="en-US" sz="2400" b="1" dirty="0" smtClean="0">
                <a:solidFill>
                  <a:srgbClr val="FF0000"/>
                </a:solidFill>
              </a:rPr>
              <a:t>Conflict serializable schedules are always recoverable.</a:t>
            </a:r>
          </a:p>
          <a:p>
            <a:pPr fontAlgn="base"/>
            <a:r>
              <a:rPr lang="en-US" sz="2400" dirty="0" smtClean="0"/>
              <a:t>Therefore, the given schedule S is recoverable.</a:t>
            </a:r>
          </a:p>
          <a:p>
            <a:pPr fontAlgn="base">
              <a:buNone/>
            </a:pPr>
            <a:r>
              <a:rPr lang="en-US" sz="2400" dirty="0" smtClean="0"/>
              <a:t> </a:t>
            </a:r>
          </a:p>
          <a:p>
            <a:pPr fontAlgn="base">
              <a:buNone/>
            </a:pPr>
            <a:r>
              <a:rPr lang="en-US" sz="2800" b="1" dirty="0" smtClean="0"/>
              <a:t>Alternatively</a:t>
            </a:r>
            <a:r>
              <a:rPr lang="en-US" sz="2800" dirty="0" smtClean="0"/>
              <a:t>,</a:t>
            </a:r>
          </a:p>
          <a:p>
            <a:pPr fontAlgn="base"/>
            <a:r>
              <a:rPr lang="en-US" sz="2400" dirty="0" smtClean="0"/>
              <a:t>There exists </a:t>
            </a:r>
            <a:r>
              <a:rPr lang="en-US" sz="2400" b="1" dirty="0" smtClean="0"/>
              <a:t>no dirty read</a:t>
            </a:r>
            <a:r>
              <a:rPr lang="en-US" sz="2400" dirty="0" smtClean="0"/>
              <a:t> operation.</a:t>
            </a:r>
          </a:p>
          <a:p>
            <a:pPr lvl="1" fontAlgn="base"/>
            <a:r>
              <a:rPr lang="en-US" sz="2000" dirty="0" smtClean="0"/>
              <a:t>This is because all the transactions which update the values commits immediately.</a:t>
            </a:r>
          </a:p>
          <a:p>
            <a:pPr fontAlgn="base"/>
            <a:r>
              <a:rPr lang="en-US" sz="2400" dirty="0" smtClean="0"/>
              <a:t>Therefore, the given </a:t>
            </a:r>
            <a:r>
              <a:rPr lang="en-US" sz="2400" b="1" dirty="0" smtClean="0"/>
              <a:t>schedule S is recoverable</a:t>
            </a:r>
            <a:r>
              <a:rPr lang="en-US" sz="2400" dirty="0" smtClean="0"/>
              <a:t>.</a:t>
            </a:r>
          </a:p>
          <a:p>
            <a:pPr fontAlgn="base"/>
            <a:r>
              <a:rPr lang="en-US" sz="2400" dirty="0" smtClean="0"/>
              <a:t>Also, S is a </a:t>
            </a:r>
            <a:r>
              <a:rPr lang="en-US" sz="2400" b="1" dirty="0" err="1" smtClean="0"/>
              <a:t>Cascadeless</a:t>
            </a:r>
            <a:r>
              <a:rPr lang="en-US" sz="2400" b="1" dirty="0" smtClean="0"/>
              <a:t> Schedule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Problem-03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Check whether the given schedule S is conflict serializable or not. If yes, then determine all the possible serialized schedules: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  <p:pic>
        <p:nvPicPr>
          <p:cNvPr id="77826" name="Picture 2" descr="https://www.gatevidyalay.com/wp-content/uploads/2018/06/Conflict-Serializability-Problem-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784860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b="1" u="sng" dirty="0" smtClean="0"/>
              <a:t>Step-01:</a:t>
            </a:r>
            <a:endParaRPr lang="en-US" b="1" dirty="0" smtClean="0"/>
          </a:p>
          <a:p>
            <a:pPr fontAlgn="base"/>
            <a:r>
              <a:rPr lang="en-US" sz="3100" dirty="0" smtClean="0"/>
              <a:t>List all the conflicting operations and determine the dependency between the transactions-</a:t>
            </a:r>
          </a:p>
          <a:p>
            <a:pPr fontAlgn="base"/>
            <a:r>
              <a:rPr lang="en-US" sz="3100" dirty="0" smtClean="0"/>
              <a:t>R</a:t>
            </a:r>
            <a:r>
              <a:rPr lang="en-US" sz="3100" baseline="-25000" dirty="0" smtClean="0"/>
              <a:t>4</a:t>
            </a:r>
            <a:r>
              <a:rPr lang="en-US" sz="3100" dirty="0" smtClean="0"/>
              <a:t>(A) , W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(A)              (T</a:t>
            </a:r>
            <a:r>
              <a:rPr lang="en-US" sz="3100" baseline="-25000" dirty="0" smtClean="0"/>
              <a:t>4</a:t>
            </a:r>
            <a:r>
              <a:rPr lang="en-US" sz="3100" dirty="0" smtClean="0"/>
              <a:t> → T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)</a:t>
            </a:r>
          </a:p>
          <a:p>
            <a:pPr fontAlgn="base"/>
            <a:r>
              <a:rPr lang="en-US" sz="3100" dirty="0" smtClean="0"/>
              <a:t>R</a:t>
            </a:r>
            <a:r>
              <a:rPr lang="en-US" sz="3100" baseline="-25000" dirty="0" smtClean="0"/>
              <a:t>3</a:t>
            </a:r>
            <a:r>
              <a:rPr lang="en-US" sz="3100" dirty="0" smtClean="0"/>
              <a:t>(A) , W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(A)              (T</a:t>
            </a:r>
            <a:r>
              <a:rPr lang="en-US" sz="3100" baseline="-25000" dirty="0" smtClean="0"/>
              <a:t>3</a:t>
            </a:r>
            <a:r>
              <a:rPr lang="en-US" sz="3100" dirty="0" smtClean="0"/>
              <a:t> → T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)</a:t>
            </a:r>
          </a:p>
          <a:p>
            <a:pPr fontAlgn="base"/>
            <a:r>
              <a:rPr lang="en-US" sz="3100" dirty="0" smtClean="0"/>
              <a:t>W</a:t>
            </a:r>
            <a:r>
              <a:rPr lang="en-US" sz="3100" baseline="-25000" dirty="0" smtClean="0"/>
              <a:t>1</a:t>
            </a:r>
            <a:r>
              <a:rPr lang="en-US" sz="3100" dirty="0" smtClean="0"/>
              <a:t>(B) , R</a:t>
            </a:r>
            <a:r>
              <a:rPr lang="en-US" sz="3100" baseline="-25000" dirty="0" smtClean="0"/>
              <a:t>3</a:t>
            </a:r>
            <a:r>
              <a:rPr lang="en-US" sz="3100" dirty="0" smtClean="0"/>
              <a:t>(B)              (T</a:t>
            </a:r>
            <a:r>
              <a:rPr lang="en-US" sz="3100" baseline="-25000" dirty="0" smtClean="0"/>
              <a:t>1</a:t>
            </a:r>
            <a:r>
              <a:rPr lang="en-US" sz="3100" dirty="0" smtClean="0"/>
              <a:t> → T</a:t>
            </a:r>
            <a:r>
              <a:rPr lang="en-US" sz="3100" baseline="-25000" dirty="0" smtClean="0"/>
              <a:t>3</a:t>
            </a:r>
            <a:r>
              <a:rPr lang="en-US" sz="3100" dirty="0" smtClean="0"/>
              <a:t>)</a:t>
            </a:r>
          </a:p>
          <a:p>
            <a:pPr fontAlgn="base"/>
            <a:r>
              <a:rPr lang="en-US" sz="3100" dirty="0" smtClean="0"/>
              <a:t>W</a:t>
            </a:r>
            <a:r>
              <a:rPr lang="en-US" sz="3100" baseline="-25000" dirty="0" smtClean="0"/>
              <a:t>1</a:t>
            </a:r>
            <a:r>
              <a:rPr lang="en-US" sz="3100" dirty="0" smtClean="0"/>
              <a:t>(B) , W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(B)             (T</a:t>
            </a:r>
            <a:r>
              <a:rPr lang="en-US" sz="3100" baseline="-25000" dirty="0" smtClean="0"/>
              <a:t>1</a:t>
            </a:r>
            <a:r>
              <a:rPr lang="en-US" sz="3100" dirty="0" smtClean="0"/>
              <a:t> → T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)</a:t>
            </a:r>
          </a:p>
          <a:p>
            <a:pPr fontAlgn="base"/>
            <a:r>
              <a:rPr lang="en-US" sz="3100" dirty="0" smtClean="0"/>
              <a:t>R</a:t>
            </a:r>
            <a:r>
              <a:rPr lang="en-US" sz="3100" baseline="-25000" dirty="0" smtClean="0"/>
              <a:t>3</a:t>
            </a:r>
            <a:r>
              <a:rPr lang="en-US" sz="3100" dirty="0" smtClean="0"/>
              <a:t>(B) , W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(B)              (T</a:t>
            </a:r>
            <a:r>
              <a:rPr lang="en-US" sz="3100" baseline="-25000" dirty="0" smtClean="0"/>
              <a:t>3</a:t>
            </a:r>
            <a:r>
              <a:rPr lang="en-US" sz="3100" dirty="0" smtClean="0"/>
              <a:t> → T</a:t>
            </a:r>
            <a:r>
              <a:rPr lang="en-US" sz="3100" baseline="-25000" dirty="0" smtClean="0"/>
              <a:t>2</a:t>
            </a:r>
            <a:r>
              <a:rPr lang="en-US" sz="3100" dirty="0" smtClean="0"/>
              <a:t>) </a:t>
            </a:r>
          </a:p>
          <a:p>
            <a:pPr fontAlgn="base">
              <a:buNone/>
            </a:pPr>
            <a:r>
              <a:rPr lang="en-US" b="1" u="sng" dirty="0" smtClean="0"/>
              <a:t>Step-02:</a:t>
            </a:r>
            <a:r>
              <a:rPr lang="en-US" dirty="0" smtClean="0"/>
              <a:t> </a:t>
            </a:r>
          </a:p>
          <a:p>
            <a:pPr fontAlgn="base"/>
            <a:r>
              <a:rPr lang="en-US" sz="2600" dirty="0" smtClean="0"/>
              <a:t>Draw the precedence graph- </a:t>
            </a:r>
          </a:p>
          <a:p>
            <a:pPr fontAlgn="base"/>
            <a:r>
              <a:rPr lang="en-US" sz="2600" dirty="0" smtClean="0"/>
              <a:t>Clearly, there exists no cycle in the precedence graph.</a:t>
            </a:r>
          </a:p>
          <a:p>
            <a:pPr fontAlgn="base"/>
            <a:r>
              <a:rPr lang="en-US" sz="2600" dirty="0" smtClean="0"/>
              <a:t>Therefore, the given schedule S is conflict serializable.</a:t>
            </a:r>
          </a:p>
          <a:p>
            <a:pPr fontAlgn="base">
              <a:buNone/>
            </a:pPr>
            <a:endParaRPr lang="en-US" dirty="0"/>
          </a:p>
        </p:txBody>
      </p:sp>
      <p:pic>
        <p:nvPicPr>
          <p:cNvPr id="80898" name="Picture 2" descr="https://www.gatevidyalay.com/wp-content/uploads/2018/06/Conflict-Serializability-Problem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91050" y="2743200"/>
            <a:ext cx="4171950" cy="20193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b="1" dirty="0" smtClean="0"/>
              <a:t>Finding the Serialized Schedules</a:t>
            </a:r>
          </a:p>
          <a:p>
            <a:pPr fontAlgn="base"/>
            <a:r>
              <a:rPr lang="en-US" sz="2400" dirty="0" smtClean="0"/>
              <a:t>All the possible topological orderings of the above precedence graph will be the possible serialized schedules.</a:t>
            </a:r>
          </a:p>
          <a:p>
            <a:pPr fontAlgn="base"/>
            <a:r>
              <a:rPr lang="en-US" sz="2400" dirty="0" smtClean="0"/>
              <a:t>The topological orderings can be found by performing the </a:t>
            </a:r>
            <a:r>
              <a:rPr lang="en-US" sz="2400" b="1" u="sng" dirty="0" smtClean="0"/>
              <a:t>Topological Sort</a:t>
            </a:r>
            <a:r>
              <a:rPr lang="en-US" sz="2400" dirty="0" smtClean="0"/>
              <a:t> of the above precedence graph.</a:t>
            </a:r>
          </a:p>
          <a:p>
            <a:pPr fontAlgn="base"/>
            <a:r>
              <a:rPr lang="en-US" sz="2400" dirty="0" smtClean="0"/>
              <a:t>After performing the topological sort, the possible serialized schedules are:</a:t>
            </a:r>
          </a:p>
          <a:p>
            <a:pPr fontAlgn="base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 → T</a:t>
            </a:r>
            <a:r>
              <a:rPr lang="en-US" baseline="-25000" dirty="0" smtClean="0"/>
              <a:t>3</a:t>
            </a:r>
            <a:r>
              <a:rPr lang="en-US" dirty="0" smtClean="0"/>
              <a:t> → T</a:t>
            </a:r>
            <a:r>
              <a:rPr lang="en-US" baseline="-25000" dirty="0" smtClean="0"/>
              <a:t>4</a:t>
            </a:r>
            <a:r>
              <a:rPr lang="en-US" dirty="0" smtClean="0"/>
              <a:t> → T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fontAlgn="base"/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 → T</a:t>
            </a:r>
            <a:r>
              <a:rPr lang="en-US" baseline="-25000" dirty="0" smtClean="0"/>
              <a:t>4</a:t>
            </a:r>
            <a:r>
              <a:rPr lang="en-US" dirty="0" smtClean="0"/>
              <a:t> → T</a:t>
            </a:r>
            <a:r>
              <a:rPr lang="en-US" baseline="-25000" dirty="0" smtClean="0"/>
              <a:t>3</a:t>
            </a:r>
            <a:r>
              <a:rPr lang="en-US" dirty="0" smtClean="0"/>
              <a:t> → T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fontAlgn="base"/>
            <a:r>
              <a:rPr lang="en-US" dirty="0" smtClean="0"/>
              <a:t>T</a:t>
            </a:r>
            <a:r>
              <a:rPr lang="en-US" baseline="-25000" dirty="0" smtClean="0"/>
              <a:t>4</a:t>
            </a:r>
            <a:r>
              <a:rPr lang="en-US" dirty="0" smtClean="0"/>
              <a:t> → T</a:t>
            </a:r>
            <a:r>
              <a:rPr lang="en-US" baseline="-25000" dirty="0" smtClean="0"/>
              <a:t>1</a:t>
            </a:r>
            <a:r>
              <a:rPr lang="en-US" dirty="0" smtClean="0"/>
              <a:t> → T</a:t>
            </a:r>
            <a:r>
              <a:rPr lang="en-US" baseline="-25000" dirty="0" smtClean="0"/>
              <a:t>3</a:t>
            </a:r>
            <a:r>
              <a:rPr lang="en-US" dirty="0" smtClean="0"/>
              <a:t> → T</a:t>
            </a:r>
            <a:r>
              <a:rPr lang="en-US" baseline="-25000" dirty="0" smtClean="0"/>
              <a:t>2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1200" y="4237672"/>
            <a:ext cx="3124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R</a:t>
            </a:r>
            <a:r>
              <a:rPr lang="en-US" baseline="-25000" dirty="0" smtClean="0"/>
              <a:t>4</a:t>
            </a:r>
            <a:r>
              <a:rPr lang="en-US" dirty="0" smtClean="0"/>
              <a:t>(A) , W</a:t>
            </a:r>
            <a:r>
              <a:rPr lang="en-US" baseline="-25000" dirty="0" smtClean="0"/>
              <a:t>2</a:t>
            </a:r>
            <a:r>
              <a:rPr lang="en-US" dirty="0" smtClean="0"/>
              <a:t>(A)              (T</a:t>
            </a:r>
            <a:r>
              <a:rPr lang="en-US" baseline="-25000" dirty="0" smtClean="0"/>
              <a:t>4</a:t>
            </a:r>
            <a:r>
              <a:rPr lang="en-US" dirty="0" smtClean="0"/>
              <a:t> → T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(A) , W</a:t>
            </a:r>
            <a:r>
              <a:rPr lang="en-US" baseline="-25000" dirty="0" smtClean="0"/>
              <a:t>2</a:t>
            </a:r>
            <a:r>
              <a:rPr lang="en-US" dirty="0" smtClean="0"/>
              <a:t>(A)              (T</a:t>
            </a:r>
            <a:r>
              <a:rPr lang="en-US" baseline="-25000" dirty="0" smtClean="0"/>
              <a:t>3</a:t>
            </a:r>
            <a:r>
              <a:rPr lang="en-US" dirty="0" smtClean="0"/>
              <a:t> → T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(B) , R</a:t>
            </a:r>
            <a:r>
              <a:rPr lang="en-US" baseline="-25000" dirty="0" smtClean="0"/>
              <a:t>3</a:t>
            </a:r>
            <a:r>
              <a:rPr lang="en-US" dirty="0" smtClean="0"/>
              <a:t>(B)              (T</a:t>
            </a:r>
            <a:r>
              <a:rPr lang="en-US" baseline="-25000" dirty="0" smtClean="0"/>
              <a:t>1</a:t>
            </a:r>
            <a:r>
              <a:rPr lang="en-US" dirty="0" smtClean="0"/>
              <a:t> → 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(B) , W</a:t>
            </a:r>
            <a:r>
              <a:rPr lang="en-US" baseline="-25000" dirty="0" smtClean="0"/>
              <a:t>2</a:t>
            </a:r>
            <a:r>
              <a:rPr lang="en-US" dirty="0" smtClean="0"/>
              <a:t>(B)             (T</a:t>
            </a:r>
            <a:r>
              <a:rPr lang="en-US" baseline="-25000" dirty="0" smtClean="0"/>
              <a:t>1</a:t>
            </a:r>
            <a:r>
              <a:rPr lang="en-US" dirty="0" smtClean="0"/>
              <a:t> → T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(B) , W</a:t>
            </a:r>
            <a:r>
              <a:rPr lang="en-US" baseline="-25000" dirty="0" smtClean="0"/>
              <a:t>2</a:t>
            </a:r>
            <a:r>
              <a:rPr lang="en-US" dirty="0" smtClean="0"/>
              <a:t>(B)              (T</a:t>
            </a:r>
            <a:r>
              <a:rPr lang="en-US" baseline="-25000" dirty="0" smtClean="0"/>
              <a:t>3</a:t>
            </a:r>
            <a:r>
              <a:rPr lang="en-US" dirty="0" smtClean="0"/>
              <a:t> → T</a:t>
            </a:r>
            <a:r>
              <a:rPr lang="en-US" baseline="-25000" dirty="0" smtClean="0"/>
              <a:t>2</a:t>
            </a:r>
            <a:r>
              <a:rPr lang="en-US" dirty="0" smtClean="0"/>
              <a:t>)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dirty="0"/>
              <a:t>Transaction </a:t>
            </a:r>
            <a:r>
              <a:rPr lang="en-US" b="1" dirty="0" smtClean="0"/>
              <a:t>States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800" dirty="0"/>
              <a:t>A transaction goes through many different states throughout its life cycle.</a:t>
            </a:r>
          </a:p>
          <a:p>
            <a:pPr lvl="1" fontAlgn="base"/>
            <a:r>
              <a:rPr lang="en-US" sz="2400" dirty="0" smtClean="0"/>
              <a:t>Active </a:t>
            </a:r>
            <a:r>
              <a:rPr lang="en-US" sz="2400" dirty="0"/>
              <a:t>state</a:t>
            </a:r>
          </a:p>
          <a:p>
            <a:pPr lvl="1" fontAlgn="base"/>
            <a:r>
              <a:rPr lang="en-US" sz="2400" dirty="0"/>
              <a:t>Partially committed state</a:t>
            </a:r>
          </a:p>
          <a:p>
            <a:pPr lvl="1" fontAlgn="base"/>
            <a:r>
              <a:rPr lang="en-US" sz="2400" dirty="0"/>
              <a:t>Committed state</a:t>
            </a:r>
          </a:p>
          <a:p>
            <a:pPr lvl="1" fontAlgn="base"/>
            <a:r>
              <a:rPr lang="en-US" sz="2400" dirty="0"/>
              <a:t>Failed state</a:t>
            </a:r>
          </a:p>
          <a:p>
            <a:pPr lvl="1" fontAlgn="base"/>
            <a:r>
              <a:rPr lang="en-US" sz="2400" dirty="0"/>
              <a:t>Aborted state</a:t>
            </a:r>
          </a:p>
          <a:p>
            <a:pPr lvl="1" fontAlgn="base"/>
            <a:r>
              <a:rPr lang="en-US" sz="2400" dirty="0"/>
              <a:t>Terminated state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Problem-04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fontAlgn="base"/>
            <a:r>
              <a:rPr lang="en-US" sz="2400" dirty="0" smtClean="0"/>
              <a:t>Determine all the possible serialized schedules for the given schedule:</a:t>
            </a:r>
          </a:p>
          <a:p>
            <a:pPr fontAlgn="base"/>
            <a:endParaRPr lang="en-US" dirty="0" smtClean="0"/>
          </a:p>
          <a:p>
            <a:endParaRPr lang="en-US" dirty="0"/>
          </a:p>
        </p:txBody>
      </p:sp>
      <p:pic>
        <p:nvPicPr>
          <p:cNvPr id="81922" name="Picture 2" descr="https://www.gatevidyalay.com/wp-content/uploads/2018/06/Conflict-Serializability-Problem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1" y="1752600"/>
            <a:ext cx="5867400" cy="4800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800" dirty="0" smtClean="0"/>
              <a:t>The given schedule S can be rewritten as: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3970" name="Picture 2" descr="https://www.gatevidyalay.com/wp-content/uploads/2018/06/Conflict-Serializability-Problem-4-Soluti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575" y="2362201"/>
            <a:ext cx="8683625" cy="3886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u="sng" dirty="0" smtClean="0"/>
              <a:t>Step-01:</a:t>
            </a:r>
            <a:endParaRPr lang="en-US" b="1" dirty="0" smtClean="0"/>
          </a:p>
          <a:p>
            <a:pPr fontAlgn="base"/>
            <a:r>
              <a:rPr lang="en-US" sz="2400" dirty="0" smtClean="0"/>
              <a:t>List all the conflicting operations and determine the dependency between the transactions-</a:t>
            </a:r>
          </a:p>
          <a:p>
            <a:pPr fontAlgn="base"/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(A) ,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(A)              (T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 → 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</a:p>
          <a:p>
            <a:pPr fontAlgn="base"/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(A) ,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(A)              (T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 →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</a:p>
          <a:p>
            <a:pPr fontAlgn="base"/>
            <a:r>
              <a:rPr lang="en-US" sz="2400" dirty="0" smtClean="0"/>
              <a:t>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(A) ,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(A)             (T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 →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</a:p>
          <a:p>
            <a:pPr fontAlgn="base"/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(B) ,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(B)              (T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 →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</a:p>
          <a:p>
            <a:pPr fontAlgn="base"/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(B) ,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(B)              (T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 → 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</a:p>
          <a:p>
            <a:pPr fontAlgn="base"/>
            <a:r>
              <a:rPr lang="en-US" sz="2400" dirty="0" smtClean="0"/>
              <a:t>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(B) , W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(B)             (T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 → 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sz="2400" b="1" u="sng" dirty="0" smtClean="0"/>
              <a:t>Step-02:</a:t>
            </a:r>
            <a:endParaRPr lang="en-US" sz="2400" b="1" dirty="0" smtClean="0"/>
          </a:p>
          <a:p>
            <a:pPr fontAlgn="base"/>
            <a:r>
              <a:rPr lang="en-US" sz="2400" dirty="0" smtClean="0"/>
              <a:t>Draw the precedence graph-</a:t>
            </a:r>
          </a:p>
          <a:p>
            <a:endParaRPr lang="en-US" dirty="0"/>
          </a:p>
        </p:txBody>
      </p:sp>
      <p:pic>
        <p:nvPicPr>
          <p:cNvPr id="84994" name="Picture 2" descr="https://www.gatevidyalay.com/wp-content/uploads/2018/06/Conflict-Serializability-Problem-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5950" y="2819401"/>
            <a:ext cx="5276850" cy="18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View </a:t>
            </a:r>
            <a:r>
              <a:rPr lang="en-US" b="1" dirty="0" err="1" smtClean="0"/>
              <a:t>Serializability</a:t>
            </a:r>
            <a:r>
              <a:rPr lang="en-US" b="1" dirty="0" smtClean="0"/>
              <a:t> in DBMS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If a given schedule is found to be view equivalent to some serial schedule, then it is called as a view serializable schedule.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View Equivalent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Consider two schedules S1 and S2 each consisting of two transactions T1 and T2.</a:t>
            </a:r>
          </a:p>
          <a:p>
            <a:pPr fontAlgn="base"/>
            <a:r>
              <a:rPr lang="en-US" sz="2400" dirty="0" smtClean="0"/>
              <a:t>Schedules S1 and S2 are called view equivalent if the following three conditions hold true for them-</a:t>
            </a:r>
          </a:p>
          <a:p>
            <a:pPr fontAlgn="base">
              <a:buNone/>
            </a:pPr>
            <a:r>
              <a:rPr lang="en-US" sz="2400" b="1" dirty="0" smtClean="0"/>
              <a:t>Condition-01:</a:t>
            </a:r>
            <a:endParaRPr lang="en-US" sz="2400" dirty="0" smtClean="0"/>
          </a:p>
          <a:p>
            <a:pPr fontAlgn="base">
              <a:buNone/>
            </a:pPr>
            <a:r>
              <a:rPr lang="en-US" sz="2400" dirty="0" smtClean="0"/>
              <a:t>For each data item X, </a:t>
            </a:r>
          </a:p>
          <a:p>
            <a:pPr fontAlgn="base"/>
            <a:r>
              <a:rPr lang="en-US" sz="3600" b="1" dirty="0" smtClean="0"/>
              <a:t>if </a:t>
            </a:r>
            <a:r>
              <a:rPr lang="en-US" sz="2400" dirty="0" smtClean="0"/>
              <a:t>transaction T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 reads X from the database initially in schedule S1, </a:t>
            </a:r>
          </a:p>
          <a:p>
            <a:pPr fontAlgn="base"/>
            <a:r>
              <a:rPr lang="en-US" sz="3600" b="1" dirty="0" smtClean="0"/>
              <a:t>then </a:t>
            </a:r>
            <a:r>
              <a:rPr lang="en-US" sz="2400" dirty="0" smtClean="0"/>
              <a:t>in schedule S2 also, T</a:t>
            </a:r>
            <a:r>
              <a:rPr lang="en-US" sz="2400" baseline="-25000" dirty="0" smtClean="0"/>
              <a:t>i </a:t>
            </a:r>
            <a:r>
              <a:rPr lang="en-US" sz="2400" dirty="0" smtClean="0"/>
              <a:t>must perform the initial read of X from the database.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sz="2400" b="1" u="sng" dirty="0" smtClean="0"/>
              <a:t>Condition-02</a:t>
            </a:r>
            <a:endParaRPr lang="en-US" sz="2400" dirty="0" smtClean="0"/>
          </a:p>
          <a:p>
            <a:pPr fontAlgn="base"/>
            <a:r>
              <a:rPr lang="en-US" b="1" dirty="0" smtClean="0"/>
              <a:t>If </a:t>
            </a:r>
            <a:r>
              <a:rPr lang="en-US" sz="2400" dirty="0" smtClean="0"/>
              <a:t>transaction T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 reads a data item that has been updated by the transaction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dirty="0" smtClean="0"/>
              <a:t> in schedule S1, </a:t>
            </a:r>
          </a:p>
          <a:p>
            <a:pPr fontAlgn="base"/>
            <a:r>
              <a:rPr lang="en-US" sz="3600" b="1" dirty="0" smtClean="0"/>
              <a:t>then</a:t>
            </a:r>
            <a:r>
              <a:rPr lang="en-US" sz="2400" dirty="0" smtClean="0"/>
              <a:t> in schedule S2 also, transaction T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 must read the same data item that has been updated by the transaction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j</a:t>
            </a:r>
            <a:r>
              <a:rPr lang="en-US" sz="2400" baseline="-25000" dirty="0" smtClean="0"/>
              <a:t>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u="sng" dirty="0" smtClean="0"/>
              <a:t>Condition-03:</a:t>
            </a:r>
            <a:r>
              <a:rPr lang="en-US" sz="2400" dirty="0" smtClean="0"/>
              <a:t> </a:t>
            </a:r>
          </a:p>
          <a:p>
            <a:pPr fontAlgn="base">
              <a:buNone/>
            </a:pPr>
            <a:r>
              <a:rPr lang="en-US" sz="2400" dirty="0" smtClean="0"/>
              <a:t>For each data item X, </a:t>
            </a:r>
          </a:p>
          <a:p>
            <a:pPr fontAlgn="base"/>
            <a:r>
              <a:rPr lang="en-US" sz="3600" b="1" dirty="0" smtClean="0"/>
              <a:t>if</a:t>
            </a:r>
            <a:r>
              <a:rPr lang="en-US" sz="2400" dirty="0" smtClean="0"/>
              <a:t> X has been updated at last by transaction T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 in schedule S1, </a:t>
            </a:r>
          </a:p>
          <a:p>
            <a:pPr fontAlgn="base"/>
            <a:r>
              <a:rPr lang="en-US" sz="3600" b="1" dirty="0" smtClean="0"/>
              <a:t>then</a:t>
            </a:r>
            <a:r>
              <a:rPr lang="en-US" sz="2400" dirty="0" smtClean="0"/>
              <a:t> in schedule S2 also, X must be updated at last by transaction T</a:t>
            </a:r>
            <a:r>
              <a:rPr lang="en-US" sz="2400" baseline="-25000" dirty="0" smtClean="0"/>
              <a:t>i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</a:t>
            </a:r>
            <a:r>
              <a:rPr lang="en-US" smtClean="0"/>
              <a:t>View Equivalent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Initial readers must be same for all the data items.</a:t>
            </a:r>
          </a:p>
          <a:p>
            <a:r>
              <a:rPr lang="en-US" sz="2800" dirty="0" smtClean="0"/>
              <a:t>Write-read sequence must be same.</a:t>
            </a:r>
          </a:p>
          <a:p>
            <a:r>
              <a:rPr lang="en-US" sz="2800" dirty="0" smtClean="0"/>
              <a:t>Final writers must be same for all the data items.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Schedule is View Serializable Or Not…?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3000" b="1" u="sng" dirty="0" smtClean="0"/>
              <a:t>Method-01:</a:t>
            </a:r>
            <a:endParaRPr lang="en-US" sz="3000" dirty="0" smtClean="0"/>
          </a:p>
          <a:p>
            <a:pPr fontAlgn="base"/>
            <a:r>
              <a:rPr lang="en-US" sz="2200" dirty="0" smtClean="0"/>
              <a:t>Check whether the given schedule is conflict serializable or not.</a:t>
            </a:r>
          </a:p>
          <a:p>
            <a:pPr fontAlgn="base"/>
            <a:r>
              <a:rPr lang="en-US" sz="2200" dirty="0" smtClean="0"/>
              <a:t>If the given schedule is conflict serializable, then it is surely view serializable. Stop and report your answer.</a:t>
            </a:r>
          </a:p>
          <a:p>
            <a:pPr fontAlgn="base"/>
            <a:r>
              <a:rPr lang="en-US" sz="2200" dirty="0" smtClean="0"/>
              <a:t>If the given schedule is not conflict serializable, then it may or may not be view serializable. Go and check using other methods. </a:t>
            </a:r>
          </a:p>
          <a:p>
            <a:pPr lvl="1" fontAlgn="base">
              <a:buNone/>
            </a:pPr>
            <a:r>
              <a:rPr lang="en-US" sz="2400" b="1" u="sng" dirty="0" smtClean="0"/>
              <a:t>Thumb Rules</a:t>
            </a:r>
            <a:endParaRPr lang="en-US" sz="2400" b="1" dirty="0" smtClean="0"/>
          </a:p>
          <a:p>
            <a:pPr lvl="1" fontAlgn="base"/>
            <a:r>
              <a:rPr lang="en-US" sz="1600" dirty="0" smtClean="0"/>
              <a:t>All conflict serializable schedules are view serializable.</a:t>
            </a:r>
          </a:p>
          <a:p>
            <a:pPr lvl="1" fontAlgn="base"/>
            <a:r>
              <a:rPr lang="en-US" sz="1600" dirty="0" smtClean="0"/>
              <a:t>All view serializable schedules may or may not be conflict serializable.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ransaction-States-in-DBM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752600"/>
            <a:ext cx="7924800" cy="4724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u="sng" dirty="0" smtClean="0"/>
              <a:t>Method-02:</a:t>
            </a:r>
            <a:endParaRPr lang="en-US" sz="2400" dirty="0" smtClean="0"/>
          </a:p>
          <a:p>
            <a:pPr fontAlgn="base"/>
            <a:r>
              <a:rPr lang="en-US" sz="2000" dirty="0" smtClean="0"/>
              <a:t>Check </a:t>
            </a:r>
            <a:r>
              <a:rPr lang="en-US" sz="2000" b="1" dirty="0" smtClean="0"/>
              <a:t>if there exists any blind write operation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smtClean="0"/>
              <a:t>If there does not exist any blind write, then the schedule is surely not view serializable. Stop and report your answer.</a:t>
            </a:r>
          </a:p>
          <a:p>
            <a:pPr fontAlgn="base"/>
            <a:r>
              <a:rPr lang="en-US" sz="2000" dirty="0" smtClean="0"/>
              <a:t>If there exists any blind write, </a:t>
            </a:r>
            <a:r>
              <a:rPr lang="en-US" sz="2000" b="1" dirty="0" smtClean="0"/>
              <a:t>then the schedule may or may not be view serializable.</a:t>
            </a:r>
            <a:r>
              <a:rPr lang="en-US" sz="2000" dirty="0" smtClean="0"/>
              <a:t> Go and check using other methods.</a:t>
            </a:r>
          </a:p>
          <a:p>
            <a:pPr fontAlgn="base">
              <a:buNone/>
            </a:pPr>
            <a:r>
              <a:rPr lang="en-US" sz="2400" dirty="0" smtClean="0"/>
              <a:t> </a:t>
            </a:r>
          </a:p>
          <a:p>
            <a:pPr lvl="1" fontAlgn="base">
              <a:buNone/>
            </a:pPr>
            <a:r>
              <a:rPr lang="en-US" sz="2000" b="1" u="sng" dirty="0" smtClean="0"/>
              <a:t>Thumb Rule</a:t>
            </a:r>
            <a:endParaRPr lang="en-US" sz="2000" b="1" dirty="0" smtClean="0"/>
          </a:p>
          <a:p>
            <a:pPr lvl="1" fontAlgn="base"/>
            <a:r>
              <a:rPr lang="en-US" sz="2000" dirty="0" smtClean="0"/>
              <a:t>No blind write means not a view serializable schedule.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u="sng" dirty="0" smtClean="0"/>
              <a:t>Method-03:</a:t>
            </a:r>
            <a:endParaRPr lang="en-US" dirty="0" smtClean="0"/>
          </a:p>
          <a:p>
            <a:pPr fontAlgn="base"/>
            <a:r>
              <a:rPr lang="en-US" sz="2400" dirty="0" smtClean="0"/>
              <a:t>In this method, try finding a view equivalent serial schedule.</a:t>
            </a:r>
          </a:p>
          <a:p>
            <a:pPr fontAlgn="base"/>
            <a:r>
              <a:rPr lang="en-US" sz="2400" dirty="0" smtClean="0"/>
              <a:t>By using the above three conditions, write all the dependencies.</a:t>
            </a:r>
          </a:p>
          <a:p>
            <a:pPr fontAlgn="base"/>
            <a:r>
              <a:rPr lang="en-US" sz="2400" dirty="0" smtClean="0"/>
              <a:t>Then, draw a graph using those dependencies.</a:t>
            </a:r>
          </a:p>
          <a:p>
            <a:pPr fontAlgn="base"/>
            <a:r>
              <a:rPr lang="en-US" sz="2400" dirty="0" smtClean="0"/>
              <a:t>If there exists no cycle in the graph, then the schedule is view serializable otherwise not.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if (</a:t>
            </a:r>
            <a:r>
              <a:rPr lang="en-US" b="1" dirty="0" smtClean="0"/>
              <a:t>Schedule(S) == </a:t>
            </a:r>
            <a:r>
              <a:rPr lang="en-US" b="1" dirty="0" err="1" smtClean="0"/>
              <a:t>ConflictSerializable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then, Schedule(S) == View Serializable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 if(</a:t>
            </a:r>
            <a:r>
              <a:rPr lang="en-US" b="1" dirty="0" smtClean="0"/>
              <a:t>Schedule(S)   has no blind write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then, Schedule(S) == NOT View Serializable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 if(</a:t>
            </a:r>
            <a:r>
              <a:rPr lang="en-US" b="1" dirty="0" smtClean="0"/>
              <a:t>Schedule(S) == </a:t>
            </a:r>
            <a:r>
              <a:rPr lang="en-US" b="1" dirty="0" err="1" smtClean="0"/>
              <a:t>ViewEquivalentSchedule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Draw dependency graph</a:t>
            </a:r>
          </a:p>
          <a:p>
            <a:pPr>
              <a:buNone/>
            </a:pPr>
            <a:r>
              <a:rPr lang="en-US" dirty="0" smtClean="0"/>
              <a:t>	If graph has no cycle View Serializable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else  Not View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62400" y="228600"/>
            <a:ext cx="1583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SUMMARY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PROBLEMS BASED ON VIEW SERIALIZABILITY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sz="2400" b="1" u="sng" dirty="0" smtClean="0"/>
              <a:t>Problem-01: </a:t>
            </a:r>
            <a:r>
              <a:rPr lang="en-US" sz="2400" dirty="0" smtClean="0"/>
              <a:t>Check whether the given schedule S is view serializable or not-</a:t>
            </a:r>
          </a:p>
          <a:p>
            <a:endParaRPr lang="en-US" sz="2400" dirty="0"/>
          </a:p>
        </p:txBody>
      </p:sp>
      <p:pic>
        <p:nvPicPr>
          <p:cNvPr id="1026" name="Picture 2" descr="https://www.gatevidyalay.com/wp-content/uploads/2018/06/View-Serializability-Problem-0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09825"/>
            <a:ext cx="7467600" cy="4219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4" name="Picture 2" descr="https://www.gatevidyalay.com/wp-content/uploads/2018/06/View-Serializability-Problem-01-Precedence-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2743200"/>
            <a:ext cx="3581400" cy="38862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000" b="1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257800" cy="5334000"/>
          </a:xfrm>
        </p:spPr>
        <p:txBody>
          <a:bodyPr>
            <a:normAutofit fontScale="70000" lnSpcReduction="20000"/>
          </a:bodyPr>
          <a:lstStyle/>
          <a:p>
            <a:pPr fontAlgn="base">
              <a:buNone/>
            </a:pPr>
            <a:r>
              <a:rPr lang="en-US" sz="2400" b="1" dirty="0" smtClean="0"/>
              <a:t>Checking Whether S is Conflict Serializable Or Not-</a:t>
            </a:r>
          </a:p>
          <a:p>
            <a:pPr fontAlgn="base">
              <a:buNone/>
            </a:pPr>
            <a:r>
              <a:rPr lang="en-US" dirty="0" smtClean="0"/>
              <a:t>conflicting operations 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(B) , W</a:t>
            </a:r>
            <a:r>
              <a:rPr lang="en-US" baseline="-25000" dirty="0" smtClean="0"/>
              <a:t>2</a:t>
            </a:r>
            <a:r>
              <a:rPr lang="en-US" dirty="0" smtClean="0"/>
              <a:t>(B)              (T</a:t>
            </a:r>
            <a:r>
              <a:rPr lang="en-US" baseline="-25000" dirty="0" smtClean="0"/>
              <a:t>1</a:t>
            </a:r>
            <a:r>
              <a:rPr lang="en-US" dirty="0" smtClean="0"/>
              <a:t> → T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(B) , W</a:t>
            </a:r>
            <a:r>
              <a:rPr lang="en-US" baseline="-25000" dirty="0" smtClean="0"/>
              <a:t>3</a:t>
            </a:r>
            <a:r>
              <a:rPr lang="en-US" dirty="0" smtClean="0"/>
              <a:t>(B)              (T</a:t>
            </a:r>
            <a:r>
              <a:rPr lang="en-US" baseline="-25000" dirty="0" smtClean="0"/>
              <a:t>1</a:t>
            </a:r>
            <a:r>
              <a:rPr lang="en-US" dirty="0" smtClean="0"/>
              <a:t> → 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1</a:t>
            </a:r>
            <a:r>
              <a:rPr lang="en-US" dirty="0" smtClean="0"/>
              <a:t>(B) , W</a:t>
            </a:r>
            <a:r>
              <a:rPr lang="en-US" baseline="-25000" dirty="0" smtClean="0"/>
              <a:t>4</a:t>
            </a:r>
            <a:r>
              <a:rPr lang="en-US" dirty="0" smtClean="0"/>
              <a:t>(B)              (T</a:t>
            </a:r>
            <a:r>
              <a:rPr lang="en-US" baseline="-25000" dirty="0" smtClean="0"/>
              <a:t>1</a:t>
            </a:r>
            <a:r>
              <a:rPr lang="en-US" dirty="0" smtClean="0"/>
              <a:t> → T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(B) , W</a:t>
            </a:r>
            <a:r>
              <a:rPr lang="en-US" baseline="-25000" dirty="0" smtClean="0"/>
              <a:t>3</a:t>
            </a:r>
            <a:r>
              <a:rPr lang="en-US" dirty="0" smtClean="0"/>
              <a:t>(B)              (T</a:t>
            </a:r>
            <a:r>
              <a:rPr lang="en-US" baseline="-25000" dirty="0" smtClean="0"/>
              <a:t>2</a:t>
            </a:r>
            <a:r>
              <a:rPr lang="en-US" dirty="0" smtClean="0"/>
              <a:t> → T</a:t>
            </a:r>
            <a:r>
              <a:rPr lang="en-US" baseline="-25000" dirty="0" smtClean="0"/>
              <a:t>3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(B) , W</a:t>
            </a:r>
            <a:r>
              <a:rPr lang="en-US" baseline="-25000" dirty="0" smtClean="0"/>
              <a:t>4</a:t>
            </a:r>
            <a:r>
              <a:rPr lang="en-US" dirty="0" smtClean="0"/>
              <a:t>(B)              (T</a:t>
            </a:r>
            <a:r>
              <a:rPr lang="en-US" baseline="-25000" dirty="0" smtClean="0"/>
              <a:t>2</a:t>
            </a:r>
            <a:r>
              <a:rPr lang="en-US" dirty="0" smtClean="0"/>
              <a:t> → T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pPr fontAlgn="base"/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(B) , W</a:t>
            </a:r>
            <a:r>
              <a:rPr lang="en-US" baseline="-25000" dirty="0" smtClean="0"/>
              <a:t>4</a:t>
            </a:r>
            <a:r>
              <a:rPr lang="en-US" dirty="0" smtClean="0"/>
              <a:t>(B)              (T</a:t>
            </a:r>
            <a:r>
              <a:rPr lang="en-US" baseline="-25000" dirty="0" smtClean="0"/>
              <a:t>3</a:t>
            </a:r>
            <a:r>
              <a:rPr lang="en-US" dirty="0" smtClean="0"/>
              <a:t> → T</a:t>
            </a:r>
            <a:r>
              <a:rPr lang="en-US" baseline="-25000" dirty="0" smtClean="0"/>
              <a:t>4</a:t>
            </a:r>
            <a:r>
              <a:rPr lang="en-US" dirty="0" smtClean="0"/>
              <a:t>)</a:t>
            </a:r>
          </a:p>
          <a:p>
            <a:pPr fontAlgn="base">
              <a:buNone/>
            </a:pPr>
            <a:r>
              <a:rPr lang="en-US" dirty="0" smtClean="0"/>
              <a:t> </a:t>
            </a:r>
          </a:p>
          <a:p>
            <a:pPr fontAlgn="base"/>
            <a:r>
              <a:rPr lang="en-US" dirty="0" smtClean="0"/>
              <a:t>Clearly, there exists no cycle in the precedence graph.</a:t>
            </a:r>
          </a:p>
          <a:p>
            <a:pPr fontAlgn="base"/>
            <a:r>
              <a:rPr lang="en-US" dirty="0" smtClean="0"/>
              <a:t>Therefore, the given schedule S is conflict serializable.</a:t>
            </a:r>
          </a:p>
          <a:p>
            <a:pPr fontAlgn="base"/>
            <a:r>
              <a:rPr lang="en-US" dirty="0" smtClean="0"/>
              <a:t>Thus, we conclude that the given schedule is also view serializable.</a:t>
            </a:r>
          </a:p>
          <a:p>
            <a:endParaRPr lang="en-US" dirty="0"/>
          </a:p>
        </p:txBody>
      </p:sp>
      <p:pic>
        <p:nvPicPr>
          <p:cNvPr id="5" name="Picture 2" descr="https://www.gatevidyalay.com/wp-content/uploads/2018/06/View-Serializability-Problem-0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28600"/>
            <a:ext cx="3810000" cy="259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Problem-02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6498" name="Picture 2" descr="https://www.gatevidyalay.com/wp-content/uploads/2018/06/View-Serializability-Problem-0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7825" y="2333625"/>
            <a:ext cx="4829175" cy="34575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910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R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(A) , W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(A)              (T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 → T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</a:p>
          <a:p>
            <a:pPr fontAlgn="base"/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(A) , W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(A)              (T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 → T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)</a:t>
            </a:r>
          </a:p>
          <a:p>
            <a:pPr fontAlgn="base"/>
            <a:r>
              <a:rPr lang="en-US" sz="2400" dirty="0" smtClean="0"/>
              <a:t>R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(A) ,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(A)              (T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 →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</a:p>
          <a:p>
            <a:pPr fontAlgn="base"/>
            <a:r>
              <a:rPr lang="en-US" sz="2400" dirty="0" smtClean="0"/>
              <a:t>W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(A) , W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(A)            (T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 → T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)</a:t>
            </a:r>
          </a:p>
          <a:p>
            <a:pPr fontAlgn="base"/>
            <a:r>
              <a:rPr lang="en-US" sz="2400" dirty="0" smtClean="0"/>
              <a:t>Clearly, there exists a cycle in the precedence graph.</a:t>
            </a:r>
          </a:p>
          <a:p>
            <a:pPr fontAlgn="base"/>
            <a:r>
              <a:rPr lang="en-US" sz="2400" dirty="0" smtClean="0"/>
              <a:t>Therefore, the given schedule S is not conflict serializable.</a:t>
            </a:r>
          </a:p>
          <a:p>
            <a:endParaRPr lang="en-US" dirty="0"/>
          </a:p>
        </p:txBody>
      </p:sp>
      <p:pic>
        <p:nvPicPr>
          <p:cNvPr id="107522" name="Picture 2" descr="https://www.gatevidyalay.com/wp-content/uploads/2018/06/View-Serializability-Problem-02-Precedence-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10100" y="1676400"/>
            <a:ext cx="3848100" cy="381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sz="2400" b="1" dirty="0" smtClean="0"/>
              <a:t>Checking for Blind Writes</a:t>
            </a:r>
            <a:endParaRPr lang="en-US" sz="2400" dirty="0" smtClean="0"/>
          </a:p>
          <a:p>
            <a:pPr fontAlgn="base"/>
            <a:r>
              <a:rPr lang="en-US" sz="2400" dirty="0" smtClean="0"/>
              <a:t>There exists a blind write W</a:t>
            </a:r>
            <a:r>
              <a:rPr lang="en-US" sz="2400" baseline="-25000" dirty="0" smtClean="0"/>
              <a:t>3 </a:t>
            </a:r>
            <a:r>
              <a:rPr lang="en-US" sz="2400" dirty="0" smtClean="0"/>
              <a:t>(A) in the given schedule S.</a:t>
            </a:r>
          </a:p>
          <a:p>
            <a:pPr fontAlgn="base"/>
            <a:r>
              <a:rPr lang="en-US" sz="2400" dirty="0" smtClean="0"/>
              <a:t>Therefore, the given schedule S may or may not be view serializable.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 fontScale="92500" lnSpcReduction="20000"/>
          </a:bodyPr>
          <a:lstStyle/>
          <a:p>
            <a:pPr fontAlgn="base">
              <a:buNone/>
            </a:pPr>
            <a:r>
              <a:rPr lang="en-US" sz="2400" b="1" u="sng" dirty="0" smtClean="0"/>
              <a:t>Drawing a Dependency Graph</a:t>
            </a:r>
            <a:endParaRPr lang="en-US" dirty="0" smtClean="0"/>
          </a:p>
          <a:p>
            <a:pPr fontAlgn="base"/>
            <a:r>
              <a:rPr lang="en-US" sz="2200" dirty="0" smtClean="0"/>
              <a:t>T1 firstly reads A and T3 firstly updates A.</a:t>
            </a:r>
          </a:p>
          <a:p>
            <a:pPr fontAlgn="base"/>
            <a:r>
              <a:rPr lang="en-US" sz="2200" dirty="0" smtClean="0"/>
              <a:t>So, T1 must execute before T3.</a:t>
            </a:r>
          </a:p>
          <a:p>
            <a:pPr fontAlgn="base"/>
            <a:r>
              <a:rPr lang="en-US" sz="2200" dirty="0" smtClean="0"/>
              <a:t>Thus, we get the dependency </a:t>
            </a:r>
            <a:r>
              <a:rPr lang="en-US" sz="2200" b="1" dirty="0" smtClean="0"/>
              <a:t>T1 → T3</a:t>
            </a:r>
            <a:r>
              <a:rPr lang="en-US" sz="2200" dirty="0" smtClean="0"/>
              <a:t>.</a:t>
            </a:r>
          </a:p>
          <a:p>
            <a:pPr fontAlgn="base"/>
            <a:r>
              <a:rPr lang="en-US" sz="2200" dirty="0" smtClean="0"/>
              <a:t>Final </a:t>
            </a:r>
            <a:r>
              <a:rPr lang="en-US" sz="2200" dirty="0" err="1" smtClean="0"/>
              <a:t>updation</a:t>
            </a:r>
            <a:r>
              <a:rPr lang="en-US" sz="2200" dirty="0" smtClean="0"/>
              <a:t> on A is made by the transaction T1.</a:t>
            </a:r>
          </a:p>
          <a:p>
            <a:pPr fontAlgn="base"/>
            <a:r>
              <a:rPr lang="en-US" sz="2200" dirty="0" smtClean="0"/>
              <a:t>So, T1 must execute after all other transactions.</a:t>
            </a:r>
          </a:p>
          <a:p>
            <a:pPr fontAlgn="base"/>
            <a:r>
              <a:rPr lang="en-US" sz="2200" dirty="0" smtClean="0"/>
              <a:t>Thus, we get the dependency </a:t>
            </a:r>
            <a:r>
              <a:rPr lang="en-US" sz="2200" b="1" dirty="0" smtClean="0"/>
              <a:t>(T2, T3) → T1</a:t>
            </a:r>
            <a:r>
              <a:rPr lang="en-US" sz="2200" dirty="0" smtClean="0"/>
              <a:t>.</a:t>
            </a:r>
          </a:p>
          <a:p>
            <a:pPr fontAlgn="base"/>
            <a:r>
              <a:rPr lang="en-US" sz="2200" dirty="0" smtClean="0"/>
              <a:t>There exists no write-read sequence.</a:t>
            </a:r>
          </a:p>
          <a:p>
            <a:pPr fontAlgn="base"/>
            <a:r>
              <a:rPr lang="en-US" sz="1900" dirty="0" smtClean="0"/>
              <a:t>Clearly, there exists a cycle in the dependency graph.</a:t>
            </a:r>
          </a:p>
          <a:p>
            <a:pPr fontAlgn="base"/>
            <a:r>
              <a:rPr lang="en-US" sz="1900" dirty="0" smtClean="0"/>
              <a:t>Thus, we conclude that the given schedule S is not view serializable.</a:t>
            </a:r>
          </a:p>
          <a:p>
            <a:pPr fontAlgn="base"/>
            <a:endParaRPr lang="en-US" sz="2200" dirty="0" smtClean="0"/>
          </a:p>
          <a:p>
            <a:endParaRPr lang="en-US" dirty="0"/>
          </a:p>
        </p:txBody>
      </p:sp>
      <p:pic>
        <p:nvPicPr>
          <p:cNvPr id="108546" name="Picture 2" descr="https://www.gatevidyalay.com/wp-content/uploads/2018/06/View-Serializability-Problem-02-Dependency-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962400"/>
            <a:ext cx="3009900" cy="2438400"/>
          </a:xfrm>
          <a:prstGeom prst="rect">
            <a:avLst/>
          </a:prstGeom>
          <a:noFill/>
        </p:spPr>
      </p:pic>
      <p:pic>
        <p:nvPicPr>
          <p:cNvPr id="5" name="Picture 2" descr="https://www.gatevidyalay.com/wp-content/uploads/2018/06/View-Serializability-Problem-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1143000"/>
            <a:ext cx="3192843" cy="2286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Problem-03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0594" name="Picture 2" descr="https://www.gatevidyalay.com/wp-content/uploads/2018/06/View-Serializability-Problem-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599" y="1343024"/>
            <a:ext cx="5867401" cy="53625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dirty="0" smtClean="0"/>
              <a:t>1. Active State-</a:t>
            </a:r>
            <a:r>
              <a:rPr lang="en-US" dirty="0"/>
              <a:t> </a:t>
            </a:r>
          </a:p>
          <a:p>
            <a:pPr fontAlgn="base"/>
            <a:r>
              <a:rPr lang="en-US" sz="2400" dirty="0" smtClean="0"/>
              <a:t>A </a:t>
            </a:r>
            <a:r>
              <a:rPr lang="en-US" sz="2400" dirty="0"/>
              <a:t>transaction is called in an active state as long as its </a:t>
            </a:r>
            <a:r>
              <a:rPr lang="en-US" sz="2400" b="1" dirty="0"/>
              <a:t>instructions are getting executed</a:t>
            </a:r>
            <a:r>
              <a:rPr lang="en-US" sz="2400" dirty="0"/>
              <a:t>.</a:t>
            </a:r>
          </a:p>
          <a:p>
            <a:pPr fontAlgn="base"/>
            <a:r>
              <a:rPr lang="en-US" sz="2400" dirty="0" smtClean="0"/>
              <a:t>All </a:t>
            </a:r>
            <a:r>
              <a:rPr lang="en-US" sz="2400" dirty="0"/>
              <a:t>the </a:t>
            </a:r>
            <a:r>
              <a:rPr lang="en-US" sz="2400" b="1" dirty="0"/>
              <a:t>changes</a:t>
            </a:r>
            <a:r>
              <a:rPr lang="en-US" sz="2400" dirty="0"/>
              <a:t> made by the transaction now are </a:t>
            </a:r>
            <a:r>
              <a:rPr lang="en-US" sz="2400" b="1" dirty="0"/>
              <a:t>stored in the buffer in main memory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pic>
        <p:nvPicPr>
          <p:cNvPr id="4" name="Content Placeholder 3" descr="Transaction-States-in-DB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933092"/>
            <a:ext cx="4267200" cy="2543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2000" b="1" dirty="0" smtClean="0"/>
              <a:t>conflicting operations</a:t>
            </a:r>
          </a:p>
          <a:p>
            <a:pPr fontAlgn="base"/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(A) , 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(A)              (T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</a:p>
          <a:p>
            <a:pPr fontAlgn="base"/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(A) , 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(A)              (T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</a:p>
          <a:p>
            <a:pPr fontAlgn="base"/>
            <a:r>
              <a:rPr lang="en-US" sz="2000" dirty="0" smtClean="0"/>
              <a:t>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(A) , 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(A)             (T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</a:p>
          <a:p>
            <a:pPr fontAlgn="base"/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(B) , 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(B)              (T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</a:p>
          <a:p>
            <a:pPr fontAlgn="base"/>
            <a:r>
              <a:rPr lang="en-US" sz="2000" dirty="0" smtClean="0"/>
              <a:t>R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(B) , 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(B)              (T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Therefore, the given schedule S is not conflict serializable.</a:t>
            </a:r>
          </a:p>
          <a:p>
            <a:pPr fontAlgn="base">
              <a:buNone/>
            </a:pPr>
            <a:r>
              <a:rPr lang="en-US" sz="2000" b="1" u="sng" dirty="0" smtClean="0"/>
              <a:t>Checking for Blind Writes-</a:t>
            </a:r>
            <a:endParaRPr lang="en-US" sz="2000" dirty="0" smtClean="0"/>
          </a:p>
          <a:p>
            <a:pPr fontAlgn="base"/>
            <a:r>
              <a:rPr lang="en-US" sz="2000" dirty="0" smtClean="0"/>
              <a:t>There exists no blind write in the given schedule S.</a:t>
            </a:r>
          </a:p>
          <a:p>
            <a:pPr fontAlgn="base"/>
            <a:r>
              <a:rPr lang="en-US" sz="2000" dirty="0" smtClean="0"/>
              <a:t>Therefore, it is surely not view serializable.</a:t>
            </a:r>
          </a:p>
          <a:p>
            <a:endParaRPr lang="en-US" sz="2000" dirty="0"/>
          </a:p>
        </p:txBody>
      </p:sp>
      <p:pic>
        <p:nvPicPr>
          <p:cNvPr id="111618" name="Picture 2" descr="https://www.gatevidyalay.com/wp-content/uploads/2018/06/View-Serializability-Problem-03-Precedence-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3550" y="2676524"/>
            <a:ext cx="3295650" cy="22742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Problem-04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sz="2400" dirty="0" smtClean="0"/>
              <a:t>Check whether the given schedule S is view serializable or not. If yes, then give the serial schedule.</a:t>
            </a:r>
          </a:p>
          <a:p>
            <a:pPr fontAlgn="base">
              <a:buNone/>
            </a:pPr>
            <a:r>
              <a:rPr lang="en-US" b="1" dirty="0" smtClean="0"/>
              <a:t>S : R</a:t>
            </a:r>
            <a:r>
              <a:rPr lang="en-US" b="1" baseline="-25000" dirty="0" smtClean="0"/>
              <a:t>1</a:t>
            </a:r>
            <a:r>
              <a:rPr lang="en-US" b="1" dirty="0" smtClean="0"/>
              <a:t>(A) , W</a:t>
            </a:r>
            <a:r>
              <a:rPr lang="en-US" b="1" baseline="-25000" dirty="0" smtClean="0"/>
              <a:t>2</a:t>
            </a:r>
            <a:r>
              <a:rPr lang="en-US" b="1" dirty="0" smtClean="0"/>
              <a:t>(A) , R</a:t>
            </a:r>
            <a:r>
              <a:rPr lang="en-US" b="1" baseline="-25000" dirty="0" smtClean="0"/>
              <a:t>3</a:t>
            </a:r>
            <a:r>
              <a:rPr lang="en-US" b="1" dirty="0" smtClean="0"/>
              <a:t>(A) , W</a:t>
            </a:r>
            <a:r>
              <a:rPr lang="en-US" b="1" baseline="-25000" dirty="0" smtClean="0"/>
              <a:t>1</a:t>
            </a:r>
            <a:r>
              <a:rPr lang="en-US" b="1" dirty="0" smtClean="0"/>
              <a:t>(A) , W</a:t>
            </a:r>
            <a:r>
              <a:rPr lang="en-US" b="1" baseline="-25000" dirty="0" smtClean="0"/>
              <a:t>3</a:t>
            </a:r>
            <a:r>
              <a:rPr lang="en-US" b="1" dirty="0" smtClean="0"/>
              <a:t>(A)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42" name="Picture 2" descr="https://www.gatevidyalay.com/wp-content/uploads/2018/06/View-Serializability-Problem-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1676400"/>
            <a:ext cx="5591175" cy="4495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(A) , 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(A)              (T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)</a:t>
            </a:r>
          </a:p>
          <a:p>
            <a:pPr fontAlgn="base"/>
            <a:r>
              <a:rPr lang="en-US" sz="2000" dirty="0" smtClean="0"/>
              <a:t>R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(A) , W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(A)              (T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</a:p>
          <a:p>
            <a:pPr fontAlgn="base"/>
            <a:r>
              <a:rPr lang="en-US" sz="2000" dirty="0" smtClean="0"/>
              <a:t>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(A) , R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(A)              (T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</a:p>
          <a:p>
            <a:pPr fontAlgn="base"/>
            <a:r>
              <a:rPr lang="en-US" sz="2000" dirty="0" smtClean="0"/>
              <a:t>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(A) , 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(A)             (T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</a:p>
          <a:p>
            <a:pPr fontAlgn="base"/>
            <a:r>
              <a:rPr lang="en-US" sz="2000" dirty="0" smtClean="0"/>
              <a:t>W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(A) , W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(A)             (T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</a:p>
          <a:p>
            <a:pPr fontAlgn="base"/>
            <a:r>
              <a:rPr lang="en-US" sz="2000" dirty="0" smtClean="0"/>
              <a:t>R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(A) , 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(A)              (T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)</a:t>
            </a:r>
          </a:p>
          <a:p>
            <a:pPr fontAlgn="base"/>
            <a:r>
              <a:rPr lang="en-US" sz="2000" dirty="0" smtClean="0"/>
              <a:t>W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(A) , W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(A)             (T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 → T</a:t>
            </a:r>
            <a:r>
              <a:rPr lang="en-US" sz="2000" baseline="-25000" dirty="0" smtClean="0"/>
              <a:t>3</a:t>
            </a:r>
            <a:r>
              <a:rPr lang="en-US" sz="2000" dirty="0" smtClean="0"/>
              <a:t>)</a:t>
            </a:r>
          </a:p>
          <a:p>
            <a:endParaRPr lang="en-US" sz="2000" dirty="0"/>
          </a:p>
        </p:txBody>
      </p:sp>
      <p:pic>
        <p:nvPicPr>
          <p:cNvPr id="114690" name="Picture 2" descr="https://www.gatevidyalay.com/wp-content/uploads/2018/06/View-Serializability-Problem-04-Precedence-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590674"/>
            <a:ext cx="4267200" cy="2530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>
              <a:buNone/>
            </a:pPr>
            <a:r>
              <a:rPr lang="en-US" b="1" u="sng" dirty="0" smtClean="0"/>
              <a:t>Checking for Blind Writes</a:t>
            </a:r>
            <a:r>
              <a:rPr lang="en-US" dirty="0" smtClean="0"/>
              <a:t> </a:t>
            </a:r>
          </a:p>
          <a:p>
            <a:pPr fontAlgn="base"/>
            <a:r>
              <a:rPr lang="en-US" sz="2400" dirty="0" smtClean="0"/>
              <a:t>There exists a blind write W</a:t>
            </a:r>
            <a:r>
              <a:rPr lang="en-US" sz="2400" baseline="-25000" dirty="0" smtClean="0"/>
              <a:t>2 </a:t>
            </a:r>
            <a:r>
              <a:rPr lang="en-US" sz="2400" dirty="0" smtClean="0"/>
              <a:t>(A) in the given schedule S.</a:t>
            </a:r>
          </a:p>
          <a:p>
            <a:pPr fontAlgn="base"/>
            <a:r>
              <a:rPr lang="en-US" sz="2400" dirty="0" smtClean="0"/>
              <a:t>Therefore, the given schedule S may or may not be view serializable.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sz="2400" b="1" u="sng" dirty="0" smtClean="0"/>
              <a:t>Drawing a Dependency Graph</a:t>
            </a:r>
            <a:endParaRPr lang="en-US" sz="2400" dirty="0" smtClean="0"/>
          </a:p>
          <a:p>
            <a:pPr fontAlgn="base"/>
            <a:r>
              <a:rPr lang="en-US" sz="2000" dirty="0" smtClean="0"/>
              <a:t>T1 firstly reads A and T2 firstly updates A.</a:t>
            </a:r>
          </a:p>
          <a:p>
            <a:pPr fontAlgn="base"/>
            <a:r>
              <a:rPr lang="en-US" sz="2000" dirty="0" smtClean="0"/>
              <a:t>So, T1 must execute before T2.</a:t>
            </a:r>
          </a:p>
          <a:p>
            <a:pPr fontAlgn="base"/>
            <a:r>
              <a:rPr lang="en-US" sz="2000" dirty="0" smtClean="0"/>
              <a:t>Thus, we get the dependency </a:t>
            </a:r>
            <a:r>
              <a:rPr lang="en-US" sz="2000" b="1" dirty="0" smtClean="0"/>
              <a:t>T1 → T2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smtClean="0"/>
              <a:t>Final </a:t>
            </a:r>
            <a:r>
              <a:rPr lang="en-US" sz="2000" dirty="0" err="1" smtClean="0"/>
              <a:t>updation</a:t>
            </a:r>
            <a:r>
              <a:rPr lang="en-US" sz="2000" dirty="0" smtClean="0"/>
              <a:t> on A is made by the transaction T3.</a:t>
            </a:r>
          </a:p>
          <a:p>
            <a:pPr fontAlgn="base"/>
            <a:r>
              <a:rPr lang="en-US" sz="2000" dirty="0" smtClean="0"/>
              <a:t>So, T3 must execute after all other transactions.</a:t>
            </a:r>
          </a:p>
          <a:p>
            <a:pPr fontAlgn="base"/>
            <a:r>
              <a:rPr lang="en-US" sz="2000" dirty="0" smtClean="0"/>
              <a:t>Thus, we get the dependency </a:t>
            </a:r>
            <a:r>
              <a:rPr lang="en-US" sz="2000" b="1" dirty="0" smtClean="0"/>
              <a:t>(T1, T2) → T3</a:t>
            </a:r>
            <a:r>
              <a:rPr lang="en-US" sz="2000" dirty="0" smtClean="0"/>
              <a:t>.</a:t>
            </a:r>
          </a:p>
          <a:p>
            <a:pPr fontAlgn="base"/>
            <a:r>
              <a:rPr lang="en-US" sz="2000" dirty="0" smtClean="0"/>
              <a:t>From write-read sequence, we get  the dependency </a:t>
            </a:r>
            <a:r>
              <a:rPr lang="en-US" sz="2000" b="1" dirty="0" smtClean="0"/>
              <a:t>T2 → T3</a:t>
            </a:r>
            <a:endParaRPr lang="en-US" sz="2000" dirty="0" smtClean="0"/>
          </a:p>
          <a:p>
            <a:endParaRPr lang="en-US" sz="2400" dirty="0"/>
          </a:p>
        </p:txBody>
      </p:sp>
      <p:pic>
        <p:nvPicPr>
          <p:cNvPr id="115714" name="Picture 2" descr="https://www.gatevidyalay.com/wp-content/uploads/2018/06/View-Serializability-Problem-04-Dependency-Graph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838200"/>
            <a:ext cx="3600450" cy="2819400"/>
          </a:xfrm>
          <a:prstGeom prst="rect">
            <a:avLst/>
          </a:prstGeom>
          <a:noFill/>
        </p:spPr>
      </p:pic>
      <p:pic>
        <p:nvPicPr>
          <p:cNvPr id="5" name="Picture 2" descr="https://www.gatevidyalay.com/wp-content/uploads/2018/06/View-Serializability-Problem-0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86400" y="3657600"/>
            <a:ext cx="3352800" cy="28831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Recoverability in DBMS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b="1" u="sng" dirty="0" smtClean="0"/>
              <a:t>Non-Serializable Schedules</a:t>
            </a:r>
            <a:endParaRPr lang="en-US" dirty="0" smtClean="0"/>
          </a:p>
          <a:p>
            <a:pPr fontAlgn="base"/>
            <a:r>
              <a:rPr lang="en-US" sz="2400" dirty="0" smtClean="0"/>
              <a:t>A non-serial schedule which is not serializable is called as a non-serializable schedule.</a:t>
            </a:r>
          </a:p>
          <a:p>
            <a:pPr fontAlgn="base"/>
            <a:r>
              <a:rPr lang="en-US" sz="2400" dirty="0" smtClean="0"/>
              <a:t>A non-serializable schedule is not guaranteed to produce the same effect as produced by some serial schedule on any consistent database. </a:t>
            </a:r>
            <a:endParaRPr lang="en-US" sz="2600" dirty="0" smtClean="0"/>
          </a:p>
          <a:p>
            <a:pPr fontAlgn="base">
              <a:buNone/>
            </a:pPr>
            <a:r>
              <a:rPr lang="en-US" sz="2800" b="1" dirty="0" smtClean="0"/>
              <a:t>Characteristics</a:t>
            </a:r>
            <a:endParaRPr lang="en-US" dirty="0" smtClean="0"/>
          </a:p>
          <a:p>
            <a:pPr fontAlgn="base"/>
            <a:r>
              <a:rPr lang="en-US" sz="2400" dirty="0" smtClean="0"/>
              <a:t>Non-serializable schedules-</a:t>
            </a:r>
          </a:p>
          <a:p>
            <a:pPr lvl="1" fontAlgn="base"/>
            <a:r>
              <a:rPr lang="en-US" sz="2000" dirty="0" smtClean="0"/>
              <a:t>may or may not be consistent</a:t>
            </a:r>
          </a:p>
          <a:p>
            <a:pPr lvl="1" fontAlgn="base"/>
            <a:r>
              <a:rPr lang="en-US" sz="2000" dirty="0" smtClean="0"/>
              <a:t>may or may not be recoverable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Irrecoverable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200400" cy="4525963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400" dirty="0" smtClean="0"/>
              <a:t>If in a schedule,</a:t>
            </a:r>
          </a:p>
          <a:p>
            <a:pPr lvl="1" fontAlgn="base"/>
            <a:r>
              <a:rPr lang="en-US" sz="2000" dirty="0" smtClean="0"/>
              <a:t>A transaction performs a dirty read operation from an uncommitted transaction</a:t>
            </a:r>
          </a:p>
          <a:p>
            <a:pPr lvl="1" fontAlgn="base"/>
            <a:r>
              <a:rPr lang="en-US" sz="2000" dirty="0" smtClean="0"/>
              <a:t>And commits before the transaction from which it has read the value</a:t>
            </a:r>
          </a:p>
          <a:p>
            <a:pPr fontAlgn="base"/>
            <a:r>
              <a:rPr lang="en-US" sz="2400" dirty="0" smtClean="0"/>
              <a:t>then such a schedule is known as an </a:t>
            </a:r>
            <a:r>
              <a:rPr lang="en-US" sz="2400" b="1" dirty="0" smtClean="0"/>
              <a:t>Irrecoverable Schedule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pic>
        <p:nvPicPr>
          <p:cNvPr id="117762" name="Picture 2" descr="https://www.gatevidyalay.com/wp-content/uploads/2018/06/Irrecoverable-Schedule-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1524000"/>
            <a:ext cx="4495800" cy="472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Recoverable Schedules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If in a schedule,</a:t>
            </a:r>
          </a:p>
          <a:p>
            <a:pPr lvl="1" fontAlgn="base"/>
            <a:r>
              <a:rPr lang="en-US" sz="2000" dirty="0" smtClean="0"/>
              <a:t>A transaction performs a dirty read operation from an uncommitted transaction</a:t>
            </a:r>
          </a:p>
          <a:p>
            <a:pPr lvl="1" fontAlgn="base"/>
            <a:r>
              <a:rPr lang="en-US" sz="2000" dirty="0" smtClean="0"/>
              <a:t>And its commit operation is delayed till the uncommitted transaction either commits or roll backs</a:t>
            </a:r>
          </a:p>
          <a:p>
            <a:pPr fontAlgn="base"/>
            <a:r>
              <a:rPr lang="en-US" sz="2400" dirty="0" smtClean="0"/>
              <a:t>then such a schedule is known as a </a:t>
            </a:r>
            <a:r>
              <a:rPr lang="en-US" sz="2400" b="1" dirty="0" smtClean="0"/>
              <a:t>Recoverable Schedule</a:t>
            </a:r>
            <a:r>
              <a:rPr lang="en-US" sz="2400" dirty="0" smtClean="0"/>
              <a:t>.</a:t>
            </a:r>
          </a:p>
          <a:p>
            <a:endParaRPr lang="en-US" b="1" dirty="0" smtClean="0"/>
          </a:p>
          <a:p>
            <a:endParaRPr lang="en-US" dirty="0"/>
          </a:p>
        </p:txBody>
      </p:sp>
      <p:pic>
        <p:nvPicPr>
          <p:cNvPr id="120834" name="Picture 2" descr="https://www.gatevidyalay.com/wp-content/uploads/2018/06/Recoverable-Schedule-Examp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6225" y="1752600"/>
            <a:ext cx="4905375" cy="3933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5483</TotalTime>
  <Words>2874</Words>
  <Application>Microsoft Office PowerPoint</Application>
  <PresentationFormat>On-screen Show (4:3)</PresentationFormat>
  <Paragraphs>538</Paragraphs>
  <Slides>111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2" baseType="lpstr">
      <vt:lpstr>Office Theme</vt:lpstr>
      <vt:lpstr>Advance Database management System Module 2</vt:lpstr>
      <vt:lpstr>Syllabus (Module -2)</vt:lpstr>
      <vt:lpstr>Transaction</vt:lpstr>
      <vt:lpstr>Operations in Transaction</vt:lpstr>
      <vt:lpstr>1. Read Operation</vt:lpstr>
      <vt:lpstr>2. Write Operation</vt:lpstr>
      <vt:lpstr>Transaction States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ACID Properties</vt:lpstr>
      <vt:lpstr>Slide 17</vt:lpstr>
      <vt:lpstr>Slide 18</vt:lpstr>
      <vt:lpstr>Slide 19</vt:lpstr>
      <vt:lpstr>Slide 20</vt:lpstr>
      <vt:lpstr>Concurrency Problems in DBMS</vt:lpstr>
      <vt:lpstr>1. Dirty Read Problem</vt:lpstr>
      <vt:lpstr>Slide 23</vt:lpstr>
      <vt:lpstr>Slide 24</vt:lpstr>
      <vt:lpstr>Slide 25</vt:lpstr>
      <vt:lpstr>Slide 26</vt:lpstr>
      <vt:lpstr>2. Unrepeatable Read Problem</vt:lpstr>
      <vt:lpstr>Slide 28</vt:lpstr>
      <vt:lpstr>Slide 29</vt:lpstr>
      <vt:lpstr>3. Lost Update Problem</vt:lpstr>
      <vt:lpstr>Slide 31</vt:lpstr>
      <vt:lpstr>Slide 32</vt:lpstr>
      <vt:lpstr>Slide 33</vt:lpstr>
      <vt:lpstr>4. Phantom Read Problem</vt:lpstr>
      <vt:lpstr>Slide 35</vt:lpstr>
      <vt:lpstr>Avoiding Concurrency Problems</vt:lpstr>
      <vt:lpstr>Schedules in DBMS</vt:lpstr>
      <vt:lpstr>Slide 38</vt:lpstr>
      <vt:lpstr>Serial Schedules</vt:lpstr>
      <vt:lpstr>Slide 40</vt:lpstr>
      <vt:lpstr>Non-Serial Schedules</vt:lpstr>
      <vt:lpstr>Slide 42</vt:lpstr>
      <vt:lpstr>Slide 43</vt:lpstr>
      <vt:lpstr>Finding Number Of Schedules</vt:lpstr>
      <vt:lpstr>Slide 45</vt:lpstr>
      <vt:lpstr>Slide 46</vt:lpstr>
      <vt:lpstr>Slide 47</vt:lpstr>
      <vt:lpstr>Problem</vt:lpstr>
      <vt:lpstr>Slide 49</vt:lpstr>
      <vt:lpstr>Slide 50</vt:lpstr>
      <vt:lpstr>Slide 51</vt:lpstr>
      <vt:lpstr>Serializability in DBMS</vt:lpstr>
      <vt:lpstr>Serializable Schedules</vt:lpstr>
      <vt:lpstr>Slide 54</vt:lpstr>
      <vt:lpstr>Serial Schedules Vs Serializable Schedules</vt:lpstr>
      <vt:lpstr>Types of Serializability</vt:lpstr>
      <vt:lpstr>Conflict Serializability</vt:lpstr>
      <vt:lpstr>Slide 58</vt:lpstr>
      <vt:lpstr>Checking Whether a Schedule is Conflict Serializable Or Not</vt:lpstr>
      <vt:lpstr>Slide 60</vt:lpstr>
      <vt:lpstr>Example</vt:lpstr>
      <vt:lpstr>PROBLEMS BASED ON                             CONFLICT SERIALIZABILITY</vt:lpstr>
      <vt:lpstr>Solution:</vt:lpstr>
      <vt:lpstr>Problem-02</vt:lpstr>
      <vt:lpstr>Solution</vt:lpstr>
      <vt:lpstr>Slide 66</vt:lpstr>
      <vt:lpstr>Problem-03</vt:lpstr>
      <vt:lpstr>Solution</vt:lpstr>
      <vt:lpstr>Slide 69</vt:lpstr>
      <vt:lpstr>Problem-04</vt:lpstr>
      <vt:lpstr>Solution</vt:lpstr>
      <vt:lpstr>Slide 72</vt:lpstr>
      <vt:lpstr>Slide 73</vt:lpstr>
      <vt:lpstr>View Serializability in DBMS</vt:lpstr>
      <vt:lpstr>View Equivalent Schedules</vt:lpstr>
      <vt:lpstr>Slide 76</vt:lpstr>
      <vt:lpstr>Slide 77</vt:lpstr>
      <vt:lpstr>Summary of View Equivalent</vt:lpstr>
      <vt:lpstr>Schedule is View Serializable Or Not…?</vt:lpstr>
      <vt:lpstr>Slide 80</vt:lpstr>
      <vt:lpstr>Slide 81</vt:lpstr>
      <vt:lpstr>Slide 82</vt:lpstr>
      <vt:lpstr>PROBLEMS BASED ON VIEW SERIALIZABILITY</vt:lpstr>
      <vt:lpstr>Solution</vt:lpstr>
      <vt:lpstr>Problem-02</vt:lpstr>
      <vt:lpstr>Slide 86</vt:lpstr>
      <vt:lpstr>Slide 87</vt:lpstr>
      <vt:lpstr>Slide 88</vt:lpstr>
      <vt:lpstr>Problem-03</vt:lpstr>
      <vt:lpstr>Solution</vt:lpstr>
      <vt:lpstr>Problem-04</vt:lpstr>
      <vt:lpstr>Solution</vt:lpstr>
      <vt:lpstr>Slide 93</vt:lpstr>
      <vt:lpstr>Slide 94</vt:lpstr>
      <vt:lpstr>Slide 95</vt:lpstr>
      <vt:lpstr>Recoverability in DBMS </vt:lpstr>
      <vt:lpstr>Slide 97</vt:lpstr>
      <vt:lpstr>Irrecoverable Schedules</vt:lpstr>
      <vt:lpstr>Recoverable Schedules</vt:lpstr>
      <vt:lpstr>A Schedule is Recoverable or Irrecoverable</vt:lpstr>
      <vt:lpstr>Slide 101</vt:lpstr>
      <vt:lpstr>Slide 102</vt:lpstr>
      <vt:lpstr>Slide 103</vt:lpstr>
      <vt:lpstr>Types of Recoverable Schedules</vt:lpstr>
      <vt:lpstr>Cascading Schedule</vt:lpstr>
      <vt:lpstr>  NOTE-  If the transactions T2, T3 and T4 would have committed before the failure of transaction T1, then the schedule would have been irrecoverable.  </vt:lpstr>
      <vt:lpstr>Cascadeless Schedule</vt:lpstr>
      <vt:lpstr>Slide 108</vt:lpstr>
      <vt:lpstr>Strict Schedule</vt:lpstr>
      <vt:lpstr>Slide 110</vt:lpstr>
      <vt:lpstr>Slide 111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atul</dc:creator>
  <cp:lastModifiedBy>DELL</cp:lastModifiedBy>
  <cp:revision>84</cp:revision>
  <dcterms:created xsi:type="dcterms:W3CDTF">2020-04-24T12:58:33Z</dcterms:created>
  <dcterms:modified xsi:type="dcterms:W3CDTF">2022-10-10T20:38:36Z</dcterms:modified>
</cp:coreProperties>
</file>