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3" r:id="rId3"/>
    <p:sldId id="264" r:id="rId4"/>
    <p:sldId id="265" r:id="rId5"/>
    <p:sldId id="258" r:id="rId6"/>
    <p:sldId id="266" r:id="rId7"/>
    <p:sldId id="259" r:id="rId8"/>
    <p:sldId id="260" r:id="rId9"/>
    <p:sldId id="261" r:id="rId10"/>
    <p:sldId id="267"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9488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4199184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138094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401394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AS" dirty="0"/>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440186"/>
            <a:ext cx="7477601" cy="1666399"/>
          </a:xfrm>
          <a:prstGeom prst="rect">
            <a:avLst/>
          </a:prstGeom>
          <a:noFill/>
          <a:ln/>
        </p:spPr>
        <p:txBody>
          <a:bodyPr wrap="square" rtlCol="0" anchor="t"/>
          <a:lstStyle/>
          <a:p>
            <a:pPr marL="0" indent="0">
              <a:lnSpc>
                <a:spcPts val="6561"/>
              </a:lnSpc>
              <a:buNone/>
            </a:pPr>
            <a:r>
              <a:rPr lang="en-US" sz="5249" dirty="0">
                <a:solidFill>
                  <a:srgbClr val="6EB9FC"/>
                </a:solidFill>
                <a:latin typeface="Lora" pitchFamily="34" charset="0"/>
                <a:ea typeface="Lora" pitchFamily="34" charset="-122"/>
                <a:cs typeface="Lora" pitchFamily="34" charset="-120"/>
              </a:rPr>
              <a:t>Introduction To WATSON By IBM</a:t>
            </a:r>
            <a:endParaRPr lang="en-US" sz="5249" dirty="0"/>
          </a:p>
        </p:txBody>
      </p:sp>
      <p:sp>
        <p:nvSpPr>
          <p:cNvPr id="6" name="Text 3"/>
          <p:cNvSpPr/>
          <p:nvPr/>
        </p:nvSpPr>
        <p:spPr>
          <a:xfrm>
            <a:off x="833199" y="4439841"/>
            <a:ext cx="7477601" cy="710803"/>
          </a:xfrm>
          <a:prstGeom prst="rect">
            <a:avLst/>
          </a:prstGeom>
          <a:noFill/>
          <a:ln/>
        </p:spPr>
        <p:txBody>
          <a:bodyPr wrap="square" rtlCol="0" anchor="t"/>
          <a:lstStyle/>
          <a:p>
            <a:pPr marL="0" indent="0">
              <a:lnSpc>
                <a:spcPts val="2799"/>
              </a:lnSpc>
              <a:buNone/>
            </a:pPr>
            <a:endParaRPr lang="en-US" sz="1750" dirty="0"/>
          </a:p>
        </p:txBody>
      </p:sp>
      <p:sp>
        <p:nvSpPr>
          <p:cNvPr id="9" name="Text 5"/>
          <p:cNvSpPr/>
          <p:nvPr/>
        </p:nvSpPr>
        <p:spPr>
          <a:xfrm>
            <a:off x="4850780" y="5150644"/>
            <a:ext cx="367990" cy="815258"/>
          </a:xfrm>
          <a:prstGeom prst="rect">
            <a:avLst/>
          </a:prstGeom>
          <a:noFill/>
          <a:ln/>
        </p:spPr>
        <p:txBody>
          <a:bodyPr wrap="none" rtlCol="0" anchor="t"/>
          <a:lstStyle/>
          <a:p>
            <a:pPr marL="0" indent="0" algn="l">
              <a:lnSpc>
                <a:spcPts val="3062"/>
              </a:lnSpc>
              <a:buNone/>
            </a:pPr>
            <a:r>
              <a:rPr lang="en-US" sz="2187" b="1" dirty="0">
                <a:solidFill>
                  <a:srgbClr val="D6E5EF"/>
                </a:solidFill>
                <a:latin typeface="Source Sans Pro" pitchFamily="34" charset="0"/>
                <a:ea typeface="Source Sans Pro" pitchFamily="34" charset="-122"/>
                <a:cs typeface="Source Sans Pro" pitchFamily="34" charset="-120"/>
              </a:rPr>
              <a:t> Presented by :- Ankit Tiwari</a:t>
            </a:r>
            <a:endParaRPr lang="en-US" sz="2187" dirty="0"/>
          </a:p>
        </p:txBody>
      </p:sp>
      <p:pic>
        <p:nvPicPr>
          <p:cNvPr id="11" name="Picture 2" descr="See related image detail. Partners - Penn State Nittany AI Alliance">
            <a:extLst>
              <a:ext uri="{FF2B5EF4-FFF2-40B4-BE49-F238E27FC236}">
                <a16:creationId xmlns:a16="http://schemas.microsoft.com/office/drawing/2014/main" id="{9DB152E3-8A7B-8203-3FE0-27492B3975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3999" y="2152694"/>
            <a:ext cx="3010830" cy="1200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2AE2E47B-1C31-6BB0-DF71-3266D5134079}"/>
              </a:ext>
            </a:extLst>
          </p:cNvPr>
          <p:cNvSpPr/>
          <p:nvPr/>
        </p:nvSpPr>
        <p:spPr>
          <a:xfrm>
            <a:off x="0" y="0"/>
            <a:ext cx="14630400" cy="8229600"/>
          </a:xfrm>
          <a:prstGeom prst="rect">
            <a:avLst/>
          </a:prstGeom>
          <a:solidFill>
            <a:srgbClr val="252833"/>
          </a:solidFill>
          <a:ln/>
        </p:spPr>
      </p:sp>
      <p:pic>
        <p:nvPicPr>
          <p:cNvPr id="1026" name="Picture 2" descr="Image result for thank you images">
            <a:extLst>
              <a:ext uri="{FF2B5EF4-FFF2-40B4-BE49-F238E27FC236}">
                <a16:creationId xmlns:a16="http://schemas.microsoft.com/office/drawing/2014/main" id="{A222E1D7-3CBA-C1CE-D8EB-64358930D2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630400" cy="899955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ee related image detail. Partners - Penn State Nittany AI Alliance">
            <a:extLst>
              <a:ext uri="{FF2B5EF4-FFF2-40B4-BE49-F238E27FC236}">
                <a16:creationId xmlns:a16="http://schemas.microsoft.com/office/drawing/2014/main" id="{BB65F16F-BF61-482E-BCC5-5DB247AEEF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6202" y="-32945"/>
            <a:ext cx="247650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2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11151" y="11151"/>
            <a:ext cx="14630400" cy="8229600"/>
          </a:xfrm>
          <a:prstGeom prst="rect">
            <a:avLst/>
          </a:prstGeom>
          <a:solidFill>
            <a:srgbClr val="252833"/>
          </a:solidFill>
          <a:ln/>
        </p:spPr>
      </p:sp>
      <p:sp>
        <p:nvSpPr>
          <p:cNvPr id="4" name="Text 2"/>
          <p:cNvSpPr/>
          <p:nvPr/>
        </p:nvSpPr>
        <p:spPr>
          <a:xfrm>
            <a:off x="4638907" y="234177"/>
            <a:ext cx="6853482" cy="2820016"/>
          </a:xfrm>
          <a:prstGeom prst="rect">
            <a:avLst/>
          </a:prstGeom>
          <a:noFill/>
          <a:ln/>
        </p:spPr>
        <p:txBody>
          <a:bodyPr wrap="none" rtlCol="0" anchor="t"/>
          <a:lstStyle/>
          <a:p>
            <a:pPr>
              <a:lnSpc>
                <a:spcPts val="5468"/>
              </a:lnSpc>
            </a:pPr>
            <a:r>
              <a:rPr lang="en-US" sz="4400" dirty="0">
                <a:solidFill>
                  <a:srgbClr val="6EB9FC"/>
                </a:solidFill>
                <a:latin typeface="Lora" pitchFamily="34" charset="0"/>
                <a:ea typeface="Lora" pitchFamily="34" charset="-122"/>
                <a:cs typeface="Lora" pitchFamily="34" charset="-120"/>
              </a:rPr>
              <a:t>What is Watson?</a:t>
            </a:r>
            <a:endParaRPr lang="en-US" sz="4400" dirty="0"/>
          </a:p>
          <a:p>
            <a:pPr marL="0" indent="0">
              <a:lnSpc>
                <a:spcPts val="5468"/>
              </a:lnSpc>
              <a:buNone/>
            </a:pPr>
            <a:endParaRPr lang="en-US" sz="4374" dirty="0"/>
          </a:p>
        </p:txBody>
      </p:sp>
      <p:sp>
        <p:nvSpPr>
          <p:cNvPr id="5" name="Text 3"/>
          <p:cNvSpPr/>
          <p:nvPr/>
        </p:nvSpPr>
        <p:spPr>
          <a:xfrm>
            <a:off x="2348389" y="3609618"/>
            <a:ext cx="3703320" cy="416481"/>
          </a:xfrm>
          <a:prstGeom prst="rect">
            <a:avLst/>
          </a:prstGeom>
          <a:noFill/>
          <a:ln/>
        </p:spPr>
        <p:txBody>
          <a:bodyPr wrap="none" rtlCol="0" anchor="t"/>
          <a:lstStyle/>
          <a:p>
            <a:pPr marL="0" indent="0">
              <a:lnSpc>
                <a:spcPts val="3281"/>
              </a:lnSpc>
              <a:buNone/>
            </a:pPr>
            <a:endParaRPr lang="en-US" sz="2624" dirty="0"/>
          </a:p>
        </p:txBody>
      </p:sp>
      <p:sp>
        <p:nvSpPr>
          <p:cNvPr id="6" name="Text 4"/>
          <p:cNvSpPr/>
          <p:nvPr/>
        </p:nvSpPr>
        <p:spPr>
          <a:xfrm>
            <a:off x="89210" y="2219093"/>
            <a:ext cx="14541190" cy="5932448"/>
          </a:xfrm>
          <a:prstGeom prst="rect">
            <a:avLst/>
          </a:prstGeom>
          <a:noFill/>
          <a:ln/>
        </p:spPr>
        <p:txBody>
          <a:bodyPr wrap="square" rtlCol="0" anchor="t"/>
          <a:lstStyle/>
          <a:p>
            <a:pPr algn="just"/>
            <a:r>
              <a:rPr lang="en-US" sz="2400" b="0" i="0" dirty="0">
                <a:solidFill>
                  <a:schemeClr val="bg1"/>
                </a:solidFill>
                <a:effectLst/>
              </a:rPr>
              <a:t>IBM Watson is a set of artificial intelligence (AI) services and technologies developed by IBM. It is named after IBM's first CEO, Thomas J. Watson. Watson gained widespread attention in 2011 when it competed and won the Jeopardy! quiz show against human champions.</a:t>
            </a:r>
          </a:p>
          <a:p>
            <a:pPr algn="just"/>
            <a:endParaRPr lang="en-US" sz="2400" b="0" i="0" dirty="0">
              <a:solidFill>
                <a:schemeClr val="bg1"/>
              </a:solidFill>
              <a:effectLst/>
            </a:endParaRPr>
          </a:p>
          <a:p>
            <a:pPr algn="just"/>
            <a:r>
              <a:rPr lang="en-US" sz="2400" b="0" i="0" dirty="0">
                <a:solidFill>
                  <a:schemeClr val="bg1"/>
                </a:solidFill>
                <a:effectLst/>
              </a:rPr>
              <a:t>Watson is not a single product but rather a collection of various AI technologies and services that leverage machine learning, natural language processing, and other advanced analytics capabilities. These technologies are designed to process and analyze large amounts of unstructured data, such as text, images, and audio, to provide insights, answer questions, and make data-driven predictions.</a:t>
            </a:r>
          </a:p>
          <a:p>
            <a:pPr marL="0" indent="0" algn="just">
              <a:lnSpc>
                <a:spcPts val="2799"/>
              </a:lnSpc>
              <a:buNone/>
            </a:pPr>
            <a:endParaRPr lang="en-US" sz="2400" dirty="0">
              <a:solidFill>
                <a:schemeClr val="bg1"/>
              </a:solidFill>
            </a:endParaRPr>
          </a:p>
        </p:txBody>
      </p:sp>
      <p:sp>
        <p:nvSpPr>
          <p:cNvPr id="7" name="Text 5"/>
          <p:cNvSpPr/>
          <p:nvPr/>
        </p:nvSpPr>
        <p:spPr>
          <a:xfrm>
            <a:off x="7593687" y="3609618"/>
            <a:ext cx="3413760" cy="416481"/>
          </a:xfrm>
          <a:prstGeom prst="rect">
            <a:avLst/>
          </a:prstGeom>
          <a:noFill/>
          <a:ln/>
        </p:spPr>
        <p:txBody>
          <a:bodyPr wrap="none" rtlCol="0" anchor="t"/>
          <a:lstStyle/>
          <a:p>
            <a:pPr marL="0" indent="0">
              <a:lnSpc>
                <a:spcPts val="3281"/>
              </a:lnSpc>
              <a:buNone/>
            </a:pPr>
            <a:endParaRPr lang="en-US" sz="2624" dirty="0"/>
          </a:p>
        </p:txBody>
      </p:sp>
      <p:sp>
        <p:nvSpPr>
          <p:cNvPr id="8" name="Text 6"/>
          <p:cNvSpPr/>
          <p:nvPr/>
        </p:nvSpPr>
        <p:spPr>
          <a:xfrm>
            <a:off x="7593687" y="4248269"/>
            <a:ext cx="4695706" cy="1421606"/>
          </a:xfrm>
          <a:prstGeom prst="rect">
            <a:avLst/>
          </a:prstGeom>
          <a:noFill/>
          <a:ln/>
        </p:spPr>
        <p:txBody>
          <a:bodyPr wrap="square" rtlCol="0" anchor="t"/>
          <a:lstStyle/>
          <a:p>
            <a:pPr marL="0" indent="0">
              <a:lnSpc>
                <a:spcPts val="2799"/>
              </a:lnSpc>
              <a:buNone/>
            </a:pPr>
            <a:endParaRPr lang="en-US" sz="1750" dirty="0"/>
          </a:p>
        </p:txBody>
      </p:sp>
      <p:pic>
        <p:nvPicPr>
          <p:cNvPr id="3074" name="Picture 2" descr="See related image detail. Partners - Penn State Nittany AI Alliance">
            <a:extLst>
              <a:ext uri="{FF2B5EF4-FFF2-40B4-BE49-F238E27FC236}">
                <a16:creationId xmlns:a16="http://schemas.microsoft.com/office/drawing/2014/main" id="{1E7281DD-3722-79B9-80EE-1514C2256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6202" y="-32945"/>
            <a:ext cx="247650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73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8" y="334537"/>
            <a:ext cx="8267573" cy="2719655"/>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Technologies Used By Watson</a:t>
            </a:r>
            <a:endParaRPr lang="en-US" sz="4374" dirty="0"/>
          </a:p>
        </p:txBody>
      </p:sp>
      <p:sp>
        <p:nvSpPr>
          <p:cNvPr id="5" name="Text 3"/>
          <p:cNvSpPr/>
          <p:nvPr/>
        </p:nvSpPr>
        <p:spPr>
          <a:xfrm>
            <a:off x="2348389" y="3609618"/>
            <a:ext cx="3703320" cy="416481"/>
          </a:xfrm>
          <a:prstGeom prst="rect">
            <a:avLst/>
          </a:prstGeom>
          <a:noFill/>
          <a:ln/>
        </p:spPr>
        <p:txBody>
          <a:bodyPr wrap="none" rtlCol="0" anchor="t"/>
          <a:lstStyle/>
          <a:p>
            <a:pPr marL="0" indent="0">
              <a:lnSpc>
                <a:spcPts val="3281"/>
              </a:lnSpc>
              <a:buNone/>
            </a:pPr>
            <a:endParaRPr lang="en-US" sz="2624" dirty="0"/>
          </a:p>
        </p:txBody>
      </p:sp>
      <p:sp>
        <p:nvSpPr>
          <p:cNvPr id="6" name="Text 4"/>
          <p:cNvSpPr/>
          <p:nvPr/>
        </p:nvSpPr>
        <p:spPr>
          <a:xfrm>
            <a:off x="2348389" y="4248269"/>
            <a:ext cx="4695706" cy="1421606"/>
          </a:xfrm>
          <a:prstGeom prst="rect">
            <a:avLst/>
          </a:prstGeom>
          <a:noFill/>
          <a:ln/>
        </p:spPr>
        <p:txBody>
          <a:bodyPr wrap="square" rtlCol="0" anchor="t"/>
          <a:lstStyle/>
          <a:p>
            <a:pPr marL="0" indent="0">
              <a:lnSpc>
                <a:spcPts val="2799"/>
              </a:lnSpc>
              <a:buNone/>
            </a:pPr>
            <a:endParaRPr lang="en-US" sz="1750" dirty="0"/>
          </a:p>
        </p:txBody>
      </p:sp>
      <p:sp>
        <p:nvSpPr>
          <p:cNvPr id="7" name="Text 5"/>
          <p:cNvSpPr/>
          <p:nvPr/>
        </p:nvSpPr>
        <p:spPr>
          <a:xfrm>
            <a:off x="7593687" y="3609618"/>
            <a:ext cx="3413760" cy="416481"/>
          </a:xfrm>
          <a:prstGeom prst="rect">
            <a:avLst/>
          </a:prstGeom>
          <a:noFill/>
          <a:ln/>
        </p:spPr>
        <p:txBody>
          <a:bodyPr wrap="none" rtlCol="0" anchor="t"/>
          <a:lstStyle/>
          <a:p>
            <a:pPr marL="0" indent="0">
              <a:lnSpc>
                <a:spcPts val="3281"/>
              </a:lnSpc>
              <a:buNone/>
            </a:pPr>
            <a:endParaRPr lang="en-US" sz="2624" dirty="0"/>
          </a:p>
        </p:txBody>
      </p:sp>
      <p:sp>
        <p:nvSpPr>
          <p:cNvPr id="8" name="Text 6"/>
          <p:cNvSpPr/>
          <p:nvPr/>
        </p:nvSpPr>
        <p:spPr>
          <a:xfrm>
            <a:off x="0" y="1550020"/>
            <a:ext cx="14630400" cy="6043959"/>
          </a:xfrm>
          <a:prstGeom prst="rect">
            <a:avLst/>
          </a:prstGeom>
          <a:noFill/>
          <a:ln/>
        </p:spPr>
        <p:txBody>
          <a:bodyPr wrap="square" rtlCol="0" anchor="t"/>
          <a:lstStyle/>
          <a:p>
            <a:pPr marL="0" indent="0" algn="just">
              <a:lnSpc>
                <a:spcPts val="2799"/>
              </a:lnSpc>
              <a:buNone/>
            </a:pPr>
            <a:r>
              <a:rPr lang="en-US" sz="2400" dirty="0">
                <a:solidFill>
                  <a:schemeClr val="accent1"/>
                </a:solidFill>
              </a:rPr>
              <a:t>Image Recognition</a:t>
            </a:r>
            <a:r>
              <a:rPr lang="en-US" sz="2400" dirty="0">
                <a:solidFill>
                  <a:schemeClr val="bg1"/>
                </a:solidFill>
              </a:rPr>
              <a:t>: Watson uses deep learning techniques, including convolutional neural networks (CNNs), for image recognition. This allows Watson to analyze and understand the content of images, identify objects, and recognize patterns within visual data. Applications of image recognition in Watson include healthcare (e.g., medical image analysis), manufacturing (quality control), and various other industries.</a:t>
            </a:r>
          </a:p>
          <a:p>
            <a:pPr marL="0" indent="0" algn="just">
              <a:lnSpc>
                <a:spcPts val="2799"/>
              </a:lnSpc>
              <a:buNone/>
            </a:pPr>
            <a:endParaRPr lang="en-US" sz="2400" dirty="0">
              <a:solidFill>
                <a:schemeClr val="bg1"/>
              </a:solidFill>
            </a:endParaRPr>
          </a:p>
          <a:p>
            <a:pPr marL="0" indent="0" algn="just">
              <a:lnSpc>
                <a:spcPts val="2799"/>
              </a:lnSpc>
              <a:buNone/>
            </a:pPr>
            <a:r>
              <a:rPr lang="en-US" sz="2400" dirty="0">
                <a:solidFill>
                  <a:schemeClr val="accent1"/>
                </a:solidFill>
              </a:rPr>
              <a:t>Speech Recognition</a:t>
            </a:r>
            <a:r>
              <a:rPr lang="en-US" sz="2400" dirty="0">
                <a:solidFill>
                  <a:schemeClr val="bg1"/>
                </a:solidFill>
              </a:rPr>
              <a:t>: Deep learning is employed for speech recognition in Watson. Recurrent neural networks (RNNs) and other deep learning architectures are used to transcribe spoken words into text accurately. This functionality is essential in applications such as virtual assistants, customer service bots, and other voice-enabled systems.</a:t>
            </a:r>
          </a:p>
          <a:p>
            <a:pPr marL="0" indent="0" algn="just">
              <a:lnSpc>
                <a:spcPts val="2799"/>
              </a:lnSpc>
              <a:buNone/>
            </a:pPr>
            <a:endParaRPr lang="en-US" sz="2400" dirty="0">
              <a:solidFill>
                <a:schemeClr val="bg1"/>
              </a:solidFill>
            </a:endParaRPr>
          </a:p>
          <a:p>
            <a:pPr marL="0" indent="0" algn="just">
              <a:lnSpc>
                <a:spcPts val="2799"/>
              </a:lnSpc>
              <a:buNone/>
            </a:pPr>
            <a:r>
              <a:rPr lang="en-US" sz="2400" dirty="0">
                <a:solidFill>
                  <a:schemeClr val="accent1"/>
                </a:solidFill>
              </a:rPr>
              <a:t>Natural Language Processing (NLP)</a:t>
            </a:r>
            <a:r>
              <a:rPr lang="en-US" sz="2400" dirty="0">
                <a:solidFill>
                  <a:schemeClr val="bg1"/>
                </a:solidFill>
              </a:rPr>
              <a:t>: Deep learning plays a crucial role in the natural language processing capabilities of Watson. Recurrent neural networks and transformer architectures, like BERT (Bidirectional Encoder Representations from Transformers), are used for tasks such as language understanding, sentiment analysis, and language translation. This enables Watson to comprehend and respond to human language in a contextually relevant manner</a:t>
            </a:r>
          </a:p>
        </p:txBody>
      </p:sp>
      <p:pic>
        <p:nvPicPr>
          <p:cNvPr id="9" name="Picture 2" descr="See related image detail. Partners - Penn State Nittany AI Alliance">
            <a:extLst>
              <a:ext uri="{FF2B5EF4-FFF2-40B4-BE49-F238E27FC236}">
                <a16:creationId xmlns:a16="http://schemas.microsoft.com/office/drawing/2014/main" id="{88E4D02C-1795-6973-A2C0-4EC24C8FE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6202" y="-32945"/>
            <a:ext cx="247650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96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2359819"/>
            <a:ext cx="9144000" cy="694373"/>
          </a:xfrm>
          <a:prstGeom prst="rect">
            <a:avLst/>
          </a:prstGeom>
          <a:noFill/>
          <a:ln/>
        </p:spPr>
        <p:txBody>
          <a:bodyPr wrap="none" rtlCol="0" anchor="t"/>
          <a:lstStyle/>
          <a:p>
            <a:pPr marL="0" indent="0">
              <a:lnSpc>
                <a:spcPts val="5468"/>
              </a:lnSpc>
              <a:buNone/>
            </a:pPr>
            <a:endParaRPr lang="en-US" sz="4374" dirty="0"/>
          </a:p>
        </p:txBody>
      </p:sp>
      <p:sp>
        <p:nvSpPr>
          <p:cNvPr id="5" name="Text 3"/>
          <p:cNvSpPr/>
          <p:nvPr/>
        </p:nvSpPr>
        <p:spPr>
          <a:xfrm>
            <a:off x="2348389" y="3609618"/>
            <a:ext cx="3703320" cy="416481"/>
          </a:xfrm>
          <a:prstGeom prst="rect">
            <a:avLst/>
          </a:prstGeom>
          <a:noFill/>
          <a:ln/>
        </p:spPr>
        <p:txBody>
          <a:bodyPr wrap="none" rtlCol="0" anchor="t"/>
          <a:lstStyle/>
          <a:p>
            <a:pPr marL="0" indent="0">
              <a:lnSpc>
                <a:spcPts val="3281"/>
              </a:lnSpc>
              <a:buNone/>
            </a:pPr>
            <a:endParaRPr lang="en-US" sz="2624" dirty="0"/>
          </a:p>
        </p:txBody>
      </p:sp>
      <p:sp>
        <p:nvSpPr>
          <p:cNvPr id="6" name="Text 4"/>
          <p:cNvSpPr/>
          <p:nvPr/>
        </p:nvSpPr>
        <p:spPr>
          <a:xfrm>
            <a:off x="2348389" y="4248269"/>
            <a:ext cx="4695706" cy="1421606"/>
          </a:xfrm>
          <a:prstGeom prst="rect">
            <a:avLst/>
          </a:prstGeom>
          <a:noFill/>
          <a:ln/>
        </p:spPr>
        <p:txBody>
          <a:bodyPr wrap="square" rtlCol="0" anchor="t"/>
          <a:lstStyle/>
          <a:p>
            <a:pPr marL="0" indent="0">
              <a:lnSpc>
                <a:spcPts val="2799"/>
              </a:lnSpc>
              <a:buNone/>
            </a:pPr>
            <a:endParaRPr lang="en-US" sz="1750" dirty="0"/>
          </a:p>
        </p:txBody>
      </p:sp>
      <p:sp>
        <p:nvSpPr>
          <p:cNvPr id="7" name="Text 5"/>
          <p:cNvSpPr/>
          <p:nvPr/>
        </p:nvSpPr>
        <p:spPr>
          <a:xfrm>
            <a:off x="7593687" y="3609618"/>
            <a:ext cx="3413760" cy="416481"/>
          </a:xfrm>
          <a:prstGeom prst="rect">
            <a:avLst/>
          </a:prstGeom>
          <a:noFill/>
          <a:ln/>
        </p:spPr>
        <p:txBody>
          <a:bodyPr wrap="none" rtlCol="0" anchor="t"/>
          <a:lstStyle/>
          <a:p>
            <a:pPr marL="0" indent="0">
              <a:lnSpc>
                <a:spcPts val="3281"/>
              </a:lnSpc>
              <a:buNone/>
            </a:pPr>
            <a:endParaRPr lang="en-US" sz="2624" dirty="0"/>
          </a:p>
        </p:txBody>
      </p:sp>
      <p:sp>
        <p:nvSpPr>
          <p:cNvPr id="8" name="Text 6"/>
          <p:cNvSpPr/>
          <p:nvPr/>
        </p:nvSpPr>
        <p:spPr>
          <a:xfrm>
            <a:off x="0" y="100362"/>
            <a:ext cx="14630399" cy="8028878"/>
          </a:xfrm>
          <a:prstGeom prst="rect">
            <a:avLst/>
          </a:prstGeom>
          <a:noFill/>
          <a:ln/>
        </p:spPr>
        <p:txBody>
          <a:bodyPr wrap="square" rtlCol="0" anchor="t"/>
          <a:lstStyle/>
          <a:p>
            <a:pPr marL="0" indent="0" algn="just">
              <a:lnSpc>
                <a:spcPts val="2799"/>
              </a:lnSpc>
              <a:buNone/>
            </a:pPr>
            <a:endParaRPr lang="en-US" sz="2400" dirty="0">
              <a:solidFill>
                <a:schemeClr val="accent1"/>
              </a:solidFill>
            </a:endParaRPr>
          </a:p>
          <a:p>
            <a:pPr marL="0" indent="0" algn="just">
              <a:lnSpc>
                <a:spcPts val="2799"/>
              </a:lnSpc>
              <a:buNone/>
            </a:pPr>
            <a:endParaRPr lang="en-US" sz="2400" dirty="0">
              <a:solidFill>
                <a:schemeClr val="accent1"/>
              </a:solidFill>
            </a:endParaRPr>
          </a:p>
          <a:p>
            <a:pPr marL="0" indent="0" algn="just">
              <a:lnSpc>
                <a:spcPts val="2799"/>
              </a:lnSpc>
              <a:buNone/>
            </a:pPr>
            <a:endParaRPr lang="en-US" sz="2400" dirty="0">
              <a:solidFill>
                <a:schemeClr val="accent1"/>
              </a:solidFill>
            </a:endParaRPr>
          </a:p>
          <a:p>
            <a:pPr marL="0" indent="0" algn="just">
              <a:lnSpc>
                <a:spcPts val="2799"/>
              </a:lnSpc>
              <a:buNone/>
            </a:pPr>
            <a:endParaRPr lang="en-US" sz="2400" dirty="0">
              <a:solidFill>
                <a:schemeClr val="accent1"/>
              </a:solidFill>
            </a:endParaRPr>
          </a:p>
          <a:p>
            <a:pPr marL="0" indent="0" algn="just">
              <a:lnSpc>
                <a:spcPts val="2799"/>
              </a:lnSpc>
              <a:buNone/>
            </a:pPr>
            <a:r>
              <a:rPr lang="en-US" sz="2400" dirty="0">
                <a:solidFill>
                  <a:schemeClr val="accent1"/>
                </a:solidFill>
              </a:rPr>
              <a:t>Anomaly Detection and Predictive Analytics</a:t>
            </a:r>
            <a:r>
              <a:rPr lang="en-US" sz="2400" dirty="0">
                <a:solidFill>
                  <a:schemeClr val="bg1"/>
                </a:solidFill>
              </a:rPr>
              <a:t>: In various industries, Watson employs deep learning models for anomaly detection and predictive analytics. Deep neural networks can learn complex patterns and relationships within large datasets, making them suitable for identifying anomalies or making predictions based on historical data.</a:t>
            </a:r>
          </a:p>
          <a:p>
            <a:pPr marL="0" indent="0" algn="just">
              <a:lnSpc>
                <a:spcPts val="2799"/>
              </a:lnSpc>
              <a:buNone/>
            </a:pPr>
            <a:endParaRPr lang="en-US" sz="2400" dirty="0">
              <a:solidFill>
                <a:schemeClr val="bg1"/>
              </a:solidFill>
            </a:endParaRPr>
          </a:p>
          <a:p>
            <a:pPr marL="0" indent="0" algn="just">
              <a:lnSpc>
                <a:spcPts val="2799"/>
              </a:lnSpc>
              <a:buNone/>
            </a:pPr>
            <a:endParaRPr lang="en-US" sz="2400" dirty="0">
              <a:solidFill>
                <a:schemeClr val="bg1"/>
              </a:solidFill>
            </a:endParaRPr>
          </a:p>
          <a:p>
            <a:pPr marL="0" indent="0" algn="just">
              <a:lnSpc>
                <a:spcPts val="2799"/>
              </a:lnSpc>
              <a:buNone/>
            </a:pPr>
            <a:r>
              <a:rPr lang="en-US" sz="2400" dirty="0">
                <a:solidFill>
                  <a:schemeClr val="accent1"/>
                </a:solidFill>
              </a:rPr>
              <a:t>Generative Models: </a:t>
            </a:r>
            <a:r>
              <a:rPr lang="en-US" sz="2400" dirty="0">
                <a:solidFill>
                  <a:schemeClr val="bg1"/>
                </a:solidFill>
              </a:rPr>
              <a:t>Some implementations of Watson may use generative models, such as generative adversarial networks (GANs) or transformer-based models, for tasks like content generation or creative applications. These models can generate realistic images, text, or other types of content based on the patterns they've learned from training data.</a:t>
            </a:r>
          </a:p>
          <a:p>
            <a:pPr marL="0" indent="0" algn="just">
              <a:lnSpc>
                <a:spcPts val="2799"/>
              </a:lnSpc>
              <a:buNone/>
            </a:pPr>
            <a:endParaRPr lang="en-US" sz="2400" dirty="0">
              <a:solidFill>
                <a:schemeClr val="bg1"/>
              </a:solidFill>
            </a:endParaRPr>
          </a:p>
          <a:p>
            <a:pPr marL="0" indent="0" algn="just">
              <a:lnSpc>
                <a:spcPts val="2799"/>
              </a:lnSpc>
              <a:buNone/>
            </a:pPr>
            <a:endParaRPr lang="en-US" sz="2400" dirty="0">
              <a:solidFill>
                <a:schemeClr val="bg1"/>
              </a:solidFill>
            </a:endParaRPr>
          </a:p>
          <a:p>
            <a:pPr marL="0" indent="0" algn="just">
              <a:lnSpc>
                <a:spcPts val="2799"/>
              </a:lnSpc>
              <a:buNone/>
            </a:pPr>
            <a:endParaRPr lang="en-US" sz="2400" dirty="0">
              <a:solidFill>
                <a:schemeClr val="accent1"/>
              </a:solidFill>
            </a:endParaRPr>
          </a:p>
          <a:p>
            <a:pPr marL="0" indent="0" algn="just">
              <a:lnSpc>
                <a:spcPts val="2799"/>
              </a:lnSpc>
              <a:buNone/>
            </a:pPr>
            <a:r>
              <a:rPr lang="en-US" sz="2400" dirty="0">
                <a:solidFill>
                  <a:schemeClr val="accent1"/>
                </a:solidFill>
              </a:rPr>
              <a:t>Recommendation Systems</a:t>
            </a:r>
            <a:r>
              <a:rPr lang="en-US" sz="2400" dirty="0">
                <a:solidFill>
                  <a:schemeClr val="bg1"/>
                </a:solidFill>
              </a:rPr>
              <a:t>: Deep learning models, including collaborative filtering and neural collaborative filtering, are used in recommendation systems within Watson. These models learn user preferences and behavior patterns to provide personalized recommendations in areas like content streaming, e-commerce, and more.</a:t>
            </a:r>
          </a:p>
        </p:txBody>
      </p:sp>
      <p:pic>
        <p:nvPicPr>
          <p:cNvPr id="9" name="Picture 2" descr="See related image detail. Partners - Penn State Nittany AI Alliance">
            <a:extLst>
              <a:ext uri="{FF2B5EF4-FFF2-40B4-BE49-F238E27FC236}">
                <a16:creationId xmlns:a16="http://schemas.microsoft.com/office/drawing/2014/main" id="{2B5A5D85-4D27-A38D-1888-FE1A22C68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6202" y="-32945"/>
            <a:ext cx="247650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299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txBody>
          <a:bodyPr/>
          <a:lstStyle/>
          <a:p>
            <a:endParaRPr lang="en-AS" dirty="0"/>
          </a:p>
        </p:txBody>
      </p:sp>
      <p:sp>
        <p:nvSpPr>
          <p:cNvPr id="4" name="Text 2"/>
          <p:cNvSpPr/>
          <p:nvPr/>
        </p:nvSpPr>
        <p:spPr>
          <a:xfrm>
            <a:off x="2348389" y="464668"/>
            <a:ext cx="5951220" cy="1330796"/>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            Applications of Watson</a:t>
            </a:r>
            <a:endParaRPr lang="en-US" sz="4374" dirty="0"/>
          </a:p>
        </p:txBody>
      </p:sp>
      <p:pic>
        <p:nvPicPr>
          <p:cNvPr id="5" name="Image 0" descr="preencoded.png"/>
          <p:cNvPicPr>
            <a:picLocks noChangeAspect="1"/>
          </p:cNvPicPr>
          <p:nvPr/>
        </p:nvPicPr>
        <p:blipFill>
          <a:blip r:embed="rId3"/>
          <a:stretch>
            <a:fillRect/>
          </a:stretch>
        </p:blipFill>
        <p:spPr>
          <a:xfrm>
            <a:off x="1344779" y="1985725"/>
            <a:ext cx="3088958" cy="1909048"/>
          </a:xfrm>
          <a:prstGeom prst="rect">
            <a:avLst/>
          </a:prstGeom>
        </p:spPr>
      </p:pic>
      <p:sp>
        <p:nvSpPr>
          <p:cNvPr id="6" name="Text 3"/>
          <p:cNvSpPr/>
          <p:nvPr/>
        </p:nvSpPr>
        <p:spPr>
          <a:xfrm>
            <a:off x="1828800" y="4301609"/>
            <a:ext cx="2741533" cy="472083"/>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Healthcare</a:t>
            </a:r>
            <a:endParaRPr lang="en-US" sz="2187" dirty="0"/>
          </a:p>
        </p:txBody>
      </p:sp>
      <p:sp>
        <p:nvSpPr>
          <p:cNvPr id="7" name="Text 4"/>
          <p:cNvSpPr/>
          <p:nvPr/>
        </p:nvSpPr>
        <p:spPr>
          <a:xfrm>
            <a:off x="245327" y="4995982"/>
            <a:ext cx="5951220" cy="2132409"/>
          </a:xfrm>
          <a:prstGeom prst="rect">
            <a:avLst/>
          </a:prstGeom>
          <a:noFill/>
          <a:ln/>
        </p:spPr>
        <p:txBody>
          <a:bodyPr wrap="square" rtlCol="0" anchor="t"/>
          <a:lstStyle/>
          <a:p>
            <a:pPr algn="just"/>
            <a:endParaRPr lang="en-US" b="0" i="0" dirty="0">
              <a:solidFill>
                <a:schemeClr val="bg1"/>
              </a:solidFill>
              <a:effectLst/>
              <a:latin typeface="Söhne"/>
            </a:endParaRPr>
          </a:p>
          <a:p>
            <a:pPr algn="just">
              <a:buFont typeface="Arial" panose="020B0604020202020204" pitchFamily="34" charset="0"/>
              <a:buChar char="•"/>
            </a:pPr>
            <a:r>
              <a:rPr lang="en-US" b="1" i="0" dirty="0">
                <a:solidFill>
                  <a:schemeClr val="bg1"/>
                </a:solidFill>
                <a:effectLst/>
                <a:latin typeface="Söhne"/>
              </a:rPr>
              <a:t>Diagnosis and Treatment Planning:</a:t>
            </a:r>
            <a:r>
              <a:rPr lang="en-US" b="0" i="0" dirty="0">
                <a:solidFill>
                  <a:schemeClr val="bg1"/>
                </a:solidFill>
                <a:effectLst/>
                <a:latin typeface="Söhne"/>
              </a:rPr>
              <a:t> Watson for Oncology analyzes medical literature, clinical trial data, and patient records to assist oncologists in creating personalized treatment plans for cancer patients.</a:t>
            </a:r>
          </a:p>
          <a:p>
            <a:pPr algn="just">
              <a:buFont typeface="Arial" panose="020B0604020202020204" pitchFamily="34" charset="0"/>
              <a:buChar char="•"/>
            </a:pPr>
            <a:r>
              <a:rPr lang="en-US" b="1" i="0" dirty="0">
                <a:solidFill>
                  <a:schemeClr val="bg1"/>
                </a:solidFill>
                <a:effectLst/>
                <a:latin typeface="Söhne"/>
              </a:rPr>
              <a:t>Drug Discovery:</a:t>
            </a:r>
            <a:r>
              <a:rPr lang="en-US" b="0" i="0" dirty="0">
                <a:solidFill>
                  <a:schemeClr val="bg1"/>
                </a:solidFill>
                <a:effectLst/>
                <a:latin typeface="Söhne"/>
              </a:rPr>
              <a:t> Watson is used in drug discovery by analyzing vast amounts of biomedical data to identify potential drug candidates and understand their potential efficacy.</a:t>
            </a:r>
          </a:p>
          <a:p>
            <a:pPr marL="0" indent="0" algn="just">
              <a:lnSpc>
                <a:spcPts val="2799"/>
              </a:lnSpc>
              <a:buNone/>
            </a:pPr>
            <a:endParaRPr lang="en-US" dirty="0">
              <a:solidFill>
                <a:schemeClr val="bg1"/>
              </a:solidFill>
            </a:endParaRPr>
          </a:p>
        </p:txBody>
      </p:sp>
      <p:pic>
        <p:nvPicPr>
          <p:cNvPr id="8" name="Image 1" descr="preencoded.png"/>
          <p:cNvPicPr>
            <a:picLocks noChangeAspect="1"/>
          </p:cNvPicPr>
          <p:nvPr/>
        </p:nvPicPr>
        <p:blipFill>
          <a:blip r:embed="rId4"/>
          <a:stretch>
            <a:fillRect/>
          </a:stretch>
        </p:blipFill>
        <p:spPr>
          <a:xfrm>
            <a:off x="10303788" y="1795464"/>
            <a:ext cx="3088958" cy="1909048"/>
          </a:xfrm>
          <a:prstGeom prst="rect">
            <a:avLst/>
          </a:prstGeom>
        </p:spPr>
      </p:pic>
      <p:sp>
        <p:nvSpPr>
          <p:cNvPr id="9" name="Text 5"/>
          <p:cNvSpPr/>
          <p:nvPr/>
        </p:nvSpPr>
        <p:spPr>
          <a:xfrm flipH="1">
            <a:off x="7883912" y="4301609"/>
            <a:ext cx="4638908" cy="694373"/>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                                              Finance</a:t>
            </a:r>
            <a:endParaRPr lang="en-US" sz="2187" dirty="0"/>
          </a:p>
        </p:txBody>
      </p:sp>
      <p:sp>
        <p:nvSpPr>
          <p:cNvPr id="10" name="Text 6"/>
          <p:cNvSpPr/>
          <p:nvPr/>
        </p:nvSpPr>
        <p:spPr>
          <a:xfrm>
            <a:off x="8433855" y="5314253"/>
            <a:ext cx="6118486" cy="2036309"/>
          </a:xfrm>
          <a:prstGeom prst="rect">
            <a:avLst/>
          </a:prstGeom>
          <a:noFill/>
          <a:ln/>
        </p:spPr>
        <p:txBody>
          <a:bodyPr wrap="square" rtlCol="0" anchor="t"/>
          <a:lstStyle/>
          <a:p>
            <a:pPr algn="just">
              <a:buFont typeface="Arial" panose="020B0604020202020204" pitchFamily="34" charset="0"/>
              <a:buChar char="•"/>
            </a:pPr>
            <a:r>
              <a:rPr lang="en-US" b="1" i="0" dirty="0">
                <a:solidFill>
                  <a:schemeClr val="bg1"/>
                </a:solidFill>
                <a:effectLst/>
                <a:latin typeface="Söhne"/>
              </a:rPr>
              <a:t>Risk Assessment:</a:t>
            </a:r>
            <a:r>
              <a:rPr lang="en-US" b="0" i="0" dirty="0">
                <a:solidFill>
                  <a:schemeClr val="bg1"/>
                </a:solidFill>
                <a:effectLst/>
                <a:latin typeface="Söhne"/>
              </a:rPr>
              <a:t> Watson analyzes financial data, market trends, and news to help financial institutions assess and manage risks.</a:t>
            </a:r>
          </a:p>
          <a:p>
            <a:pPr algn="just">
              <a:buFont typeface="Arial" panose="020B0604020202020204" pitchFamily="34" charset="0"/>
              <a:buChar char="•"/>
            </a:pPr>
            <a:r>
              <a:rPr lang="en-US" b="1" i="0" dirty="0">
                <a:solidFill>
                  <a:schemeClr val="bg1"/>
                </a:solidFill>
                <a:effectLst/>
                <a:latin typeface="Söhne"/>
              </a:rPr>
              <a:t>Customer Support:</a:t>
            </a:r>
            <a:r>
              <a:rPr lang="en-US" b="0" i="0" dirty="0">
                <a:solidFill>
                  <a:schemeClr val="bg1"/>
                </a:solidFill>
                <a:effectLst/>
                <a:latin typeface="Söhne"/>
              </a:rPr>
              <a:t> Virtual assistants powered by Watson provide customer support in the finance industry, helping clients with inquiries and providing information about financial products.</a:t>
            </a:r>
          </a:p>
          <a:p>
            <a:pPr marL="0" indent="0" algn="just">
              <a:lnSpc>
                <a:spcPts val="2799"/>
              </a:lnSpc>
              <a:buNone/>
            </a:pPr>
            <a:endParaRPr lang="en-US" dirty="0">
              <a:solidFill>
                <a:schemeClr val="bg1"/>
              </a:solidFill>
            </a:endParaRPr>
          </a:p>
        </p:txBody>
      </p:sp>
      <p:sp>
        <p:nvSpPr>
          <p:cNvPr id="12" name="Text 7"/>
          <p:cNvSpPr/>
          <p:nvPr/>
        </p:nvSpPr>
        <p:spPr>
          <a:xfrm>
            <a:off x="9192816" y="4426625"/>
            <a:ext cx="2221944" cy="347186"/>
          </a:xfrm>
          <a:prstGeom prst="rect">
            <a:avLst/>
          </a:prstGeom>
          <a:noFill/>
          <a:ln/>
        </p:spPr>
        <p:txBody>
          <a:bodyPr wrap="none" rtlCol="0" anchor="t"/>
          <a:lstStyle/>
          <a:p>
            <a:pPr marL="0" indent="0" algn="l">
              <a:lnSpc>
                <a:spcPts val="2734"/>
              </a:lnSpc>
              <a:buNone/>
            </a:pPr>
            <a:endParaRPr lang="en-US" sz="2187" dirty="0"/>
          </a:p>
        </p:txBody>
      </p:sp>
      <p:sp>
        <p:nvSpPr>
          <p:cNvPr id="13" name="Text 8"/>
          <p:cNvSpPr/>
          <p:nvPr/>
        </p:nvSpPr>
        <p:spPr>
          <a:xfrm>
            <a:off x="9192816" y="4995982"/>
            <a:ext cx="3089077" cy="2132409"/>
          </a:xfrm>
          <a:prstGeom prst="rect">
            <a:avLst/>
          </a:prstGeom>
          <a:noFill/>
          <a:ln/>
        </p:spPr>
        <p:txBody>
          <a:bodyPr wrap="square" rtlCol="0" anchor="t"/>
          <a:lstStyle/>
          <a:p>
            <a:pPr marL="0" indent="0" algn="l">
              <a:lnSpc>
                <a:spcPts val="2799"/>
              </a:lnSpc>
              <a:buNone/>
            </a:pPr>
            <a:endParaRPr lang="en-US" sz="1750" dirty="0"/>
          </a:p>
        </p:txBody>
      </p:sp>
      <p:pic>
        <p:nvPicPr>
          <p:cNvPr id="15" name="Picture 2" descr="See related image detail. Partners - Penn State Nittany AI Alliance">
            <a:extLst>
              <a:ext uri="{FF2B5EF4-FFF2-40B4-BE49-F238E27FC236}">
                <a16:creationId xmlns:a16="http://schemas.microsoft.com/office/drawing/2014/main" id="{79607001-CB31-DACC-DB33-2DBB56AE94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76202" y="-32945"/>
            <a:ext cx="2476500" cy="1200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6DF98282-EA06-9B8C-F62E-49CC34086DDC}"/>
              </a:ext>
            </a:extLst>
          </p:cNvPr>
          <p:cNvSpPr/>
          <p:nvPr/>
        </p:nvSpPr>
        <p:spPr>
          <a:xfrm>
            <a:off x="0" y="0"/>
            <a:ext cx="14630400" cy="8229600"/>
          </a:xfrm>
          <a:prstGeom prst="rect">
            <a:avLst/>
          </a:prstGeom>
          <a:solidFill>
            <a:srgbClr val="252833"/>
          </a:solidFill>
          <a:ln/>
        </p:spPr>
        <p:txBody>
          <a:bodyPr/>
          <a:lstStyle/>
          <a:p>
            <a:endParaRPr lang="en-AS" dirty="0"/>
          </a:p>
        </p:txBody>
      </p:sp>
      <p:sp>
        <p:nvSpPr>
          <p:cNvPr id="3" name="TextBox 2">
            <a:extLst>
              <a:ext uri="{FF2B5EF4-FFF2-40B4-BE49-F238E27FC236}">
                <a16:creationId xmlns:a16="http://schemas.microsoft.com/office/drawing/2014/main" id="{28C36A1A-DC22-276F-5002-8136C812EE1F}"/>
              </a:ext>
            </a:extLst>
          </p:cNvPr>
          <p:cNvSpPr txBox="1"/>
          <p:nvPr/>
        </p:nvSpPr>
        <p:spPr>
          <a:xfrm>
            <a:off x="0" y="1271239"/>
            <a:ext cx="12344400" cy="7417415"/>
          </a:xfrm>
          <a:prstGeom prst="rect">
            <a:avLst/>
          </a:prstGeom>
          <a:noFill/>
        </p:spPr>
        <p:txBody>
          <a:bodyPr wrap="square" rtlCol="0">
            <a:spAutoFit/>
          </a:bodyPr>
          <a:lstStyle/>
          <a:p>
            <a:pPr algn="just"/>
            <a:r>
              <a:rPr lang="en-US" sz="2800" b="1" dirty="0">
                <a:solidFill>
                  <a:schemeClr val="accent1"/>
                </a:solidFill>
                <a:latin typeface="+mj-lt"/>
              </a:rPr>
              <a:t>3</a:t>
            </a:r>
            <a:r>
              <a:rPr lang="en-US" sz="2800" b="1" i="0" dirty="0">
                <a:solidFill>
                  <a:schemeClr val="accent1"/>
                </a:solidFill>
                <a:effectLst/>
                <a:latin typeface="+mj-lt"/>
              </a:rPr>
              <a:t>.Customer Service:</a:t>
            </a:r>
            <a:endParaRPr lang="en-US" sz="2800" b="0" i="0" dirty="0">
              <a:solidFill>
                <a:schemeClr val="accent1"/>
              </a:solidFill>
              <a:effectLst/>
              <a:latin typeface="+mj-lt"/>
            </a:endParaRPr>
          </a:p>
          <a:p>
            <a:pPr marL="742950" lvl="1" indent="-285750" algn="just">
              <a:buFont typeface="+mj-lt"/>
              <a:buAutoNum type="arabicPeriod"/>
            </a:pPr>
            <a:r>
              <a:rPr lang="en-US" sz="2800" b="1" i="0" dirty="0">
                <a:solidFill>
                  <a:schemeClr val="bg1"/>
                </a:solidFill>
                <a:effectLst/>
                <a:latin typeface="+mj-lt"/>
              </a:rPr>
              <a:t>Virtual Agents:</a:t>
            </a:r>
            <a:r>
              <a:rPr lang="en-US" sz="2800" b="0" i="0" dirty="0">
                <a:solidFill>
                  <a:schemeClr val="bg1"/>
                </a:solidFill>
                <a:effectLst/>
                <a:latin typeface="+mj-lt"/>
              </a:rPr>
              <a:t> Watson-powered virtual agents assist customers by understanding natural language queries and providing relevant information or troubleshooting guidance.</a:t>
            </a:r>
          </a:p>
          <a:p>
            <a:pPr marL="742950" lvl="1" indent="-285750" algn="just">
              <a:buFont typeface="+mj-lt"/>
              <a:buAutoNum type="arabicPeriod"/>
            </a:pPr>
            <a:r>
              <a:rPr lang="en-US" sz="2800" b="1" i="0" dirty="0">
                <a:solidFill>
                  <a:schemeClr val="bg1"/>
                </a:solidFill>
                <a:effectLst/>
                <a:latin typeface="+mj-lt"/>
              </a:rPr>
              <a:t>Call Center Optimization:</a:t>
            </a:r>
            <a:r>
              <a:rPr lang="en-US" sz="2800" b="0" i="0" dirty="0">
                <a:solidFill>
                  <a:schemeClr val="bg1"/>
                </a:solidFill>
                <a:effectLst/>
                <a:latin typeface="+mj-lt"/>
              </a:rPr>
              <a:t> Watson analyzes customer interactions to improve call center efficiency and enhance customer satisfaction by providing insights into common issues and resolutions.</a:t>
            </a:r>
          </a:p>
          <a:p>
            <a:pPr lvl="1" algn="just"/>
            <a:endParaRPr lang="en-US" sz="2800" dirty="0">
              <a:solidFill>
                <a:schemeClr val="bg1"/>
              </a:solidFill>
              <a:latin typeface="+mj-lt"/>
            </a:endParaRPr>
          </a:p>
          <a:p>
            <a:pPr lvl="1" algn="just"/>
            <a:endParaRPr lang="en-US" sz="2800" b="0" i="0" dirty="0">
              <a:solidFill>
                <a:schemeClr val="bg1"/>
              </a:solidFill>
              <a:effectLst/>
              <a:latin typeface="+mj-lt"/>
            </a:endParaRPr>
          </a:p>
          <a:p>
            <a:pPr algn="just"/>
            <a:r>
              <a:rPr lang="en-US" sz="2800" b="1" i="0" dirty="0">
                <a:solidFill>
                  <a:schemeClr val="accent1"/>
                </a:solidFill>
                <a:effectLst/>
                <a:latin typeface="+mj-lt"/>
              </a:rPr>
              <a:t>4.Education:</a:t>
            </a:r>
            <a:endParaRPr lang="en-US" sz="2800" b="0" i="0" dirty="0">
              <a:solidFill>
                <a:schemeClr val="accent1"/>
              </a:solidFill>
              <a:effectLst/>
              <a:latin typeface="+mj-lt"/>
            </a:endParaRPr>
          </a:p>
          <a:p>
            <a:pPr marL="742950" lvl="1" indent="-285750" algn="just">
              <a:buFont typeface="+mj-lt"/>
              <a:buAutoNum type="arabicPeriod"/>
            </a:pPr>
            <a:r>
              <a:rPr lang="en-US" sz="2800" b="1" i="0" dirty="0">
                <a:solidFill>
                  <a:schemeClr val="bg1"/>
                </a:solidFill>
                <a:effectLst/>
                <a:latin typeface="+mj-lt"/>
              </a:rPr>
              <a:t>Personalized Learning:</a:t>
            </a:r>
            <a:r>
              <a:rPr lang="en-US" sz="2800" b="0" i="0" dirty="0">
                <a:solidFill>
                  <a:schemeClr val="bg1"/>
                </a:solidFill>
                <a:effectLst/>
                <a:latin typeface="+mj-lt"/>
              </a:rPr>
              <a:t> Watson helps create personalized learning experiences by analyzing students' performance data and adapting educational content to individual needs.</a:t>
            </a:r>
          </a:p>
          <a:p>
            <a:pPr marL="742950" lvl="1" indent="-285750" algn="just">
              <a:buFont typeface="+mj-lt"/>
              <a:buAutoNum type="arabicPeriod"/>
            </a:pPr>
            <a:r>
              <a:rPr lang="en-US" sz="2800" b="1" i="0" dirty="0">
                <a:solidFill>
                  <a:schemeClr val="bg1"/>
                </a:solidFill>
                <a:effectLst/>
                <a:latin typeface="+mj-lt"/>
              </a:rPr>
              <a:t>Research Assistance:</a:t>
            </a:r>
            <a:r>
              <a:rPr lang="en-US" sz="2800" b="0" i="0" dirty="0">
                <a:solidFill>
                  <a:schemeClr val="bg1"/>
                </a:solidFill>
                <a:effectLst/>
                <a:latin typeface="+mj-lt"/>
              </a:rPr>
              <a:t> Watson assists researchers by processing and analyzing vast amounts of academic literature, helping them stay updated on the latest advancements in their fields.</a:t>
            </a:r>
          </a:p>
          <a:p>
            <a:pPr algn="just"/>
            <a:endParaRPr lang="en-AS" sz="2800" dirty="0">
              <a:solidFill>
                <a:schemeClr val="bg1"/>
              </a:solidFill>
              <a:latin typeface="+mj-lt"/>
            </a:endParaRPr>
          </a:p>
        </p:txBody>
      </p:sp>
      <p:pic>
        <p:nvPicPr>
          <p:cNvPr id="4" name="Picture 2" descr="See related image detail. Partners - Penn State Nittany AI Alliance">
            <a:extLst>
              <a:ext uri="{FF2B5EF4-FFF2-40B4-BE49-F238E27FC236}">
                <a16:creationId xmlns:a16="http://schemas.microsoft.com/office/drawing/2014/main" id="{F74C28F3-1246-7DC1-6D5B-CF082A3B9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202" y="-32945"/>
            <a:ext cx="247650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87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47863"/>
            <a:ext cx="14630400" cy="8229600"/>
          </a:xfrm>
          <a:prstGeom prst="rect">
            <a:avLst/>
          </a:prstGeom>
          <a:solidFill>
            <a:srgbClr val="252833"/>
          </a:solidFill>
          <a:ln/>
        </p:spPr>
        <p:txBody>
          <a:bodyPr/>
          <a:lstStyle/>
          <a:p>
            <a:endParaRPr lang="en-AS" dirty="0"/>
          </a:p>
        </p:txBody>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80917" y="752951"/>
            <a:ext cx="7574280" cy="686038"/>
          </a:xfrm>
          <a:prstGeom prst="rect">
            <a:avLst/>
          </a:prstGeom>
          <a:noFill/>
          <a:ln/>
        </p:spPr>
        <p:txBody>
          <a:bodyPr wrap="none" rtlCol="0" anchor="t"/>
          <a:lstStyle/>
          <a:p>
            <a:pPr marL="0" indent="0">
              <a:lnSpc>
                <a:spcPts val="5402"/>
              </a:lnSpc>
              <a:buNone/>
            </a:pPr>
            <a:r>
              <a:rPr lang="en-US" sz="4322" dirty="0">
                <a:solidFill>
                  <a:srgbClr val="6EB9FC"/>
                </a:solidFill>
                <a:latin typeface="Lora" pitchFamily="34" charset="0"/>
                <a:ea typeface="Lora" pitchFamily="34" charset="-122"/>
                <a:cs typeface="Lora" pitchFamily="34" charset="-120"/>
              </a:rPr>
              <a:t>Examples of Watson in Action</a:t>
            </a:r>
            <a:endParaRPr lang="en-US" sz="4322" dirty="0"/>
          </a:p>
        </p:txBody>
      </p:sp>
      <p:sp>
        <p:nvSpPr>
          <p:cNvPr id="6" name="Shape 3"/>
          <p:cNvSpPr/>
          <p:nvPr/>
        </p:nvSpPr>
        <p:spPr>
          <a:xfrm>
            <a:off x="4796552" y="1768316"/>
            <a:ext cx="27384" cy="5708333"/>
          </a:xfrm>
          <a:prstGeom prst="rect">
            <a:avLst/>
          </a:prstGeom>
          <a:solidFill>
            <a:srgbClr val="6EB9FC"/>
          </a:solidFill>
          <a:ln/>
        </p:spPr>
      </p:sp>
      <p:sp>
        <p:nvSpPr>
          <p:cNvPr id="7" name="Shape 4"/>
          <p:cNvSpPr/>
          <p:nvPr/>
        </p:nvSpPr>
        <p:spPr>
          <a:xfrm>
            <a:off x="5057239" y="2173010"/>
            <a:ext cx="768429" cy="27384"/>
          </a:xfrm>
          <a:prstGeom prst="rect">
            <a:avLst/>
          </a:prstGeom>
          <a:solidFill>
            <a:srgbClr val="6EB9FC"/>
          </a:solidFill>
          <a:ln/>
        </p:spPr>
      </p:sp>
      <p:sp>
        <p:nvSpPr>
          <p:cNvPr id="8" name="Shape 5"/>
          <p:cNvSpPr/>
          <p:nvPr/>
        </p:nvSpPr>
        <p:spPr>
          <a:xfrm>
            <a:off x="4563249" y="1939766"/>
            <a:ext cx="493990" cy="493990"/>
          </a:xfrm>
          <a:prstGeom prst="roundRect">
            <a:avLst>
              <a:gd name="adj" fmla="val 13334"/>
            </a:avLst>
          </a:prstGeom>
          <a:solidFill>
            <a:srgbClr val="2F3343"/>
          </a:solidFill>
          <a:ln/>
        </p:spPr>
      </p:sp>
      <p:sp>
        <p:nvSpPr>
          <p:cNvPr id="9" name="Text 6"/>
          <p:cNvSpPr/>
          <p:nvPr/>
        </p:nvSpPr>
        <p:spPr>
          <a:xfrm>
            <a:off x="4749225" y="1980962"/>
            <a:ext cx="121920" cy="411599"/>
          </a:xfrm>
          <a:prstGeom prst="rect">
            <a:avLst/>
          </a:prstGeom>
          <a:noFill/>
          <a:ln/>
        </p:spPr>
        <p:txBody>
          <a:bodyPr wrap="none" rtlCol="0" anchor="t"/>
          <a:lstStyle/>
          <a:p>
            <a:pPr marL="0" indent="0" algn="ctr">
              <a:lnSpc>
                <a:spcPts val="3241"/>
              </a:lnSpc>
              <a:buNone/>
            </a:pPr>
            <a:r>
              <a:rPr lang="en-US" sz="2593" dirty="0">
                <a:solidFill>
                  <a:srgbClr val="6EB9FC"/>
                </a:solidFill>
                <a:latin typeface="Lora" pitchFamily="34" charset="0"/>
                <a:ea typeface="Lora" pitchFamily="34" charset="-122"/>
                <a:cs typeface="Lora" pitchFamily="34" charset="-120"/>
              </a:rPr>
              <a:t>1</a:t>
            </a:r>
            <a:endParaRPr lang="en-US" sz="2593" dirty="0"/>
          </a:p>
        </p:txBody>
      </p:sp>
      <p:sp>
        <p:nvSpPr>
          <p:cNvPr id="10" name="Text 7"/>
          <p:cNvSpPr/>
          <p:nvPr/>
        </p:nvSpPr>
        <p:spPr>
          <a:xfrm>
            <a:off x="6017776" y="1987868"/>
            <a:ext cx="4241346" cy="343019"/>
          </a:xfrm>
          <a:prstGeom prst="rect">
            <a:avLst/>
          </a:prstGeom>
          <a:noFill/>
          <a:ln/>
        </p:spPr>
        <p:txBody>
          <a:bodyPr wrap="none" rtlCol="0" anchor="t"/>
          <a:lstStyle/>
          <a:p>
            <a:pPr marL="0" indent="0" algn="l">
              <a:lnSpc>
                <a:spcPts val="2701"/>
              </a:lnSpc>
              <a:buNone/>
            </a:pPr>
            <a:r>
              <a:rPr lang="en-US" sz="2161" dirty="0">
                <a:solidFill>
                  <a:srgbClr val="6EB9FC"/>
                </a:solidFill>
                <a:latin typeface="Lora" pitchFamily="34" charset="0"/>
                <a:ea typeface="Lora" pitchFamily="34" charset="-122"/>
                <a:cs typeface="Lora" pitchFamily="34" charset="-120"/>
              </a:rPr>
              <a:t>Supply chain And Management</a:t>
            </a:r>
            <a:endParaRPr lang="en-US" sz="2161" dirty="0"/>
          </a:p>
        </p:txBody>
      </p:sp>
      <p:sp>
        <p:nvSpPr>
          <p:cNvPr id="11" name="Text 8"/>
          <p:cNvSpPr/>
          <p:nvPr/>
        </p:nvSpPr>
        <p:spPr>
          <a:xfrm>
            <a:off x="6017776" y="2550438"/>
            <a:ext cx="7789307" cy="702469"/>
          </a:xfrm>
          <a:prstGeom prst="rect">
            <a:avLst/>
          </a:prstGeom>
          <a:noFill/>
          <a:ln/>
        </p:spPr>
        <p:txBody>
          <a:bodyPr wrap="square" rtlCol="0" anchor="t"/>
          <a:lstStyle/>
          <a:p>
            <a:pPr marL="0" indent="0" algn="l">
              <a:lnSpc>
                <a:spcPts val="2766"/>
              </a:lnSpc>
              <a:buNone/>
            </a:pPr>
            <a:endParaRPr lang="en-US" sz="1729" dirty="0"/>
          </a:p>
        </p:txBody>
      </p:sp>
      <p:sp>
        <p:nvSpPr>
          <p:cNvPr id="12" name="Shape 9"/>
          <p:cNvSpPr/>
          <p:nvPr/>
        </p:nvSpPr>
        <p:spPr>
          <a:xfrm>
            <a:off x="5057239" y="4148971"/>
            <a:ext cx="768429" cy="27384"/>
          </a:xfrm>
          <a:prstGeom prst="rect">
            <a:avLst/>
          </a:prstGeom>
          <a:solidFill>
            <a:srgbClr val="6EB9FC"/>
          </a:solidFill>
          <a:ln/>
        </p:spPr>
      </p:sp>
      <p:sp>
        <p:nvSpPr>
          <p:cNvPr id="13" name="Shape 10"/>
          <p:cNvSpPr/>
          <p:nvPr/>
        </p:nvSpPr>
        <p:spPr>
          <a:xfrm>
            <a:off x="4563249" y="3915728"/>
            <a:ext cx="493990" cy="493990"/>
          </a:xfrm>
          <a:prstGeom prst="roundRect">
            <a:avLst>
              <a:gd name="adj" fmla="val 13334"/>
            </a:avLst>
          </a:prstGeom>
          <a:solidFill>
            <a:srgbClr val="2F3343"/>
          </a:solidFill>
          <a:ln/>
        </p:spPr>
      </p:sp>
      <p:sp>
        <p:nvSpPr>
          <p:cNvPr id="14" name="Text 11"/>
          <p:cNvSpPr/>
          <p:nvPr/>
        </p:nvSpPr>
        <p:spPr>
          <a:xfrm>
            <a:off x="4722555" y="3956923"/>
            <a:ext cx="175260" cy="411599"/>
          </a:xfrm>
          <a:prstGeom prst="rect">
            <a:avLst/>
          </a:prstGeom>
          <a:noFill/>
          <a:ln/>
        </p:spPr>
        <p:txBody>
          <a:bodyPr wrap="none" rtlCol="0" anchor="t"/>
          <a:lstStyle/>
          <a:p>
            <a:pPr marL="0" indent="0" algn="ctr">
              <a:lnSpc>
                <a:spcPts val="3241"/>
              </a:lnSpc>
              <a:buNone/>
            </a:pPr>
            <a:r>
              <a:rPr lang="en-US" sz="2593" dirty="0">
                <a:solidFill>
                  <a:srgbClr val="6EB9FC"/>
                </a:solidFill>
                <a:latin typeface="Lora" pitchFamily="34" charset="0"/>
                <a:ea typeface="Lora" pitchFamily="34" charset="-122"/>
                <a:cs typeface="Lora" pitchFamily="34" charset="-120"/>
              </a:rPr>
              <a:t>2</a:t>
            </a:r>
            <a:endParaRPr lang="en-US" sz="2593" dirty="0"/>
          </a:p>
        </p:txBody>
      </p:sp>
      <p:sp>
        <p:nvSpPr>
          <p:cNvPr id="15" name="Text 12"/>
          <p:cNvSpPr/>
          <p:nvPr/>
        </p:nvSpPr>
        <p:spPr>
          <a:xfrm>
            <a:off x="6017776" y="3963829"/>
            <a:ext cx="2195513" cy="343019"/>
          </a:xfrm>
          <a:prstGeom prst="rect">
            <a:avLst/>
          </a:prstGeom>
          <a:noFill/>
          <a:ln/>
        </p:spPr>
        <p:txBody>
          <a:bodyPr wrap="none" rtlCol="0" anchor="t"/>
          <a:lstStyle/>
          <a:p>
            <a:pPr marL="0" indent="0" algn="l">
              <a:lnSpc>
                <a:spcPts val="2701"/>
              </a:lnSpc>
              <a:buNone/>
            </a:pPr>
            <a:r>
              <a:rPr lang="en-US" sz="2161" dirty="0">
                <a:solidFill>
                  <a:srgbClr val="6EB9FC"/>
                </a:solidFill>
                <a:latin typeface="Lora" pitchFamily="34" charset="0"/>
                <a:ea typeface="Lora" pitchFamily="34" charset="-122"/>
                <a:cs typeface="Lora" pitchFamily="34" charset="-120"/>
              </a:rPr>
              <a:t>Education</a:t>
            </a:r>
            <a:endParaRPr lang="en-US" sz="2161" dirty="0"/>
          </a:p>
        </p:txBody>
      </p:sp>
      <p:sp>
        <p:nvSpPr>
          <p:cNvPr id="16" name="Text 13"/>
          <p:cNvSpPr/>
          <p:nvPr/>
        </p:nvSpPr>
        <p:spPr>
          <a:xfrm>
            <a:off x="6127192" y="4354711"/>
            <a:ext cx="7679891" cy="1276655"/>
          </a:xfrm>
          <a:prstGeom prst="rect">
            <a:avLst/>
          </a:prstGeom>
          <a:noFill/>
          <a:ln/>
        </p:spPr>
        <p:txBody>
          <a:bodyPr wrap="square" rtlCol="0" anchor="t"/>
          <a:lstStyle/>
          <a:p>
            <a:pPr marL="0" indent="0" algn="just">
              <a:lnSpc>
                <a:spcPts val="2766"/>
              </a:lnSpc>
              <a:buNone/>
            </a:pPr>
            <a:r>
              <a:rPr lang="en-US" sz="1729" b="1" dirty="0">
                <a:solidFill>
                  <a:schemeClr val="bg1"/>
                </a:solidFill>
                <a:latin typeface="+mj-lt"/>
                <a:ea typeface="Source Sans Pro" panose="020B0503030403020204" pitchFamily="34" charset="0"/>
              </a:rPr>
              <a:t>Georgia State University</a:t>
            </a:r>
            <a:r>
              <a:rPr lang="en-US" sz="1729" dirty="0">
                <a:solidFill>
                  <a:schemeClr val="bg1"/>
                </a:solidFill>
                <a:latin typeface="+mj-lt"/>
                <a:ea typeface="Source Sans Pro" panose="020B0503030403020204" pitchFamily="34" charset="0"/>
              </a:rPr>
              <a:t>: Watson is used to enhance student advising and support services. By analyzing academic data and student information, Watson helps advisors identify students at risk of falling behind and provides personalized recommendations.</a:t>
            </a:r>
          </a:p>
        </p:txBody>
      </p:sp>
      <p:sp>
        <p:nvSpPr>
          <p:cNvPr id="17" name="Shape 14"/>
          <p:cNvSpPr/>
          <p:nvPr/>
        </p:nvSpPr>
        <p:spPr>
          <a:xfrm>
            <a:off x="5057239" y="6124932"/>
            <a:ext cx="768429" cy="27384"/>
          </a:xfrm>
          <a:prstGeom prst="rect">
            <a:avLst/>
          </a:prstGeom>
          <a:solidFill>
            <a:srgbClr val="6EB9FC"/>
          </a:solidFill>
          <a:ln/>
        </p:spPr>
      </p:sp>
      <p:sp>
        <p:nvSpPr>
          <p:cNvPr id="18" name="Shape 15"/>
          <p:cNvSpPr/>
          <p:nvPr/>
        </p:nvSpPr>
        <p:spPr>
          <a:xfrm>
            <a:off x="4563249" y="5891689"/>
            <a:ext cx="493990" cy="493990"/>
          </a:xfrm>
          <a:prstGeom prst="roundRect">
            <a:avLst>
              <a:gd name="adj" fmla="val 13334"/>
            </a:avLst>
          </a:prstGeom>
          <a:solidFill>
            <a:srgbClr val="2F3343"/>
          </a:solidFill>
          <a:ln/>
        </p:spPr>
      </p:sp>
      <p:sp>
        <p:nvSpPr>
          <p:cNvPr id="19" name="Text 16"/>
          <p:cNvSpPr/>
          <p:nvPr/>
        </p:nvSpPr>
        <p:spPr>
          <a:xfrm>
            <a:off x="4718745" y="5932884"/>
            <a:ext cx="182880" cy="411599"/>
          </a:xfrm>
          <a:prstGeom prst="rect">
            <a:avLst/>
          </a:prstGeom>
          <a:noFill/>
          <a:ln/>
        </p:spPr>
        <p:txBody>
          <a:bodyPr wrap="none" rtlCol="0" anchor="t"/>
          <a:lstStyle/>
          <a:p>
            <a:pPr marL="0" indent="0" algn="ctr">
              <a:lnSpc>
                <a:spcPts val="3241"/>
              </a:lnSpc>
              <a:buNone/>
            </a:pPr>
            <a:r>
              <a:rPr lang="en-US" sz="2593" dirty="0">
                <a:solidFill>
                  <a:srgbClr val="6EB9FC"/>
                </a:solidFill>
                <a:latin typeface="Lora" pitchFamily="34" charset="0"/>
                <a:ea typeface="Lora" pitchFamily="34" charset="-122"/>
                <a:cs typeface="Lora" pitchFamily="34" charset="-120"/>
              </a:rPr>
              <a:t>3</a:t>
            </a:r>
            <a:endParaRPr lang="en-US" sz="2593" dirty="0"/>
          </a:p>
        </p:txBody>
      </p:sp>
      <p:sp>
        <p:nvSpPr>
          <p:cNvPr id="20" name="Text 17"/>
          <p:cNvSpPr/>
          <p:nvPr/>
        </p:nvSpPr>
        <p:spPr>
          <a:xfrm>
            <a:off x="6017776" y="5939790"/>
            <a:ext cx="2270760" cy="343019"/>
          </a:xfrm>
          <a:prstGeom prst="rect">
            <a:avLst/>
          </a:prstGeom>
          <a:noFill/>
          <a:ln/>
        </p:spPr>
        <p:txBody>
          <a:bodyPr wrap="none" rtlCol="0" anchor="t"/>
          <a:lstStyle/>
          <a:p>
            <a:pPr marL="0" indent="0" algn="l">
              <a:lnSpc>
                <a:spcPts val="2701"/>
              </a:lnSpc>
              <a:buNone/>
            </a:pPr>
            <a:r>
              <a:rPr lang="en-US" sz="2161" dirty="0">
                <a:solidFill>
                  <a:srgbClr val="6EB9FC"/>
                </a:solidFill>
                <a:latin typeface="Lora" pitchFamily="34" charset="0"/>
                <a:ea typeface="Lora" pitchFamily="34" charset="-122"/>
                <a:cs typeface="Lora" pitchFamily="34" charset="-120"/>
              </a:rPr>
              <a:t>Customer </a:t>
            </a:r>
            <a:r>
              <a:rPr lang="en-US" sz="2161" dirty="0" err="1">
                <a:solidFill>
                  <a:srgbClr val="6EB9FC"/>
                </a:solidFill>
                <a:latin typeface="Lora" pitchFamily="34" charset="0"/>
                <a:ea typeface="Lora" pitchFamily="34" charset="-122"/>
                <a:cs typeface="Lora" pitchFamily="34" charset="-120"/>
              </a:rPr>
              <a:t>Servics</a:t>
            </a:r>
            <a:endParaRPr lang="en-US" sz="2161" dirty="0"/>
          </a:p>
        </p:txBody>
      </p:sp>
      <p:sp>
        <p:nvSpPr>
          <p:cNvPr id="21" name="Text 18"/>
          <p:cNvSpPr/>
          <p:nvPr/>
        </p:nvSpPr>
        <p:spPr>
          <a:xfrm>
            <a:off x="6154576" y="6502360"/>
            <a:ext cx="7652507" cy="702469"/>
          </a:xfrm>
          <a:prstGeom prst="rect">
            <a:avLst/>
          </a:prstGeom>
          <a:noFill/>
          <a:ln/>
        </p:spPr>
        <p:txBody>
          <a:bodyPr wrap="square" rtlCol="0" anchor="t"/>
          <a:lstStyle/>
          <a:p>
            <a:pPr marL="0" indent="0" algn="l">
              <a:lnSpc>
                <a:spcPts val="2766"/>
              </a:lnSpc>
              <a:buNone/>
            </a:pPr>
            <a:r>
              <a:rPr lang="en-US" b="1" i="0" dirty="0">
                <a:solidFill>
                  <a:schemeClr val="bg1"/>
                </a:solidFill>
                <a:effectLst/>
                <a:latin typeface="+mj-lt"/>
              </a:rPr>
              <a:t>The Weather Company: </a:t>
            </a:r>
            <a:r>
              <a:rPr lang="en-US" b="0" i="0" dirty="0">
                <a:solidFill>
                  <a:schemeClr val="bg1"/>
                </a:solidFill>
                <a:effectLst/>
                <a:latin typeface="+mj-lt"/>
              </a:rPr>
              <a:t>Watson-powered chatbots are used to provide weather-related information and answer customer queries. The chatbots analyze weather data and provide timely and relevant information to users.</a:t>
            </a:r>
            <a:endParaRPr lang="en-US" dirty="0">
              <a:solidFill>
                <a:schemeClr val="bg1"/>
              </a:solidFill>
              <a:latin typeface="+mj-lt"/>
            </a:endParaRPr>
          </a:p>
        </p:txBody>
      </p:sp>
      <p:sp>
        <p:nvSpPr>
          <p:cNvPr id="24" name="TextBox 23">
            <a:extLst>
              <a:ext uri="{FF2B5EF4-FFF2-40B4-BE49-F238E27FC236}">
                <a16:creationId xmlns:a16="http://schemas.microsoft.com/office/drawing/2014/main" id="{36457137-3F23-933D-24D4-D9524A8C63BA}"/>
              </a:ext>
            </a:extLst>
          </p:cNvPr>
          <p:cNvSpPr txBox="1"/>
          <p:nvPr/>
        </p:nvSpPr>
        <p:spPr>
          <a:xfrm>
            <a:off x="6154576" y="2467332"/>
            <a:ext cx="7929414" cy="923330"/>
          </a:xfrm>
          <a:prstGeom prst="rect">
            <a:avLst/>
          </a:prstGeom>
          <a:noFill/>
        </p:spPr>
        <p:txBody>
          <a:bodyPr wrap="square" rtlCol="0">
            <a:spAutoFit/>
          </a:bodyPr>
          <a:lstStyle/>
          <a:p>
            <a:pPr algn="just"/>
            <a:r>
              <a:rPr lang="en-US" b="1" i="0" dirty="0">
                <a:solidFill>
                  <a:schemeClr val="bg1"/>
                </a:solidFill>
                <a:effectLst/>
                <a:latin typeface="+mj-lt"/>
              </a:rPr>
              <a:t>Woodside Energy: </a:t>
            </a:r>
            <a:r>
              <a:rPr lang="en-US" b="0" i="0" dirty="0">
                <a:solidFill>
                  <a:schemeClr val="bg1"/>
                </a:solidFill>
                <a:effectLst/>
                <a:latin typeface="+mj-lt"/>
              </a:rPr>
              <a:t>Watson is used to optimize maintenance processes in the oil and gas industry. By analyzing data from sensors on equipment, Watson predicts maintenance needs, reducing downtime and improving operational efficiency.</a:t>
            </a:r>
            <a:endParaRPr lang="en-AS" dirty="0">
              <a:solidFill>
                <a:schemeClr val="bg1"/>
              </a:solidFill>
              <a:latin typeface="+mj-lt"/>
            </a:endParaRPr>
          </a:p>
        </p:txBody>
      </p:sp>
      <p:pic>
        <p:nvPicPr>
          <p:cNvPr id="25" name="Picture 2" descr="See related image detail. Partners - Penn State Nittany AI Alliance">
            <a:extLst>
              <a:ext uri="{FF2B5EF4-FFF2-40B4-BE49-F238E27FC236}">
                <a16:creationId xmlns:a16="http://schemas.microsoft.com/office/drawing/2014/main" id="{587B6EB6-5308-0992-6E84-2F7C83CEA6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76202" y="-32945"/>
            <a:ext cx="2476500" cy="1200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56674"/>
            <a:ext cx="14630400" cy="8229600"/>
          </a:xfrm>
          <a:prstGeom prst="rect">
            <a:avLst/>
          </a:prstGeom>
          <a:solidFill>
            <a:srgbClr val="252833">
              <a:alpha val="80000"/>
            </a:srgbClr>
          </a:solidFill>
          <a:ln/>
        </p:spPr>
      </p:sp>
      <p:sp>
        <p:nvSpPr>
          <p:cNvPr id="6" name="Text 3"/>
          <p:cNvSpPr/>
          <p:nvPr/>
        </p:nvSpPr>
        <p:spPr>
          <a:xfrm>
            <a:off x="2348389" y="1773793"/>
            <a:ext cx="794004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Benefits and Impact of Watson</a:t>
            </a:r>
            <a:endParaRPr lang="en-US" sz="4374" dirty="0"/>
          </a:p>
        </p:txBody>
      </p:sp>
      <p:sp>
        <p:nvSpPr>
          <p:cNvPr id="7" name="Shape 4"/>
          <p:cNvSpPr/>
          <p:nvPr/>
        </p:nvSpPr>
        <p:spPr>
          <a:xfrm>
            <a:off x="2348389" y="2975015"/>
            <a:ext cx="499943" cy="499943"/>
          </a:xfrm>
          <a:prstGeom prst="roundRect">
            <a:avLst>
              <a:gd name="adj" fmla="val 13333"/>
            </a:avLst>
          </a:prstGeom>
          <a:solidFill>
            <a:srgbClr val="2F3343"/>
          </a:solidFill>
          <a:ln/>
        </p:spPr>
      </p:sp>
      <p:sp>
        <p:nvSpPr>
          <p:cNvPr id="8" name="Text 5"/>
          <p:cNvSpPr/>
          <p:nvPr/>
        </p:nvSpPr>
        <p:spPr>
          <a:xfrm>
            <a:off x="2537341" y="3016687"/>
            <a:ext cx="12192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1</a:t>
            </a:r>
            <a:endParaRPr lang="en-US" sz="2624" dirty="0"/>
          </a:p>
        </p:txBody>
      </p:sp>
      <p:sp>
        <p:nvSpPr>
          <p:cNvPr id="9" name="Text 6"/>
          <p:cNvSpPr/>
          <p:nvPr/>
        </p:nvSpPr>
        <p:spPr>
          <a:xfrm>
            <a:off x="3070503" y="3051334"/>
            <a:ext cx="2440900"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Increased Efficiency</a:t>
            </a:r>
            <a:endParaRPr lang="en-US" sz="2187" dirty="0"/>
          </a:p>
        </p:txBody>
      </p:sp>
      <p:sp>
        <p:nvSpPr>
          <p:cNvPr id="10" name="Text 7"/>
          <p:cNvSpPr/>
          <p:nvPr/>
        </p:nvSpPr>
        <p:spPr>
          <a:xfrm>
            <a:off x="847493" y="4058126"/>
            <a:ext cx="4560848" cy="3257074"/>
          </a:xfrm>
          <a:prstGeom prst="rect">
            <a:avLst/>
          </a:prstGeom>
          <a:noFill/>
          <a:ln/>
        </p:spPr>
        <p:txBody>
          <a:bodyPr wrap="square" rtlCol="0" anchor="t"/>
          <a:lstStyle/>
          <a:p>
            <a:pPr marL="0" indent="0" algn="just">
              <a:lnSpc>
                <a:spcPts val="2799"/>
              </a:lnSpc>
              <a:buNone/>
            </a:pPr>
            <a:r>
              <a:rPr lang="en-US" sz="1750" dirty="0">
                <a:solidFill>
                  <a:schemeClr val="bg1"/>
                </a:solidFill>
              </a:rPr>
              <a:t>Watson's AI insights and data analytics empower businesses and individuals by unlocking the potential within data. Whether it's through personalized recommendations, predictive analytics, or industry-specific solutions, Watson facilitates more informed and strategic decision-making across a wide range of applications and industries.</a:t>
            </a:r>
          </a:p>
        </p:txBody>
      </p:sp>
      <p:sp>
        <p:nvSpPr>
          <p:cNvPr id="11" name="Shape 8"/>
          <p:cNvSpPr/>
          <p:nvPr/>
        </p:nvSpPr>
        <p:spPr>
          <a:xfrm>
            <a:off x="5733574" y="2975015"/>
            <a:ext cx="499943" cy="499943"/>
          </a:xfrm>
          <a:prstGeom prst="roundRect">
            <a:avLst>
              <a:gd name="adj" fmla="val 13333"/>
            </a:avLst>
          </a:prstGeom>
          <a:solidFill>
            <a:srgbClr val="2F3343"/>
          </a:solidFill>
          <a:ln/>
        </p:spPr>
      </p:sp>
      <p:sp>
        <p:nvSpPr>
          <p:cNvPr id="12" name="Text 9"/>
          <p:cNvSpPr/>
          <p:nvPr/>
        </p:nvSpPr>
        <p:spPr>
          <a:xfrm>
            <a:off x="5895856" y="3016687"/>
            <a:ext cx="17526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2</a:t>
            </a:r>
            <a:endParaRPr lang="en-US" sz="2624" dirty="0"/>
          </a:p>
        </p:txBody>
      </p:sp>
      <p:sp>
        <p:nvSpPr>
          <p:cNvPr id="13" name="Text 10"/>
          <p:cNvSpPr/>
          <p:nvPr/>
        </p:nvSpPr>
        <p:spPr>
          <a:xfrm>
            <a:off x="6455688" y="3051334"/>
            <a:ext cx="2440900"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Enhanced Decision-making</a:t>
            </a:r>
            <a:endParaRPr lang="en-US" sz="2187" dirty="0"/>
          </a:p>
        </p:txBody>
      </p:sp>
      <p:sp>
        <p:nvSpPr>
          <p:cNvPr id="14" name="Text 11"/>
          <p:cNvSpPr/>
          <p:nvPr/>
        </p:nvSpPr>
        <p:spPr>
          <a:xfrm>
            <a:off x="5631367" y="3967877"/>
            <a:ext cx="4209506" cy="3570347"/>
          </a:xfrm>
          <a:prstGeom prst="rect">
            <a:avLst/>
          </a:prstGeom>
          <a:noFill/>
          <a:ln/>
        </p:spPr>
        <p:txBody>
          <a:bodyPr wrap="square" rtlCol="0" anchor="t"/>
          <a:lstStyle/>
          <a:p>
            <a:pPr marL="0" indent="0" algn="just">
              <a:lnSpc>
                <a:spcPts val="2799"/>
              </a:lnSpc>
              <a:buNone/>
            </a:pPr>
            <a:r>
              <a:rPr lang="en-US" sz="1750" dirty="0">
                <a:solidFill>
                  <a:schemeClr val="bg1"/>
                </a:solidFill>
              </a:rPr>
              <a:t> Watson's AI insights and data analytics empower businesses and individuals by unlocking the potential within data. Whether it's through personalized recommendations, predictive analytics, or industry-specific solutions, Watson facilitates more informed and strategic decision-making across a wide range of applications and industries.</a:t>
            </a:r>
          </a:p>
          <a:p>
            <a:pPr marL="0" indent="0" algn="just">
              <a:lnSpc>
                <a:spcPts val="2799"/>
              </a:lnSpc>
              <a:buNone/>
            </a:pPr>
            <a:endParaRPr lang="en-US" sz="1750" dirty="0">
              <a:solidFill>
                <a:schemeClr val="bg1"/>
              </a:solidFill>
            </a:endParaRPr>
          </a:p>
          <a:p>
            <a:pPr marL="0" indent="0" algn="just">
              <a:lnSpc>
                <a:spcPts val="2799"/>
              </a:lnSpc>
              <a:buNone/>
            </a:pPr>
            <a:endParaRPr lang="en-US" sz="1750" dirty="0">
              <a:solidFill>
                <a:schemeClr val="bg1"/>
              </a:solidFill>
            </a:endParaRPr>
          </a:p>
          <a:p>
            <a:pPr marL="0" indent="0" algn="just">
              <a:lnSpc>
                <a:spcPts val="2799"/>
              </a:lnSpc>
              <a:buNone/>
            </a:pPr>
            <a:endParaRPr lang="en-US" sz="1750" dirty="0">
              <a:solidFill>
                <a:schemeClr val="bg1"/>
              </a:solidFill>
            </a:endParaRPr>
          </a:p>
          <a:p>
            <a:pPr marL="0" indent="0" algn="just">
              <a:lnSpc>
                <a:spcPts val="2799"/>
              </a:lnSpc>
              <a:buNone/>
            </a:pPr>
            <a:endParaRPr lang="en-US" sz="1750" dirty="0">
              <a:solidFill>
                <a:schemeClr val="bg1"/>
              </a:solidFill>
            </a:endParaRPr>
          </a:p>
          <a:p>
            <a:pPr marL="0" indent="0" algn="just">
              <a:lnSpc>
                <a:spcPts val="2799"/>
              </a:lnSpc>
              <a:buNone/>
            </a:pPr>
            <a:endParaRPr lang="en-US" sz="1750" dirty="0">
              <a:solidFill>
                <a:schemeClr val="bg1"/>
              </a:solidFill>
            </a:endParaRPr>
          </a:p>
          <a:p>
            <a:pPr marL="0" indent="0" algn="just">
              <a:lnSpc>
                <a:spcPts val="2799"/>
              </a:lnSpc>
              <a:buNone/>
            </a:pPr>
            <a:endParaRPr lang="en-US" sz="1750" dirty="0">
              <a:solidFill>
                <a:schemeClr val="bg1"/>
              </a:solidFill>
            </a:endParaRPr>
          </a:p>
        </p:txBody>
      </p:sp>
      <p:sp>
        <p:nvSpPr>
          <p:cNvPr id="15" name="Shape 12"/>
          <p:cNvSpPr/>
          <p:nvPr/>
        </p:nvSpPr>
        <p:spPr>
          <a:xfrm>
            <a:off x="10038457" y="2968050"/>
            <a:ext cx="499943" cy="499943"/>
          </a:xfrm>
          <a:prstGeom prst="roundRect">
            <a:avLst>
              <a:gd name="adj" fmla="val 13333"/>
            </a:avLst>
          </a:prstGeom>
          <a:solidFill>
            <a:srgbClr val="2F3343"/>
          </a:solidFill>
          <a:ln/>
        </p:spPr>
      </p:sp>
      <p:sp>
        <p:nvSpPr>
          <p:cNvPr id="16" name="Text 13"/>
          <p:cNvSpPr/>
          <p:nvPr/>
        </p:nvSpPr>
        <p:spPr>
          <a:xfrm flipH="1">
            <a:off x="9946887" y="3016687"/>
            <a:ext cx="702527"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3</a:t>
            </a:r>
            <a:endParaRPr lang="en-US" sz="2624" dirty="0"/>
          </a:p>
        </p:txBody>
      </p:sp>
      <p:sp>
        <p:nvSpPr>
          <p:cNvPr id="17" name="Text 14"/>
          <p:cNvSpPr/>
          <p:nvPr/>
        </p:nvSpPr>
        <p:spPr>
          <a:xfrm>
            <a:off x="10772078" y="3016688"/>
            <a:ext cx="2230243" cy="729020"/>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Transformative Innovations</a:t>
            </a:r>
            <a:endParaRPr lang="en-US" sz="2187" dirty="0"/>
          </a:p>
        </p:txBody>
      </p:sp>
      <p:sp>
        <p:nvSpPr>
          <p:cNvPr id="18" name="Text 15"/>
          <p:cNvSpPr/>
          <p:nvPr/>
        </p:nvSpPr>
        <p:spPr>
          <a:xfrm>
            <a:off x="10288429" y="4016514"/>
            <a:ext cx="4241610" cy="3131418"/>
          </a:xfrm>
          <a:prstGeom prst="rect">
            <a:avLst/>
          </a:prstGeom>
          <a:noFill/>
          <a:ln/>
        </p:spPr>
        <p:txBody>
          <a:bodyPr wrap="square" rtlCol="0" anchor="t"/>
          <a:lstStyle/>
          <a:p>
            <a:pPr marL="0" indent="0" algn="just">
              <a:lnSpc>
                <a:spcPts val="2799"/>
              </a:lnSpc>
              <a:buNone/>
            </a:pPr>
            <a:r>
              <a:rPr lang="en-US" sz="1750" dirty="0">
                <a:solidFill>
                  <a:schemeClr val="bg1"/>
                </a:solidFill>
              </a:rPr>
              <a:t>Watson's disruptive technology is at the forefront of AI innovation, transforming industries and creating new possibilities by harnessing the power of advanced analytics, machine learning, and natural language processing. As technology continues to evolve, Watson remains a pioneering force in pushing the boundaries of what is achievable with artificial intelligence.</a:t>
            </a:r>
          </a:p>
          <a:p>
            <a:pPr marL="0" indent="0" algn="just">
              <a:lnSpc>
                <a:spcPts val="2799"/>
              </a:lnSpc>
              <a:buNone/>
            </a:pPr>
            <a:endParaRPr lang="en-US" sz="1750" dirty="0">
              <a:solidFill>
                <a:schemeClr val="bg1"/>
              </a:solidFill>
            </a:endParaRPr>
          </a:p>
          <a:p>
            <a:pPr marL="0" indent="0" algn="just">
              <a:lnSpc>
                <a:spcPts val="2799"/>
              </a:lnSpc>
              <a:buNone/>
            </a:pPr>
            <a:endParaRPr lang="en-US" sz="1750" dirty="0">
              <a:solidFill>
                <a:schemeClr val="bg1"/>
              </a:solidFill>
            </a:endParaRPr>
          </a:p>
          <a:p>
            <a:pPr marL="0" indent="0" algn="just">
              <a:lnSpc>
                <a:spcPts val="2799"/>
              </a:lnSpc>
              <a:buNone/>
            </a:pPr>
            <a:endParaRPr lang="en-US" sz="1750" dirty="0">
              <a:solidFill>
                <a:schemeClr val="bg1"/>
              </a:solidFill>
            </a:endParaRPr>
          </a:p>
          <a:p>
            <a:pPr marL="0" indent="0" algn="just">
              <a:lnSpc>
                <a:spcPts val="2799"/>
              </a:lnSpc>
              <a:buNone/>
            </a:pPr>
            <a:endParaRPr lang="en-US" sz="1750" dirty="0">
              <a:solidFill>
                <a:schemeClr val="bg1"/>
              </a:solidFill>
            </a:endParaRPr>
          </a:p>
          <a:p>
            <a:pPr marL="0" indent="0" algn="just">
              <a:lnSpc>
                <a:spcPts val="2799"/>
              </a:lnSpc>
              <a:buNone/>
            </a:pPr>
            <a:endParaRPr lang="en-US" sz="1750" dirty="0">
              <a:solidFill>
                <a:schemeClr val="bg1"/>
              </a:solidFill>
            </a:endParaRPr>
          </a:p>
          <a:p>
            <a:pPr marL="0" indent="0" algn="just">
              <a:lnSpc>
                <a:spcPts val="2799"/>
              </a:lnSpc>
              <a:buNone/>
            </a:pPr>
            <a:endParaRPr lang="en-US" sz="1750" dirty="0">
              <a:solidFill>
                <a:schemeClr val="bg1"/>
              </a:solidFill>
            </a:endParaRPr>
          </a:p>
        </p:txBody>
      </p:sp>
      <p:pic>
        <p:nvPicPr>
          <p:cNvPr id="20" name="Picture 2" descr="See related image detail. Partners - Penn State Nittany AI Alliance">
            <a:extLst>
              <a:ext uri="{FF2B5EF4-FFF2-40B4-BE49-F238E27FC236}">
                <a16:creationId xmlns:a16="http://schemas.microsoft.com/office/drawing/2014/main" id="{9E3AD0E5-AAC6-659D-3EF1-C58B523BB0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76202" y="-32945"/>
            <a:ext cx="2476500" cy="1200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2359819"/>
            <a:ext cx="914400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Future Developments and Potential</a:t>
            </a:r>
            <a:endParaRPr lang="en-US" sz="4374" dirty="0"/>
          </a:p>
        </p:txBody>
      </p:sp>
      <p:sp>
        <p:nvSpPr>
          <p:cNvPr id="5" name="Text 3"/>
          <p:cNvSpPr/>
          <p:nvPr/>
        </p:nvSpPr>
        <p:spPr>
          <a:xfrm>
            <a:off x="2348389" y="3609618"/>
            <a:ext cx="3703320" cy="416481"/>
          </a:xfrm>
          <a:prstGeom prst="rect">
            <a:avLst/>
          </a:prstGeom>
          <a:noFill/>
          <a:ln/>
        </p:spPr>
        <p:txBody>
          <a:bodyPr wrap="none" rtlCol="0" anchor="t"/>
          <a:lstStyle/>
          <a:p>
            <a:pPr marL="0" indent="0">
              <a:lnSpc>
                <a:spcPts val="3281"/>
              </a:lnSpc>
              <a:buNone/>
            </a:pPr>
            <a:r>
              <a:rPr lang="en-US" sz="2624" dirty="0">
                <a:solidFill>
                  <a:srgbClr val="6EB9FC"/>
                </a:solidFill>
                <a:latin typeface="Lora" pitchFamily="34" charset="0"/>
                <a:ea typeface="Lora" pitchFamily="34" charset="-122"/>
                <a:cs typeface="Lora" pitchFamily="34" charset="-120"/>
              </a:rPr>
              <a:t>Ongoing Advancements</a:t>
            </a:r>
            <a:endParaRPr lang="en-US" sz="2624" dirty="0"/>
          </a:p>
        </p:txBody>
      </p:sp>
      <p:sp>
        <p:nvSpPr>
          <p:cNvPr id="6" name="Text 4"/>
          <p:cNvSpPr/>
          <p:nvPr/>
        </p:nvSpPr>
        <p:spPr>
          <a:xfrm>
            <a:off x="2348389" y="4248269"/>
            <a:ext cx="4695706" cy="1421606"/>
          </a:xfrm>
          <a:prstGeom prst="rect">
            <a:avLst/>
          </a:prstGeom>
          <a:noFill/>
          <a:ln/>
        </p:spPr>
        <p:txBody>
          <a:bodyPr wrap="square" rtlCol="0" anchor="t"/>
          <a:lstStyle/>
          <a:p>
            <a:pPr marL="0" indent="0">
              <a:lnSpc>
                <a:spcPts val="2799"/>
              </a:lnSpc>
              <a:buNone/>
            </a:pPr>
            <a:r>
              <a:rPr lang="en-US" sz="1750" dirty="0">
                <a:solidFill>
                  <a:schemeClr val="bg1"/>
                </a:solidFill>
              </a:rPr>
              <a:t>IBM invests significantly in research and development to enhance Watson's capabilities continually. This involves exploring new algorithms, architectures, and techniques in areas like machine learning, natural language processing, and computer vision.</a:t>
            </a:r>
          </a:p>
        </p:txBody>
      </p:sp>
      <p:sp>
        <p:nvSpPr>
          <p:cNvPr id="7" name="Text 5"/>
          <p:cNvSpPr/>
          <p:nvPr/>
        </p:nvSpPr>
        <p:spPr>
          <a:xfrm>
            <a:off x="7593687" y="3609618"/>
            <a:ext cx="3413760" cy="416481"/>
          </a:xfrm>
          <a:prstGeom prst="rect">
            <a:avLst/>
          </a:prstGeom>
          <a:noFill/>
          <a:ln/>
        </p:spPr>
        <p:txBody>
          <a:bodyPr wrap="none" rtlCol="0" anchor="t"/>
          <a:lstStyle/>
          <a:p>
            <a:pPr marL="0" indent="0">
              <a:lnSpc>
                <a:spcPts val="3281"/>
              </a:lnSpc>
              <a:buNone/>
            </a:pPr>
            <a:r>
              <a:rPr lang="en-US" sz="2624" dirty="0">
                <a:solidFill>
                  <a:srgbClr val="6EB9FC"/>
                </a:solidFill>
                <a:latin typeface="Lora" pitchFamily="34" charset="0"/>
                <a:ea typeface="Lora" pitchFamily="34" charset="-122"/>
                <a:cs typeface="Lora" pitchFamily="34" charset="-120"/>
              </a:rPr>
              <a:t>Potential Applications</a:t>
            </a:r>
            <a:endParaRPr lang="en-US" sz="2624" dirty="0"/>
          </a:p>
        </p:txBody>
      </p:sp>
      <p:sp>
        <p:nvSpPr>
          <p:cNvPr id="8" name="Text 6"/>
          <p:cNvSpPr/>
          <p:nvPr/>
        </p:nvSpPr>
        <p:spPr>
          <a:xfrm>
            <a:off x="7315200" y="4114800"/>
            <a:ext cx="7136779" cy="3813717"/>
          </a:xfrm>
          <a:prstGeom prst="rect">
            <a:avLst/>
          </a:prstGeom>
          <a:noFill/>
          <a:ln/>
        </p:spPr>
        <p:txBody>
          <a:bodyPr wrap="square" rtlCol="0" anchor="t"/>
          <a:lstStyle/>
          <a:p>
            <a:pPr marL="0" indent="0">
              <a:lnSpc>
                <a:spcPts val="2799"/>
              </a:lnSpc>
              <a:buNone/>
            </a:pPr>
            <a:r>
              <a:rPr lang="en-US" sz="1750" dirty="0">
                <a:solidFill>
                  <a:schemeClr val="bg1"/>
                </a:solidFill>
              </a:rPr>
              <a:t>Cognitive Robotics: Watson's cognitive capabilities can enhance robots' ability to understand and interact with their environments. This includes natural language communication, visual recognition, and decision-making based on complex data inputs. In manufacturing, healthcare, and other industries, Watson-powered robots could perform tasks more intelligently and autonomously.</a:t>
            </a:r>
          </a:p>
          <a:p>
            <a:pPr marL="0" indent="0">
              <a:lnSpc>
                <a:spcPts val="2799"/>
              </a:lnSpc>
              <a:buNone/>
            </a:pPr>
            <a:r>
              <a:rPr lang="en-US" sz="1750" dirty="0">
                <a:solidFill>
                  <a:schemeClr val="bg1"/>
                </a:solidFill>
              </a:rPr>
              <a:t>Advanced Decision-Making: Watson's real-time analytics and decision-making capabilities could be crucial in autonomous vehicles. It can analyze vast amounts of data from sensors, traffic patterns, and weather conditions to make split-second decisions, improving safety and efficiency in transportation.</a:t>
            </a:r>
          </a:p>
        </p:txBody>
      </p:sp>
      <p:pic>
        <p:nvPicPr>
          <p:cNvPr id="10" name="Picture 2" descr="See related image detail. Partners - Penn State Nittany AI Alliance">
            <a:extLst>
              <a:ext uri="{FF2B5EF4-FFF2-40B4-BE49-F238E27FC236}">
                <a16:creationId xmlns:a16="http://schemas.microsoft.com/office/drawing/2014/main" id="{DC68B11F-D9DC-428F-462D-4A11E5E89E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6202" y="-32945"/>
            <a:ext cx="2476500" cy="1200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1136</Words>
  <Application>Microsoft Office PowerPoint</Application>
  <PresentationFormat>Custom</PresentationFormat>
  <Paragraphs>82</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Lora</vt:lpstr>
      <vt:lpstr>Söhne</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ankit Tiwari</cp:lastModifiedBy>
  <cp:revision>5</cp:revision>
  <dcterms:created xsi:type="dcterms:W3CDTF">2023-12-06T06:03:36Z</dcterms:created>
  <dcterms:modified xsi:type="dcterms:W3CDTF">2023-12-06T08:22:27Z</dcterms:modified>
</cp:coreProperties>
</file>