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25" r:id="rId1"/>
  </p:sldMasterIdLst>
  <p:notesMasterIdLst>
    <p:notesMasterId r:id="rId37"/>
  </p:notesMasterIdLst>
  <p:sldIdLst>
    <p:sldId id="299" r:id="rId2"/>
    <p:sldId id="266" r:id="rId3"/>
    <p:sldId id="267" r:id="rId4"/>
    <p:sldId id="268"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 id="290" r:id="rId27"/>
    <p:sldId id="291" r:id="rId28"/>
    <p:sldId id="292" r:id="rId29"/>
    <p:sldId id="293" r:id="rId30"/>
    <p:sldId id="294" r:id="rId31"/>
    <p:sldId id="295" r:id="rId32"/>
    <p:sldId id="296" r:id="rId33"/>
    <p:sldId id="297" r:id="rId34"/>
    <p:sldId id="298" r:id="rId35"/>
    <p:sldId id="26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88" d="100"/>
          <a:sy n="88" d="100"/>
        </p:scale>
        <p:origin x="451"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viewProps" Target="viewProps.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notesMaster" Target="notesMasters/notesMaster1.xml" /><Relationship Id="rId40"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12/15/2021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66917" y="2310579"/>
            <a:ext cx="10677835" cy="2281085"/>
          </a:xfrm>
          <a:noFill/>
          <a:effectLst>
            <a:outerShdw blurRad="50800" dist="38100" dir="2700000" algn="tl" rotWithShape="0">
              <a:prstClr val="black">
                <a:alpha val="40000"/>
              </a:prstClr>
            </a:outerShdw>
          </a:effectLst>
        </p:spPr>
        <p:txBody>
          <a:bodyPr>
            <a:normAutofit/>
          </a:bodyPr>
          <a:lstStyle>
            <a:lvl1pPr algn="l">
              <a:defRPr sz="48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766917" y="4571999"/>
            <a:ext cx="10668000" cy="904568"/>
          </a:xfrm>
        </p:spPr>
        <p:txBody>
          <a:bodyPr>
            <a:normAutofit/>
          </a:bodyPr>
          <a:lstStyle>
            <a:lvl1pPr marL="0" indent="0" algn="l">
              <a:buNone/>
              <a:defRPr sz="3733" b="0" i="0">
                <a:solidFill>
                  <a:schemeClr val="accent3">
                    <a:lumMod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A1C593-65D0-4073-BCC9-577B9352EA97}" type="datetime1">
              <a:rPr lang="en-US" smtClean="0"/>
              <a:t>12/15/2021</a:t>
            </a:fld>
            <a:endParaRPr lang="en-US"/>
          </a:p>
        </p:txBody>
      </p:sp>
      <p:sp>
        <p:nvSpPr>
          <p:cNvPr id="5" name="Footer Placeholder 4"/>
          <p:cNvSpPr>
            <a:spLocks noGrp="1"/>
          </p:cNvSpPr>
          <p:nvPr>
            <p:ph type="ftr" sz="quarter" idx="11"/>
          </p:nvPr>
        </p:nvSpPr>
        <p:spPr/>
        <p:txBody>
          <a:bodyPr/>
          <a:lstStyle/>
          <a:p>
            <a:r>
              <a:rPr lang="en-US"/>
              <a:t>Rupali Khare         B-Tree</a:t>
            </a:r>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51747264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p>
            <a:fld id="{63A1C593-65D0-4073-BCC9-577B9352EA97}" type="datetime1">
              <a:rPr lang="en-US" smtClean="0"/>
              <a:t>12/15/2021</a:t>
            </a:fld>
            <a:endParaRPr lang="en-US"/>
          </a:p>
        </p:txBody>
      </p:sp>
      <p:sp>
        <p:nvSpPr>
          <p:cNvPr id="6" name="Footer Placeholder 5"/>
          <p:cNvSpPr>
            <a:spLocks noGrp="1"/>
          </p:cNvSpPr>
          <p:nvPr>
            <p:ph type="ftr" sz="quarter" idx="11"/>
          </p:nvPr>
        </p:nvSpPr>
        <p:spPr/>
        <p:txBody>
          <a:bodyPr/>
          <a:lstStyle/>
          <a:p>
            <a:r>
              <a:rPr lang="en-US"/>
              <a:t>Rupali Khare         B-Tree</a:t>
            </a:r>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92839918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1">
              <a:rPr lang="en-US" smtClean="0"/>
              <a:t>12/15/2021</a:t>
            </a:fld>
            <a:endParaRPr lang="en-US"/>
          </a:p>
        </p:txBody>
      </p:sp>
      <p:sp>
        <p:nvSpPr>
          <p:cNvPr id="5" name="Footer Placeholder 4"/>
          <p:cNvSpPr>
            <a:spLocks noGrp="1"/>
          </p:cNvSpPr>
          <p:nvPr>
            <p:ph type="ftr" sz="quarter" idx="11"/>
          </p:nvPr>
        </p:nvSpPr>
        <p:spPr/>
        <p:txBody>
          <a:bodyPr/>
          <a:lstStyle/>
          <a:p>
            <a:r>
              <a:rPr lang="en-US"/>
              <a:t>Rupali Khare         B-Tree</a:t>
            </a:r>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41990453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1">
              <a:rPr lang="en-US" smtClean="0"/>
              <a:t>12/15/2021</a:t>
            </a:fld>
            <a:endParaRPr lang="en-US"/>
          </a:p>
        </p:txBody>
      </p:sp>
      <p:sp>
        <p:nvSpPr>
          <p:cNvPr id="5" name="Footer Placeholder 4"/>
          <p:cNvSpPr>
            <a:spLocks noGrp="1"/>
          </p:cNvSpPr>
          <p:nvPr>
            <p:ph type="ftr" sz="quarter" idx="11"/>
          </p:nvPr>
        </p:nvSpPr>
        <p:spPr/>
        <p:txBody>
          <a:bodyPr/>
          <a:lstStyle/>
          <a:p>
            <a:r>
              <a:rPr lang="en-US"/>
              <a:t>Rupali Khare         B-Tree</a:t>
            </a:r>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77967" y="3101618"/>
            <a:ext cx="1951712" cy="70261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082822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9765" y="299116"/>
            <a:ext cx="11012131" cy="1018035"/>
          </a:xfrm>
        </p:spPr>
        <p:txBody>
          <a:bodyPr>
            <a:normAutofit/>
          </a:bodyPr>
          <a:lstStyle>
            <a:lvl1pPr algn="l">
              <a:defRPr sz="4800" baseline="0">
                <a:solidFill>
                  <a:schemeClr val="bg1"/>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618285" y="1612492"/>
            <a:ext cx="10994760" cy="4758809"/>
          </a:xfrm>
        </p:spPr>
        <p:txBody>
          <a:bodyPr/>
          <a:lstStyle>
            <a:lvl1pPr algn="l">
              <a:defRPr sz="3733">
                <a:solidFill>
                  <a:srgbClr val="003635"/>
                </a:solidFill>
              </a:defRPr>
            </a:lvl1pPr>
            <a:lvl2pPr algn="l">
              <a:defRPr>
                <a:solidFill>
                  <a:srgbClr val="003635"/>
                </a:solidFill>
              </a:defRPr>
            </a:lvl2pPr>
            <a:lvl3pPr algn="l">
              <a:defRPr>
                <a:solidFill>
                  <a:srgbClr val="003635"/>
                </a:solidFill>
              </a:defRPr>
            </a:lvl3pPr>
            <a:lvl4pPr algn="l">
              <a:defRPr>
                <a:solidFill>
                  <a:srgbClr val="003635"/>
                </a:solidFill>
              </a:defRPr>
            </a:lvl4pPr>
            <a:lvl5pPr algn="l">
              <a:defRPr>
                <a:solidFill>
                  <a:srgbClr val="003635"/>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1">
              <a:rPr lang="en-US" smtClean="0"/>
              <a:t>12/15/2021</a:t>
            </a:fld>
            <a:endParaRPr lang="en-US"/>
          </a:p>
        </p:txBody>
      </p:sp>
      <p:sp>
        <p:nvSpPr>
          <p:cNvPr id="5" name="Footer Placeholder 4"/>
          <p:cNvSpPr>
            <a:spLocks noGrp="1"/>
          </p:cNvSpPr>
          <p:nvPr>
            <p:ph type="ftr" sz="quarter" idx="11"/>
          </p:nvPr>
        </p:nvSpPr>
        <p:spPr/>
        <p:txBody>
          <a:bodyPr/>
          <a:lstStyle/>
          <a:p>
            <a:r>
              <a:rPr lang="en-US"/>
              <a:t>Rupali Khare         B-Tree</a:t>
            </a:r>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16980731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31143" y="542050"/>
            <a:ext cx="9074125" cy="967132"/>
          </a:xfrm>
        </p:spPr>
        <p:txBody>
          <a:bodyPr>
            <a:normAutofit/>
          </a:bodyPr>
          <a:lstStyle>
            <a:lvl1pPr algn="l">
              <a:defRPr sz="4800">
                <a:solidFill>
                  <a:schemeClr val="bg1"/>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629266" y="1524001"/>
            <a:ext cx="9104671" cy="4727329"/>
          </a:xfrm>
        </p:spPr>
        <p:txBody>
          <a:bodyPr/>
          <a:lstStyle>
            <a:lvl1pPr>
              <a:defRPr sz="3733">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1">
              <a:rPr lang="en-US" smtClean="0"/>
              <a:t>12/15/2021</a:t>
            </a:fld>
            <a:endParaRPr lang="en-US"/>
          </a:p>
        </p:txBody>
      </p:sp>
      <p:sp>
        <p:nvSpPr>
          <p:cNvPr id="5" name="Footer Placeholder 4"/>
          <p:cNvSpPr>
            <a:spLocks noGrp="1"/>
          </p:cNvSpPr>
          <p:nvPr>
            <p:ph type="ftr" sz="quarter" idx="11"/>
          </p:nvPr>
        </p:nvSpPr>
        <p:spPr/>
        <p:txBody>
          <a:bodyPr/>
          <a:lstStyle/>
          <a:p>
            <a:r>
              <a:rPr lang="en-US"/>
              <a:t>Rupali Khare         B-Tree</a:t>
            </a:r>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15624173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3A1C593-65D0-4073-BCC9-577B9352EA97}" type="datetime1">
              <a:rPr lang="en-US" smtClean="0"/>
              <a:t>12/15/2021</a:t>
            </a:fld>
            <a:endParaRPr lang="en-US"/>
          </a:p>
        </p:txBody>
      </p:sp>
      <p:sp>
        <p:nvSpPr>
          <p:cNvPr id="5" name="Footer Placeholder 4"/>
          <p:cNvSpPr>
            <a:spLocks noGrp="1"/>
          </p:cNvSpPr>
          <p:nvPr>
            <p:ph type="ftr" sz="quarter" idx="11"/>
          </p:nvPr>
        </p:nvSpPr>
        <p:spPr/>
        <p:txBody>
          <a:bodyPr/>
          <a:lstStyle/>
          <a:p>
            <a:r>
              <a:rPr lang="en-US"/>
              <a:t>Rupali Khare         B-Tree</a:t>
            </a:r>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25195662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1">
              <a:rPr lang="en-US" smtClean="0"/>
              <a:t>12/15/2021</a:t>
            </a:fld>
            <a:endParaRPr lang="en-US"/>
          </a:p>
        </p:txBody>
      </p:sp>
      <p:sp>
        <p:nvSpPr>
          <p:cNvPr id="6" name="Footer Placeholder 5"/>
          <p:cNvSpPr>
            <a:spLocks noGrp="1"/>
          </p:cNvSpPr>
          <p:nvPr>
            <p:ph type="ftr" sz="quarter" idx="11"/>
          </p:nvPr>
        </p:nvSpPr>
        <p:spPr/>
        <p:txBody>
          <a:bodyPr/>
          <a:lstStyle/>
          <a:p>
            <a:r>
              <a:rPr lang="en-US"/>
              <a:t>Rupali Khare         B-Tree</a:t>
            </a:r>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87707052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00425" y="283536"/>
            <a:ext cx="10791153" cy="1018033"/>
          </a:xfrm>
        </p:spPr>
        <p:txBody>
          <a:bodyPr>
            <a:normAutofit/>
          </a:bodyPr>
          <a:lstStyle>
            <a:lvl1pPr algn="l">
              <a:defRPr sz="4800" baseline="0">
                <a:solidFill>
                  <a:schemeClr val="bg1"/>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696175" y="2040204"/>
            <a:ext cx="5386917" cy="639763"/>
          </a:xfrm>
        </p:spPr>
        <p:txBody>
          <a:bodyPr anchor="b"/>
          <a:lstStyle>
            <a:lvl1pPr marL="0" indent="0" algn="ctr">
              <a:buNone/>
              <a:defRPr sz="3200" b="1">
                <a:solidFill>
                  <a:schemeClr val="accent3">
                    <a:lumMod val="75000"/>
                  </a:schemeClr>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4" name="Content Placeholder 3"/>
          <p:cNvSpPr>
            <a:spLocks noGrp="1"/>
          </p:cNvSpPr>
          <p:nvPr>
            <p:ph sz="half" idx="2"/>
          </p:nvPr>
        </p:nvSpPr>
        <p:spPr>
          <a:xfrm>
            <a:off x="696175" y="2670067"/>
            <a:ext cx="5386917" cy="3035059"/>
          </a:xfrm>
        </p:spPr>
        <p:txBody>
          <a:bodyPr/>
          <a:lstStyle>
            <a:lvl1pPr algn="ctr">
              <a:defRPr sz="3200">
                <a:solidFill>
                  <a:srgbClr val="003635"/>
                </a:solidFill>
              </a:defRPr>
            </a:lvl1pPr>
            <a:lvl2pPr algn="ctr">
              <a:defRPr sz="2667">
                <a:solidFill>
                  <a:srgbClr val="003635"/>
                </a:solidFill>
              </a:defRPr>
            </a:lvl2pPr>
            <a:lvl3pPr algn="ctr">
              <a:defRPr sz="2400">
                <a:solidFill>
                  <a:srgbClr val="003635"/>
                </a:solidFill>
              </a:defRPr>
            </a:lvl3pPr>
            <a:lvl4pPr algn="ctr">
              <a:defRPr sz="2133">
                <a:solidFill>
                  <a:srgbClr val="003635"/>
                </a:solidFill>
              </a:defRPr>
            </a:lvl4pPr>
            <a:lvl5pPr algn="ctr">
              <a:defRPr sz="2133">
                <a:solidFill>
                  <a:srgbClr val="003635"/>
                </a:solidFill>
              </a:defRPr>
            </a:lvl5pPr>
            <a:lvl6pPr>
              <a:defRPr sz="2133"/>
            </a:lvl6pPr>
            <a:lvl7pPr>
              <a:defRPr sz="2133"/>
            </a:lvl7pPr>
            <a:lvl8pPr>
              <a:defRPr sz="2133"/>
            </a:lvl8pPr>
            <a:lvl9pPr>
              <a:defRPr sz="21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6337" y="2040204"/>
            <a:ext cx="5389033" cy="639763"/>
          </a:xfrm>
        </p:spPr>
        <p:txBody>
          <a:bodyPr anchor="b"/>
          <a:lstStyle>
            <a:lvl1pPr marL="0" indent="0" algn="ctr">
              <a:buNone/>
              <a:defRPr sz="3200" b="1">
                <a:solidFill>
                  <a:schemeClr val="accent3">
                    <a:lumMod val="75000"/>
                  </a:schemeClr>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6" name="Content Placeholder 5"/>
          <p:cNvSpPr>
            <a:spLocks noGrp="1"/>
          </p:cNvSpPr>
          <p:nvPr>
            <p:ph sz="quarter" idx="4"/>
          </p:nvPr>
        </p:nvSpPr>
        <p:spPr>
          <a:xfrm>
            <a:off x="6076337" y="2670067"/>
            <a:ext cx="5389033" cy="3035059"/>
          </a:xfrm>
        </p:spPr>
        <p:txBody>
          <a:bodyPr/>
          <a:lstStyle>
            <a:lvl1pPr algn="ctr">
              <a:defRPr sz="3200">
                <a:solidFill>
                  <a:srgbClr val="003635"/>
                </a:solidFill>
              </a:defRPr>
            </a:lvl1pPr>
            <a:lvl2pPr algn="ctr">
              <a:defRPr sz="2667">
                <a:solidFill>
                  <a:srgbClr val="003635"/>
                </a:solidFill>
              </a:defRPr>
            </a:lvl2pPr>
            <a:lvl3pPr algn="ctr">
              <a:defRPr sz="2400">
                <a:solidFill>
                  <a:srgbClr val="003635"/>
                </a:solidFill>
              </a:defRPr>
            </a:lvl3pPr>
            <a:lvl4pPr algn="ctr">
              <a:defRPr sz="2133">
                <a:solidFill>
                  <a:srgbClr val="003635"/>
                </a:solidFill>
              </a:defRPr>
            </a:lvl4pPr>
            <a:lvl5pPr algn="ctr">
              <a:defRPr sz="2133">
                <a:solidFill>
                  <a:srgbClr val="003635"/>
                </a:solidFill>
              </a:defRPr>
            </a:lvl5pPr>
            <a:lvl6pPr>
              <a:defRPr sz="2133"/>
            </a:lvl6pPr>
            <a:lvl7pPr>
              <a:defRPr sz="2133"/>
            </a:lvl7pPr>
            <a:lvl8pPr>
              <a:defRPr sz="2133"/>
            </a:lvl8pPr>
            <a:lvl9pPr>
              <a:defRPr sz="21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A1C593-65D0-4073-BCC9-577B9352EA97}" type="datetime1">
              <a:rPr lang="en-US" smtClean="0"/>
              <a:t>12/15/2021</a:t>
            </a:fld>
            <a:endParaRPr lang="en-US"/>
          </a:p>
        </p:txBody>
      </p:sp>
      <p:sp>
        <p:nvSpPr>
          <p:cNvPr id="8" name="Footer Placeholder 7"/>
          <p:cNvSpPr>
            <a:spLocks noGrp="1"/>
          </p:cNvSpPr>
          <p:nvPr>
            <p:ph type="ftr" sz="quarter" idx="11"/>
          </p:nvPr>
        </p:nvSpPr>
        <p:spPr/>
        <p:txBody>
          <a:bodyPr/>
          <a:lstStyle/>
          <a:p>
            <a:r>
              <a:rPr lang="en-US"/>
              <a:t>Rupali Khare         B-Tree</a:t>
            </a:r>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88663033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1">
              <a:rPr lang="en-US" smtClean="0"/>
              <a:t>12/15/2021</a:t>
            </a:fld>
            <a:endParaRPr lang="en-US"/>
          </a:p>
        </p:txBody>
      </p:sp>
      <p:sp>
        <p:nvSpPr>
          <p:cNvPr id="4" name="Footer Placeholder 3"/>
          <p:cNvSpPr>
            <a:spLocks noGrp="1"/>
          </p:cNvSpPr>
          <p:nvPr>
            <p:ph type="ftr" sz="quarter" idx="11"/>
          </p:nvPr>
        </p:nvSpPr>
        <p:spPr/>
        <p:txBody>
          <a:bodyPr/>
          <a:lstStyle/>
          <a:p>
            <a:r>
              <a:rPr lang="en-US"/>
              <a:t>Rupali Khare         B-Tree</a:t>
            </a:r>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674486903"/>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1">
              <a:rPr lang="en-US" smtClean="0"/>
              <a:t>12/15/2021</a:t>
            </a:fld>
            <a:endParaRPr lang="en-US"/>
          </a:p>
        </p:txBody>
      </p:sp>
      <p:sp>
        <p:nvSpPr>
          <p:cNvPr id="3" name="Footer Placeholder 2"/>
          <p:cNvSpPr>
            <a:spLocks noGrp="1"/>
          </p:cNvSpPr>
          <p:nvPr>
            <p:ph type="ftr" sz="quarter" idx="11"/>
          </p:nvPr>
        </p:nvSpPr>
        <p:spPr/>
        <p:txBody>
          <a:bodyPr/>
          <a:lstStyle/>
          <a:p>
            <a:r>
              <a:rPr lang="en-US"/>
              <a:t>Rupali Khare         B-Tree</a:t>
            </a:r>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43440476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p>
            <a:fld id="{63A1C593-65D0-4073-BCC9-577B9352EA97}" type="datetime1">
              <a:rPr lang="en-US" smtClean="0"/>
              <a:t>12/15/2021</a:t>
            </a:fld>
            <a:endParaRPr lang="en-US"/>
          </a:p>
        </p:txBody>
      </p:sp>
      <p:sp>
        <p:nvSpPr>
          <p:cNvPr id="6" name="Footer Placeholder 5"/>
          <p:cNvSpPr>
            <a:spLocks noGrp="1"/>
          </p:cNvSpPr>
          <p:nvPr>
            <p:ph type="ftr" sz="quarter" idx="11"/>
          </p:nvPr>
        </p:nvSpPr>
        <p:spPr/>
        <p:txBody>
          <a:bodyPr/>
          <a:lstStyle/>
          <a:p>
            <a:r>
              <a:rPr lang="en-US"/>
              <a:t>Rupali Khare         B-Tree</a:t>
            </a:r>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23420470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1.jp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63A1C593-65D0-4073-BCC9-577B9352EA97}" type="datetime1">
              <a:rPr lang="en-US" smtClean="0"/>
              <a:t>12/15/2021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r>
              <a:rPr lang="en-US"/>
              <a:t>Rupali Khare         B-Tree</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9B618960-8005-486C-9A75-10CB2AAC16F9}" type="slidenum">
              <a:rPr lang="en-US" smtClean="0"/>
              <a:t>‹#›</a:t>
            </a:fld>
            <a:endParaRPr lang="en-US"/>
          </a:p>
        </p:txBody>
      </p:sp>
      <p:sp>
        <p:nvSpPr>
          <p:cNvPr id="7" name="TextBox 6">
            <a:extLst>
              <a:ext uri="{FF2B5EF4-FFF2-40B4-BE49-F238E27FC236}">
                <a16:creationId xmlns:a16="http://schemas.microsoft.com/office/drawing/2014/main" id="{11E867DF-3DCA-4725-94F0-F2B6BD747A82}"/>
              </a:ext>
            </a:extLst>
          </p:cNvPr>
          <p:cNvSpPr txBox="1"/>
          <p:nvPr/>
        </p:nvSpPr>
        <p:spPr>
          <a:xfrm>
            <a:off x="-12200" y="6951663"/>
            <a:ext cx="11186167" cy="666977"/>
          </a:xfrm>
          <a:prstGeom prst="rect">
            <a:avLst/>
          </a:prstGeom>
          <a:noFill/>
        </p:spPr>
        <p:txBody>
          <a:bodyPr wrap="square" rtlCol="0">
            <a:spAutoFit/>
          </a:bodyPr>
          <a:lstStyle/>
          <a:p>
            <a:r>
              <a:rPr lang="en-US" sz="1867" dirty="0">
                <a:solidFill>
                  <a:schemeClr val="bg1">
                    <a:lumMod val="65000"/>
                  </a:schemeClr>
                </a:solidFill>
              </a:rPr>
              <a:t>This presentation uses a free template provided by FPPT.com</a:t>
            </a:r>
          </a:p>
          <a:p>
            <a:r>
              <a:rPr lang="en-US" sz="1867" dirty="0">
                <a:solidFill>
                  <a:schemeClr val="bg1">
                    <a:lumMod val="65000"/>
                  </a:schemeClr>
                </a:solidFill>
              </a:rPr>
              <a:t>www.free-power-point-templates.com</a:t>
            </a:r>
          </a:p>
        </p:txBody>
      </p:sp>
    </p:spTree>
    <p:extLst>
      <p:ext uri="{BB962C8B-B14F-4D97-AF65-F5344CB8AC3E}">
        <p14:creationId xmlns:p14="http://schemas.microsoft.com/office/powerpoint/2010/main" val="990883085"/>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hf hdr="0" ftr="0" dt="0"/>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2.png" /><Relationship Id="rId1" Type="http://schemas.openxmlformats.org/officeDocument/2006/relationships/slideLayout" Target="../slideLayouts/slideLayout2.xml" /><Relationship Id="rId4" Type="http://schemas.openxmlformats.org/officeDocument/2006/relationships/image" Target="../media/image14.png" /></Relationships>
</file>

<file path=ppt/slides/_rels/slide11.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image" Target="../media/image15.png" /><Relationship Id="rId1" Type="http://schemas.openxmlformats.org/officeDocument/2006/relationships/slideLayout" Target="../slideLayouts/slideLayout2.xml" /><Relationship Id="rId4" Type="http://schemas.openxmlformats.org/officeDocument/2006/relationships/image" Target="../media/image17.png" /></Relationships>
</file>

<file path=ppt/slides/_rels/slide12.xml.rels><?xml version="1.0" encoding="UTF-8" standalone="yes"?>
<Relationships xmlns="http://schemas.openxmlformats.org/package/2006/relationships"><Relationship Id="rId3" Type="http://schemas.openxmlformats.org/officeDocument/2006/relationships/image" Target="../media/image19.png" /><Relationship Id="rId2" Type="http://schemas.openxmlformats.org/officeDocument/2006/relationships/image" Target="../media/image18.png" /><Relationship Id="rId1" Type="http://schemas.openxmlformats.org/officeDocument/2006/relationships/slideLayout" Target="../slideLayouts/slideLayout2.xml" /><Relationship Id="rId4" Type="http://schemas.openxmlformats.org/officeDocument/2006/relationships/image" Target="../media/image20.png" /></Relationships>
</file>

<file path=ppt/slides/_rels/slide13.xml.rels><?xml version="1.0" encoding="UTF-8" standalone="yes"?>
<Relationships xmlns="http://schemas.openxmlformats.org/package/2006/relationships"><Relationship Id="rId3" Type="http://schemas.openxmlformats.org/officeDocument/2006/relationships/image" Target="../media/image22.png" /><Relationship Id="rId2" Type="http://schemas.openxmlformats.org/officeDocument/2006/relationships/image" Target="../media/image21.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image" Target="../media/image24.png" /><Relationship Id="rId2" Type="http://schemas.openxmlformats.org/officeDocument/2006/relationships/image" Target="../media/image23.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26.png" /><Relationship Id="rId2" Type="http://schemas.openxmlformats.org/officeDocument/2006/relationships/image" Target="../media/image25.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image" Target="../media/image28.png" /><Relationship Id="rId2" Type="http://schemas.openxmlformats.org/officeDocument/2006/relationships/image" Target="../media/image27.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29.png" /><Relationship Id="rId1" Type="http://schemas.openxmlformats.org/officeDocument/2006/relationships/slideLayout" Target="../slideLayouts/slideLayout8.xml" /></Relationships>
</file>

<file path=ppt/slides/_rels/slide18.xml.rels><?xml version="1.0" encoding="UTF-8" standalone="yes"?>
<Relationships xmlns="http://schemas.openxmlformats.org/package/2006/relationships"><Relationship Id="rId3" Type="http://schemas.openxmlformats.org/officeDocument/2006/relationships/image" Target="../media/image31.png" /><Relationship Id="rId2" Type="http://schemas.openxmlformats.org/officeDocument/2006/relationships/image" Target="../media/image30.png" /><Relationship Id="rId1" Type="http://schemas.openxmlformats.org/officeDocument/2006/relationships/slideLayout" Target="../slideLayouts/slideLayout8.xml" /><Relationship Id="rId4" Type="http://schemas.openxmlformats.org/officeDocument/2006/relationships/image" Target="../media/image32.png" /></Relationships>
</file>

<file path=ppt/slides/_rels/slide19.xml.rels><?xml version="1.0" encoding="UTF-8" standalone="yes"?>
<Relationships xmlns="http://schemas.openxmlformats.org/package/2006/relationships"><Relationship Id="rId3" Type="http://schemas.openxmlformats.org/officeDocument/2006/relationships/image" Target="../media/image34.png" /><Relationship Id="rId2" Type="http://schemas.openxmlformats.org/officeDocument/2006/relationships/image" Target="../media/image33.png" /><Relationship Id="rId1" Type="http://schemas.openxmlformats.org/officeDocument/2006/relationships/slideLayout" Target="../slideLayouts/slideLayout8.xml" /><Relationship Id="rId5" Type="http://schemas.openxmlformats.org/officeDocument/2006/relationships/image" Target="../media/image32.png" /><Relationship Id="rId4" Type="http://schemas.openxmlformats.org/officeDocument/2006/relationships/image" Target="../media/image35.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36.png" /><Relationship Id="rId1" Type="http://schemas.openxmlformats.org/officeDocument/2006/relationships/slideLayout" Target="../slideLayouts/slideLayout8.xml" /></Relationships>
</file>

<file path=ppt/slides/_rels/slide21.xml.rels><?xml version="1.0" encoding="UTF-8" standalone="yes"?>
<Relationships xmlns="http://schemas.openxmlformats.org/package/2006/relationships"><Relationship Id="rId3" Type="http://schemas.openxmlformats.org/officeDocument/2006/relationships/image" Target="../media/image38.png" /><Relationship Id="rId2" Type="http://schemas.openxmlformats.org/officeDocument/2006/relationships/image" Target="../media/image37.png" /><Relationship Id="rId1" Type="http://schemas.openxmlformats.org/officeDocument/2006/relationships/slideLayout" Target="../slideLayouts/slideLayout8.xml" /><Relationship Id="rId5" Type="http://schemas.openxmlformats.org/officeDocument/2006/relationships/image" Target="../media/image40.png" /><Relationship Id="rId4" Type="http://schemas.openxmlformats.org/officeDocument/2006/relationships/image" Target="../media/image39.png" /></Relationships>
</file>

<file path=ppt/slides/_rels/slide22.xml.rels><?xml version="1.0" encoding="UTF-8" standalone="yes"?>
<Relationships xmlns="http://schemas.openxmlformats.org/package/2006/relationships"><Relationship Id="rId3" Type="http://schemas.openxmlformats.org/officeDocument/2006/relationships/image" Target="../media/image42.png" /><Relationship Id="rId2" Type="http://schemas.openxmlformats.org/officeDocument/2006/relationships/image" Target="../media/image41.png" /><Relationship Id="rId1" Type="http://schemas.openxmlformats.org/officeDocument/2006/relationships/slideLayout" Target="../slideLayouts/slideLayout8.xml" /><Relationship Id="rId4" Type="http://schemas.openxmlformats.org/officeDocument/2006/relationships/image" Target="../media/image43.png" /></Relationships>
</file>

<file path=ppt/slides/_rels/slide23.xml.rels><?xml version="1.0" encoding="UTF-8" standalone="yes"?>
<Relationships xmlns="http://schemas.openxmlformats.org/package/2006/relationships"><Relationship Id="rId3" Type="http://schemas.openxmlformats.org/officeDocument/2006/relationships/image" Target="../media/image45.png" /><Relationship Id="rId2" Type="http://schemas.openxmlformats.org/officeDocument/2006/relationships/image" Target="../media/image44.png" /><Relationship Id="rId1" Type="http://schemas.openxmlformats.org/officeDocument/2006/relationships/slideLayout" Target="../slideLayouts/slideLayout8.xml" /><Relationship Id="rId4" Type="http://schemas.openxmlformats.org/officeDocument/2006/relationships/image" Target="../media/image46.png" /></Relationships>
</file>

<file path=ppt/slides/_rels/slide24.xml.rels><?xml version="1.0" encoding="UTF-8" standalone="yes"?>
<Relationships xmlns="http://schemas.openxmlformats.org/package/2006/relationships"><Relationship Id="rId3" Type="http://schemas.openxmlformats.org/officeDocument/2006/relationships/image" Target="../media/image48.png" /><Relationship Id="rId2" Type="http://schemas.openxmlformats.org/officeDocument/2006/relationships/image" Target="../media/image47.png" /><Relationship Id="rId1" Type="http://schemas.openxmlformats.org/officeDocument/2006/relationships/slideLayout" Target="../slideLayouts/slideLayout8.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26.xml.rels><?xml version="1.0" encoding="UTF-8" standalone="yes"?>
<Relationships xmlns="http://schemas.openxmlformats.org/package/2006/relationships"><Relationship Id="rId2" Type="http://schemas.openxmlformats.org/officeDocument/2006/relationships/image" Target="../media/image49.png" /><Relationship Id="rId1" Type="http://schemas.openxmlformats.org/officeDocument/2006/relationships/slideLayout" Target="../slideLayouts/slideLayout8.xml" /></Relationships>
</file>

<file path=ppt/slides/_rels/slide27.xml.rels><?xml version="1.0" encoding="UTF-8" standalone="yes"?>
<Relationships xmlns="http://schemas.openxmlformats.org/package/2006/relationships"><Relationship Id="rId2" Type="http://schemas.openxmlformats.org/officeDocument/2006/relationships/image" Target="../media/image50.png" /><Relationship Id="rId1" Type="http://schemas.openxmlformats.org/officeDocument/2006/relationships/slideLayout" Target="../slideLayouts/slideLayout8.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29.xml.rels><?xml version="1.0" encoding="UTF-8" standalone="yes"?>
<Relationships xmlns="http://schemas.openxmlformats.org/package/2006/relationships"><Relationship Id="rId2" Type="http://schemas.openxmlformats.org/officeDocument/2006/relationships/image" Target="../media/image51.png" /><Relationship Id="rId1" Type="http://schemas.openxmlformats.org/officeDocument/2006/relationships/slideLayout" Target="../slideLayouts/slideLayout8.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30.xml.rels><?xml version="1.0" encoding="UTF-8" standalone="yes"?>
<Relationships xmlns="http://schemas.openxmlformats.org/package/2006/relationships"><Relationship Id="rId2" Type="http://schemas.openxmlformats.org/officeDocument/2006/relationships/image" Target="../media/image52.png" /><Relationship Id="rId1" Type="http://schemas.openxmlformats.org/officeDocument/2006/relationships/slideLayout" Target="../slideLayouts/slideLayout8.xml" /></Relationships>
</file>

<file path=ppt/slides/_rels/slide31.xml.rels><?xml version="1.0" encoding="UTF-8" standalone="yes"?>
<Relationships xmlns="http://schemas.openxmlformats.org/package/2006/relationships"><Relationship Id="rId2" Type="http://schemas.openxmlformats.org/officeDocument/2006/relationships/image" Target="../media/image53.png" /><Relationship Id="rId1" Type="http://schemas.openxmlformats.org/officeDocument/2006/relationships/slideLayout" Target="../slideLayouts/slideLayout8.xml" /></Relationships>
</file>

<file path=ppt/slides/_rels/slide32.xml.rels><?xml version="1.0" encoding="UTF-8" standalone="yes"?>
<Relationships xmlns="http://schemas.openxmlformats.org/package/2006/relationships"><Relationship Id="rId2" Type="http://schemas.openxmlformats.org/officeDocument/2006/relationships/image" Target="../media/image54.png" /><Relationship Id="rId1" Type="http://schemas.openxmlformats.org/officeDocument/2006/relationships/slideLayout" Target="../slideLayouts/slideLayout8.xml" /></Relationships>
</file>

<file path=ppt/slides/_rels/slide33.xml.rels><?xml version="1.0" encoding="UTF-8" standalone="yes"?>
<Relationships xmlns="http://schemas.openxmlformats.org/package/2006/relationships"><Relationship Id="rId2" Type="http://schemas.openxmlformats.org/officeDocument/2006/relationships/image" Target="../media/image55.png" /><Relationship Id="rId1" Type="http://schemas.openxmlformats.org/officeDocument/2006/relationships/slideLayout" Target="../slideLayouts/slideLayout8.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image" Target="../media/image56.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9.png" /><Relationship Id="rId1" Type="http://schemas.openxmlformats.org/officeDocument/2006/relationships/slideLayout" Target="../slideLayouts/slideLayout2.xml" /><Relationship Id="rId4" Type="http://schemas.openxmlformats.org/officeDocument/2006/relationships/image" Target="../media/image1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1817" y="1122680"/>
            <a:ext cx="9736183" cy="3144520"/>
          </a:xfrm>
        </p:spPr>
        <p:txBody>
          <a:bodyPr/>
          <a:lstStyle/>
          <a:p>
            <a:br>
              <a:rPr lang="en-IN" b="1" dirty="0"/>
            </a:br>
            <a:br>
              <a:rPr lang="en-IN" b="1" dirty="0"/>
            </a:br>
            <a:br>
              <a:rPr lang="en-IN" b="1" dirty="0"/>
            </a:br>
            <a:r>
              <a:rPr lang="en-IN" b="1" dirty="0"/>
              <a:t>                           B-Tree</a:t>
            </a:r>
          </a:p>
        </p:txBody>
      </p:sp>
      <p:sp>
        <p:nvSpPr>
          <p:cNvPr id="3" name="Subtitle 2"/>
          <p:cNvSpPr>
            <a:spLocks noGrp="1"/>
          </p:cNvSpPr>
          <p:nvPr>
            <p:ph type="subTitle" idx="1"/>
          </p:nvPr>
        </p:nvSpPr>
        <p:spPr>
          <a:xfrm>
            <a:off x="1071154" y="5068842"/>
            <a:ext cx="9144000" cy="1204595"/>
          </a:xfrm>
        </p:spPr>
        <p:txBody>
          <a:bodyPr>
            <a:normAutofit fontScale="92500" lnSpcReduction="10000"/>
          </a:bodyPr>
          <a:lstStyle/>
          <a:p>
            <a:r>
              <a:rPr lang="en-IN" b="1" dirty="0">
                <a:solidFill>
                  <a:schemeClr val="accent3"/>
                </a:solidFill>
              </a:rPr>
              <a:t>Rupali Khare</a:t>
            </a:r>
          </a:p>
          <a:p>
            <a:r>
              <a:rPr lang="en-IN" dirty="0"/>
              <a:t>Assistant Professor, DCEA, GLAU</a:t>
            </a:r>
          </a:p>
        </p:txBody>
      </p:sp>
      <p:sp>
        <p:nvSpPr>
          <p:cNvPr id="6" name="Slide Number Placeholder 5"/>
          <p:cNvSpPr>
            <a:spLocks noGrp="1"/>
          </p:cNvSpPr>
          <p:nvPr>
            <p:ph type="sldNum" sz="quarter" idx="12"/>
          </p:nvPr>
        </p:nvSpPr>
        <p:spPr/>
        <p:txBody>
          <a:bodyPr/>
          <a:lstStyle/>
          <a:p>
            <a:fld id="{9B618960-8005-486C-9A75-10CB2AAC16F9}" type="slidenum">
              <a:rPr lang="en-US" smtClean="0"/>
              <a:t>1</a:t>
            </a:fld>
            <a:endParaRPr lang="en-US" dirty="0"/>
          </a:p>
        </p:txBody>
      </p:sp>
      <p:pic>
        <p:nvPicPr>
          <p:cNvPr id="4" name="Picture 3" descr="Related image"/>
          <p:cNvPicPr/>
          <p:nvPr/>
        </p:nvPicPr>
        <p:blipFill>
          <a:blip r:embed="rId2"/>
          <a:srcRect l="3793" t="21970" r="3781" b="23464"/>
          <a:stretch>
            <a:fillRect/>
          </a:stretch>
        </p:blipFill>
        <p:spPr bwMode="auto">
          <a:xfrm>
            <a:off x="2255230" y="957217"/>
            <a:ext cx="3197426" cy="1859280"/>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t>10</a:t>
            </a:fld>
            <a:endParaRPr lang="en-US"/>
          </a:p>
        </p:txBody>
      </p:sp>
      <p:pic>
        <p:nvPicPr>
          <p:cNvPr id="12" name="Picture 11"/>
          <p:cNvPicPr>
            <a:picLocks noChangeAspect="1"/>
          </p:cNvPicPr>
          <p:nvPr/>
        </p:nvPicPr>
        <p:blipFill>
          <a:blip r:embed="rId2"/>
          <a:stretch>
            <a:fillRect/>
          </a:stretch>
        </p:blipFill>
        <p:spPr>
          <a:xfrm>
            <a:off x="3886200" y="990600"/>
            <a:ext cx="3977985" cy="1325995"/>
          </a:xfrm>
          <a:prstGeom prst="rect">
            <a:avLst/>
          </a:prstGeom>
        </p:spPr>
      </p:pic>
      <p:sp>
        <p:nvSpPr>
          <p:cNvPr id="13" name="TextBox 12"/>
          <p:cNvSpPr txBox="1"/>
          <p:nvPr/>
        </p:nvSpPr>
        <p:spPr>
          <a:xfrm>
            <a:off x="1905000" y="1295400"/>
            <a:ext cx="1115695" cy="368300"/>
          </a:xfrm>
          <a:prstGeom prst="rect">
            <a:avLst/>
          </a:prstGeom>
          <a:noFill/>
        </p:spPr>
        <p:txBody>
          <a:bodyPr wrap="none" rtlCol="0">
            <a:spAutoFit/>
          </a:bodyPr>
          <a:lstStyle/>
          <a:p>
            <a:r>
              <a:rPr lang="en-US" dirty="0"/>
              <a:t>4. Insert X</a:t>
            </a:r>
            <a:endParaRPr lang="en-IN" dirty="0"/>
          </a:p>
        </p:txBody>
      </p:sp>
      <p:pic>
        <p:nvPicPr>
          <p:cNvPr id="15" name="Picture 14"/>
          <p:cNvPicPr>
            <a:picLocks noChangeAspect="1"/>
          </p:cNvPicPr>
          <p:nvPr/>
        </p:nvPicPr>
        <p:blipFill>
          <a:blip r:embed="rId3"/>
          <a:stretch>
            <a:fillRect/>
          </a:stretch>
        </p:blipFill>
        <p:spPr>
          <a:xfrm>
            <a:off x="3954594" y="2621396"/>
            <a:ext cx="4282811" cy="1371719"/>
          </a:xfrm>
          <a:prstGeom prst="rect">
            <a:avLst/>
          </a:prstGeom>
        </p:spPr>
      </p:pic>
      <p:sp>
        <p:nvSpPr>
          <p:cNvPr id="17" name="TextBox 16"/>
          <p:cNvSpPr txBox="1"/>
          <p:nvPr/>
        </p:nvSpPr>
        <p:spPr>
          <a:xfrm>
            <a:off x="1905000" y="2937923"/>
            <a:ext cx="4597400" cy="368300"/>
          </a:xfrm>
          <a:prstGeom prst="rect">
            <a:avLst/>
          </a:prstGeom>
          <a:noFill/>
        </p:spPr>
        <p:txBody>
          <a:bodyPr wrap="square">
            <a:spAutoFit/>
          </a:bodyPr>
          <a:lstStyle/>
          <a:p>
            <a:r>
              <a:rPr lang="en-US" dirty="0"/>
              <a:t>5. Insert C</a:t>
            </a:r>
            <a:endParaRPr lang="en-IN" dirty="0"/>
          </a:p>
        </p:txBody>
      </p:sp>
      <p:pic>
        <p:nvPicPr>
          <p:cNvPr id="19" name="Picture 18"/>
          <p:cNvPicPr>
            <a:picLocks noChangeAspect="1"/>
          </p:cNvPicPr>
          <p:nvPr/>
        </p:nvPicPr>
        <p:blipFill>
          <a:blip r:embed="rId4"/>
          <a:stretch>
            <a:fillRect/>
          </a:stretch>
        </p:blipFill>
        <p:spPr>
          <a:xfrm>
            <a:off x="3657387" y="4387848"/>
            <a:ext cx="4877223" cy="1348857"/>
          </a:xfrm>
          <a:prstGeom prst="rect">
            <a:avLst/>
          </a:prstGeom>
        </p:spPr>
      </p:pic>
      <p:sp>
        <p:nvSpPr>
          <p:cNvPr id="21" name="TextBox 20"/>
          <p:cNvSpPr txBox="1"/>
          <p:nvPr/>
        </p:nvSpPr>
        <p:spPr>
          <a:xfrm>
            <a:off x="1905000" y="4471881"/>
            <a:ext cx="4597400" cy="368300"/>
          </a:xfrm>
          <a:prstGeom prst="rect">
            <a:avLst/>
          </a:prstGeom>
          <a:noFill/>
        </p:spPr>
        <p:txBody>
          <a:bodyPr wrap="square">
            <a:spAutoFit/>
          </a:bodyPr>
          <a:lstStyle/>
          <a:p>
            <a:r>
              <a:rPr lang="en-US" dirty="0"/>
              <a:t>6. Insert L</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t>11</a:t>
            </a:fld>
            <a:endParaRPr lang="en-US"/>
          </a:p>
        </p:txBody>
      </p:sp>
      <p:pic>
        <p:nvPicPr>
          <p:cNvPr id="3" name="Picture 2"/>
          <p:cNvPicPr>
            <a:picLocks noChangeAspect="1"/>
          </p:cNvPicPr>
          <p:nvPr/>
        </p:nvPicPr>
        <p:blipFill>
          <a:blip r:embed="rId2"/>
          <a:stretch>
            <a:fillRect/>
          </a:stretch>
        </p:blipFill>
        <p:spPr>
          <a:xfrm>
            <a:off x="4045778" y="1458034"/>
            <a:ext cx="5723116" cy="1425063"/>
          </a:xfrm>
          <a:prstGeom prst="rect">
            <a:avLst/>
          </a:prstGeom>
        </p:spPr>
      </p:pic>
      <p:sp>
        <p:nvSpPr>
          <p:cNvPr id="10" name="TextBox 9"/>
          <p:cNvSpPr txBox="1"/>
          <p:nvPr/>
        </p:nvSpPr>
        <p:spPr>
          <a:xfrm>
            <a:off x="1997489" y="1678782"/>
            <a:ext cx="4597400" cy="368300"/>
          </a:xfrm>
          <a:prstGeom prst="rect">
            <a:avLst/>
          </a:prstGeom>
          <a:noFill/>
        </p:spPr>
        <p:txBody>
          <a:bodyPr wrap="square">
            <a:spAutoFit/>
          </a:bodyPr>
          <a:lstStyle/>
          <a:p>
            <a:r>
              <a:rPr lang="en-US" dirty="0"/>
              <a:t>7. Insert Z</a:t>
            </a:r>
            <a:endParaRPr lang="en-IN" dirty="0"/>
          </a:p>
        </p:txBody>
      </p:sp>
      <p:pic>
        <p:nvPicPr>
          <p:cNvPr id="12" name="Picture 11"/>
          <p:cNvPicPr>
            <a:picLocks noChangeAspect="1"/>
          </p:cNvPicPr>
          <p:nvPr/>
        </p:nvPicPr>
        <p:blipFill>
          <a:blip r:embed="rId3"/>
          <a:stretch>
            <a:fillRect/>
          </a:stretch>
        </p:blipFill>
        <p:spPr>
          <a:xfrm>
            <a:off x="3894908" y="3085319"/>
            <a:ext cx="5723116" cy="1341236"/>
          </a:xfrm>
          <a:prstGeom prst="rect">
            <a:avLst/>
          </a:prstGeom>
        </p:spPr>
      </p:pic>
      <p:sp>
        <p:nvSpPr>
          <p:cNvPr id="14" name="TextBox 13"/>
          <p:cNvSpPr txBox="1"/>
          <p:nvPr/>
        </p:nvSpPr>
        <p:spPr>
          <a:xfrm>
            <a:off x="1997489" y="3021033"/>
            <a:ext cx="4597400" cy="368300"/>
          </a:xfrm>
          <a:prstGeom prst="rect">
            <a:avLst/>
          </a:prstGeom>
          <a:noFill/>
        </p:spPr>
        <p:txBody>
          <a:bodyPr wrap="square">
            <a:spAutoFit/>
          </a:bodyPr>
          <a:lstStyle/>
          <a:p>
            <a:r>
              <a:rPr lang="en-US" dirty="0"/>
              <a:t>8. Insert Y</a:t>
            </a:r>
            <a:endParaRPr lang="en-IN" dirty="0"/>
          </a:p>
        </p:txBody>
      </p:sp>
      <p:pic>
        <p:nvPicPr>
          <p:cNvPr id="16" name="Picture 15"/>
          <p:cNvPicPr>
            <a:picLocks noChangeAspect="1"/>
          </p:cNvPicPr>
          <p:nvPr/>
        </p:nvPicPr>
        <p:blipFill>
          <a:blip r:embed="rId4"/>
          <a:stretch>
            <a:fillRect/>
          </a:stretch>
        </p:blipFill>
        <p:spPr>
          <a:xfrm>
            <a:off x="3420884" y="4830999"/>
            <a:ext cx="6348010" cy="1364098"/>
          </a:xfrm>
          <a:prstGeom prst="rect">
            <a:avLst/>
          </a:prstGeom>
        </p:spPr>
      </p:pic>
      <p:sp>
        <p:nvSpPr>
          <p:cNvPr id="17" name="TextBox 16"/>
          <p:cNvSpPr txBox="1"/>
          <p:nvPr/>
        </p:nvSpPr>
        <p:spPr>
          <a:xfrm>
            <a:off x="2106815" y="4797858"/>
            <a:ext cx="1108075" cy="368300"/>
          </a:xfrm>
          <a:prstGeom prst="rect">
            <a:avLst/>
          </a:prstGeom>
          <a:noFill/>
        </p:spPr>
        <p:txBody>
          <a:bodyPr wrap="none" rtlCol="0">
            <a:spAutoFit/>
          </a:bodyPr>
          <a:lstStyle/>
          <a:p>
            <a:r>
              <a:rPr lang="en-US" dirty="0"/>
              <a:t>9. Insert T</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t>12</a:t>
            </a:fld>
            <a:endParaRPr lang="en-US"/>
          </a:p>
        </p:txBody>
      </p:sp>
      <p:pic>
        <p:nvPicPr>
          <p:cNvPr id="3" name="Picture 2"/>
          <p:cNvPicPr>
            <a:picLocks noChangeAspect="1"/>
          </p:cNvPicPr>
          <p:nvPr/>
        </p:nvPicPr>
        <p:blipFill>
          <a:blip r:embed="rId2"/>
          <a:stretch>
            <a:fillRect/>
          </a:stretch>
        </p:blipFill>
        <p:spPr>
          <a:xfrm>
            <a:off x="3832307" y="1529840"/>
            <a:ext cx="6576630" cy="1356478"/>
          </a:xfrm>
          <a:prstGeom prst="rect">
            <a:avLst/>
          </a:prstGeom>
        </p:spPr>
      </p:pic>
      <p:sp>
        <p:nvSpPr>
          <p:cNvPr id="10" name="TextBox 9"/>
          <p:cNvSpPr txBox="1"/>
          <p:nvPr/>
        </p:nvSpPr>
        <p:spPr>
          <a:xfrm>
            <a:off x="1574074" y="1592639"/>
            <a:ext cx="4597400" cy="368300"/>
          </a:xfrm>
          <a:prstGeom prst="rect">
            <a:avLst/>
          </a:prstGeom>
          <a:noFill/>
        </p:spPr>
        <p:txBody>
          <a:bodyPr wrap="square">
            <a:spAutoFit/>
          </a:bodyPr>
          <a:lstStyle/>
          <a:p>
            <a:r>
              <a:rPr lang="en-US" dirty="0"/>
              <a:t>     10. Insert G</a:t>
            </a:r>
            <a:endParaRPr lang="en-IN" dirty="0"/>
          </a:p>
        </p:txBody>
      </p:sp>
      <p:sp>
        <p:nvSpPr>
          <p:cNvPr id="11" name="TextBox 10"/>
          <p:cNvSpPr txBox="1"/>
          <p:nvPr/>
        </p:nvSpPr>
        <p:spPr>
          <a:xfrm>
            <a:off x="1930400" y="2781694"/>
            <a:ext cx="1127760" cy="368300"/>
          </a:xfrm>
          <a:prstGeom prst="rect">
            <a:avLst/>
          </a:prstGeom>
          <a:noFill/>
        </p:spPr>
        <p:txBody>
          <a:bodyPr wrap="none" rtlCol="0">
            <a:spAutoFit/>
          </a:bodyPr>
          <a:lstStyle/>
          <a:p>
            <a:r>
              <a:rPr lang="en-US" dirty="0"/>
              <a:t>11 Insert J</a:t>
            </a:r>
            <a:endParaRPr lang="en-IN" dirty="0"/>
          </a:p>
        </p:txBody>
      </p:sp>
      <p:pic>
        <p:nvPicPr>
          <p:cNvPr id="13" name="Picture 12"/>
          <p:cNvPicPr>
            <a:picLocks noChangeAspect="1"/>
          </p:cNvPicPr>
          <p:nvPr/>
        </p:nvPicPr>
        <p:blipFill>
          <a:blip r:embed="rId3"/>
          <a:stretch>
            <a:fillRect/>
          </a:stretch>
        </p:blipFill>
        <p:spPr>
          <a:xfrm>
            <a:off x="2834001" y="3086849"/>
            <a:ext cx="7376799" cy="1463167"/>
          </a:xfrm>
          <a:prstGeom prst="rect">
            <a:avLst/>
          </a:prstGeom>
        </p:spPr>
      </p:pic>
      <p:sp>
        <p:nvSpPr>
          <p:cNvPr id="15" name="TextBox 14"/>
          <p:cNvSpPr txBox="1"/>
          <p:nvPr/>
        </p:nvSpPr>
        <p:spPr>
          <a:xfrm>
            <a:off x="1965960" y="4582948"/>
            <a:ext cx="4597400" cy="368300"/>
          </a:xfrm>
          <a:prstGeom prst="rect">
            <a:avLst/>
          </a:prstGeom>
          <a:noFill/>
        </p:spPr>
        <p:txBody>
          <a:bodyPr wrap="square">
            <a:spAutoFit/>
          </a:bodyPr>
          <a:lstStyle/>
          <a:p>
            <a:r>
              <a:rPr lang="en-US" dirty="0"/>
              <a:t>12 Insert I</a:t>
            </a:r>
            <a:endParaRPr lang="en-IN" dirty="0"/>
          </a:p>
        </p:txBody>
      </p:sp>
      <p:pic>
        <p:nvPicPr>
          <p:cNvPr id="17" name="Picture 16"/>
          <p:cNvPicPr>
            <a:picLocks noChangeAspect="1"/>
          </p:cNvPicPr>
          <p:nvPr/>
        </p:nvPicPr>
        <p:blipFill>
          <a:blip r:embed="rId4"/>
          <a:stretch>
            <a:fillRect/>
          </a:stretch>
        </p:blipFill>
        <p:spPr>
          <a:xfrm>
            <a:off x="2834001" y="4951078"/>
            <a:ext cx="7574936" cy="134885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t>13</a:t>
            </a:fld>
            <a:endParaRPr lang="en-US"/>
          </a:p>
        </p:txBody>
      </p:sp>
      <p:sp>
        <p:nvSpPr>
          <p:cNvPr id="2" name="TextBox 1"/>
          <p:cNvSpPr txBox="1"/>
          <p:nvPr/>
        </p:nvSpPr>
        <p:spPr>
          <a:xfrm>
            <a:off x="1877399" y="1561012"/>
            <a:ext cx="1252855" cy="368300"/>
          </a:xfrm>
          <a:prstGeom prst="rect">
            <a:avLst/>
          </a:prstGeom>
          <a:noFill/>
        </p:spPr>
        <p:txBody>
          <a:bodyPr wrap="none" rtlCol="0">
            <a:spAutoFit/>
          </a:bodyPr>
          <a:lstStyle/>
          <a:p>
            <a:r>
              <a:rPr lang="en-US" dirty="0"/>
              <a:t>13. Insert D</a:t>
            </a:r>
            <a:endParaRPr lang="en-IN" dirty="0"/>
          </a:p>
        </p:txBody>
      </p:sp>
      <p:pic>
        <p:nvPicPr>
          <p:cNvPr id="9" name="Picture 8"/>
          <p:cNvPicPr>
            <a:picLocks noChangeAspect="1"/>
          </p:cNvPicPr>
          <p:nvPr/>
        </p:nvPicPr>
        <p:blipFill>
          <a:blip r:embed="rId2"/>
          <a:stretch>
            <a:fillRect/>
          </a:stretch>
        </p:blipFill>
        <p:spPr>
          <a:xfrm>
            <a:off x="3383280" y="1860611"/>
            <a:ext cx="7818798" cy="1310754"/>
          </a:xfrm>
          <a:prstGeom prst="rect">
            <a:avLst/>
          </a:prstGeom>
        </p:spPr>
      </p:pic>
      <p:pic>
        <p:nvPicPr>
          <p:cNvPr id="11" name="Picture 10"/>
          <p:cNvPicPr>
            <a:picLocks noChangeAspect="1"/>
          </p:cNvPicPr>
          <p:nvPr/>
        </p:nvPicPr>
        <p:blipFill>
          <a:blip r:embed="rId3"/>
          <a:stretch>
            <a:fillRect/>
          </a:stretch>
        </p:blipFill>
        <p:spPr>
          <a:xfrm>
            <a:off x="2028713" y="3603477"/>
            <a:ext cx="8618967" cy="1379340"/>
          </a:xfrm>
          <a:prstGeom prst="rect">
            <a:avLst/>
          </a:prstGeom>
        </p:spPr>
      </p:pic>
      <p:sp>
        <p:nvSpPr>
          <p:cNvPr id="13" name="TextBox 12"/>
          <p:cNvSpPr txBox="1"/>
          <p:nvPr/>
        </p:nvSpPr>
        <p:spPr>
          <a:xfrm>
            <a:off x="1877399" y="3234145"/>
            <a:ext cx="4602480" cy="368300"/>
          </a:xfrm>
          <a:prstGeom prst="rect">
            <a:avLst/>
          </a:prstGeom>
          <a:noFill/>
        </p:spPr>
        <p:txBody>
          <a:bodyPr wrap="square">
            <a:spAutoFit/>
          </a:bodyPr>
          <a:lstStyle/>
          <a:p>
            <a:r>
              <a:rPr lang="en-US" dirty="0"/>
              <a:t>14. Insert H</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t>14</a:t>
            </a:fld>
            <a:endParaRPr lang="en-US"/>
          </a:p>
        </p:txBody>
      </p:sp>
      <p:pic>
        <p:nvPicPr>
          <p:cNvPr id="3" name="Picture 2"/>
          <p:cNvPicPr>
            <a:picLocks noChangeAspect="1"/>
          </p:cNvPicPr>
          <p:nvPr/>
        </p:nvPicPr>
        <p:blipFill>
          <a:blip r:embed="rId2"/>
          <a:stretch>
            <a:fillRect/>
          </a:stretch>
        </p:blipFill>
        <p:spPr>
          <a:xfrm>
            <a:off x="1524000" y="1828800"/>
            <a:ext cx="9068586" cy="1371719"/>
          </a:xfrm>
          <a:prstGeom prst="rect">
            <a:avLst/>
          </a:prstGeom>
        </p:spPr>
      </p:pic>
      <p:sp>
        <p:nvSpPr>
          <p:cNvPr id="10" name="TextBox 9"/>
          <p:cNvSpPr txBox="1"/>
          <p:nvPr/>
        </p:nvSpPr>
        <p:spPr>
          <a:xfrm>
            <a:off x="1598386" y="1425657"/>
            <a:ext cx="4597400" cy="368300"/>
          </a:xfrm>
          <a:prstGeom prst="rect">
            <a:avLst/>
          </a:prstGeom>
          <a:noFill/>
        </p:spPr>
        <p:txBody>
          <a:bodyPr wrap="square">
            <a:spAutoFit/>
          </a:bodyPr>
          <a:lstStyle/>
          <a:p>
            <a:r>
              <a:rPr lang="en-US" dirty="0"/>
              <a:t>15. Insert R</a:t>
            </a:r>
            <a:endParaRPr lang="en-IN" dirty="0"/>
          </a:p>
        </p:txBody>
      </p:sp>
      <p:sp>
        <p:nvSpPr>
          <p:cNvPr id="11" name="TextBox 10"/>
          <p:cNvSpPr txBox="1"/>
          <p:nvPr/>
        </p:nvSpPr>
        <p:spPr>
          <a:xfrm>
            <a:off x="1816100" y="3603662"/>
            <a:ext cx="1242060" cy="368300"/>
          </a:xfrm>
          <a:prstGeom prst="rect">
            <a:avLst/>
          </a:prstGeom>
          <a:noFill/>
        </p:spPr>
        <p:txBody>
          <a:bodyPr wrap="none" rtlCol="0">
            <a:spAutoFit/>
          </a:bodyPr>
          <a:lstStyle/>
          <a:p>
            <a:r>
              <a:rPr lang="en-US" dirty="0"/>
              <a:t>16. Insert V</a:t>
            </a:r>
            <a:endParaRPr lang="en-IN" dirty="0"/>
          </a:p>
        </p:txBody>
      </p:sp>
      <p:pic>
        <p:nvPicPr>
          <p:cNvPr id="13" name="Picture 12"/>
          <p:cNvPicPr>
            <a:picLocks noChangeAspect="1"/>
          </p:cNvPicPr>
          <p:nvPr/>
        </p:nvPicPr>
        <p:blipFill>
          <a:blip r:embed="rId3"/>
          <a:stretch>
            <a:fillRect/>
          </a:stretch>
        </p:blipFill>
        <p:spPr>
          <a:xfrm>
            <a:off x="1536700" y="4099161"/>
            <a:ext cx="9144000" cy="216253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t>15</a:t>
            </a:fld>
            <a:endParaRPr lang="en-US"/>
          </a:p>
        </p:txBody>
      </p:sp>
      <p:sp>
        <p:nvSpPr>
          <p:cNvPr id="2" name="TextBox 1"/>
          <p:cNvSpPr txBox="1"/>
          <p:nvPr/>
        </p:nvSpPr>
        <p:spPr>
          <a:xfrm>
            <a:off x="1746069" y="1417822"/>
            <a:ext cx="1224280" cy="368300"/>
          </a:xfrm>
          <a:prstGeom prst="rect">
            <a:avLst/>
          </a:prstGeom>
          <a:noFill/>
        </p:spPr>
        <p:txBody>
          <a:bodyPr wrap="none" rtlCol="0">
            <a:spAutoFit/>
          </a:bodyPr>
          <a:lstStyle/>
          <a:p>
            <a:r>
              <a:rPr lang="en-US" dirty="0"/>
              <a:t>17. Insert E</a:t>
            </a:r>
            <a:endParaRPr lang="en-IN" dirty="0"/>
          </a:p>
        </p:txBody>
      </p:sp>
      <p:pic>
        <p:nvPicPr>
          <p:cNvPr id="9" name="Picture 8"/>
          <p:cNvPicPr>
            <a:picLocks noChangeAspect="1"/>
          </p:cNvPicPr>
          <p:nvPr/>
        </p:nvPicPr>
        <p:blipFill>
          <a:blip r:embed="rId2"/>
          <a:stretch>
            <a:fillRect/>
          </a:stretch>
        </p:blipFill>
        <p:spPr>
          <a:xfrm>
            <a:off x="1905000" y="1786122"/>
            <a:ext cx="9144000" cy="1952952"/>
          </a:xfrm>
          <a:prstGeom prst="rect">
            <a:avLst/>
          </a:prstGeom>
        </p:spPr>
      </p:pic>
      <p:sp>
        <p:nvSpPr>
          <p:cNvPr id="10" name="TextBox 9"/>
          <p:cNvSpPr txBox="1"/>
          <p:nvPr/>
        </p:nvSpPr>
        <p:spPr>
          <a:xfrm>
            <a:off x="1905000" y="3962400"/>
            <a:ext cx="1259205" cy="368300"/>
          </a:xfrm>
          <a:prstGeom prst="rect">
            <a:avLst/>
          </a:prstGeom>
          <a:noFill/>
        </p:spPr>
        <p:txBody>
          <a:bodyPr wrap="none" rtlCol="0">
            <a:spAutoFit/>
          </a:bodyPr>
          <a:lstStyle/>
          <a:p>
            <a:r>
              <a:rPr lang="en-US" dirty="0"/>
              <a:t>18. Insert U</a:t>
            </a:r>
            <a:endParaRPr lang="en-IN" dirty="0"/>
          </a:p>
        </p:txBody>
      </p:sp>
      <p:pic>
        <p:nvPicPr>
          <p:cNvPr id="12" name="Picture 11"/>
          <p:cNvPicPr>
            <a:picLocks noChangeAspect="1"/>
          </p:cNvPicPr>
          <p:nvPr/>
        </p:nvPicPr>
        <p:blipFill>
          <a:blip r:embed="rId3"/>
          <a:stretch>
            <a:fillRect/>
          </a:stretch>
        </p:blipFill>
        <p:spPr>
          <a:xfrm>
            <a:off x="1524000" y="4331732"/>
            <a:ext cx="9144000" cy="187431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t>16</a:t>
            </a:fld>
            <a:endParaRPr lang="en-US"/>
          </a:p>
        </p:txBody>
      </p:sp>
      <p:sp>
        <p:nvSpPr>
          <p:cNvPr id="2" name="TextBox 1"/>
          <p:cNvSpPr txBox="1"/>
          <p:nvPr/>
        </p:nvSpPr>
        <p:spPr>
          <a:xfrm flipH="1">
            <a:off x="1813560" y="1509789"/>
            <a:ext cx="1630681" cy="368300"/>
          </a:xfrm>
          <a:prstGeom prst="rect">
            <a:avLst/>
          </a:prstGeom>
          <a:noFill/>
        </p:spPr>
        <p:txBody>
          <a:bodyPr wrap="square" rtlCol="0">
            <a:spAutoFit/>
          </a:bodyPr>
          <a:lstStyle/>
          <a:p>
            <a:r>
              <a:rPr lang="en-US" dirty="0"/>
              <a:t>19. Insert F</a:t>
            </a:r>
            <a:endParaRPr lang="en-IN" dirty="0"/>
          </a:p>
        </p:txBody>
      </p:sp>
      <p:pic>
        <p:nvPicPr>
          <p:cNvPr id="9" name="Picture 8"/>
          <p:cNvPicPr>
            <a:picLocks noChangeAspect="1"/>
          </p:cNvPicPr>
          <p:nvPr/>
        </p:nvPicPr>
        <p:blipFill>
          <a:blip r:embed="rId2"/>
          <a:stretch>
            <a:fillRect/>
          </a:stretch>
        </p:blipFill>
        <p:spPr>
          <a:xfrm>
            <a:off x="1813560" y="1804014"/>
            <a:ext cx="9144000" cy="1800788"/>
          </a:xfrm>
          <a:prstGeom prst="rect">
            <a:avLst/>
          </a:prstGeom>
        </p:spPr>
      </p:pic>
      <p:pic>
        <p:nvPicPr>
          <p:cNvPr id="11" name="Picture 10"/>
          <p:cNvPicPr>
            <a:picLocks noChangeAspect="1"/>
          </p:cNvPicPr>
          <p:nvPr/>
        </p:nvPicPr>
        <p:blipFill>
          <a:blip r:embed="rId3"/>
          <a:stretch>
            <a:fillRect/>
          </a:stretch>
        </p:blipFill>
        <p:spPr>
          <a:xfrm>
            <a:off x="1513840" y="4292833"/>
            <a:ext cx="9144000" cy="1691517"/>
          </a:xfrm>
          <a:prstGeom prst="rect">
            <a:avLst/>
          </a:prstGeom>
        </p:spPr>
      </p:pic>
      <p:sp>
        <p:nvSpPr>
          <p:cNvPr id="13" name="TextBox 12"/>
          <p:cNvSpPr txBox="1"/>
          <p:nvPr/>
        </p:nvSpPr>
        <p:spPr>
          <a:xfrm>
            <a:off x="1813560" y="3976803"/>
            <a:ext cx="4602480" cy="368300"/>
          </a:xfrm>
          <a:prstGeom prst="rect">
            <a:avLst/>
          </a:prstGeom>
          <a:noFill/>
        </p:spPr>
        <p:txBody>
          <a:bodyPr wrap="square">
            <a:spAutoFit/>
          </a:bodyPr>
          <a:lstStyle/>
          <a:p>
            <a:r>
              <a:rPr lang="en-US" dirty="0"/>
              <a:t>20. Insert O</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54859" y="977900"/>
            <a:ext cx="7792720" cy="351155"/>
          </a:xfrm>
          <a:prstGeom prst="rect">
            <a:avLst/>
          </a:prstGeom>
        </p:spPr>
        <p:txBody>
          <a:bodyPr vert="horz" wrap="square" lIns="0" tIns="12700" rIns="0" bIns="0" rtlCol="0">
            <a:spAutoFit/>
          </a:bodyPr>
          <a:lstStyle/>
          <a:p>
            <a:pPr marL="231775" algn="ctr">
              <a:lnSpc>
                <a:spcPct val="100000"/>
              </a:lnSpc>
              <a:spcBef>
                <a:spcPts val="100"/>
              </a:spcBef>
            </a:pPr>
            <a:endParaRPr sz="2200" dirty="0">
              <a:latin typeface="Times New Roman" panose="02020603050405020304"/>
              <a:cs typeface="Times New Roman" panose="02020603050405020304"/>
            </a:endParaRPr>
          </a:p>
        </p:txBody>
      </p:sp>
      <p:sp>
        <p:nvSpPr>
          <p:cNvPr id="5" name="Rectangle 4"/>
          <p:cNvSpPr/>
          <p:nvPr/>
        </p:nvSpPr>
        <p:spPr>
          <a:xfrm>
            <a:off x="587828" y="1329055"/>
            <a:ext cx="8382000" cy="4307840"/>
          </a:xfrm>
          <a:prstGeom prst="rect">
            <a:avLst/>
          </a:prstGeom>
        </p:spPr>
        <p:txBody>
          <a:bodyPr wrap="square">
            <a:spAutoFit/>
          </a:bodyPr>
          <a:lstStyle/>
          <a:p>
            <a:r>
              <a:rPr lang="en-US" sz="3200" b="1" dirty="0">
                <a:latin typeface="+mj-lt"/>
              </a:rPr>
              <a:t>Constructing a B Tree</a:t>
            </a:r>
          </a:p>
          <a:p>
            <a:br>
              <a:rPr lang="en-US" sz="2200" dirty="0">
                <a:latin typeface="+mj-lt"/>
              </a:rPr>
            </a:br>
            <a:r>
              <a:rPr lang="en-US" sz="2200" dirty="0">
                <a:solidFill>
                  <a:srgbClr val="444444"/>
                </a:solidFill>
                <a:latin typeface="+mj-lt"/>
              </a:rPr>
              <a:t>Example</a:t>
            </a:r>
            <a:br>
              <a:rPr lang="en-US" sz="2200" dirty="0">
                <a:latin typeface="+mj-lt"/>
              </a:rPr>
            </a:br>
            <a:r>
              <a:rPr lang="en-US" sz="2200" dirty="0">
                <a:solidFill>
                  <a:srgbClr val="444444"/>
                </a:solidFill>
                <a:latin typeface="+mj-lt"/>
              </a:rPr>
              <a:t>key :- 1,12,8,2,25,6,14,28,17,7,52,16,48,68,3,26,29,53,55,45,67.</a:t>
            </a:r>
            <a:br>
              <a:rPr lang="en-US" sz="2200" dirty="0">
                <a:latin typeface="+mj-lt"/>
              </a:rPr>
            </a:br>
            <a:r>
              <a:rPr lang="en-US" sz="2200" dirty="0">
                <a:solidFill>
                  <a:srgbClr val="444444"/>
                </a:solidFill>
                <a:latin typeface="+mj-lt"/>
              </a:rPr>
              <a:t>Order = 5</a:t>
            </a:r>
            <a:r>
              <a:rPr lang="en-IN" altLang="en-US" sz="2200" dirty="0">
                <a:solidFill>
                  <a:srgbClr val="444444"/>
                </a:solidFill>
                <a:latin typeface="+mj-lt"/>
              </a:rPr>
              <a:t> , then </a:t>
            </a:r>
          </a:p>
          <a:p>
            <a:endParaRPr lang="en-IN" altLang="en-US" sz="2200" dirty="0">
              <a:solidFill>
                <a:srgbClr val="444444"/>
              </a:solidFill>
              <a:latin typeface="+mj-lt"/>
            </a:endParaRPr>
          </a:p>
          <a:p>
            <a:br>
              <a:rPr lang="en-US" sz="2200" dirty="0">
                <a:latin typeface="+mj-lt"/>
              </a:rPr>
            </a:br>
            <a:endParaRPr lang="en-US" sz="2200" dirty="0">
              <a:latin typeface="+mj-lt"/>
            </a:endParaRPr>
          </a:p>
          <a:p>
            <a:endParaRPr lang="en-US" sz="2200" dirty="0">
              <a:solidFill>
                <a:srgbClr val="444444"/>
              </a:solidFill>
              <a:latin typeface="+mj-lt"/>
            </a:endParaRPr>
          </a:p>
          <a:p>
            <a:r>
              <a:rPr lang="en-US" sz="2200" dirty="0">
                <a:solidFill>
                  <a:srgbClr val="444444"/>
                </a:solidFill>
                <a:latin typeface="+mj-lt"/>
              </a:rPr>
              <a:t>Procedure for adding key in b-tree</a:t>
            </a:r>
          </a:p>
          <a:p>
            <a:endParaRPr lang="en-US" sz="2200" dirty="0">
              <a:latin typeface="+mj-lt"/>
            </a:endParaRPr>
          </a:p>
          <a:p>
            <a:r>
              <a:rPr lang="en-US" sz="2200" dirty="0">
                <a:solidFill>
                  <a:srgbClr val="444444"/>
                </a:solidFill>
                <a:latin typeface="+mj-lt"/>
              </a:rPr>
              <a:t>Step1. Add first key as root node.</a:t>
            </a:r>
            <a:endParaRPr lang="en-IN" sz="2200" dirty="0">
              <a:latin typeface="+mj-lt"/>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5325" y="4511675"/>
            <a:ext cx="1108075" cy="1066800"/>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7"/>
          <p:cNvSpPr>
            <a:spLocks noGrp="1"/>
          </p:cNvSpPr>
          <p:nvPr>
            <p:ph type="sldNum" sz="quarter" idx="12"/>
          </p:nvPr>
        </p:nvSpPr>
        <p:spPr/>
        <p:txBody>
          <a:bodyPr/>
          <a:lstStyle/>
          <a:p>
            <a:fld id="{B6F15528-21DE-4FAA-801E-634DDDAF4B2B}" type="slidenum">
              <a:rPr lang="en-US" smtClean="0"/>
              <a:t>17</a:t>
            </a:fld>
            <a:endParaRPr lang="en-US"/>
          </a:p>
        </p:txBody>
      </p:sp>
      <p:graphicFrame>
        <p:nvGraphicFramePr>
          <p:cNvPr id="9" name="Table 8"/>
          <p:cNvGraphicFramePr/>
          <p:nvPr>
            <p:extLst>
              <p:ext uri="{D42A27DB-BD31-4B8C-83A1-F6EECF244321}">
                <p14:modId xmlns:p14="http://schemas.microsoft.com/office/powerpoint/2010/main" val="110803023"/>
              </p:ext>
            </p:extLst>
          </p:nvPr>
        </p:nvGraphicFramePr>
        <p:xfrm>
          <a:off x="5255895" y="2901315"/>
          <a:ext cx="4591685" cy="1122680"/>
        </p:xfrm>
        <a:graphic>
          <a:graphicData uri="http://schemas.openxmlformats.org/drawingml/2006/table">
            <a:tbl>
              <a:tblPr firstRow="1" bandRow="1">
                <a:tableStyleId>{5C22544A-7EE6-4342-B048-85BDC9FD1C3A}</a:tableStyleId>
              </a:tblPr>
              <a:tblGrid>
                <a:gridCol w="174371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476375">
                  <a:extLst>
                    <a:ext uri="{9D8B030D-6E8A-4147-A177-3AD203B41FA5}">
                      <a16:colId xmlns:a16="http://schemas.microsoft.com/office/drawing/2014/main" val="20002"/>
                    </a:ext>
                  </a:extLst>
                </a:gridCol>
              </a:tblGrid>
              <a:tr h="348615">
                <a:tc>
                  <a:txBody>
                    <a:bodyPr/>
                    <a:lstStyle/>
                    <a:p>
                      <a:pPr>
                        <a:buNone/>
                      </a:pPr>
                      <a:endParaRPr lang="en-US" sz="1600"/>
                    </a:p>
                  </a:txBody>
                  <a:tcPr/>
                </a:tc>
                <a:tc>
                  <a:txBody>
                    <a:bodyPr/>
                    <a:lstStyle/>
                    <a:p>
                      <a:pPr>
                        <a:buNone/>
                      </a:pPr>
                      <a:r>
                        <a:rPr lang="en-IN" altLang="en-US" sz="1600"/>
                        <a:t>Max</a:t>
                      </a:r>
                    </a:p>
                  </a:txBody>
                  <a:tcPr/>
                </a:tc>
                <a:tc>
                  <a:txBody>
                    <a:bodyPr/>
                    <a:lstStyle/>
                    <a:p>
                      <a:pPr>
                        <a:buNone/>
                      </a:pPr>
                      <a:r>
                        <a:rPr lang="en-IN" altLang="en-US" sz="1600"/>
                        <a:t>Min</a:t>
                      </a:r>
                    </a:p>
                  </a:txBody>
                  <a:tcPr/>
                </a:tc>
                <a:extLst>
                  <a:ext uri="{0D108BD9-81ED-4DB2-BD59-A6C34878D82A}">
                    <a16:rowId xmlns:a16="http://schemas.microsoft.com/office/drawing/2014/main" val="10000"/>
                  </a:ext>
                </a:extLst>
              </a:tr>
              <a:tr h="404495">
                <a:tc>
                  <a:txBody>
                    <a:bodyPr/>
                    <a:lstStyle/>
                    <a:p>
                      <a:pPr>
                        <a:buNone/>
                      </a:pPr>
                      <a:r>
                        <a:rPr lang="en-IN" altLang="en-US" sz="1600"/>
                        <a:t>Child pointers</a:t>
                      </a:r>
                    </a:p>
                  </a:txBody>
                  <a:tcPr/>
                </a:tc>
                <a:tc>
                  <a:txBody>
                    <a:bodyPr/>
                    <a:lstStyle/>
                    <a:p>
                      <a:pPr>
                        <a:buNone/>
                      </a:pPr>
                      <a:r>
                        <a:rPr lang="en-IN" altLang="en-US" sz="1600"/>
                        <a:t>5</a:t>
                      </a:r>
                    </a:p>
                  </a:txBody>
                  <a:tcPr/>
                </a:tc>
                <a:tc>
                  <a:txBody>
                    <a:bodyPr/>
                    <a:lstStyle/>
                    <a:p>
                      <a:pPr>
                        <a:buNone/>
                      </a:pPr>
                      <a:r>
                        <a:rPr lang="en-IN" altLang="en-US" sz="1600">
                          <a:latin typeface="Times New Roman" panose="02020603050405020304" charset="0"/>
                          <a:cs typeface="Times New Roman" panose="02020603050405020304" charset="0"/>
                        </a:rPr>
                        <a:t>3</a:t>
                      </a:r>
                    </a:p>
                  </a:txBody>
                  <a:tcPr/>
                </a:tc>
                <a:extLst>
                  <a:ext uri="{0D108BD9-81ED-4DB2-BD59-A6C34878D82A}">
                    <a16:rowId xmlns:a16="http://schemas.microsoft.com/office/drawing/2014/main" val="10001"/>
                  </a:ext>
                </a:extLst>
              </a:tr>
              <a:tr h="369570">
                <a:tc>
                  <a:txBody>
                    <a:bodyPr/>
                    <a:lstStyle/>
                    <a:p>
                      <a:pPr>
                        <a:buNone/>
                      </a:pPr>
                      <a:r>
                        <a:rPr lang="en-IN" altLang="en-US" sz="1600"/>
                        <a:t>Key</a:t>
                      </a:r>
                    </a:p>
                  </a:txBody>
                  <a:tcPr/>
                </a:tc>
                <a:tc>
                  <a:txBody>
                    <a:bodyPr/>
                    <a:lstStyle/>
                    <a:p>
                      <a:pPr>
                        <a:buNone/>
                      </a:pPr>
                      <a:r>
                        <a:rPr lang="en-IN" altLang="en-US" sz="1600"/>
                        <a:t>4</a:t>
                      </a:r>
                    </a:p>
                  </a:txBody>
                  <a:tcPr/>
                </a:tc>
                <a:tc>
                  <a:txBody>
                    <a:bodyPr/>
                    <a:lstStyle/>
                    <a:p>
                      <a:pPr>
                        <a:buNone/>
                      </a:pPr>
                      <a:r>
                        <a:rPr lang="en-IN" altLang="en-US" sz="1600" dirty="0">
                          <a:latin typeface="Times New Roman" panose="02020603050405020304" charset="0"/>
                          <a:cs typeface="Times New Roman" panose="02020603050405020304" charset="0"/>
                        </a:rPr>
                        <a:t>2</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54859" y="977900"/>
            <a:ext cx="7792720" cy="351155"/>
          </a:xfrm>
          <a:prstGeom prst="rect">
            <a:avLst/>
          </a:prstGeom>
        </p:spPr>
        <p:txBody>
          <a:bodyPr vert="horz" wrap="square" lIns="0" tIns="12700" rIns="0" bIns="0" rtlCol="0">
            <a:spAutoFit/>
          </a:bodyPr>
          <a:lstStyle/>
          <a:p>
            <a:pPr marL="231775" algn="ctr">
              <a:lnSpc>
                <a:spcPct val="100000"/>
              </a:lnSpc>
              <a:spcBef>
                <a:spcPts val="100"/>
              </a:spcBef>
            </a:pPr>
            <a:endParaRPr sz="2200" dirty="0">
              <a:latin typeface="Times New Roman" panose="02020603050405020304"/>
              <a:cs typeface="Times New Roman" panose="02020603050405020304"/>
            </a:endParaRPr>
          </a:p>
        </p:txBody>
      </p:sp>
      <p:sp>
        <p:nvSpPr>
          <p:cNvPr id="6" name="Rectangle 5"/>
          <p:cNvSpPr/>
          <p:nvPr/>
        </p:nvSpPr>
        <p:spPr>
          <a:xfrm>
            <a:off x="1981200" y="1329278"/>
            <a:ext cx="8458200" cy="429895"/>
          </a:xfrm>
          <a:prstGeom prst="rect">
            <a:avLst/>
          </a:prstGeom>
        </p:spPr>
        <p:txBody>
          <a:bodyPr wrap="square">
            <a:spAutoFit/>
          </a:bodyPr>
          <a:lstStyle/>
          <a:p>
            <a:r>
              <a:rPr lang="en-US" sz="2200" b="1" dirty="0">
                <a:solidFill>
                  <a:srgbClr val="444444"/>
                </a:solidFill>
                <a:latin typeface="+mj-lt"/>
              </a:rPr>
              <a:t>Step2.</a:t>
            </a:r>
            <a:r>
              <a:rPr lang="en-US" sz="2200" dirty="0">
                <a:solidFill>
                  <a:srgbClr val="444444"/>
                </a:solidFill>
                <a:latin typeface="+mj-lt"/>
              </a:rPr>
              <a:t> Add next key at the appropriate place in sorted order.</a:t>
            </a:r>
            <a:endParaRPr lang="en-IN" sz="2200" dirty="0">
              <a:latin typeface="+mj-lt"/>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1" y="1870669"/>
            <a:ext cx="1483428" cy="56773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981200" y="2967335"/>
            <a:ext cx="8610600" cy="768350"/>
          </a:xfrm>
          <a:prstGeom prst="rect">
            <a:avLst/>
          </a:prstGeom>
        </p:spPr>
        <p:txBody>
          <a:bodyPr wrap="square">
            <a:spAutoFit/>
          </a:bodyPr>
          <a:lstStyle/>
          <a:p>
            <a:r>
              <a:rPr lang="en-US" sz="2200" b="1" dirty="0">
                <a:solidFill>
                  <a:srgbClr val="444444"/>
                </a:solidFill>
                <a:latin typeface="+mj-lt"/>
              </a:rPr>
              <a:t>Step3.</a:t>
            </a:r>
            <a:r>
              <a:rPr lang="en-US" sz="2200" dirty="0">
                <a:solidFill>
                  <a:srgbClr val="444444"/>
                </a:solidFill>
                <a:latin typeface="+mj-lt"/>
              </a:rPr>
              <a:t> Same process applied until root node full. if root node full then splitting process applied.</a:t>
            </a:r>
            <a:endParaRPr lang="en-IN" sz="2200" dirty="0">
              <a:latin typeface="+mj-lt"/>
            </a:endParaRPr>
          </a:p>
        </p:txBody>
      </p:sp>
      <p:pic>
        <p:nvPicPr>
          <p:cNvPr id="122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6765" y="3707126"/>
            <a:ext cx="2978469" cy="2372956"/>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8"/>
          <p:cNvSpPr>
            <a:spLocks noGrp="1"/>
          </p:cNvSpPr>
          <p:nvPr>
            <p:ph type="sldNum" sz="quarter" idx="12"/>
          </p:nvPr>
        </p:nvSpPr>
        <p:spPr/>
        <p:txBody>
          <a:bodyPr/>
          <a:lstStyle/>
          <a:p>
            <a:fld id="{B6F15528-21DE-4FAA-801E-634DDDAF4B2B}" type="slidenum">
              <a:rPr lang="en-US" smtClean="0"/>
              <a:t>18</a:t>
            </a:fld>
            <a:endParaRPr lang="en-US"/>
          </a:p>
        </p:txBody>
      </p:sp>
      <p:pic>
        <p:nvPicPr>
          <p:cNvPr id="11" name="Picture 10"/>
          <p:cNvPicPr>
            <a:picLocks noChangeAspect="1"/>
          </p:cNvPicPr>
          <p:nvPr/>
        </p:nvPicPr>
        <p:blipFill>
          <a:blip r:embed="rId4"/>
          <a:stretch>
            <a:fillRect/>
          </a:stretch>
        </p:blipFill>
        <p:spPr>
          <a:xfrm>
            <a:off x="3083560" y="944430"/>
            <a:ext cx="5745978" cy="27434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54859" y="977900"/>
            <a:ext cx="7792720" cy="351155"/>
          </a:xfrm>
          <a:prstGeom prst="rect">
            <a:avLst/>
          </a:prstGeom>
        </p:spPr>
        <p:txBody>
          <a:bodyPr vert="horz" wrap="square" lIns="0" tIns="12700" rIns="0" bIns="0" rtlCol="0">
            <a:spAutoFit/>
          </a:bodyPr>
          <a:lstStyle/>
          <a:p>
            <a:pPr marL="231775" algn="ctr">
              <a:lnSpc>
                <a:spcPct val="100000"/>
              </a:lnSpc>
              <a:spcBef>
                <a:spcPts val="100"/>
              </a:spcBef>
            </a:pPr>
            <a:endParaRPr sz="2200" dirty="0">
              <a:latin typeface="Times New Roman" panose="02020603050405020304"/>
              <a:cs typeface="Times New Roman" panose="02020603050405020304"/>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3100" y="1241745"/>
            <a:ext cx="4572000" cy="1572886"/>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2550786"/>
            <a:ext cx="5105400" cy="1468763"/>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4059957"/>
            <a:ext cx="7485379" cy="1820143"/>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7"/>
          <p:cNvSpPr>
            <a:spLocks noGrp="1"/>
          </p:cNvSpPr>
          <p:nvPr>
            <p:ph type="sldNum" sz="quarter" idx="12"/>
          </p:nvPr>
        </p:nvSpPr>
        <p:spPr/>
        <p:txBody>
          <a:bodyPr/>
          <a:lstStyle/>
          <a:p>
            <a:fld id="{B6F15528-21DE-4FAA-801E-634DDDAF4B2B}" type="slidenum">
              <a:rPr lang="en-US" smtClean="0"/>
              <a:t>19</a:t>
            </a:fld>
            <a:endParaRPr lang="en-US"/>
          </a:p>
        </p:txBody>
      </p:sp>
      <p:pic>
        <p:nvPicPr>
          <p:cNvPr id="10" name="Picture 9"/>
          <p:cNvPicPr>
            <a:picLocks noChangeAspect="1"/>
          </p:cNvPicPr>
          <p:nvPr/>
        </p:nvPicPr>
        <p:blipFill>
          <a:blip r:embed="rId5"/>
          <a:stretch>
            <a:fillRect/>
          </a:stretch>
        </p:blipFill>
        <p:spPr>
          <a:xfrm>
            <a:off x="2392680" y="913036"/>
            <a:ext cx="5745978" cy="27434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53343" y="643387"/>
            <a:ext cx="4876800" cy="504825"/>
          </a:xfrm>
          <a:prstGeom prst="rect">
            <a:avLst/>
          </a:prstGeom>
        </p:spPr>
        <p:txBody>
          <a:bodyPr vert="horz" wrap="square" lIns="0" tIns="12700" rIns="0" bIns="0" rtlCol="0">
            <a:spAutoFit/>
          </a:bodyPr>
          <a:lstStyle/>
          <a:p>
            <a:pPr marL="12700">
              <a:lnSpc>
                <a:spcPct val="100000"/>
              </a:lnSpc>
              <a:spcBef>
                <a:spcPts val="100"/>
              </a:spcBef>
            </a:pPr>
            <a:r>
              <a:rPr sz="3200" b="1" spc="-5" dirty="0"/>
              <a:t>Motivation for</a:t>
            </a:r>
            <a:r>
              <a:rPr sz="3200" b="1" spc="-55" dirty="0"/>
              <a:t> </a:t>
            </a:r>
            <a:r>
              <a:rPr sz="3200" b="1" spc="-5" dirty="0"/>
              <a:t>B-Trees</a:t>
            </a:r>
          </a:p>
        </p:txBody>
      </p:sp>
      <p:sp>
        <p:nvSpPr>
          <p:cNvPr id="8" name="Slide Number Placeholder 7"/>
          <p:cNvSpPr>
            <a:spLocks noGrp="1"/>
          </p:cNvSpPr>
          <p:nvPr>
            <p:ph type="sldNum" sz="quarter" idx="12"/>
          </p:nvPr>
        </p:nvSpPr>
        <p:spPr/>
        <p:txBody>
          <a:bodyPr/>
          <a:lstStyle/>
          <a:p>
            <a:fld id="{B6F15528-21DE-4FAA-801E-634DDDAF4B2B}" type="slidenum">
              <a:rPr lang="en-US" smtClean="0"/>
              <a:t>2</a:t>
            </a:fld>
            <a:endParaRPr lang="en-US"/>
          </a:p>
        </p:txBody>
      </p:sp>
      <p:sp>
        <p:nvSpPr>
          <p:cNvPr id="3" name="object 3"/>
          <p:cNvSpPr txBox="1"/>
          <p:nvPr/>
        </p:nvSpPr>
        <p:spPr>
          <a:xfrm>
            <a:off x="2054859" y="1625600"/>
            <a:ext cx="7559675" cy="1820545"/>
          </a:xfrm>
          <a:prstGeom prst="rect">
            <a:avLst/>
          </a:prstGeom>
        </p:spPr>
        <p:txBody>
          <a:bodyPr vert="horz" wrap="square" lIns="0" tIns="26670" rIns="0" bIns="0" rtlCol="0">
            <a:spAutoFit/>
          </a:bodyPr>
          <a:lstStyle/>
          <a:p>
            <a:pPr marL="355600" marR="973455" indent="-342900">
              <a:lnSpc>
                <a:spcPts val="2610"/>
              </a:lnSpc>
              <a:spcBef>
                <a:spcPts val="210"/>
              </a:spcBef>
              <a:buChar char="•"/>
              <a:tabLst>
                <a:tab pos="354965" algn="l"/>
                <a:tab pos="355600" algn="l"/>
              </a:tabLst>
            </a:pPr>
            <a:r>
              <a:rPr sz="2200" spc="-5" dirty="0">
                <a:latin typeface="Times New Roman" panose="02020603050405020304"/>
                <a:cs typeface="Times New Roman" panose="02020603050405020304"/>
              </a:rPr>
              <a:t>So far we have assumed that we </a:t>
            </a:r>
            <a:r>
              <a:rPr sz="2200" dirty="0">
                <a:latin typeface="Times New Roman" panose="02020603050405020304"/>
                <a:cs typeface="Times New Roman" panose="02020603050405020304"/>
              </a:rPr>
              <a:t>can </a:t>
            </a:r>
            <a:r>
              <a:rPr sz="2200" spc="-5" dirty="0">
                <a:latin typeface="Times New Roman" panose="02020603050405020304"/>
                <a:cs typeface="Times New Roman" panose="02020603050405020304"/>
              </a:rPr>
              <a:t>store </a:t>
            </a:r>
            <a:r>
              <a:rPr sz="2200" dirty="0">
                <a:latin typeface="Times New Roman" panose="02020603050405020304"/>
                <a:cs typeface="Times New Roman" panose="02020603050405020304"/>
              </a:rPr>
              <a:t>an </a:t>
            </a:r>
            <a:r>
              <a:rPr sz="2200" spc="-5" dirty="0">
                <a:latin typeface="Times New Roman" panose="02020603050405020304"/>
                <a:cs typeface="Times New Roman" panose="02020603050405020304"/>
              </a:rPr>
              <a:t>entire </a:t>
            </a:r>
            <a:r>
              <a:rPr sz="2200" spc="-10" dirty="0">
                <a:latin typeface="Times New Roman" panose="02020603050405020304"/>
                <a:cs typeface="Times New Roman" panose="02020603050405020304"/>
              </a:rPr>
              <a:t>data  </a:t>
            </a:r>
            <a:r>
              <a:rPr sz="2200" spc="-5" dirty="0">
                <a:latin typeface="Times New Roman" panose="02020603050405020304"/>
                <a:cs typeface="Times New Roman" panose="02020603050405020304"/>
              </a:rPr>
              <a:t>structure in main</a:t>
            </a:r>
            <a:r>
              <a:rPr sz="2200" spc="2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memory</a:t>
            </a:r>
            <a:endParaRPr sz="2200" dirty="0">
              <a:latin typeface="Times New Roman" panose="02020603050405020304"/>
              <a:cs typeface="Times New Roman" panose="02020603050405020304"/>
            </a:endParaRPr>
          </a:p>
          <a:p>
            <a:pPr marL="355600" indent="-342900">
              <a:lnSpc>
                <a:spcPct val="100000"/>
              </a:lnSpc>
              <a:spcBef>
                <a:spcPts val="350"/>
              </a:spcBef>
              <a:buChar char="•"/>
              <a:tabLst>
                <a:tab pos="354965" algn="l"/>
                <a:tab pos="355600" algn="l"/>
              </a:tabLst>
            </a:pPr>
            <a:r>
              <a:rPr sz="2200" spc="-5" dirty="0">
                <a:latin typeface="Times New Roman" panose="02020603050405020304"/>
                <a:cs typeface="Times New Roman" panose="02020603050405020304"/>
              </a:rPr>
              <a:t>What if we have </a:t>
            </a:r>
            <a:r>
              <a:rPr sz="2200" dirty="0">
                <a:latin typeface="Times New Roman" panose="02020603050405020304"/>
                <a:cs typeface="Times New Roman" panose="02020603050405020304"/>
              </a:rPr>
              <a:t>so </a:t>
            </a:r>
            <a:r>
              <a:rPr sz="2200" spc="-5" dirty="0">
                <a:latin typeface="Times New Roman" panose="02020603050405020304"/>
                <a:cs typeface="Times New Roman" panose="02020603050405020304"/>
              </a:rPr>
              <a:t>much data that it won’t</a:t>
            </a:r>
            <a:r>
              <a:rPr sz="2200" spc="5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fit?</a:t>
            </a:r>
            <a:endParaRPr sz="2200" dirty="0">
              <a:latin typeface="Times New Roman" panose="02020603050405020304"/>
              <a:cs typeface="Times New Roman" panose="02020603050405020304"/>
            </a:endParaRPr>
          </a:p>
          <a:p>
            <a:pPr marL="355600" marR="5080" indent="-342900">
              <a:lnSpc>
                <a:spcPts val="2610"/>
              </a:lnSpc>
              <a:spcBef>
                <a:spcPts val="560"/>
              </a:spcBef>
              <a:buChar char="•"/>
              <a:tabLst>
                <a:tab pos="354965" algn="l"/>
                <a:tab pos="355600" algn="l"/>
              </a:tabLst>
            </a:pPr>
            <a:r>
              <a:rPr sz="2200" spc="-10" dirty="0">
                <a:latin typeface="Times New Roman" panose="02020603050405020304"/>
                <a:cs typeface="Times New Roman" panose="02020603050405020304"/>
              </a:rPr>
              <a:t>We </a:t>
            </a:r>
            <a:r>
              <a:rPr sz="2200" spc="-5" dirty="0">
                <a:latin typeface="Times New Roman" panose="02020603050405020304"/>
                <a:cs typeface="Times New Roman" panose="02020603050405020304"/>
              </a:rPr>
              <a:t>will </a:t>
            </a:r>
            <a:r>
              <a:rPr sz="2200" dirty="0">
                <a:latin typeface="Times New Roman" panose="02020603050405020304"/>
                <a:cs typeface="Times New Roman" panose="02020603050405020304"/>
              </a:rPr>
              <a:t>have </a:t>
            </a:r>
            <a:r>
              <a:rPr sz="2200" spc="-5" dirty="0">
                <a:latin typeface="Times New Roman" panose="02020603050405020304"/>
                <a:cs typeface="Times New Roman" panose="02020603050405020304"/>
              </a:rPr>
              <a:t>to use </a:t>
            </a:r>
            <a:r>
              <a:rPr sz="2200" dirty="0">
                <a:latin typeface="Times New Roman" panose="02020603050405020304"/>
                <a:cs typeface="Times New Roman" panose="02020603050405020304"/>
              </a:rPr>
              <a:t>disk </a:t>
            </a:r>
            <a:r>
              <a:rPr sz="2200" spc="-5" dirty="0">
                <a:latin typeface="Times New Roman" panose="02020603050405020304"/>
                <a:cs typeface="Times New Roman" panose="02020603050405020304"/>
              </a:rPr>
              <a:t>storage </a:t>
            </a:r>
            <a:r>
              <a:rPr sz="2200" dirty="0">
                <a:latin typeface="Times New Roman" panose="02020603050405020304"/>
                <a:cs typeface="Times New Roman" panose="02020603050405020304"/>
              </a:rPr>
              <a:t>but </a:t>
            </a:r>
            <a:r>
              <a:rPr sz="2200" spc="-5" dirty="0">
                <a:latin typeface="Times New Roman" panose="02020603050405020304"/>
                <a:cs typeface="Times New Roman" panose="02020603050405020304"/>
              </a:rPr>
              <a:t>when </a:t>
            </a:r>
            <a:r>
              <a:rPr sz="2200" spc="-10" dirty="0">
                <a:latin typeface="Times New Roman" panose="02020603050405020304"/>
                <a:cs typeface="Times New Roman" panose="02020603050405020304"/>
              </a:rPr>
              <a:t>this </a:t>
            </a:r>
            <a:r>
              <a:rPr sz="2200" spc="-5" dirty="0">
                <a:latin typeface="Times New Roman" panose="02020603050405020304"/>
                <a:cs typeface="Times New Roman" panose="02020603050405020304"/>
              </a:rPr>
              <a:t>happens </a:t>
            </a:r>
            <a:r>
              <a:rPr sz="2200" dirty="0">
                <a:latin typeface="Times New Roman" panose="02020603050405020304"/>
                <a:cs typeface="Times New Roman" panose="02020603050405020304"/>
              </a:rPr>
              <a:t>our </a:t>
            </a:r>
            <a:r>
              <a:rPr sz="2200" spc="-5" dirty="0">
                <a:latin typeface="Times New Roman" panose="02020603050405020304"/>
                <a:cs typeface="Times New Roman" panose="02020603050405020304"/>
              </a:rPr>
              <a:t>time  </a:t>
            </a:r>
            <a:r>
              <a:rPr sz="2200" dirty="0">
                <a:latin typeface="Times New Roman" panose="02020603050405020304"/>
                <a:cs typeface="Times New Roman" panose="02020603050405020304"/>
              </a:rPr>
              <a:t>complexity </a:t>
            </a:r>
            <a:r>
              <a:rPr sz="2200" spc="-5" dirty="0">
                <a:latin typeface="Times New Roman" panose="02020603050405020304"/>
                <a:cs typeface="Times New Roman" panose="02020603050405020304"/>
              </a:rPr>
              <a:t>fails</a:t>
            </a:r>
            <a:endParaRPr sz="2200" dirty="0">
              <a:latin typeface="Times New Roman" panose="02020603050405020304"/>
              <a:cs typeface="Times New Roman" panose="020206030504050203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54859" y="977900"/>
            <a:ext cx="7792720" cy="351155"/>
          </a:xfrm>
          <a:prstGeom prst="rect">
            <a:avLst/>
          </a:prstGeom>
        </p:spPr>
        <p:txBody>
          <a:bodyPr vert="horz" wrap="square" lIns="0" tIns="12700" rIns="0" bIns="0" rtlCol="0">
            <a:spAutoFit/>
          </a:bodyPr>
          <a:lstStyle/>
          <a:p>
            <a:pPr marL="231775" algn="ctr">
              <a:lnSpc>
                <a:spcPct val="100000"/>
              </a:lnSpc>
              <a:spcBef>
                <a:spcPts val="100"/>
              </a:spcBef>
            </a:pPr>
            <a:endParaRPr sz="2200" dirty="0">
              <a:latin typeface="Times New Roman" panose="02020603050405020304"/>
              <a:cs typeface="Times New Roman" panose="02020603050405020304"/>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4859" y="2057400"/>
            <a:ext cx="7792720" cy="3822699"/>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B6F15528-21DE-4FAA-801E-634DDDAF4B2B}" type="slidenum">
              <a:rPr lang="en-US" smtClean="0"/>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t>21</a:t>
            </a:fld>
            <a:endParaRPr lang="en-US"/>
          </a:p>
        </p:txBody>
      </p:sp>
      <p:sp>
        <p:nvSpPr>
          <p:cNvPr id="6" name="TextBox 5"/>
          <p:cNvSpPr txBox="1"/>
          <p:nvPr/>
        </p:nvSpPr>
        <p:spPr>
          <a:xfrm>
            <a:off x="1265192" y="1382813"/>
            <a:ext cx="6934200" cy="922020"/>
          </a:xfrm>
          <a:prstGeom prst="rect">
            <a:avLst/>
          </a:prstGeom>
          <a:noFill/>
        </p:spPr>
        <p:txBody>
          <a:bodyPr wrap="square">
            <a:spAutoFit/>
          </a:bodyPr>
          <a:lstStyle/>
          <a:p>
            <a:r>
              <a:rPr lang="en-US" sz="1800" dirty="0">
                <a:solidFill>
                  <a:srgbClr val="444444"/>
                </a:solidFill>
                <a:latin typeface="+mj-lt"/>
              </a:rPr>
              <a:t>Example</a:t>
            </a:r>
            <a:br>
              <a:rPr lang="en-US" sz="1800" dirty="0">
                <a:latin typeface="+mj-lt"/>
              </a:rPr>
            </a:br>
            <a:r>
              <a:rPr lang="en-US" sz="1800" dirty="0">
                <a:solidFill>
                  <a:srgbClr val="444444"/>
                </a:solidFill>
                <a:latin typeface="+mj-lt"/>
              </a:rPr>
              <a:t>key :-</a:t>
            </a:r>
            <a:r>
              <a:rPr lang="en-US" sz="1800" dirty="0"/>
              <a:t>J, R, D, G, T, E, M, H, P, A, F, Q</a:t>
            </a:r>
            <a:br>
              <a:rPr lang="en-US" sz="1800" dirty="0">
                <a:latin typeface="+mj-lt"/>
              </a:rPr>
            </a:br>
            <a:r>
              <a:rPr lang="en-US" sz="1800" dirty="0">
                <a:solidFill>
                  <a:srgbClr val="444444"/>
                </a:solidFill>
                <a:latin typeface="+mj-lt"/>
              </a:rPr>
              <a:t>Order = 4</a:t>
            </a:r>
            <a:endParaRPr lang="en-IN" dirty="0"/>
          </a:p>
        </p:txBody>
      </p:sp>
      <p:pic>
        <p:nvPicPr>
          <p:cNvPr id="10" name="Picture 9"/>
          <p:cNvPicPr>
            <a:picLocks noChangeAspect="1"/>
          </p:cNvPicPr>
          <p:nvPr/>
        </p:nvPicPr>
        <p:blipFill>
          <a:blip r:embed="rId2"/>
          <a:stretch>
            <a:fillRect/>
          </a:stretch>
        </p:blipFill>
        <p:spPr>
          <a:xfrm>
            <a:off x="5440623" y="1685330"/>
            <a:ext cx="1310754" cy="602032"/>
          </a:xfrm>
          <a:prstGeom prst="rect">
            <a:avLst/>
          </a:prstGeom>
        </p:spPr>
      </p:pic>
      <p:pic>
        <p:nvPicPr>
          <p:cNvPr id="12" name="Picture 11"/>
          <p:cNvPicPr>
            <a:picLocks noChangeAspect="1"/>
          </p:cNvPicPr>
          <p:nvPr/>
        </p:nvPicPr>
        <p:blipFill>
          <a:blip r:embed="rId3"/>
          <a:stretch>
            <a:fillRect/>
          </a:stretch>
        </p:blipFill>
        <p:spPr>
          <a:xfrm>
            <a:off x="5375847" y="2764891"/>
            <a:ext cx="1440305" cy="495343"/>
          </a:xfrm>
          <a:prstGeom prst="rect">
            <a:avLst/>
          </a:prstGeom>
        </p:spPr>
      </p:pic>
      <p:pic>
        <p:nvPicPr>
          <p:cNvPr id="14" name="Picture 13"/>
          <p:cNvPicPr>
            <a:picLocks noChangeAspect="1"/>
          </p:cNvPicPr>
          <p:nvPr/>
        </p:nvPicPr>
        <p:blipFill>
          <a:blip r:embed="rId4"/>
          <a:stretch>
            <a:fillRect/>
          </a:stretch>
        </p:blipFill>
        <p:spPr>
          <a:xfrm>
            <a:off x="4800600" y="3492490"/>
            <a:ext cx="2278577" cy="685859"/>
          </a:xfrm>
          <a:prstGeom prst="rect">
            <a:avLst/>
          </a:prstGeom>
        </p:spPr>
      </p:pic>
      <p:pic>
        <p:nvPicPr>
          <p:cNvPr id="16" name="Picture 15"/>
          <p:cNvPicPr>
            <a:picLocks noChangeAspect="1"/>
          </p:cNvPicPr>
          <p:nvPr/>
        </p:nvPicPr>
        <p:blipFill>
          <a:blip r:embed="rId5"/>
          <a:stretch>
            <a:fillRect/>
          </a:stretch>
        </p:blipFill>
        <p:spPr>
          <a:xfrm>
            <a:off x="4937658" y="4374549"/>
            <a:ext cx="2316681" cy="1402202"/>
          </a:xfrm>
          <a:prstGeom prst="rect">
            <a:avLst/>
          </a:prstGeom>
        </p:spPr>
      </p:pic>
      <p:graphicFrame>
        <p:nvGraphicFramePr>
          <p:cNvPr id="5" name="Table 4"/>
          <p:cNvGraphicFramePr/>
          <p:nvPr>
            <p:extLst>
              <p:ext uri="{D42A27DB-BD31-4B8C-83A1-F6EECF244321}">
                <p14:modId xmlns:p14="http://schemas.microsoft.com/office/powerpoint/2010/main" val="239164725"/>
              </p:ext>
            </p:extLst>
          </p:nvPr>
        </p:nvGraphicFramePr>
        <p:xfrm>
          <a:off x="1265192" y="2534275"/>
          <a:ext cx="3302635" cy="1732915"/>
        </p:xfrm>
        <a:graphic>
          <a:graphicData uri="http://schemas.openxmlformats.org/drawingml/2006/table">
            <a:tbl>
              <a:tblPr firstRow="1" bandRow="1">
                <a:tableStyleId>{5C22544A-7EE6-4342-B048-85BDC9FD1C3A}</a:tableStyleId>
              </a:tblPr>
              <a:tblGrid>
                <a:gridCol w="1254125">
                  <a:extLst>
                    <a:ext uri="{9D8B030D-6E8A-4147-A177-3AD203B41FA5}">
                      <a16:colId xmlns:a16="http://schemas.microsoft.com/office/drawing/2014/main" val="20000"/>
                    </a:ext>
                  </a:extLst>
                </a:gridCol>
                <a:gridCol w="986155">
                  <a:extLst>
                    <a:ext uri="{9D8B030D-6E8A-4147-A177-3AD203B41FA5}">
                      <a16:colId xmlns:a16="http://schemas.microsoft.com/office/drawing/2014/main" val="20001"/>
                    </a:ext>
                  </a:extLst>
                </a:gridCol>
                <a:gridCol w="1062355">
                  <a:extLst>
                    <a:ext uri="{9D8B030D-6E8A-4147-A177-3AD203B41FA5}">
                      <a16:colId xmlns:a16="http://schemas.microsoft.com/office/drawing/2014/main" val="20002"/>
                    </a:ext>
                  </a:extLst>
                </a:gridCol>
              </a:tblGrid>
              <a:tr h="398780">
                <a:tc>
                  <a:txBody>
                    <a:bodyPr/>
                    <a:lstStyle/>
                    <a:p>
                      <a:pPr>
                        <a:buNone/>
                      </a:pPr>
                      <a:endParaRPr lang="en-US" sz="1800"/>
                    </a:p>
                  </a:txBody>
                  <a:tcPr/>
                </a:tc>
                <a:tc>
                  <a:txBody>
                    <a:bodyPr/>
                    <a:lstStyle/>
                    <a:p>
                      <a:pPr>
                        <a:buNone/>
                      </a:pPr>
                      <a:r>
                        <a:rPr lang="en-IN" altLang="en-US" sz="1800" dirty="0"/>
                        <a:t>Max</a:t>
                      </a:r>
                    </a:p>
                  </a:txBody>
                  <a:tcPr/>
                </a:tc>
                <a:tc>
                  <a:txBody>
                    <a:bodyPr/>
                    <a:lstStyle/>
                    <a:p>
                      <a:pPr>
                        <a:buNone/>
                      </a:pPr>
                      <a:r>
                        <a:rPr lang="en-IN" altLang="en-US" sz="1800"/>
                        <a:t>Min</a:t>
                      </a:r>
                    </a:p>
                  </a:txBody>
                  <a:tcPr/>
                </a:tc>
                <a:extLst>
                  <a:ext uri="{0D108BD9-81ED-4DB2-BD59-A6C34878D82A}">
                    <a16:rowId xmlns:a16="http://schemas.microsoft.com/office/drawing/2014/main" val="10000"/>
                  </a:ext>
                </a:extLst>
              </a:tr>
              <a:tr h="697865">
                <a:tc>
                  <a:txBody>
                    <a:bodyPr/>
                    <a:lstStyle/>
                    <a:p>
                      <a:pPr>
                        <a:buNone/>
                      </a:pPr>
                      <a:r>
                        <a:rPr lang="en-IN" altLang="en-US" sz="1800"/>
                        <a:t>Child pointers</a:t>
                      </a:r>
                    </a:p>
                  </a:txBody>
                  <a:tcPr/>
                </a:tc>
                <a:tc>
                  <a:txBody>
                    <a:bodyPr/>
                    <a:lstStyle/>
                    <a:p>
                      <a:pPr>
                        <a:buNone/>
                      </a:pPr>
                      <a:r>
                        <a:rPr lang="en-IN" altLang="en-US" sz="1800"/>
                        <a:t>4</a:t>
                      </a:r>
                    </a:p>
                  </a:txBody>
                  <a:tcPr/>
                </a:tc>
                <a:tc>
                  <a:txBody>
                    <a:bodyPr/>
                    <a:lstStyle/>
                    <a:p>
                      <a:pPr>
                        <a:buNone/>
                      </a:pPr>
                      <a:r>
                        <a:rPr lang="en-IN" altLang="en-US" sz="1800">
                          <a:latin typeface="Times New Roman" panose="02020603050405020304" charset="0"/>
                          <a:cs typeface="Times New Roman" panose="02020603050405020304" charset="0"/>
                        </a:rPr>
                        <a:t>2</a:t>
                      </a:r>
                    </a:p>
                  </a:txBody>
                  <a:tcPr/>
                </a:tc>
                <a:extLst>
                  <a:ext uri="{0D108BD9-81ED-4DB2-BD59-A6C34878D82A}">
                    <a16:rowId xmlns:a16="http://schemas.microsoft.com/office/drawing/2014/main" val="10001"/>
                  </a:ext>
                </a:extLst>
              </a:tr>
              <a:tr h="636270">
                <a:tc>
                  <a:txBody>
                    <a:bodyPr/>
                    <a:lstStyle/>
                    <a:p>
                      <a:pPr>
                        <a:buNone/>
                      </a:pPr>
                      <a:r>
                        <a:rPr lang="en-IN" altLang="en-US" sz="1800"/>
                        <a:t>Key</a:t>
                      </a:r>
                    </a:p>
                  </a:txBody>
                  <a:tcPr/>
                </a:tc>
                <a:tc>
                  <a:txBody>
                    <a:bodyPr/>
                    <a:lstStyle/>
                    <a:p>
                      <a:pPr>
                        <a:buNone/>
                      </a:pPr>
                      <a:r>
                        <a:rPr lang="en-IN" altLang="en-US" sz="1800"/>
                        <a:t>3</a:t>
                      </a:r>
                    </a:p>
                  </a:txBody>
                  <a:tcPr/>
                </a:tc>
                <a:tc>
                  <a:txBody>
                    <a:bodyPr/>
                    <a:lstStyle/>
                    <a:p>
                      <a:pPr>
                        <a:buNone/>
                      </a:pPr>
                      <a:r>
                        <a:rPr lang="en-IN" altLang="en-US" sz="1800" dirty="0">
                          <a:latin typeface="Times New Roman" panose="02020603050405020304" charset="0"/>
                          <a:cs typeface="Times New Roman" panose="02020603050405020304" charset="0"/>
                        </a:rPr>
                        <a:t>1</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t>22</a:t>
            </a:fld>
            <a:endParaRPr lang="en-US"/>
          </a:p>
        </p:txBody>
      </p:sp>
      <p:sp>
        <p:nvSpPr>
          <p:cNvPr id="6" name="TextBox 5"/>
          <p:cNvSpPr txBox="1"/>
          <p:nvPr/>
        </p:nvSpPr>
        <p:spPr>
          <a:xfrm>
            <a:off x="1311986" y="1426776"/>
            <a:ext cx="6934200" cy="922020"/>
          </a:xfrm>
          <a:prstGeom prst="rect">
            <a:avLst/>
          </a:prstGeom>
          <a:noFill/>
        </p:spPr>
        <p:txBody>
          <a:bodyPr wrap="square">
            <a:spAutoFit/>
          </a:bodyPr>
          <a:lstStyle/>
          <a:p>
            <a:r>
              <a:rPr lang="en-US" sz="1800" dirty="0">
                <a:solidFill>
                  <a:srgbClr val="444444"/>
                </a:solidFill>
                <a:latin typeface="+mj-lt"/>
              </a:rPr>
              <a:t>Example</a:t>
            </a:r>
            <a:br>
              <a:rPr lang="en-US" sz="1800" dirty="0">
                <a:latin typeface="+mj-lt"/>
              </a:rPr>
            </a:br>
            <a:r>
              <a:rPr lang="en-US" sz="1800" dirty="0">
                <a:solidFill>
                  <a:srgbClr val="444444"/>
                </a:solidFill>
                <a:latin typeface="+mj-lt"/>
              </a:rPr>
              <a:t>key :-</a:t>
            </a:r>
            <a:r>
              <a:rPr lang="en-US" sz="1800" dirty="0"/>
              <a:t>J, R, D, G, T, E, M, H, P, A, F, Q</a:t>
            </a:r>
            <a:br>
              <a:rPr lang="en-US" sz="1800" dirty="0">
                <a:latin typeface="+mj-lt"/>
              </a:rPr>
            </a:br>
            <a:r>
              <a:rPr lang="en-US" sz="1800" dirty="0">
                <a:solidFill>
                  <a:srgbClr val="444444"/>
                </a:solidFill>
                <a:latin typeface="+mj-lt"/>
              </a:rPr>
              <a:t>Order = 4</a:t>
            </a:r>
            <a:endParaRPr lang="en-IN" dirty="0"/>
          </a:p>
        </p:txBody>
      </p:sp>
      <p:pic>
        <p:nvPicPr>
          <p:cNvPr id="9" name="Picture 8"/>
          <p:cNvPicPr>
            <a:picLocks noChangeAspect="1"/>
          </p:cNvPicPr>
          <p:nvPr/>
        </p:nvPicPr>
        <p:blipFill>
          <a:blip r:embed="rId2"/>
          <a:stretch>
            <a:fillRect/>
          </a:stretch>
        </p:blipFill>
        <p:spPr>
          <a:xfrm>
            <a:off x="5059418" y="1584200"/>
            <a:ext cx="3017782" cy="1417443"/>
          </a:xfrm>
          <a:prstGeom prst="rect">
            <a:avLst/>
          </a:prstGeom>
        </p:spPr>
      </p:pic>
      <p:pic>
        <p:nvPicPr>
          <p:cNvPr id="13" name="Picture 12"/>
          <p:cNvPicPr>
            <a:picLocks noChangeAspect="1"/>
          </p:cNvPicPr>
          <p:nvPr/>
        </p:nvPicPr>
        <p:blipFill>
          <a:blip r:embed="rId3"/>
          <a:stretch>
            <a:fillRect/>
          </a:stretch>
        </p:blipFill>
        <p:spPr>
          <a:xfrm>
            <a:off x="4766023" y="3159067"/>
            <a:ext cx="3604572" cy="1394581"/>
          </a:xfrm>
          <a:prstGeom prst="rect">
            <a:avLst/>
          </a:prstGeom>
        </p:spPr>
      </p:pic>
      <p:pic>
        <p:nvPicPr>
          <p:cNvPr id="17" name="Picture 16"/>
          <p:cNvPicPr>
            <a:picLocks noChangeAspect="1"/>
          </p:cNvPicPr>
          <p:nvPr/>
        </p:nvPicPr>
        <p:blipFill>
          <a:blip r:embed="rId4"/>
          <a:stretch>
            <a:fillRect/>
          </a:stretch>
        </p:blipFill>
        <p:spPr>
          <a:xfrm>
            <a:off x="4779086" y="4711072"/>
            <a:ext cx="3657917" cy="1425063"/>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t>23</a:t>
            </a:fld>
            <a:endParaRPr lang="en-US"/>
          </a:p>
        </p:txBody>
      </p:sp>
      <p:sp>
        <p:nvSpPr>
          <p:cNvPr id="6" name="TextBox 5"/>
          <p:cNvSpPr txBox="1"/>
          <p:nvPr/>
        </p:nvSpPr>
        <p:spPr>
          <a:xfrm>
            <a:off x="1471749" y="1472032"/>
            <a:ext cx="6934200" cy="922020"/>
          </a:xfrm>
          <a:prstGeom prst="rect">
            <a:avLst/>
          </a:prstGeom>
          <a:noFill/>
        </p:spPr>
        <p:txBody>
          <a:bodyPr wrap="square">
            <a:spAutoFit/>
          </a:bodyPr>
          <a:lstStyle/>
          <a:p>
            <a:r>
              <a:rPr lang="en-US" sz="1800" dirty="0">
                <a:solidFill>
                  <a:srgbClr val="444444"/>
                </a:solidFill>
                <a:latin typeface="+mj-lt"/>
              </a:rPr>
              <a:t>Example</a:t>
            </a:r>
            <a:br>
              <a:rPr lang="en-US" sz="1800" dirty="0">
                <a:latin typeface="+mj-lt"/>
              </a:rPr>
            </a:br>
            <a:r>
              <a:rPr lang="en-US" sz="1800" dirty="0">
                <a:solidFill>
                  <a:srgbClr val="444444"/>
                </a:solidFill>
                <a:latin typeface="+mj-lt"/>
              </a:rPr>
              <a:t>key :-</a:t>
            </a:r>
            <a:r>
              <a:rPr lang="en-US" sz="1800" dirty="0"/>
              <a:t>J, R, D, G, T, E, M, H, P, A, F, Q</a:t>
            </a:r>
            <a:br>
              <a:rPr lang="en-US" sz="1800" dirty="0">
                <a:latin typeface="+mj-lt"/>
              </a:rPr>
            </a:br>
            <a:r>
              <a:rPr lang="en-US" sz="1800" dirty="0">
                <a:solidFill>
                  <a:srgbClr val="444444"/>
                </a:solidFill>
                <a:latin typeface="+mj-lt"/>
              </a:rPr>
              <a:t>Order = 4</a:t>
            </a:r>
            <a:endParaRPr lang="en-IN" dirty="0"/>
          </a:p>
        </p:txBody>
      </p:sp>
      <p:pic>
        <p:nvPicPr>
          <p:cNvPr id="9" name="Picture 8"/>
          <p:cNvPicPr>
            <a:picLocks noChangeAspect="1"/>
          </p:cNvPicPr>
          <p:nvPr/>
        </p:nvPicPr>
        <p:blipFill>
          <a:blip r:embed="rId2"/>
          <a:stretch>
            <a:fillRect/>
          </a:stretch>
        </p:blipFill>
        <p:spPr>
          <a:xfrm>
            <a:off x="4267200" y="1685330"/>
            <a:ext cx="4320914" cy="1417443"/>
          </a:xfrm>
          <a:prstGeom prst="rect">
            <a:avLst/>
          </a:prstGeom>
        </p:spPr>
      </p:pic>
      <p:pic>
        <p:nvPicPr>
          <p:cNvPr id="11" name="Picture 10"/>
          <p:cNvPicPr>
            <a:picLocks noChangeAspect="1"/>
          </p:cNvPicPr>
          <p:nvPr/>
        </p:nvPicPr>
        <p:blipFill>
          <a:blip r:embed="rId3"/>
          <a:stretch>
            <a:fillRect/>
          </a:stretch>
        </p:blipFill>
        <p:spPr>
          <a:xfrm>
            <a:off x="3687640" y="3102773"/>
            <a:ext cx="5075360" cy="1409822"/>
          </a:xfrm>
          <a:prstGeom prst="rect">
            <a:avLst/>
          </a:prstGeom>
        </p:spPr>
      </p:pic>
      <p:pic>
        <p:nvPicPr>
          <p:cNvPr id="13" name="Picture 12"/>
          <p:cNvPicPr>
            <a:picLocks noChangeAspect="1"/>
          </p:cNvPicPr>
          <p:nvPr/>
        </p:nvPicPr>
        <p:blipFill>
          <a:blip r:embed="rId4"/>
          <a:stretch>
            <a:fillRect/>
          </a:stretch>
        </p:blipFill>
        <p:spPr>
          <a:xfrm>
            <a:off x="3207769" y="4615547"/>
            <a:ext cx="5776461" cy="1516511"/>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t>24</a:t>
            </a:fld>
            <a:endParaRPr lang="en-US"/>
          </a:p>
        </p:txBody>
      </p:sp>
      <p:sp>
        <p:nvSpPr>
          <p:cNvPr id="6" name="TextBox 5"/>
          <p:cNvSpPr txBox="1"/>
          <p:nvPr/>
        </p:nvSpPr>
        <p:spPr>
          <a:xfrm>
            <a:off x="191588" y="1781196"/>
            <a:ext cx="6934200" cy="922020"/>
          </a:xfrm>
          <a:prstGeom prst="rect">
            <a:avLst/>
          </a:prstGeom>
          <a:noFill/>
        </p:spPr>
        <p:txBody>
          <a:bodyPr wrap="square">
            <a:spAutoFit/>
          </a:bodyPr>
          <a:lstStyle/>
          <a:p>
            <a:r>
              <a:rPr lang="en-US" sz="1800" dirty="0">
                <a:solidFill>
                  <a:srgbClr val="444444"/>
                </a:solidFill>
                <a:latin typeface="+mj-lt"/>
              </a:rPr>
              <a:t>Example</a:t>
            </a:r>
            <a:br>
              <a:rPr lang="en-US" sz="1800" dirty="0">
                <a:latin typeface="+mj-lt"/>
              </a:rPr>
            </a:br>
            <a:r>
              <a:rPr lang="en-US" sz="1800" dirty="0">
                <a:solidFill>
                  <a:srgbClr val="444444"/>
                </a:solidFill>
                <a:latin typeface="+mj-lt"/>
              </a:rPr>
              <a:t>key :-</a:t>
            </a:r>
            <a:r>
              <a:rPr lang="en-US" sz="1800" dirty="0"/>
              <a:t>J, R, D, G, T, E, M, H, P, A, F, Q</a:t>
            </a:r>
            <a:br>
              <a:rPr lang="en-US" sz="1800" dirty="0">
                <a:latin typeface="+mj-lt"/>
              </a:rPr>
            </a:br>
            <a:r>
              <a:rPr lang="en-US" sz="1800" dirty="0">
                <a:solidFill>
                  <a:srgbClr val="444444"/>
                </a:solidFill>
                <a:latin typeface="+mj-lt"/>
              </a:rPr>
              <a:t>Order = 4</a:t>
            </a:r>
            <a:endParaRPr lang="en-IN" dirty="0"/>
          </a:p>
        </p:txBody>
      </p:sp>
      <p:pic>
        <p:nvPicPr>
          <p:cNvPr id="9" name="Picture 8"/>
          <p:cNvPicPr>
            <a:picLocks noChangeAspect="1"/>
          </p:cNvPicPr>
          <p:nvPr/>
        </p:nvPicPr>
        <p:blipFill>
          <a:blip r:embed="rId2"/>
          <a:stretch>
            <a:fillRect/>
          </a:stretch>
        </p:blipFill>
        <p:spPr>
          <a:xfrm>
            <a:off x="3481851" y="1781196"/>
            <a:ext cx="5646909" cy="1425063"/>
          </a:xfrm>
          <a:prstGeom prst="rect">
            <a:avLst/>
          </a:prstGeom>
        </p:spPr>
      </p:pic>
      <p:pic>
        <p:nvPicPr>
          <p:cNvPr id="11" name="Picture 10"/>
          <p:cNvPicPr>
            <a:picLocks noChangeAspect="1"/>
          </p:cNvPicPr>
          <p:nvPr/>
        </p:nvPicPr>
        <p:blipFill>
          <a:blip r:embed="rId3"/>
          <a:stretch>
            <a:fillRect/>
          </a:stretch>
        </p:blipFill>
        <p:spPr>
          <a:xfrm>
            <a:off x="3417074" y="3687885"/>
            <a:ext cx="5776461" cy="225571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54859" y="977900"/>
            <a:ext cx="7792720" cy="351155"/>
          </a:xfrm>
          <a:prstGeom prst="rect">
            <a:avLst/>
          </a:prstGeom>
        </p:spPr>
        <p:txBody>
          <a:bodyPr vert="horz" wrap="square" lIns="0" tIns="12700" rIns="0" bIns="0" rtlCol="0">
            <a:spAutoFit/>
          </a:bodyPr>
          <a:lstStyle/>
          <a:p>
            <a:pPr marL="231775" algn="ctr">
              <a:lnSpc>
                <a:spcPct val="100000"/>
              </a:lnSpc>
              <a:spcBef>
                <a:spcPts val="100"/>
              </a:spcBef>
            </a:pPr>
            <a:endParaRPr sz="2200" dirty="0">
              <a:latin typeface="Times New Roman" panose="02020603050405020304"/>
              <a:cs typeface="Times New Roman" panose="02020603050405020304"/>
            </a:endParaRPr>
          </a:p>
        </p:txBody>
      </p:sp>
      <p:sp>
        <p:nvSpPr>
          <p:cNvPr id="5" name="Rectangle 4"/>
          <p:cNvSpPr/>
          <p:nvPr/>
        </p:nvSpPr>
        <p:spPr>
          <a:xfrm>
            <a:off x="1456509" y="1407119"/>
            <a:ext cx="8839199" cy="1938020"/>
          </a:xfrm>
          <a:prstGeom prst="rect">
            <a:avLst/>
          </a:prstGeom>
        </p:spPr>
        <p:txBody>
          <a:bodyPr wrap="square">
            <a:spAutoFit/>
          </a:bodyPr>
          <a:lstStyle/>
          <a:p>
            <a:r>
              <a:rPr lang="en-US" sz="3200" b="1" dirty="0">
                <a:solidFill>
                  <a:srgbClr val="444444"/>
                </a:solidFill>
                <a:latin typeface="+mj-lt"/>
              </a:rPr>
              <a:t>Deletion in B-Tree</a:t>
            </a:r>
          </a:p>
          <a:p>
            <a:r>
              <a:rPr lang="en-US" sz="2200" dirty="0">
                <a:solidFill>
                  <a:srgbClr val="444444"/>
                </a:solidFill>
              </a:rPr>
              <a:t>For deletion in B-Tree we wish to remove from a leaf. There are three possible case for deletion in b tree.</a:t>
            </a:r>
            <a:br>
              <a:rPr lang="en-US" sz="2200" dirty="0"/>
            </a:br>
            <a:r>
              <a:rPr lang="en-US" sz="2200" dirty="0">
                <a:solidFill>
                  <a:srgbClr val="444444"/>
                </a:solidFill>
              </a:rPr>
              <a:t>Let k be the key to be deleted, x the node containing the key. Then the cases are:</a:t>
            </a:r>
            <a:endParaRPr lang="en-IN" sz="2200" dirty="0"/>
          </a:p>
        </p:txBody>
      </p:sp>
      <p:sp>
        <p:nvSpPr>
          <p:cNvPr id="6" name="Rectangle 5"/>
          <p:cNvSpPr/>
          <p:nvPr/>
        </p:nvSpPr>
        <p:spPr>
          <a:xfrm>
            <a:off x="1625600" y="3617637"/>
            <a:ext cx="8534400" cy="1445260"/>
          </a:xfrm>
          <a:prstGeom prst="rect">
            <a:avLst/>
          </a:prstGeom>
        </p:spPr>
        <p:txBody>
          <a:bodyPr wrap="square">
            <a:spAutoFit/>
          </a:bodyPr>
          <a:lstStyle/>
          <a:p>
            <a:r>
              <a:rPr lang="en-US" sz="2200" dirty="0">
                <a:solidFill>
                  <a:srgbClr val="6F0745"/>
                </a:solidFill>
                <a:latin typeface="+mj-lt"/>
              </a:rPr>
              <a:t>Case-I</a:t>
            </a:r>
          </a:p>
          <a:p>
            <a:r>
              <a:rPr lang="en-US" sz="2200" dirty="0">
                <a:solidFill>
                  <a:srgbClr val="444444"/>
                </a:solidFill>
                <a:latin typeface="+mj-lt"/>
              </a:rPr>
              <a:t>If the key is already in a leaf node, and removing it doesn’t cause that leaf node to have too few keys, then simply remove the key to be deleted. key k is in node x and x is a leaf, simply delete k from x.</a:t>
            </a:r>
            <a:endParaRPr lang="en-IN" sz="2200" dirty="0">
              <a:latin typeface="+mj-lt"/>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54859" y="977900"/>
            <a:ext cx="7792720" cy="351155"/>
          </a:xfrm>
          <a:prstGeom prst="rect">
            <a:avLst/>
          </a:prstGeom>
        </p:spPr>
        <p:txBody>
          <a:bodyPr vert="horz" wrap="square" lIns="0" tIns="12700" rIns="0" bIns="0" rtlCol="0">
            <a:spAutoFit/>
          </a:bodyPr>
          <a:lstStyle/>
          <a:p>
            <a:pPr marL="231775" algn="ctr">
              <a:lnSpc>
                <a:spcPct val="100000"/>
              </a:lnSpc>
              <a:spcBef>
                <a:spcPts val="100"/>
              </a:spcBef>
            </a:pPr>
            <a:endParaRPr sz="2200" dirty="0">
              <a:latin typeface="Times New Roman" panose="02020603050405020304"/>
              <a:cs typeface="Times New Roman" panose="02020603050405020304"/>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1300" y="2156470"/>
            <a:ext cx="7724775" cy="337246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B6F15528-21DE-4FAA-801E-634DDDAF4B2B}" type="slidenum">
              <a:rPr lang="en-US" smtClean="0"/>
              <a:t>26</a:t>
            </a:fld>
            <a:endParaRPr lang="en-US"/>
          </a:p>
        </p:txBody>
      </p:sp>
      <p:sp>
        <p:nvSpPr>
          <p:cNvPr id="8" name="TextBox 7"/>
          <p:cNvSpPr txBox="1"/>
          <p:nvPr/>
        </p:nvSpPr>
        <p:spPr>
          <a:xfrm>
            <a:off x="1981200" y="1371600"/>
            <a:ext cx="1828800" cy="368300"/>
          </a:xfrm>
          <a:prstGeom prst="rect">
            <a:avLst/>
          </a:prstGeom>
          <a:noFill/>
        </p:spPr>
        <p:txBody>
          <a:bodyPr wrap="square" rtlCol="0">
            <a:spAutoFit/>
          </a:bodyPr>
          <a:lstStyle/>
          <a:p>
            <a:r>
              <a:rPr lang="en-US"/>
              <a:t>Delete 6</a:t>
            </a:r>
            <a:endParaRPr lang="en-I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54859" y="977900"/>
            <a:ext cx="7792720" cy="351155"/>
          </a:xfrm>
          <a:prstGeom prst="rect">
            <a:avLst/>
          </a:prstGeom>
        </p:spPr>
        <p:txBody>
          <a:bodyPr vert="horz" wrap="square" lIns="0" tIns="12700" rIns="0" bIns="0" rtlCol="0">
            <a:spAutoFit/>
          </a:bodyPr>
          <a:lstStyle/>
          <a:p>
            <a:pPr marL="231775" algn="ctr">
              <a:lnSpc>
                <a:spcPct val="100000"/>
              </a:lnSpc>
              <a:spcBef>
                <a:spcPts val="100"/>
              </a:spcBef>
            </a:pPr>
            <a:endParaRPr sz="2200" dirty="0">
              <a:latin typeface="Times New Roman" panose="02020603050405020304"/>
              <a:cs typeface="Times New Roman" panose="02020603050405020304"/>
            </a:endParaRPr>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578838"/>
            <a:ext cx="9042359" cy="31242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685628" y="1712848"/>
            <a:ext cx="1752600" cy="429895"/>
          </a:xfrm>
          <a:prstGeom prst="rect">
            <a:avLst/>
          </a:prstGeom>
          <a:noFill/>
        </p:spPr>
        <p:txBody>
          <a:bodyPr wrap="square" rtlCol="0">
            <a:spAutoFit/>
          </a:bodyPr>
          <a:lstStyle/>
          <a:p>
            <a:r>
              <a:rPr lang="en-US" sz="2200" dirty="0"/>
              <a:t>6 deleted</a:t>
            </a:r>
            <a:endParaRPr lang="en-IN" sz="2200" dirty="0"/>
          </a:p>
        </p:txBody>
      </p:sp>
      <p:sp>
        <p:nvSpPr>
          <p:cNvPr id="8" name="Slide Number Placeholder 7"/>
          <p:cNvSpPr>
            <a:spLocks noGrp="1"/>
          </p:cNvSpPr>
          <p:nvPr>
            <p:ph type="sldNum" sz="quarter" idx="12"/>
          </p:nvPr>
        </p:nvSpPr>
        <p:spPr/>
        <p:txBody>
          <a:bodyPr/>
          <a:lstStyle/>
          <a:p>
            <a:fld id="{B6F15528-21DE-4FAA-801E-634DDDAF4B2B}" type="slidenum">
              <a:rPr lang="en-US" smtClean="0"/>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54859" y="977900"/>
            <a:ext cx="7792720" cy="351155"/>
          </a:xfrm>
          <a:prstGeom prst="rect">
            <a:avLst/>
          </a:prstGeom>
        </p:spPr>
        <p:txBody>
          <a:bodyPr vert="horz" wrap="square" lIns="0" tIns="12700" rIns="0" bIns="0" rtlCol="0">
            <a:spAutoFit/>
          </a:bodyPr>
          <a:lstStyle/>
          <a:p>
            <a:pPr marL="231775" algn="ctr">
              <a:lnSpc>
                <a:spcPct val="100000"/>
              </a:lnSpc>
              <a:spcBef>
                <a:spcPts val="100"/>
              </a:spcBef>
            </a:pPr>
            <a:endParaRPr sz="2200" dirty="0">
              <a:latin typeface="Times New Roman" panose="02020603050405020304"/>
              <a:cs typeface="Times New Roman" panose="02020603050405020304"/>
            </a:endParaRPr>
          </a:p>
        </p:txBody>
      </p:sp>
      <p:sp>
        <p:nvSpPr>
          <p:cNvPr id="5" name="Rectangle 4"/>
          <p:cNvSpPr/>
          <p:nvPr/>
        </p:nvSpPr>
        <p:spPr>
          <a:xfrm>
            <a:off x="1939788" y="1490015"/>
            <a:ext cx="8077200" cy="2799715"/>
          </a:xfrm>
          <a:prstGeom prst="rect">
            <a:avLst/>
          </a:prstGeom>
        </p:spPr>
        <p:txBody>
          <a:bodyPr wrap="square">
            <a:spAutoFit/>
          </a:bodyPr>
          <a:lstStyle/>
          <a:p>
            <a:r>
              <a:rPr lang="en-US" sz="2200" dirty="0">
                <a:solidFill>
                  <a:srgbClr val="6F0745"/>
                </a:solidFill>
                <a:latin typeface="+mj-lt"/>
              </a:rPr>
              <a:t>Case-II</a:t>
            </a:r>
          </a:p>
          <a:p>
            <a:r>
              <a:rPr lang="en-US" sz="2200" dirty="0">
                <a:solidFill>
                  <a:srgbClr val="444444"/>
                </a:solidFill>
                <a:latin typeface="+mj-lt"/>
              </a:rPr>
              <a:t>If key k is in node x and x is an internal node, there are three cases to consider:</a:t>
            </a:r>
            <a:br>
              <a:rPr lang="en-US" sz="2200" dirty="0">
                <a:latin typeface="+mj-lt"/>
              </a:rPr>
            </a:br>
            <a:br>
              <a:rPr lang="en-US" sz="2200" dirty="0">
                <a:latin typeface="+mj-lt"/>
              </a:rPr>
            </a:br>
            <a:r>
              <a:rPr lang="en-US" sz="2200" dirty="0">
                <a:solidFill>
                  <a:srgbClr val="6F0745"/>
                </a:solidFill>
                <a:latin typeface="+mj-lt"/>
              </a:rPr>
              <a:t>Case-II-a</a:t>
            </a:r>
          </a:p>
          <a:p>
            <a:r>
              <a:rPr lang="en-US" sz="2200" dirty="0">
                <a:solidFill>
                  <a:srgbClr val="444444"/>
                </a:solidFill>
                <a:latin typeface="+mj-lt"/>
              </a:rPr>
              <a:t>If the child y that precedes k in node x has at least t keys (more than the minimum), then find the predecessor key k' in the subtree rooted at y. Recursively delete k' and replace k with k' in x</a:t>
            </a:r>
            <a:endParaRPr lang="en-IN" sz="2200" dirty="0">
              <a:latin typeface="+mj-lt"/>
            </a:endParaRPr>
          </a:p>
        </p:txBody>
      </p:sp>
      <p:sp>
        <p:nvSpPr>
          <p:cNvPr id="8" name="Slide Number Placeholder 7"/>
          <p:cNvSpPr>
            <a:spLocks noGrp="1"/>
          </p:cNvSpPr>
          <p:nvPr>
            <p:ph type="sldNum" sz="quarter" idx="12"/>
          </p:nvPr>
        </p:nvSpPr>
        <p:spPr/>
        <p:txBody>
          <a:bodyPr/>
          <a:lstStyle/>
          <a:p>
            <a:fld id="{B6F15528-21DE-4FAA-801E-634DDDAF4B2B}" type="slidenum">
              <a:rPr lang="en-US" smtClean="0"/>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54859" y="977900"/>
            <a:ext cx="7792720" cy="351155"/>
          </a:xfrm>
          <a:prstGeom prst="rect">
            <a:avLst/>
          </a:prstGeom>
        </p:spPr>
        <p:txBody>
          <a:bodyPr vert="horz" wrap="square" lIns="0" tIns="12700" rIns="0" bIns="0" rtlCol="0">
            <a:spAutoFit/>
          </a:bodyPr>
          <a:lstStyle/>
          <a:p>
            <a:pPr marL="231775" algn="ctr">
              <a:lnSpc>
                <a:spcPct val="100000"/>
              </a:lnSpc>
              <a:spcBef>
                <a:spcPts val="100"/>
              </a:spcBef>
            </a:pPr>
            <a:endParaRPr sz="2200" dirty="0">
              <a:latin typeface="Times New Roman" panose="02020603050405020304"/>
              <a:cs typeface="Times New Roman" panose="02020603050405020304"/>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8837" y="2362200"/>
            <a:ext cx="8386763" cy="39528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828800" y="1598294"/>
            <a:ext cx="8686800" cy="1445260"/>
          </a:xfrm>
          <a:prstGeom prst="rect">
            <a:avLst/>
          </a:prstGeom>
        </p:spPr>
        <p:txBody>
          <a:bodyPr wrap="square">
            <a:spAutoFit/>
          </a:bodyPr>
          <a:lstStyle/>
          <a:p>
            <a:r>
              <a:rPr lang="en-US" sz="2200" dirty="0">
                <a:solidFill>
                  <a:srgbClr val="6F0745"/>
                </a:solidFill>
                <a:latin typeface="+mj-lt"/>
              </a:rPr>
              <a:t>Case-II-b</a:t>
            </a:r>
          </a:p>
          <a:p>
            <a:r>
              <a:rPr lang="en-US" sz="2200" dirty="0">
                <a:solidFill>
                  <a:srgbClr val="444444"/>
                </a:solidFill>
                <a:latin typeface="+mj-lt"/>
              </a:rPr>
              <a:t>Symmetrically, if the child z that follows k in node x has at least t keys, find the successor k' and delete and replace as before. Note that finding k' and deleting it can be performed in a single downward pass.</a:t>
            </a:r>
            <a:endParaRPr lang="en-IN" sz="2200" dirty="0">
              <a:latin typeface="+mj-lt"/>
            </a:endParaRPr>
          </a:p>
        </p:txBody>
      </p:sp>
      <p:sp>
        <p:nvSpPr>
          <p:cNvPr id="8" name="Slide Number Placeholder 7"/>
          <p:cNvSpPr>
            <a:spLocks noGrp="1"/>
          </p:cNvSpPr>
          <p:nvPr>
            <p:ph type="sldNum" sz="quarter" idx="12"/>
          </p:nvPr>
        </p:nvSpPr>
        <p:spPr/>
        <p:txBody>
          <a:bodyPr/>
          <a:lstStyle/>
          <a:p>
            <a:fld id="{B6F15528-21DE-4FAA-801E-634DDDAF4B2B}" type="slidenum">
              <a:rPr lang="en-US" smtClean="0"/>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02013" y="1744254"/>
            <a:ext cx="8656684" cy="3667671"/>
          </a:xfrm>
          <a:prstGeom prst="rect">
            <a:avLst/>
          </a:prstGeom>
        </p:spPr>
        <p:txBody>
          <a:bodyPr vert="horz" wrap="square" lIns="0" tIns="12700" rIns="0" bIns="0" rtlCol="0">
            <a:spAutoFit/>
          </a:bodyPr>
          <a:lstStyle/>
          <a:p>
            <a:pPr>
              <a:lnSpc>
                <a:spcPct val="100000"/>
              </a:lnSpc>
              <a:spcBef>
                <a:spcPts val="45"/>
              </a:spcBef>
            </a:pPr>
            <a:endParaRPr sz="2100" dirty="0">
              <a:latin typeface="Times New Roman" panose="02020603050405020304"/>
              <a:cs typeface="Times New Roman" panose="02020603050405020304"/>
            </a:endParaRPr>
          </a:p>
          <a:p>
            <a:pPr marL="355600" indent="-342900">
              <a:lnSpc>
                <a:spcPct val="100000"/>
              </a:lnSpc>
              <a:buChar char="•"/>
              <a:tabLst>
                <a:tab pos="354965" algn="l"/>
                <a:tab pos="355600" algn="l"/>
              </a:tabLst>
            </a:pPr>
            <a:r>
              <a:rPr sz="2200" spc="-5" dirty="0">
                <a:latin typeface="Times New Roman" panose="02020603050405020304"/>
                <a:cs typeface="Times New Roman" panose="02020603050405020304"/>
              </a:rPr>
              <a:t>Assume that </a:t>
            </a:r>
            <a:r>
              <a:rPr sz="2200" dirty="0">
                <a:latin typeface="Times New Roman" panose="02020603050405020304"/>
                <a:cs typeface="Times New Roman" panose="02020603050405020304"/>
              </a:rPr>
              <a:t>a disk </a:t>
            </a:r>
            <a:r>
              <a:rPr sz="2200" spc="-5" dirty="0">
                <a:latin typeface="Times New Roman" panose="02020603050405020304"/>
                <a:cs typeface="Times New Roman" panose="02020603050405020304"/>
              </a:rPr>
              <a:t>spins </a:t>
            </a:r>
            <a:r>
              <a:rPr sz="2200" dirty="0">
                <a:latin typeface="Times New Roman" panose="02020603050405020304"/>
                <a:cs typeface="Times New Roman" panose="02020603050405020304"/>
              </a:rPr>
              <a:t>at 3600</a:t>
            </a:r>
            <a:r>
              <a:rPr sz="2200" spc="1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RPM</a:t>
            </a:r>
            <a:endParaRPr sz="2200" dirty="0">
              <a:latin typeface="Times New Roman" panose="02020603050405020304"/>
              <a:cs typeface="Times New Roman" panose="02020603050405020304"/>
            </a:endParaRPr>
          </a:p>
          <a:p>
            <a:pPr marL="355600" marR="669925" indent="-342900">
              <a:lnSpc>
                <a:spcPts val="2610"/>
              </a:lnSpc>
              <a:spcBef>
                <a:spcPts val="570"/>
              </a:spcBef>
              <a:buChar char="•"/>
              <a:tabLst>
                <a:tab pos="354965" algn="l"/>
                <a:tab pos="355600" algn="l"/>
              </a:tabLst>
            </a:pPr>
            <a:r>
              <a:rPr sz="2200" spc="-5" dirty="0">
                <a:latin typeface="Times New Roman" panose="02020603050405020304"/>
                <a:cs typeface="Times New Roman" panose="02020603050405020304"/>
              </a:rPr>
              <a:t>In </a:t>
            </a:r>
            <a:r>
              <a:rPr sz="2200" dirty="0">
                <a:latin typeface="Times New Roman" panose="02020603050405020304"/>
                <a:cs typeface="Times New Roman" panose="02020603050405020304"/>
              </a:rPr>
              <a:t>1 </a:t>
            </a:r>
            <a:r>
              <a:rPr sz="2200" spc="-5" dirty="0">
                <a:latin typeface="Times New Roman" panose="02020603050405020304"/>
                <a:cs typeface="Times New Roman" panose="02020603050405020304"/>
              </a:rPr>
              <a:t>minute it makes </a:t>
            </a:r>
            <a:r>
              <a:rPr sz="2200" dirty="0">
                <a:latin typeface="Times New Roman" panose="02020603050405020304"/>
                <a:cs typeface="Times New Roman" panose="02020603050405020304"/>
              </a:rPr>
              <a:t>3600 </a:t>
            </a:r>
            <a:r>
              <a:rPr sz="2200" spc="-5" dirty="0">
                <a:latin typeface="Times New Roman" panose="02020603050405020304"/>
                <a:cs typeface="Times New Roman" panose="02020603050405020304"/>
              </a:rPr>
              <a:t>revolutions, hence </a:t>
            </a:r>
            <a:r>
              <a:rPr sz="2200" dirty="0">
                <a:latin typeface="Times New Roman" panose="02020603050405020304"/>
                <a:cs typeface="Times New Roman" panose="02020603050405020304"/>
              </a:rPr>
              <a:t>one </a:t>
            </a:r>
            <a:r>
              <a:rPr sz="2200" spc="-5" dirty="0">
                <a:latin typeface="Times New Roman" panose="02020603050405020304"/>
                <a:cs typeface="Times New Roman" panose="02020603050405020304"/>
              </a:rPr>
              <a:t>revolution  occurs in </a:t>
            </a:r>
            <a:r>
              <a:rPr sz="2200" dirty="0">
                <a:latin typeface="Times New Roman" panose="02020603050405020304"/>
                <a:cs typeface="Times New Roman" panose="02020603050405020304"/>
              </a:rPr>
              <a:t>1/60 of a </a:t>
            </a:r>
            <a:r>
              <a:rPr sz="2200" spc="-5" dirty="0">
                <a:latin typeface="Times New Roman" panose="02020603050405020304"/>
                <a:cs typeface="Times New Roman" panose="02020603050405020304"/>
              </a:rPr>
              <a:t>second, </a:t>
            </a:r>
            <a:r>
              <a:rPr sz="2200" dirty="0">
                <a:latin typeface="Times New Roman" panose="02020603050405020304"/>
                <a:cs typeface="Times New Roman" panose="02020603050405020304"/>
              </a:rPr>
              <a:t>or</a:t>
            </a:r>
            <a:r>
              <a:rPr sz="2200" spc="2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16.7ms</a:t>
            </a:r>
            <a:endParaRPr sz="2200" dirty="0">
              <a:latin typeface="Times New Roman" panose="02020603050405020304"/>
              <a:cs typeface="Times New Roman" panose="02020603050405020304"/>
            </a:endParaRPr>
          </a:p>
          <a:p>
            <a:pPr marL="355600" marR="5080" indent="-342900">
              <a:lnSpc>
                <a:spcPts val="2610"/>
              </a:lnSpc>
              <a:spcBef>
                <a:spcPts val="450"/>
              </a:spcBef>
              <a:buChar char="•"/>
              <a:tabLst>
                <a:tab pos="354965" algn="l"/>
                <a:tab pos="355600" algn="l"/>
              </a:tabLst>
            </a:pPr>
            <a:r>
              <a:rPr sz="2200" spc="-5" dirty="0">
                <a:latin typeface="Times New Roman" panose="02020603050405020304"/>
                <a:cs typeface="Times New Roman" panose="02020603050405020304"/>
              </a:rPr>
              <a:t>On average what we want </a:t>
            </a:r>
            <a:r>
              <a:rPr sz="2200" spc="-10" dirty="0">
                <a:latin typeface="Times New Roman" panose="02020603050405020304"/>
                <a:cs typeface="Times New Roman" panose="02020603050405020304"/>
              </a:rPr>
              <a:t>is </a:t>
            </a:r>
            <a:r>
              <a:rPr sz="2200" spc="-5" dirty="0">
                <a:latin typeface="Times New Roman" panose="02020603050405020304"/>
                <a:cs typeface="Times New Roman" panose="02020603050405020304"/>
              </a:rPr>
              <a:t>half way round this disk </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it will take  </a:t>
            </a:r>
            <a:r>
              <a:rPr sz="2200" dirty="0">
                <a:latin typeface="Times New Roman" panose="02020603050405020304"/>
                <a:cs typeface="Times New Roman" panose="02020603050405020304"/>
              </a:rPr>
              <a:t>8ms</a:t>
            </a:r>
          </a:p>
          <a:p>
            <a:pPr marL="355600" marR="213360" indent="-342900">
              <a:lnSpc>
                <a:spcPts val="2610"/>
              </a:lnSpc>
              <a:spcBef>
                <a:spcPts val="460"/>
              </a:spcBef>
              <a:buChar char="•"/>
              <a:tabLst>
                <a:tab pos="354965" algn="l"/>
                <a:tab pos="355600" algn="l"/>
              </a:tabLst>
            </a:pPr>
            <a:r>
              <a:rPr sz="2200" spc="-5" dirty="0">
                <a:latin typeface="Times New Roman" panose="02020603050405020304"/>
                <a:cs typeface="Times New Roman" panose="02020603050405020304"/>
              </a:rPr>
              <a:t>This sounds </a:t>
            </a:r>
            <a:r>
              <a:rPr sz="2200" dirty="0">
                <a:latin typeface="Times New Roman" panose="02020603050405020304"/>
                <a:cs typeface="Times New Roman" panose="02020603050405020304"/>
              </a:rPr>
              <a:t>good until you </a:t>
            </a:r>
            <a:r>
              <a:rPr sz="2200" spc="-5" dirty="0">
                <a:latin typeface="Times New Roman" panose="02020603050405020304"/>
                <a:cs typeface="Times New Roman" panose="02020603050405020304"/>
              </a:rPr>
              <a:t>realize that we get </a:t>
            </a:r>
            <a:r>
              <a:rPr sz="2200" dirty="0">
                <a:latin typeface="Times New Roman" panose="02020603050405020304"/>
                <a:cs typeface="Times New Roman" panose="02020603050405020304"/>
              </a:rPr>
              <a:t>120 </a:t>
            </a:r>
            <a:r>
              <a:rPr sz="2200" spc="-5" dirty="0">
                <a:latin typeface="Times New Roman" panose="02020603050405020304"/>
                <a:cs typeface="Times New Roman" panose="02020603050405020304"/>
              </a:rPr>
              <a:t>disk accesses  </a:t>
            </a:r>
            <a:r>
              <a:rPr sz="2200" dirty="0">
                <a:latin typeface="Times New Roman" panose="02020603050405020304"/>
                <a:cs typeface="Times New Roman" panose="02020603050405020304"/>
              </a:rPr>
              <a:t>a </a:t>
            </a:r>
            <a:r>
              <a:rPr sz="2200" spc="-5" dirty="0">
                <a:latin typeface="Times New Roman" panose="02020603050405020304"/>
                <a:cs typeface="Times New Roman" panose="02020603050405020304"/>
              </a:rPr>
              <a:t>second </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the same time as </a:t>
            </a:r>
            <a:r>
              <a:rPr sz="2200" dirty="0">
                <a:latin typeface="Times New Roman" panose="02020603050405020304"/>
                <a:cs typeface="Times New Roman" panose="02020603050405020304"/>
              </a:rPr>
              <a:t>25 </a:t>
            </a:r>
            <a:r>
              <a:rPr sz="2200" spc="-5" dirty="0">
                <a:latin typeface="Times New Roman" panose="02020603050405020304"/>
                <a:cs typeface="Times New Roman" panose="02020603050405020304"/>
              </a:rPr>
              <a:t>million</a:t>
            </a:r>
            <a:r>
              <a:rPr sz="2200" spc="4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instructions</a:t>
            </a:r>
            <a:endParaRPr sz="2200" dirty="0">
              <a:latin typeface="Times New Roman" panose="02020603050405020304"/>
              <a:cs typeface="Times New Roman" panose="02020603050405020304"/>
            </a:endParaRPr>
          </a:p>
          <a:p>
            <a:pPr marL="355600" marR="657225" indent="-342900">
              <a:lnSpc>
                <a:spcPts val="2610"/>
              </a:lnSpc>
              <a:spcBef>
                <a:spcPts val="460"/>
              </a:spcBef>
              <a:buChar char="•"/>
              <a:tabLst>
                <a:tab pos="354965" algn="l"/>
                <a:tab pos="355600" algn="l"/>
              </a:tabLst>
            </a:pPr>
            <a:r>
              <a:rPr sz="2200" spc="-5" dirty="0">
                <a:latin typeface="Times New Roman" panose="02020603050405020304"/>
                <a:cs typeface="Times New Roman" panose="02020603050405020304"/>
              </a:rPr>
              <a:t>In </a:t>
            </a:r>
            <a:r>
              <a:rPr sz="2200" dirty="0">
                <a:latin typeface="Times New Roman" panose="02020603050405020304"/>
                <a:cs typeface="Times New Roman" panose="02020603050405020304"/>
              </a:rPr>
              <a:t>other </a:t>
            </a:r>
            <a:r>
              <a:rPr sz="2200" spc="-5" dirty="0">
                <a:latin typeface="Times New Roman" panose="02020603050405020304"/>
                <a:cs typeface="Times New Roman" panose="02020603050405020304"/>
              </a:rPr>
              <a:t>words, one </a:t>
            </a:r>
            <a:r>
              <a:rPr sz="2200" dirty="0">
                <a:latin typeface="Times New Roman" panose="02020603050405020304"/>
                <a:cs typeface="Times New Roman" panose="02020603050405020304"/>
              </a:rPr>
              <a:t>disk </a:t>
            </a:r>
            <a:r>
              <a:rPr sz="2200" spc="-5" dirty="0">
                <a:latin typeface="Times New Roman" panose="02020603050405020304"/>
                <a:cs typeface="Times New Roman" panose="02020603050405020304"/>
              </a:rPr>
              <a:t>access takes </a:t>
            </a:r>
            <a:r>
              <a:rPr sz="2200" dirty="0">
                <a:latin typeface="Times New Roman" panose="02020603050405020304"/>
                <a:cs typeface="Times New Roman" panose="02020603050405020304"/>
              </a:rPr>
              <a:t>about </a:t>
            </a:r>
            <a:r>
              <a:rPr sz="2200" spc="-10" dirty="0">
                <a:latin typeface="Times New Roman" panose="02020603050405020304"/>
                <a:cs typeface="Times New Roman" panose="02020603050405020304"/>
              </a:rPr>
              <a:t>the </a:t>
            </a:r>
            <a:r>
              <a:rPr sz="2200" spc="-5" dirty="0">
                <a:latin typeface="Times New Roman" panose="02020603050405020304"/>
                <a:cs typeface="Times New Roman" panose="02020603050405020304"/>
              </a:rPr>
              <a:t>same time </a:t>
            </a:r>
            <a:r>
              <a:rPr sz="2200" dirty="0">
                <a:latin typeface="Times New Roman" panose="02020603050405020304"/>
                <a:cs typeface="Times New Roman" panose="02020603050405020304"/>
              </a:rPr>
              <a:t>as  200,000</a:t>
            </a:r>
            <a:r>
              <a:rPr sz="2200" spc="-5" dirty="0">
                <a:latin typeface="Times New Roman" panose="02020603050405020304"/>
                <a:cs typeface="Times New Roman" panose="02020603050405020304"/>
              </a:rPr>
              <a:t> instructions</a:t>
            </a:r>
            <a:endParaRPr sz="2200" dirty="0">
              <a:latin typeface="Times New Roman" panose="02020603050405020304"/>
              <a:cs typeface="Times New Roman" panose="02020603050405020304"/>
            </a:endParaRPr>
          </a:p>
          <a:p>
            <a:pPr marL="355600" indent="-342900">
              <a:lnSpc>
                <a:spcPct val="100000"/>
              </a:lnSpc>
              <a:spcBef>
                <a:spcPts val="350"/>
              </a:spcBef>
              <a:buChar char="•"/>
              <a:tabLst>
                <a:tab pos="354965" algn="l"/>
                <a:tab pos="355600" algn="l"/>
              </a:tabLst>
            </a:pPr>
            <a:r>
              <a:rPr sz="2200" spc="-5" dirty="0">
                <a:latin typeface="Times New Roman" panose="02020603050405020304"/>
                <a:cs typeface="Times New Roman" panose="02020603050405020304"/>
              </a:rPr>
              <a:t>It is worth executing lots </a:t>
            </a:r>
            <a:r>
              <a:rPr sz="2200" dirty="0">
                <a:latin typeface="Times New Roman" panose="02020603050405020304"/>
                <a:cs typeface="Times New Roman" panose="02020603050405020304"/>
              </a:rPr>
              <a:t>of </a:t>
            </a:r>
            <a:r>
              <a:rPr sz="2200" spc="-5" dirty="0">
                <a:latin typeface="Times New Roman" panose="02020603050405020304"/>
                <a:cs typeface="Times New Roman" panose="02020603050405020304"/>
              </a:rPr>
              <a:t>instructions to avoid </a:t>
            </a:r>
            <a:r>
              <a:rPr sz="2200" dirty="0">
                <a:latin typeface="Times New Roman" panose="02020603050405020304"/>
                <a:cs typeface="Times New Roman" panose="02020603050405020304"/>
              </a:rPr>
              <a:t>a disk</a:t>
            </a:r>
            <a:r>
              <a:rPr sz="2200" spc="7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access</a:t>
            </a:r>
            <a:endParaRPr sz="2200" dirty="0">
              <a:latin typeface="Times New Roman" panose="02020603050405020304"/>
              <a:cs typeface="Times New Roman" panose="02020603050405020304"/>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54859" y="977900"/>
            <a:ext cx="7792720" cy="351155"/>
          </a:xfrm>
          <a:prstGeom prst="rect">
            <a:avLst/>
          </a:prstGeom>
        </p:spPr>
        <p:txBody>
          <a:bodyPr vert="horz" wrap="square" lIns="0" tIns="12700" rIns="0" bIns="0" rtlCol="0">
            <a:spAutoFit/>
          </a:bodyPr>
          <a:lstStyle/>
          <a:p>
            <a:pPr marL="231775" algn="ctr">
              <a:lnSpc>
                <a:spcPct val="100000"/>
              </a:lnSpc>
              <a:spcBef>
                <a:spcPts val="100"/>
              </a:spcBef>
            </a:pPr>
            <a:endParaRPr sz="2200" dirty="0">
              <a:latin typeface="Times New Roman" panose="02020603050405020304"/>
              <a:cs typeface="Times New Roman" panose="02020603050405020304"/>
            </a:endParaRPr>
          </a:p>
        </p:txBody>
      </p:sp>
      <p:pic>
        <p:nvPicPr>
          <p:cNvPr id="5" name="Picture 4"/>
          <p:cNvPicPr>
            <a:picLocks noChangeAspect="1"/>
          </p:cNvPicPr>
          <p:nvPr/>
        </p:nvPicPr>
        <p:blipFill>
          <a:blip r:embed="rId2"/>
          <a:stretch>
            <a:fillRect/>
          </a:stretch>
        </p:blipFill>
        <p:spPr>
          <a:xfrm>
            <a:off x="2128837" y="1905000"/>
            <a:ext cx="8462963" cy="4181475"/>
          </a:xfrm>
          <a:prstGeom prst="rect">
            <a:avLst/>
          </a:prstGeom>
        </p:spPr>
      </p:pic>
      <p:sp>
        <p:nvSpPr>
          <p:cNvPr id="6" name="TextBox 5"/>
          <p:cNvSpPr txBox="1"/>
          <p:nvPr/>
        </p:nvSpPr>
        <p:spPr>
          <a:xfrm>
            <a:off x="1905000" y="1447800"/>
            <a:ext cx="3733800" cy="429895"/>
          </a:xfrm>
          <a:prstGeom prst="rect">
            <a:avLst/>
          </a:prstGeom>
          <a:noFill/>
        </p:spPr>
        <p:txBody>
          <a:bodyPr wrap="square" rtlCol="0">
            <a:spAutoFit/>
          </a:bodyPr>
          <a:lstStyle/>
          <a:p>
            <a:r>
              <a:rPr lang="en-US" sz="2200" dirty="0"/>
              <a:t>13 deleted</a:t>
            </a:r>
            <a:endParaRPr lang="en-IN" sz="2200" dirty="0"/>
          </a:p>
        </p:txBody>
      </p:sp>
      <p:sp>
        <p:nvSpPr>
          <p:cNvPr id="9" name="Slide Number Placeholder 8"/>
          <p:cNvSpPr>
            <a:spLocks noGrp="1"/>
          </p:cNvSpPr>
          <p:nvPr>
            <p:ph type="sldNum" sz="quarter" idx="12"/>
          </p:nvPr>
        </p:nvSpPr>
        <p:spPr/>
        <p:txBody>
          <a:bodyPr/>
          <a:lstStyle/>
          <a:p>
            <a:fld id="{B6F15528-21DE-4FAA-801E-634DDDAF4B2B}" type="slidenum">
              <a:rPr lang="en-US" smtClean="0"/>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54859" y="977900"/>
            <a:ext cx="7792720" cy="351155"/>
          </a:xfrm>
          <a:prstGeom prst="rect">
            <a:avLst/>
          </a:prstGeom>
        </p:spPr>
        <p:txBody>
          <a:bodyPr vert="horz" wrap="square" lIns="0" tIns="12700" rIns="0" bIns="0" rtlCol="0">
            <a:spAutoFit/>
          </a:bodyPr>
          <a:lstStyle/>
          <a:p>
            <a:pPr marL="231775" algn="ctr">
              <a:lnSpc>
                <a:spcPct val="100000"/>
              </a:lnSpc>
              <a:spcBef>
                <a:spcPts val="100"/>
              </a:spcBef>
            </a:pPr>
            <a:endParaRPr sz="2200" dirty="0">
              <a:latin typeface="Times New Roman" panose="02020603050405020304"/>
              <a:cs typeface="Times New Roman" panose="02020603050405020304"/>
            </a:endParaRPr>
          </a:p>
        </p:txBody>
      </p:sp>
      <p:sp>
        <p:nvSpPr>
          <p:cNvPr id="5" name="Rectangle 4"/>
          <p:cNvSpPr/>
          <p:nvPr/>
        </p:nvSpPr>
        <p:spPr>
          <a:xfrm>
            <a:off x="1752600" y="1329278"/>
            <a:ext cx="8915400" cy="1783715"/>
          </a:xfrm>
          <a:prstGeom prst="rect">
            <a:avLst/>
          </a:prstGeom>
        </p:spPr>
        <p:txBody>
          <a:bodyPr wrap="square">
            <a:spAutoFit/>
          </a:bodyPr>
          <a:lstStyle/>
          <a:p>
            <a:r>
              <a:rPr lang="en-US" sz="2200" dirty="0">
                <a:solidFill>
                  <a:srgbClr val="6F0745"/>
                </a:solidFill>
                <a:latin typeface="+mj-lt"/>
              </a:rPr>
              <a:t>Case-II-c</a:t>
            </a:r>
          </a:p>
          <a:p>
            <a:r>
              <a:rPr lang="en-US" sz="2200" dirty="0">
                <a:solidFill>
                  <a:srgbClr val="444444"/>
                </a:solidFill>
                <a:latin typeface="+mj-lt"/>
              </a:rPr>
              <a:t>Otherwise, if both y and z have only t−1 (minimum number) keys, merge k and all of z into y, so that both k and the pointer to z are removed from x. y now contains 2t − 1 keys, and subsequently k is deleted.</a:t>
            </a:r>
            <a:br>
              <a:rPr lang="en-US" sz="2200" dirty="0">
                <a:latin typeface="+mj-lt"/>
              </a:rPr>
            </a:br>
            <a:endParaRPr lang="en-IN" sz="2200" dirty="0">
              <a:latin typeface="+mj-lt"/>
            </a:endParaRPr>
          </a:p>
        </p:txBody>
      </p:sp>
      <p:pic>
        <p:nvPicPr>
          <p:cNvPr id="6" name="Picture 5"/>
          <p:cNvPicPr>
            <a:picLocks noChangeAspect="1"/>
          </p:cNvPicPr>
          <p:nvPr/>
        </p:nvPicPr>
        <p:blipFill>
          <a:blip r:embed="rId2"/>
          <a:stretch>
            <a:fillRect/>
          </a:stretch>
        </p:blipFill>
        <p:spPr>
          <a:xfrm>
            <a:off x="1903729" y="3036253"/>
            <a:ext cx="8384541" cy="3410622"/>
          </a:xfrm>
          <a:prstGeom prst="rect">
            <a:avLst/>
          </a:prstGeom>
        </p:spPr>
      </p:pic>
      <p:sp>
        <p:nvSpPr>
          <p:cNvPr id="9" name="Slide Number Placeholder 8"/>
          <p:cNvSpPr>
            <a:spLocks noGrp="1"/>
          </p:cNvSpPr>
          <p:nvPr>
            <p:ph type="sldNum" sz="quarter" idx="12"/>
          </p:nvPr>
        </p:nvSpPr>
        <p:spPr/>
        <p:txBody>
          <a:bodyPr/>
          <a:lstStyle/>
          <a:p>
            <a:fld id="{B6F15528-21DE-4FAA-801E-634DDDAF4B2B}" type="slidenum">
              <a:rPr lang="en-US" smtClean="0"/>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54859" y="977900"/>
            <a:ext cx="7792720" cy="351155"/>
          </a:xfrm>
          <a:prstGeom prst="rect">
            <a:avLst/>
          </a:prstGeom>
        </p:spPr>
        <p:txBody>
          <a:bodyPr vert="horz" wrap="square" lIns="0" tIns="12700" rIns="0" bIns="0" rtlCol="0">
            <a:spAutoFit/>
          </a:bodyPr>
          <a:lstStyle/>
          <a:p>
            <a:pPr marL="231775" algn="ctr">
              <a:lnSpc>
                <a:spcPct val="100000"/>
              </a:lnSpc>
              <a:spcBef>
                <a:spcPts val="100"/>
              </a:spcBef>
            </a:pPr>
            <a:endParaRPr sz="2200" dirty="0">
              <a:latin typeface="Times New Roman" panose="02020603050405020304"/>
              <a:cs typeface="Times New Roman" panose="02020603050405020304"/>
            </a:endParaRPr>
          </a:p>
        </p:txBody>
      </p:sp>
      <p:pic>
        <p:nvPicPr>
          <p:cNvPr id="5" name="Picture 4"/>
          <p:cNvPicPr>
            <a:picLocks noChangeAspect="1"/>
          </p:cNvPicPr>
          <p:nvPr/>
        </p:nvPicPr>
        <p:blipFill>
          <a:blip r:embed="rId2"/>
          <a:stretch>
            <a:fillRect/>
          </a:stretch>
        </p:blipFill>
        <p:spPr>
          <a:xfrm>
            <a:off x="2128837" y="1641044"/>
            <a:ext cx="8462963" cy="4683556"/>
          </a:xfrm>
          <a:prstGeom prst="rect">
            <a:avLst/>
          </a:prstGeom>
        </p:spPr>
      </p:pic>
      <p:sp>
        <p:nvSpPr>
          <p:cNvPr id="6" name="TextBox 5"/>
          <p:cNvSpPr txBox="1"/>
          <p:nvPr/>
        </p:nvSpPr>
        <p:spPr>
          <a:xfrm>
            <a:off x="1767083" y="1541083"/>
            <a:ext cx="2895600" cy="429895"/>
          </a:xfrm>
          <a:prstGeom prst="rect">
            <a:avLst/>
          </a:prstGeom>
          <a:noFill/>
        </p:spPr>
        <p:txBody>
          <a:bodyPr wrap="square" rtlCol="0">
            <a:spAutoFit/>
          </a:bodyPr>
          <a:lstStyle/>
          <a:p>
            <a:r>
              <a:rPr lang="en-US" sz="2200" dirty="0"/>
              <a:t>7 deleted</a:t>
            </a:r>
            <a:endParaRPr lang="en-IN" sz="2200" dirty="0"/>
          </a:p>
        </p:txBody>
      </p:sp>
      <p:sp>
        <p:nvSpPr>
          <p:cNvPr id="9" name="Slide Number Placeholder 8"/>
          <p:cNvSpPr>
            <a:spLocks noGrp="1"/>
          </p:cNvSpPr>
          <p:nvPr>
            <p:ph type="sldNum" sz="quarter" idx="12"/>
          </p:nvPr>
        </p:nvSpPr>
        <p:spPr/>
        <p:txBody>
          <a:bodyPr/>
          <a:lstStyle/>
          <a:p>
            <a:fld id="{B6F15528-21DE-4FAA-801E-634DDDAF4B2B}" type="slidenum">
              <a:rPr lang="en-US" smtClean="0"/>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54859" y="977900"/>
            <a:ext cx="7792720" cy="351155"/>
          </a:xfrm>
          <a:prstGeom prst="rect">
            <a:avLst/>
          </a:prstGeom>
        </p:spPr>
        <p:txBody>
          <a:bodyPr vert="horz" wrap="square" lIns="0" tIns="12700" rIns="0" bIns="0" rtlCol="0">
            <a:spAutoFit/>
          </a:bodyPr>
          <a:lstStyle/>
          <a:p>
            <a:pPr marL="231775" algn="ctr">
              <a:lnSpc>
                <a:spcPct val="100000"/>
              </a:lnSpc>
              <a:spcBef>
                <a:spcPts val="100"/>
              </a:spcBef>
            </a:pPr>
            <a:endParaRPr sz="2200" dirty="0">
              <a:latin typeface="Times New Roman" panose="02020603050405020304"/>
              <a:cs typeface="Times New Roman" panose="02020603050405020304"/>
            </a:endParaRPr>
          </a:p>
        </p:txBody>
      </p:sp>
      <p:sp>
        <p:nvSpPr>
          <p:cNvPr id="5" name="Rectangle 4"/>
          <p:cNvSpPr/>
          <p:nvPr/>
        </p:nvSpPr>
        <p:spPr>
          <a:xfrm>
            <a:off x="704843" y="1470306"/>
            <a:ext cx="8991599" cy="3692525"/>
          </a:xfrm>
          <a:prstGeom prst="rect">
            <a:avLst/>
          </a:prstGeom>
        </p:spPr>
        <p:txBody>
          <a:bodyPr wrap="square">
            <a:spAutoFit/>
          </a:bodyPr>
          <a:lstStyle/>
          <a:p>
            <a:r>
              <a:rPr lang="en-US" dirty="0"/>
              <a:t>Case-III</a:t>
            </a:r>
          </a:p>
          <a:p>
            <a:r>
              <a:rPr lang="en-US" dirty="0"/>
              <a:t>If key k is not present in an internal node x, determine the root of the appropriate subtree that must contain k. If the root has only t − 1 keys, execute either of the following two cases to ensure that we descend to a node containing at least t keys. Finally, recurse to the appropriate child of x.</a:t>
            </a:r>
          </a:p>
          <a:p>
            <a:r>
              <a:rPr lang="en-US" dirty="0"/>
              <a:t>Case-III-a</a:t>
            </a:r>
          </a:p>
          <a:p>
            <a:r>
              <a:rPr lang="en-US" dirty="0"/>
              <a:t>If the root has only t−1 keys but has a sibling with t keys, give the root an extra key by moving a key from x to the root, moving a key from the roots immediate left or right sibling up into x, and moving the appropriate child from the sibling to x.</a:t>
            </a:r>
          </a:p>
          <a:p>
            <a:pPr algn="just"/>
            <a:r>
              <a:rPr lang="en-US" b="1" dirty="0">
                <a:solidFill>
                  <a:srgbClr val="6F0745"/>
                </a:solidFill>
                <a:latin typeface="+mj-lt"/>
              </a:rPr>
              <a:t>Case-III-b</a:t>
            </a:r>
          </a:p>
          <a:p>
            <a:pPr algn="just"/>
            <a:r>
              <a:rPr lang="en-US" dirty="0"/>
              <a:t>If the root and all of its siblings have t−1 keys, merge the root with one sibling. This involves moving a key down from x into the new merged node to become the median key for that node.</a:t>
            </a:r>
          </a:p>
          <a:p>
            <a:endParaRPr lang="en-IN"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8362" r="251"/>
          <a:stretch/>
        </p:blipFill>
        <p:spPr bwMode="auto">
          <a:xfrm>
            <a:off x="1872522" y="4907759"/>
            <a:ext cx="8287478" cy="1703664"/>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7"/>
          <p:cNvSpPr>
            <a:spLocks noGrp="1"/>
          </p:cNvSpPr>
          <p:nvPr>
            <p:ph type="sldNum" sz="quarter" idx="12"/>
          </p:nvPr>
        </p:nvSpPr>
        <p:spPr/>
        <p:txBody>
          <a:bodyPr/>
          <a:lstStyle/>
          <a:p>
            <a:fld id="{B6F15528-21DE-4FAA-801E-634DDDAF4B2B}" type="slidenum">
              <a:rPr lang="en-US" smtClean="0"/>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05025" y="635861"/>
            <a:ext cx="4575812" cy="504825"/>
          </a:xfrm>
          <a:prstGeom prst="rect">
            <a:avLst/>
          </a:prstGeom>
        </p:spPr>
        <p:txBody>
          <a:bodyPr vert="horz" wrap="square" lIns="0" tIns="12700" rIns="0" bIns="0" rtlCol="0">
            <a:spAutoFit/>
          </a:bodyPr>
          <a:lstStyle/>
          <a:p>
            <a:pPr marL="12700">
              <a:lnSpc>
                <a:spcPct val="100000"/>
              </a:lnSpc>
              <a:spcBef>
                <a:spcPts val="100"/>
              </a:spcBef>
            </a:pPr>
            <a:r>
              <a:rPr sz="3200" b="1" spc="-5" dirty="0"/>
              <a:t>Reasons for using</a:t>
            </a:r>
            <a:r>
              <a:rPr sz="3200" b="1" spc="-40" dirty="0"/>
              <a:t> </a:t>
            </a:r>
            <a:r>
              <a:rPr sz="3200" b="1" spc="-5" dirty="0"/>
              <a:t>B-Trees</a:t>
            </a:r>
          </a:p>
        </p:txBody>
      </p:sp>
      <p:sp>
        <p:nvSpPr>
          <p:cNvPr id="8" name="Slide Number Placeholder 7"/>
          <p:cNvSpPr>
            <a:spLocks noGrp="1"/>
          </p:cNvSpPr>
          <p:nvPr>
            <p:ph type="sldNum" sz="quarter" idx="12"/>
          </p:nvPr>
        </p:nvSpPr>
        <p:spPr/>
        <p:txBody>
          <a:bodyPr/>
          <a:lstStyle/>
          <a:p>
            <a:fld id="{B6F15528-21DE-4FAA-801E-634DDDAF4B2B}" type="slidenum">
              <a:rPr lang="en-US" smtClean="0"/>
              <a:t>34</a:t>
            </a:fld>
            <a:endParaRPr lang="en-US"/>
          </a:p>
        </p:txBody>
      </p:sp>
      <p:sp>
        <p:nvSpPr>
          <p:cNvPr id="3" name="object 3"/>
          <p:cNvSpPr txBox="1"/>
          <p:nvPr/>
        </p:nvSpPr>
        <p:spPr>
          <a:xfrm>
            <a:off x="2105025" y="1849755"/>
            <a:ext cx="8667115" cy="2624455"/>
          </a:xfrm>
          <a:prstGeom prst="rect">
            <a:avLst/>
          </a:prstGeom>
        </p:spPr>
        <p:txBody>
          <a:bodyPr vert="horz" wrap="square" lIns="0" tIns="50165" rIns="0" bIns="0" rtlCol="0">
            <a:spAutoFit/>
          </a:bodyPr>
          <a:lstStyle/>
          <a:p>
            <a:pPr marL="393700" marR="55880" indent="-342900">
              <a:lnSpc>
                <a:spcPct val="89000"/>
              </a:lnSpc>
              <a:spcBef>
                <a:spcPts val="395"/>
              </a:spcBef>
              <a:buChar char="•"/>
              <a:tabLst>
                <a:tab pos="393065" algn="l"/>
                <a:tab pos="393700" algn="l"/>
              </a:tabLst>
            </a:pPr>
            <a:r>
              <a:rPr sz="2200" spc="-5" dirty="0">
                <a:latin typeface="Times New Roman" panose="02020603050405020304"/>
                <a:cs typeface="Times New Roman" panose="02020603050405020304"/>
              </a:rPr>
              <a:t>When searching tables held </a:t>
            </a:r>
            <a:r>
              <a:rPr sz="2200" dirty="0">
                <a:latin typeface="Times New Roman" panose="02020603050405020304"/>
                <a:cs typeface="Times New Roman" panose="02020603050405020304"/>
              </a:rPr>
              <a:t>on </a:t>
            </a:r>
            <a:r>
              <a:rPr sz="2200" spc="-5" dirty="0">
                <a:latin typeface="Times New Roman" panose="02020603050405020304"/>
                <a:cs typeface="Times New Roman" panose="02020603050405020304"/>
              </a:rPr>
              <a:t>disc, the cost </a:t>
            </a:r>
            <a:r>
              <a:rPr sz="2200" dirty="0">
                <a:latin typeface="Times New Roman" panose="02020603050405020304"/>
                <a:cs typeface="Times New Roman" panose="02020603050405020304"/>
              </a:rPr>
              <a:t>of </a:t>
            </a:r>
            <a:r>
              <a:rPr sz="2200" spc="-5" dirty="0">
                <a:latin typeface="Times New Roman" panose="02020603050405020304"/>
                <a:cs typeface="Times New Roman" panose="02020603050405020304"/>
              </a:rPr>
              <a:t>each disc transfer </a:t>
            </a:r>
            <a:r>
              <a:rPr sz="2200" spc="-10" dirty="0">
                <a:latin typeface="Times New Roman" panose="02020603050405020304"/>
                <a:cs typeface="Times New Roman" panose="02020603050405020304"/>
              </a:rPr>
              <a:t>is  </a:t>
            </a:r>
            <a:r>
              <a:rPr sz="2200" dirty="0">
                <a:latin typeface="Times New Roman" panose="02020603050405020304"/>
                <a:cs typeface="Times New Roman" panose="02020603050405020304"/>
              </a:rPr>
              <a:t>high but </a:t>
            </a:r>
            <a:r>
              <a:rPr sz="2200" spc="-5" dirty="0">
                <a:latin typeface="Times New Roman" panose="02020603050405020304"/>
                <a:cs typeface="Times New Roman" panose="02020603050405020304"/>
              </a:rPr>
              <a:t>doesn't </a:t>
            </a:r>
            <a:r>
              <a:rPr sz="2200" dirty="0">
                <a:latin typeface="Times New Roman" panose="02020603050405020304"/>
                <a:cs typeface="Times New Roman" panose="02020603050405020304"/>
              </a:rPr>
              <a:t>depend </a:t>
            </a:r>
            <a:r>
              <a:rPr sz="2200" spc="-5" dirty="0">
                <a:latin typeface="Times New Roman" panose="02020603050405020304"/>
                <a:cs typeface="Times New Roman" panose="02020603050405020304"/>
              </a:rPr>
              <a:t>much </a:t>
            </a:r>
            <a:r>
              <a:rPr sz="2200" dirty="0">
                <a:latin typeface="Times New Roman" panose="02020603050405020304"/>
                <a:cs typeface="Times New Roman" panose="02020603050405020304"/>
              </a:rPr>
              <a:t>on </a:t>
            </a:r>
            <a:r>
              <a:rPr sz="2200" spc="-10" dirty="0">
                <a:latin typeface="Times New Roman" panose="02020603050405020304"/>
                <a:cs typeface="Times New Roman" panose="02020603050405020304"/>
              </a:rPr>
              <a:t>the </a:t>
            </a:r>
            <a:r>
              <a:rPr sz="2200" spc="-5" dirty="0">
                <a:latin typeface="Times New Roman" panose="02020603050405020304"/>
                <a:cs typeface="Times New Roman" panose="02020603050405020304"/>
              </a:rPr>
              <a:t>amount </a:t>
            </a:r>
            <a:r>
              <a:rPr sz="2200" dirty="0">
                <a:latin typeface="Times New Roman" panose="02020603050405020304"/>
                <a:cs typeface="Times New Roman" panose="02020603050405020304"/>
              </a:rPr>
              <a:t>of </a:t>
            </a:r>
            <a:r>
              <a:rPr sz="2200" spc="-5" dirty="0">
                <a:latin typeface="Times New Roman" panose="02020603050405020304"/>
                <a:cs typeface="Times New Roman" panose="02020603050405020304"/>
              </a:rPr>
              <a:t>data transferred,  especially if consecutive items are</a:t>
            </a:r>
            <a:r>
              <a:rPr sz="2200" spc="5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transferred</a:t>
            </a:r>
            <a:endParaRPr sz="2200" dirty="0">
              <a:latin typeface="Times New Roman" panose="02020603050405020304"/>
              <a:cs typeface="Times New Roman" panose="02020603050405020304"/>
            </a:endParaRPr>
          </a:p>
          <a:p>
            <a:pPr marL="793750" marR="197485" lvl="1" indent="-285750">
              <a:lnSpc>
                <a:spcPts val="2350"/>
              </a:lnSpc>
              <a:spcBef>
                <a:spcPts val="370"/>
              </a:spcBef>
              <a:buChar char="–"/>
              <a:tabLst>
                <a:tab pos="793115" algn="l"/>
                <a:tab pos="793750" algn="l"/>
              </a:tabLst>
            </a:pPr>
            <a:r>
              <a:rPr sz="2200" spc="-5" dirty="0">
                <a:latin typeface="Times New Roman" panose="02020603050405020304"/>
                <a:cs typeface="Times New Roman" panose="02020603050405020304"/>
              </a:rPr>
              <a:t>If we use </a:t>
            </a:r>
            <a:r>
              <a:rPr sz="2200" dirty="0">
                <a:latin typeface="Times New Roman" panose="02020603050405020304"/>
                <a:cs typeface="Times New Roman" panose="02020603050405020304"/>
              </a:rPr>
              <a:t>a </a:t>
            </a:r>
            <a:r>
              <a:rPr sz="2200" spc="-5" dirty="0">
                <a:latin typeface="Times New Roman" panose="02020603050405020304"/>
                <a:cs typeface="Times New Roman" panose="02020603050405020304"/>
              </a:rPr>
              <a:t>B-tree </a:t>
            </a:r>
            <a:r>
              <a:rPr sz="2200" dirty="0">
                <a:latin typeface="Times New Roman" panose="02020603050405020304"/>
                <a:cs typeface="Times New Roman" panose="02020603050405020304"/>
              </a:rPr>
              <a:t>of </a:t>
            </a:r>
            <a:r>
              <a:rPr sz="2200" spc="-5" dirty="0">
                <a:latin typeface="Times New Roman" panose="02020603050405020304"/>
                <a:cs typeface="Times New Roman" panose="02020603050405020304"/>
              </a:rPr>
              <a:t>order </a:t>
            </a:r>
            <a:r>
              <a:rPr sz="2200" dirty="0">
                <a:latin typeface="Times New Roman" panose="02020603050405020304"/>
                <a:cs typeface="Times New Roman" panose="02020603050405020304"/>
              </a:rPr>
              <a:t>101, </a:t>
            </a:r>
            <a:r>
              <a:rPr sz="2200" spc="-5" dirty="0">
                <a:latin typeface="Times New Roman" panose="02020603050405020304"/>
                <a:cs typeface="Times New Roman" panose="02020603050405020304"/>
              </a:rPr>
              <a:t>say, we can transfer each node  in </a:t>
            </a:r>
            <a:r>
              <a:rPr sz="2200" dirty="0">
                <a:latin typeface="Times New Roman" panose="02020603050405020304"/>
                <a:cs typeface="Times New Roman" panose="02020603050405020304"/>
              </a:rPr>
              <a:t>one </a:t>
            </a:r>
            <a:r>
              <a:rPr sz="2200" spc="-5" dirty="0">
                <a:latin typeface="Times New Roman" panose="02020603050405020304"/>
                <a:cs typeface="Times New Roman" panose="02020603050405020304"/>
              </a:rPr>
              <a:t>disc read</a:t>
            </a:r>
            <a:r>
              <a:rPr sz="2200"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operation</a:t>
            </a:r>
            <a:endParaRPr sz="2200" dirty="0">
              <a:latin typeface="Times New Roman" panose="02020603050405020304"/>
              <a:cs typeface="Times New Roman" panose="02020603050405020304"/>
            </a:endParaRPr>
          </a:p>
          <a:p>
            <a:pPr marL="793750" marR="102235" lvl="1" indent="-285750">
              <a:lnSpc>
                <a:spcPct val="91000"/>
              </a:lnSpc>
              <a:spcBef>
                <a:spcPts val="770"/>
              </a:spcBef>
              <a:buChar char="–"/>
              <a:tabLst>
                <a:tab pos="793115" algn="l"/>
                <a:tab pos="793750" algn="l"/>
              </a:tabLst>
            </a:pPr>
            <a:r>
              <a:rPr sz="2200" dirty="0">
                <a:latin typeface="Times New Roman" panose="02020603050405020304"/>
                <a:cs typeface="Times New Roman" panose="02020603050405020304"/>
              </a:rPr>
              <a:t>A </a:t>
            </a:r>
            <a:r>
              <a:rPr sz="2200" spc="-5" dirty="0">
                <a:latin typeface="Times New Roman" panose="02020603050405020304"/>
                <a:cs typeface="Times New Roman" panose="02020603050405020304"/>
              </a:rPr>
              <a:t>B-tree </a:t>
            </a:r>
            <a:r>
              <a:rPr sz="2200" dirty="0">
                <a:latin typeface="Times New Roman" panose="02020603050405020304"/>
                <a:cs typeface="Times New Roman" panose="02020603050405020304"/>
              </a:rPr>
              <a:t>of </a:t>
            </a:r>
            <a:r>
              <a:rPr sz="2200" spc="-5" dirty="0">
                <a:latin typeface="Times New Roman" panose="02020603050405020304"/>
                <a:cs typeface="Times New Roman" panose="02020603050405020304"/>
              </a:rPr>
              <a:t>order </a:t>
            </a:r>
            <a:r>
              <a:rPr sz="2200" dirty="0">
                <a:latin typeface="Times New Roman" panose="02020603050405020304"/>
                <a:cs typeface="Times New Roman" panose="02020603050405020304"/>
              </a:rPr>
              <a:t>101 </a:t>
            </a:r>
            <a:r>
              <a:rPr sz="2200" spc="-5" dirty="0">
                <a:latin typeface="Times New Roman" panose="02020603050405020304"/>
                <a:cs typeface="Times New Roman" panose="02020603050405020304"/>
              </a:rPr>
              <a:t>and height </a:t>
            </a:r>
            <a:r>
              <a:rPr sz="2200" dirty="0">
                <a:latin typeface="Times New Roman" panose="02020603050405020304"/>
                <a:cs typeface="Times New Roman" panose="02020603050405020304"/>
              </a:rPr>
              <a:t>3 can hold </a:t>
            </a:r>
            <a:r>
              <a:rPr sz="2200" spc="10" dirty="0">
                <a:latin typeface="Times New Roman" panose="02020603050405020304"/>
                <a:cs typeface="Times New Roman" panose="02020603050405020304"/>
              </a:rPr>
              <a:t>101</a:t>
            </a:r>
            <a:r>
              <a:rPr sz="3300" spc="15" baseline="18000" dirty="0">
                <a:latin typeface="Times New Roman" panose="02020603050405020304"/>
                <a:cs typeface="Times New Roman" panose="02020603050405020304"/>
              </a:rPr>
              <a:t>4 </a:t>
            </a:r>
            <a:r>
              <a:rPr sz="2200" dirty="0">
                <a:latin typeface="Times New Roman" panose="02020603050405020304"/>
                <a:cs typeface="Times New Roman" panose="02020603050405020304"/>
              </a:rPr>
              <a:t>– 1 </a:t>
            </a:r>
            <a:r>
              <a:rPr sz="2200" spc="-5" dirty="0">
                <a:latin typeface="Times New Roman" panose="02020603050405020304"/>
                <a:cs typeface="Times New Roman" panose="02020603050405020304"/>
              </a:rPr>
              <a:t>items  (approximately </a:t>
            </a:r>
            <a:r>
              <a:rPr sz="2200" dirty="0">
                <a:latin typeface="Times New Roman" panose="02020603050405020304"/>
                <a:cs typeface="Times New Roman" panose="02020603050405020304"/>
              </a:rPr>
              <a:t>100 </a:t>
            </a:r>
            <a:r>
              <a:rPr sz="2200" spc="-5" dirty="0">
                <a:latin typeface="Times New Roman" panose="02020603050405020304"/>
                <a:cs typeface="Times New Roman" panose="02020603050405020304"/>
              </a:rPr>
              <a:t>million) and </a:t>
            </a:r>
            <a:r>
              <a:rPr sz="2200" dirty="0">
                <a:latin typeface="Times New Roman" panose="02020603050405020304"/>
                <a:cs typeface="Times New Roman" panose="02020603050405020304"/>
              </a:rPr>
              <a:t>any </a:t>
            </a:r>
            <a:r>
              <a:rPr sz="2200" spc="-5" dirty="0">
                <a:latin typeface="Times New Roman" panose="02020603050405020304"/>
                <a:cs typeface="Times New Roman" panose="02020603050405020304"/>
              </a:rPr>
              <a:t>item can </a:t>
            </a:r>
            <a:r>
              <a:rPr sz="2200" dirty="0">
                <a:latin typeface="Times New Roman" panose="02020603050405020304"/>
                <a:cs typeface="Times New Roman" panose="02020603050405020304"/>
              </a:rPr>
              <a:t>be </a:t>
            </a:r>
            <a:r>
              <a:rPr sz="2200" spc="-5" dirty="0">
                <a:latin typeface="Times New Roman" panose="02020603050405020304"/>
                <a:cs typeface="Times New Roman" panose="02020603050405020304"/>
              </a:rPr>
              <a:t>accessed with  </a:t>
            </a:r>
            <a:r>
              <a:rPr sz="2200" dirty="0">
                <a:latin typeface="Times New Roman" panose="02020603050405020304"/>
                <a:cs typeface="Times New Roman" panose="02020603050405020304"/>
              </a:rPr>
              <a:t>3 disc </a:t>
            </a:r>
            <a:r>
              <a:rPr sz="2200" spc="-5" dirty="0">
                <a:latin typeface="Times New Roman" panose="02020603050405020304"/>
                <a:cs typeface="Times New Roman" panose="02020603050405020304"/>
              </a:rPr>
              <a:t>reads (assuming we </a:t>
            </a:r>
            <a:r>
              <a:rPr sz="2200" dirty="0">
                <a:latin typeface="Times New Roman" panose="02020603050405020304"/>
                <a:cs typeface="Times New Roman" panose="02020603050405020304"/>
              </a:rPr>
              <a:t>hold </a:t>
            </a:r>
            <a:r>
              <a:rPr sz="2200" spc="-10" dirty="0">
                <a:latin typeface="Times New Roman" panose="02020603050405020304"/>
                <a:cs typeface="Times New Roman" panose="02020603050405020304"/>
              </a:rPr>
              <a:t>the </a:t>
            </a:r>
            <a:r>
              <a:rPr sz="2200" spc="-5" dirty="0">
                <a:latin typeface="Times New Roman" panose="02020603050405020304"/>
                <a:cs typeface="Times New Roman" panose="02020603050405020304"/>
              </a:rPr>
              <a:t>root in</a:t>
            </a:r>
            <a:r>
              <a:rPr sz="2200" spc="5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memory)</a:t>
            </a:r>
            <a:r>
              <a:rPr lang="en-IN" sz="2200" spc="-5" dirty="0">
                <a:latin typeface="Times New Roman" panose="02020603050405020304"/>
                <a:cs typeface="Times New Roman" panose="02020603050405020304"/>
              </a:rPr>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21685" y="1464945"/>
            <a:ext cx="5547360" cy="4160520"/>
          </a:xfrm>
          <a:prstGeom prst="rect">
            <a:avLst/>
          </a:prstGeom>
        </p:spPr>
      </p:pic>
      <p:sp>
        <p:nvSpPr>
          <p:cNvPr id="5" name="Slide Number Placeholder 4"/>
          <p:cNvSpPr>
            <a:spLocks noGrp="1"/>
          </p:cNvSpPr>
          <p:nvPr>
            <p:ph type="sldNum" sz="quarter" idx="12"/>
          </p:nvPr>
        </p:nvSpPr>
        <p:spPr/>
        <p:txBody>
          <a:bodyPr/>
          <a:lstStyle/>
          <a:p>
            <a:fld id="{9B618960-8005-486C-9A75-10CB2AAC16F9}" type="slidenum">
              <a:rPr lang="en-US" smtClean="0"/>
              <a:t>35</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39537" y="470185"/>
            <a:ext cx="3251200" cy="504825"/>
          </a:xfrm>
          <a:prstGeom prst="rect">
            <a:avLst/>
          </a:prstGeom>
        </p:spPr>
        <p:txBody>
          <a:bodyPr vert="horz" wrap="square" lIns="0" tIns="12700" rIns="0" bIns="0" rtlCol="0">
            <a:spAutoFit/>
          </a:bodyPr>
          <a:lstStyle/>
          <a:p>
            <a:pPr marL="12700">
              <a:lnSpc>
                <a:spcPct val="100000"/>
              </a:lnSpc>
              <a:spcBef>
                <a:spcPts val="100"/>
              </a:spcBef>
            </a:pPr>
            <a:r>
              <a:rPr sz="3200" b="1" spc="-5" dirty="0"/>
              <a:t>Motivation</a:t>
            </a:r>
            <a:r>
              <a:rPr sz="3200" b="1" spc="-55" dirty="0"/>
              <a:t> </a:t>
            </a:r>
            <a:r>
              <a:rPr sz="3200" b="1" spc="-5" dirty="0"/>
              <a:t>(cont.)</a:t>
            </a:r>
          </a:p>
        </p:txBody>
      </p:sp>
      <p:sp>
        <p:nvSpPr>
          <p:cNvPr id="8" name="Slide Number Placeholder 7"/>
          <p:cNvSpPr>
            <a:spLocks noGrp="1"/>
          </p:cNvSpPr>
          <p:nvPr>
            <p:ph type="sldNum" sz="quarter" idx="12"/>
          </p:nvPr>
        </p:nvSpPr>
        <p:spPr/>
        <p:txBody>
          <a:bodyPr/>
          <a:lstStyle/>
          <a:p>
            <a:fld id="{B6F15528-21DE-4FAA-801E-634DDDAF4B2B}" type="slidenum">
              <a:rPr lang="en-US" smtClean="0"/>
              <a:t>4</a:t>
            </a:fld>
            <a:endParaRPr lang="en-US"/>
          </a:p>
        </p:txBody>
      </p:sp>
      <p:sp>
        <p:nvSpPr>
          <p:cNvPr id="3" name="object 3"/>
          <p:cNvSpPr txBox="1"/>
          <p:nvPr/>
        </p:nvSpPr>
        <p:spPr>
          <a:xfrm>
            <a:off x="2004059" y="1625600"/>
            <a:ext cx="7528559" cy="3028315"/>
          </a:xfrm>
          <a:prstGeom prst="rect">
            <a:avLst/>
          </a:prstGeom>
        </p:spPr>
        <p:txBody>
          <a:bodyPr vert="horz" wrap="square" lIns="0" tIns="26670" rIns="0" bIns="0" rtlCol="0">
            <a:spAutoFit/>
          </a:bodyPr>
          <a:lstStyle/>
          <a:p>
            <a:pPr marL="406400" marR="483235" indent="-342900">
              <a:lnSpc>
                <a:spcPts val="2610"/>
              </a:lnSpc>
              <a:spcBef>
                <a:spcPts val="210"/>
              </a:spcBef>
              <a:buChar char="•"/>
              <a:tabLst>
                <a:tab pos="405765" algn="l"/>
                <a:tab pos="406400" algn="l"/>
              </a:tabLst>
            </a:pPr>
            <a:r>
              <a:rPr sz="2200" spc="-5" dirty="0">
                <a:latin typeface="Times New Roman" panose="02020603050405020304"/>
                <a:cs typeface="Times New Roman" panose="02020603050405020304"/>
              </a:rPr>
              <a:t>Assume that we use </a:t>
            </a:r>
            <a:r>
              <a:rPr sz="2200" dirty="0">
                <a:latin typeface="Times New Roman" panose="02020603050405020304"/>
                <a:cs typeface="Times New Roman" panose="02020603050405020304"/>
              </a:rPr>
              <a:t>an </a:t>
            </a:r>
            <a:r>
              <a:rPr sz="2200" spc="-5" dirty="0">
                <a:latin typeface="Times New Roman" panose="02020603050405020304"/>
                <a:cs typeface="Times New Roman" panose="02020603050405020304"/>
              </a:rPr>
              <a:t>Binary tree to store all the details </a:t>
            </a:r>
            <a:r>
              <a:rPr sz="2200" dirty="0">
                <a:latin typeface="Times New Roman" panose="02020603050405020304"/>
                <a:cs typeface="Times New Roman" panose="02020603050405020304"/>
              </a:rPr>
              <a:t>of  people </a:t>
            </a:r>
            <a:r>
              <a:rPr sz="2200" spc="-5" dirty="0">
                <a:latin typeface="Times New Roman" panose="02020603050405020304"/>
                <a:cs typeface="Times New Roman" panose="02020603050405020304"/>
              </a:rPr>
              <a:t>in Canada (about </a:t>
            </a:r>
            <a:r>
              <a:rPr sz="2200" dirty="0">
                <a:latin typeface="Times New Roman" panose="02020603050405020304"/>
                <a:cs typeface="Times New Roman" panose="02020603050405020304"/>
              </a:rPr>
              <a:t>32 </a:t>
            </a:r>
            <a:r>
              <a:rPr sz="2200" spc="-5" dirty="0">
                <a:latin typeface="Times New Roman" panose="02020603050405020304"/>
                <a:cs typeface="Times New Roman" panose="02020603050405020304"/>
              </a:rPr>
              <a:t>million</a:t>
            </a:r>
            <a:r>
              <a:rPr sz="2200" spc="2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records)</a:t>
            </a:r>
            <a:endParaRPr sz="2200" dirty="0">
              <a:latin typeface="Times New Roman" panose="02020603050405020304"/>
              <a:cs typeface="Times New Roman" panose="02020603050405020304"/>
            </a:endParaRPr>
          </a:p>
          <a:p>
            <a:pPr marL="406400" marR="68580" indent="-342900">
              <a:lnSpc>
                <a:spcPts val="2620"/>
              </a:lnSpc>
              <a:spcBef>
                <a:spcPts val="450"/>
              </a:spcBef>
              <a:buChar char="•"/>
              <a:tabLst>
                <a:tab pos="405765" algn="l"/>
                <a:tab pos="406400" algn="l"/>
              </a:tabLst>
            </a:pPr>
            <a:r>
              <a:rPr sz="2200" spc="-10" dirty="0">
                <a:latin typeface="Times New Roman" panose="02020603050405020304"/>
                <a:cs typeface="Times New Roman" panose="02020603050405020304"/>
              </a:rPr>
              <a:t>We </a:t>
            </a:r>
            <a:r>
              <a:rPr sz="2200" spc="-5" dirty="0">
                <a:latin typeface="Times New Roman" panose="02020603050405020304"/>
                <a:cs typeface="Times New Roman" panose="02020603050405020304"/>
              </a:rPr>
              <a:t>still </a:t>
            </a:r>
            <a:r>
              <a:rPr sz="2200" dirty="0">
                <a:latin typeface="Times New Roman" panose="02020603050405020304"/>
                <a:cs typeface="Times New Roman" panose="02020603050405020304"/>
              </a:rPr>
              <a:t>end up </a:t>
            </a:r>
            <a:r>
              <a:rPr sz="2200" spc="-5" dirty="0">
                <a:latin typeface="Times New Roman" panose="02020603050405020304"/>
                <a:cs typeface="Times New Roman" panose="02020603050405020304"/>
              </a:rPr>
              <a:t>with </a:t>
            </a:r>
            <a:r>
              <a:rPr sz="2200" dirty="0">
                <a:latin typeface="Times New Roman" panose="02020603050405020304"/>
                <a:cs typeface="Times New Roman" panose="02020603050405020304"/>
              </a:rPr>
              <a:t>a </a:t>
            </a:r>
            <a:r>
              <a:rPr sz="2200" b="1" spc="-5" dirty="0">
                <a:latin typeface="Times New Roman" panose="02020603050405020304"/>
                <a:cs typeface="Times New Roman" panose="02020603050405020304"/>
              </a:rPr>
              <a:t>very </a:t>
            </a:r>
            <a:r>
              <a:rPr sz="2200" dirty="0">
                <a:latin typeface="Times New Roman" panose="02020603050405020304"/>
                <a:cs typeface="Times New Roman" panose="02020603050405020304"/>
              </a:rPr>
              <a:t>deep </a:t>
            </a:r>
            <a:r>
              <a:rPr sz="2200" spc="-5" dirty="0">
                <a:latin typeface="Times New Roman" panose="02020603050405020304"/>
                <a:cs typeface="Times New Roman" panose="02020603050405020304"/>
              </a:rPr>
              <a:t>tree with lots </a:t>
            </a:r>
            <a:r>
              <a:rPr sz="2200" dirty="0">
                <a:latin typeface="Times New Roman" panose="02020603050405020304"/>
                <a:cs typeface="Times New Roman" panose="02020603050405020304"/>
              </a:rPr>
              <a:t>of </a:t>
            </a:r>
            <a:r>
              <a:rPr sz="2200" spc="-5" dirty="0">
                <a:latin typeface="Times New Roman" panose="02020603050405020304"/>
                <a:cs typeface="Times New Roman" panose="02020603050405020304"/>
              </a:rPr>
              <a:t>different disk  accesses; log</a:t>
            </a:r>
            <a:r>
              <a:rPr sz="3300" spc="-7" baseline="-16000" dirty="0">
                <a:latin typeface="Times New Roman" panose="02020603050405020304"/>
                <a:cs typeface="Times New Roman" panose="02020603050405020304"/>
              </a:rPr>
              <a:t>2 </a:t>
            </a:r>
            <a:r>
              <a:rPr sz="2200" dirty="0">
                <a:latin typeface="Times New Roman" panose="02020603050405020304"/>
                <a:cs typeface="Times New Roman" panose="02020603050405020304"/>
              </a:rPr>
              <a:t>20,000,000 </a:t>
            </a:r>
            <a:r>
              <a:rPr sz="2200" spc="-5" dirty="0">
                <a:latin typeface="Times New Roman" panose="02020603050405020304"/>
                <a:cs typeface="Times New Roman" panose="02020603050405020304"/>
              </a:rPr>
              <a:t>is about </a:t>
            </a:r>
            <a:r>
              <a:rPr sz="2200" dirty="0">
                <a:latin typeface="Times New Roman" panose="02020603050405020304"/>
                <a:cs typeface="Times New Roman" panose="02020603050405020304"/>
              </a:rPr>
              <a:t>25, </a:t>
            </a:r>
            <a:r>
              <a:rPr sz="2200" spc="-5" dirty="0">
                <a:latin typeface="Times New Roman" panose="02020603050405020304"/>
                <a:cs typeface="Times New Roman" panose="02020603050405020304"/>
              </a:rPr>
              <a:t>so this takes</a:t>
            </a:r>
            <a:r>
              <a:rPr sz="2200" spc="35" dirty="0">
                <a:latin typeface="Times New Roman" panose="02020603050405020304"/>
                <a:cs typeface="Times New Roman" panose="02020603050405020304"/>
              </a:rPr>
              <a:t> </a:t>
            </a:r>
            <a:r>
              <a:rPr sz="2200" dirty="0">
                <a:latin typeface="Times New Roman" panose="02020603050405020304"/>
                <a:cs typeface="Times New Roman" panose="02020603050405020304"/>
              </a:rPr>
              <a:t>about</a:t>
            </a:r>
          </a:p>
          <a:p>
            <a:pPr marL="406400">
              <a:lnSpc>
                <a:spcPct val="100000"/>
              </a:lnSpc>
              <a:spcBef>
                <a:spcPts val="560"/>
              </a:spcBef>
            </a:pPr>
            <a:r>
              <a:rPr sz="2200" dirty="0">
                <a:latin typeface="Times New Roman" panose="02020603050405020304"/>
                <a:cs typeface="Times New Roman" panose="02020603050405020304"/>
              </a:rPr>
              <a:t>1.21 </a:t>
            </a:r>
            <a:r>
              <a:rPr sz="2200" spc="-5" dirty="0">
                <a:latin typeface="Times New Roman" panose="02020603050405020304"/>
                <a:cs typeface="Times New Roman" panose="02020603050405020304"/>
              </a:rPr>
              <a:t>seconds (if there is </a:t>
            </a:r>
            <a:r>
              <a:rPr sz="2200" dirty="0">
                <a:latin typeface="Times New Roman" panose="02020603050405020304"/>
                <a:cs typeface="Times New Roman" panose="02020603050405020304"/>
              </a:rPr>
              <a:t>only </a:t>
            </a:r>
            <a:r>
              <a:rPr sz="2200" spc="-5" dirty="0">
                <a:latin typeface="Times New Roman" panose="02020603050405020304"/>
                <a:cs typeface="Times New Roman" panose="02020603050405020304"/>
              </a:rPr>
              <a:t>one </a:t>
            </a:r>
            <a:r>
              <a:rPr sz="2200" dirty="0">
                <a:latin typeface="Times New Roman" panose="02020603050405020304"/>
                <a:cs typeface="Times New Roman" panose="02020603050405020304"/>
              </a:rPr>
              <a:t>user of </a:t>
            </a:r>
            <a:r>
              <a:rPr sz="2200" spc="-5" dirty="0">
                <a:latin typeface="Times New Roman" panose="02020603050405020304"/>
                <a:cs typeface="Times New Roman" panose="02020603050405020304"/>
              </a:rPr>
              <a:t>the</a:t>
            </a:r>
            <a:r>
              <a:rPr sz="2200" spc="-12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program)</a:t>
            </a:r>
            <a:endParaRPr sz="2200" dirty="0">
              <a:latin typeface="Times New Roman" panose="02020603050405020304"/>
              <a:cs typeface="Times New Roman" panose="02020603050405020304"/>
            </a:endParaRPr>
          </a:p>
          <a:p>
            <a:pPr marL="406400" indent="-342900">
              <a:lnSpc>
                <a:spcPct val="100000"/>
              </a:lnSpc>
              <a:spcBef>
                <a:spcPts val="460"/>
              </a:spcBef>
              <a:buChar char="•"/>
              <a:tabLst>
                <a:tab pos="405765" algn="l"/>
                <a:tab pos="406400" algn="l"/>
              </a:tabLst>
            </a:pPr>
            <a:r>
              <a:rPr sz="2200" spc="-10" dirty="0">
                <a:latin typeface="Times New Roman" panose="02020603050405020304"/>
                <a:cs typeface="Times New Roman" panose="02020603050405020304"/>
              </a:rPr>
              <a:t>We </a:t>
            </a:r>
            <a:r>
              <a:rPr sz="2200" dirty="0">
                <a:latin typeface="Times New Roman" panose="02020603050405020304"/>
                <a:cs typeface="Times New Roman" panose="02020603050405020304"/>
              </a:rPr>
              <a:t>know </a:t>
            </a:r>
            <a:r>
              <a:rPr sz="2200" spc="-5" dirty="0">
                <a:latin typeface="Times New Roman" panose="02020603050405020304"/>
                <a:cs typeface="Times New Roman" panose="02020603050405020304"/>
              </a:rPr>
              <a:t>we can’t improve </a:t>
            </a:r>
            <a:r>
              <a:rPr sz="2200" dirty="0">
                <a:latin typeface="Times New Roman" panose="02020603050405020304"/>
                <a:cs typeface="Times New Roman" panose="02020603050405020304"/>
              </a:rPr>
              <a:t>on </a:t>
            </a:r>
            <a:r>
              <a:rPr sz="2200" spc="-10" dirty="0">
                <a:latin typeface="Times New Roman" panose="02020603050405020304"/>
                <a:cs typeface="Times New Roman" panose="02020603050405020304"/>
              </a:rPr>
              <a:t>the </a:t>
            </a:r>
            <a:r>
              <a:rPr sz="2200" spc="-5" dirty="0">
                <a:latin typeface="Times New Roman" panose="02020603050405020304"/>
                <a:cs typeface="Times New Roman" panose="02020603050405020304"/>
              </a:rPr>
              <a:t>log </a:t>
            </a:r>
            <a:r>
              <a:rPr sz="2200" i="1" dirty="0">
                <a:latin typeface="Times New Roman" panose="02020603050405020304"/>
                <a:cs typeface="Times New Roman" panose="02020603050405020304"/>
              </a:rPr>
              <a:t>n </a:t>
            </a:r>
            <a:r>
              <a:rPr sz="2200" spc="-5" dirty="0">
                <a:latin typeface="Times New Roman" panose="02020603050405020304"/>
                <a:cs typeface="Times New Roman" panose="02020603050405020304"/>
              </a:rPr>
              <a:t>for </a:t>
            </a:r>
            <a:r>
              <a:rPr sz="2200" dirty="0">
                <a:latin typeface="Times New Roman" panose="02020603050405020304"/>
                <a:cs typeface="Times New Roman" panose="02020603050405020304"/>
              </a:rPr>
              <a:t>a </a:t>
            </a:r>
            <a:r>
              <a:rPr sz="2200" spc="-5" dirty="0">
                <a:latin typeface="Times New Roman" panose="02020603050405020304"/>
                <a:cs typeface="Times New Roman" panose="02020603050405020304"/>
              </a:rPr>
              <a:t>binary</a:t>
            </a:r>
            <a:r>
              <a:rPr sz="2200" spc="6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tree</a:t>
            </a:r>
            <a:endParaRPr sz="2200" dirty="0">
              <a:latin typeface="Times New Roman" panose="02020603050405020304"/>
              <a:cs typeface="Times New Roman" panose="02020603050405020304"/>
            </a:endParaRPr>
          </a:p>
          <a:p>
            <a:pPr marL="406400" indent="-342900">
              <a:lnSpc>
                <a:spcPct val="100000"/>
              </a:lnSpc>
              <a:spcBef>
                <a:spcPts val="460"/>
              </a:spcBef>
              <a:buChar char="•"/>
              <a:tabLst>
                <a:tab pos="405765" algn="l"/>
                <a:tab pos="406400" algn="l"/>
              </a:tabLst>
            </a:pPr>
            <a:r>
              <a:rPr sz="2200" dirty="0">
                <a:latin typeface="Times New Roman" panose="02020603050405020304"/>
                <a:cs typeface="Times New Roman" panose="02020603050405020304"/>
              </a:rPr>
              <a:t>But, </a:t>
            </a:r>
            <a:r>
              <a:rPr sz="2200" spc="-10" dirty="0">
                <a:latin typeface="Times New Roman" panose="02020603050405020304"/>
                <a:cs typeface="Times New Roman" panose="02020603050405020304"/>
              </a:rPr>
              <a:t>the </a:t>
            </a:r>
            <a:r>
              <a:rPr sz="2200" dirty="0">
                <a:latin typeface="Times New Roman" panose="02020603050405020304"/>
                <a:cs typeface="Times New Roman" panose="02020603050405020304"/>
              </a:rPr>
              <a:t>solution </a:t>
            </a:r>
            <a:r>
              <a:rPr sz="2200" spc="-5" dirty="0">
                <a:latin typeface="Times New Roman" panose="02020603050405020304"/>
                <a:cs typeface="Times New Roman" panose="02020603050405020304"/>
              </a:rPr>
              <a:t>is to use more branches </a:t>
            </a:r>
            <a:r>
              <a:rPr sz="2200" dirty="0">
                <a:latin typeface="Times New Roman" panose="02020603050405020304"/>
                <a:cs typeface="Times New Roman" panose="02020603050405020304"/>
              </a:rPr>
              <a:t>and </a:t>
            </a:r>
            <a:r>
              <a:rPr sz="2200" spc="-10" dirty="0">
                <a:latin typeface="Times New Roman" panose="02020603050405020304"/>
                <a:cs typeface="Times New Roman" panose="02020603050405020304"/>
              </a:rPr>
              <a:t>thus </a:t>
            </a:r>
            <a:r>
              <a:rPr sz="2200" spc="-5" dirty="0">
                <a:latin typeface="Times New Roman" panose="02020603050405020304"/>
                <a:cs typeface="Times New Roman" panose="02020603050405020304"/>
              </a:rPr>
              <a:t>less</a:t>
            </a:r>
            <a:r>
              <a:rPr sz="2200" spc="7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height!</a:t>
            </a:r>
            <a:endParaRPr sz="2200" dirty="0">
              <a:latin typeface="Times New Roman" panose="02020603050405020304"/>
              <a:cs typeface="Times New Roman" panose="02020603050405020304"/>
            </a:endParaRPr>
          </a:p>
          <a:p>
            <a:pPr marL="406400" indent="-342900">
              <a:lnSpc>
                <a:spcPct val="100000"/>
              </a:lnSpc>
              <a:spcBef>
                <a:spcPts val="460"/>
              </a:spcBef>
              <a:buChar char="•"/>
              <a:tabLst>
                <a:tab pos="405765" algn="l"/>
                <a:tab pos="406400" algn="l"/>
              </a:tabLst>
            </a:pPr>
            <a:r>
              <a:rPr sz="2200" spc="-5" dirty="0">
                <a:latin typeface="Times New Roman" panose="02020603050405020304"/>
                <a:cs typeface="Times New Roman" panose="02020603050405020304"/>
              </a:rPr>
              <a:t>As branching increases, </a:t>
            </a:r>
            <a:r>
              <a:rPr sz="2200" dirty="0">
                <a:latin typeface="Times New Roman" panose="02020603050405020304"/>
                <a:cs typeface="Times New Roman" panose="02020603050405020304"/>
              </a:rPr>
              <a:t>depth</a:t>
            </a:r>
            <a:r>
              <a:rPr sz="2200" spc="25" dirty="0">
                <a:latin typeface="Times New Roman" panose="02020603050405020304"/>
                <a:cs typeface="Times New Roman" panose="02020603050405020304"/>
              </a:rPr>
              <a:t> </a:t>
            </a:r>
            <a:r>
              <a:rPr sz="2200" spc="-5" dirty="0">
                <a:latin typeface="Times New Roman" panose="02020603050405020304"/>
                <a:cs typeface="Times New Roman" panose="02020603050405020304"/>
              </a:rPr>
              <a:t>decreases</a:t>
            </a:r>
            <a:endParaRPr sz="2200" dirty="0">
              <a:latin typeface="Times New Roman" panose="02020603050405020304"/>
              <a:cs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t>5</a:t>
            </a:fld>
            <a:endParaRPr lang="en-US"/>
          </a:p>
        </p:txBody>
      </p:sp>
      <p:sp>
        <p:nvSpPr>
          <p:cNvPr id="9" name="TextBox 8"/>
          <p:cNvSpPr txBox="1"/>
          <p:nvPr/>
        </p:nvSpPr>
        <p:spPr>
          <a:xfrm>
            <a:off x="2122034" y="517252"/>
            <a:ext cx="3408882" cy="584775"/>
          </a:xfrm>
          <a:prstGeom prst="rect">
            <a:avLst/>
          </a:prstGeom>
          <a:noFill/>
        </p:spPr>
        <p:txBody>
          <a:bodyPr wrap="none" rtlCol="0">
            <a:spAutoFit/>
          </a:bodyPr>
          <a:lstStyle/>
          <a:p>
            <a:r>
              <a:rPr lang="en-US" sz="3200" dirty="0">
                <a:solidFill>
                  <a:schemeClr val="accent3"/>
                </a:solidFill>
              </a:rPr>
              <a:t>M-Way Search Tree</a:t>
            </a:r>
            <a:endParaRPr lang="en-IN" sz="3200" dirty="0">
              <a:solidFill>
                <a:schemeClr val="accent3"/>
              </a:solidFill>
            </a:endParaRPr>
          </a:p>
        </p:txBody>
      </p:sp>
      <p:sp>
        <p:nvSpPr>
          <p:cNvPr id="10" name="TextBox 9"/>
          <p:cNvSpPr txBox="1"/>
          <p:nvPr/>
        </p:nvSpPr>
        <p:spPr>
          <a:xfrm>
            <a:off x="2247900" y="1905000"/>
            <a:ext cx="7772400" cy="3969385"/>
          </a:xfrm>
          <a:prstGeom prst="rect">
            <a:avLst/>
          </a:prstGeom>
          <a:noFill/>
        </p:spPr>
        <p:txBody>
          <a:bodyPr wrap="square" rtlCol="0">
            <a:spAutoFit/>
          </a:bodyPr>
          <a:lstStyle/>
          <a:p>
            <a:pPr marL="342900" indent="-342900">
              <a:buAutoNum type="arabicPeriod"/>
            </a:pPr>
            <a:r>
              <a:rPr lang="en-US" dirty="0"/>
              <a:t>Generalized version of BST</a:t>
            </a:r>
          </a:p>
          <a:p>
            <a:endParaRPr lang="en-US" dirty="0"/>
          </a:p>
          <a:p>
            <a:r>
              <a:rPr lang="en-US" dirty="0"/>
              <a:t>2. The goal is to minimize the access time( Time required to load the data from the memory) while retrieving a key value from the file.</a:t>
            </a:r>
          </a:p>
          <a:p>
            <a:endParaRPr lang="en-US" dirty="0"/>
          </a:p>
          <a:p>
            <a:r>
              <a:rPr lang="en-US" dirty="0"/>
              <a:t>A m-way search tree is an empty tree if tree is not empty then it satisfies the following properties</a:t>
            </a:r>
          </a:p>
          <a:p>
            <a:endParaRPr lang="en-US" dirty="0"/>
          </a:p>
          <a:p>
            <a:r>
              <a:rPr lang="en-US" dirty="0"/>
              <a:t>(</a:t>
            </a:r>
            <a:r>
              <a:rPr lang="en-US" dirty="0" err="1"/>
              <a:t>i</a:t>
            </a:r>
            <a:r>
              <a:rPr lang="en-US" dirty="0"/>
              <a:t>) Each node has at most m-child nodes called order of the tree.</a:t>
            </a:r>
          </a:p>
          <a:p>
            <a:endParaRPr lang="en-US" dirty="0"/>
          </a:p>
          <a:p>
            <a:r>
              <a:rPr lang="en-US" dirty="0"/>
              <a:t>Each node can be represented as (k0A0,k1A1,k2A2…..Km-1,Am-1)</a:t>
            </a:r>
          </a:p>
          <a:p>
            <a:endParaRPr lang="en-US" dirty="0"/>
          </a:p>
          <a:p>
            <a:r>
              <a:rPr lang="en-US" dirty="0"/>
              <a:t>(ii) If m is the order of the tree, then max no. of child pointers are m and max number of key stores m-1.</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t>6</a:t>
            </a:fld>
            <a:endParaRPr lang="en-US"/>
          </a:p>
        </p:txBody>
      </p:sp>
      <p:pic>
        <p:nvPicPr>
          <p:cNvPr id="3" name="Picture 2"/>
          <p:cNvPicPr>
            <a:picLocks noChangeAspect="1"/>
          </p:cNvPicPr>
          <p:nvPr/>
        </p:nvPicPr>
        <p:blipFill>
          <a:blip r:embed="rId2"/>
          <a:stretch>
            <a:fillRect/>
          </a:stretch>
        </p:blipFill>
        <p:spPr>
          <a:xfrm>
            <a:off x="6880453" y="4091849"/>
            <a:ext cx="4701947" cy="1912786"/>
          </a:xfrm>
          <a:prstGeom prst="rect">
            <a:avLst/>
          </a:prstGeom>
        </p:spPr>
      </p:pic>
      <p:sp>
        <p:nvSpPr>
          <p:cNvPr id="9" name="TextBox 8"/>
          <p:cNvSpPr txBox="1"/>
          <p:nvPr/>
        </p:nvSpPr>
        <p:spPr>
          <a:xfrm>
            <a:off x="793161" y="1753870"/>
            <a:ext cx="6087292" cy="4247317"/>
          </a:xfrm>
          <a:prstGeom prst="rect">
            <a:avLst/>
          </a:prstGeom>
          <a:noFill/>
        </p:spPr>
        <p:txBody>
          <a:bodyPr wrap="square" rtlCol="0">
            <a:spAutoFit/>
          </a:bodyPr>
          <a:lstStyle/>
          <a:p>
            <a:pPr lvl="1"/>
            <a:endParaRPr lang="en-US" dirty="0">
              <a:sym typeface="+mn-ea"/>
            </a:endParaRPr>
          </a:p>
          <a:p>
            <a:pPr lvl="1"/>
            <a:r>
              <a:rPr lang="en-US" dirty="0">
                <a:sym typeface="+mn-ea"/>
              </a:rPr>
              <a:t>ii) If </a:t>
            </a:r>
            <a:r>
              <a:rPr lang="en-IN" altLang="en-US" dirty="0">
                <a:sym typeface="+mn-ea"/>
              </a:rPr>
              <a:t>P</a:t>
            </a:r>
            <a:r>
              <a:rPr lang="en-US" dirty="0">
                <a:sym typeface="+mn-ea"/>
              </a:rPr>
              <a:t> is the order of the tree, </a:t>
            </a:r>
            <a:r>
              <a:rPr lang="en-IN" altLang="en-US" dirty="0">
                <a:sym typeface="+mn-ea"/>
              </a:rPr>
              <a:t>then</a:t>
            </a:r>
            <a:endParaRPr lang="en-US" dirty="0">
              <a:sym typeface="+mn-ea"/>
            </a:endParaRPr>
          </a:p>
          <a:p>
            <a:pPr lvl="1"/>
            <a:endParaRPr lang="en-US" dirty="0"/>
          </a:p>
          <a:p>
            <a:endParaRPr lang="en-US" dirty="0"/>
          </a:p>
          <a:p>
            <a:endParaRPr lang="en-US" dirty="0"/>
          </a:p>
          <a:p>
            <a:endParaRPr lang="en-US" dirty="0"/>
          </a:p>
          <a:p>
            <a:r>
              <a:rPr lang="en-US" dirty="0"/>
              <a:t>2. If a node has k keys than, k&lt;=m-1 than the keys are k1,k2,k3,….km such that </a:t>
            </a:r>
            <a:r>
              <a:rPr lang="en-US" dirty="0" err="1"/>
              <a:t>ki</a:t>
            </a:r>
            <a:r>
              <a:rPr lang="en-US" dirty="0"/>
              <a:t>&lt;ki+1 also each of the keys in the node partition the sub trees into k+1 subsets.</a:t>
            </a:r>
          </a:p>
          <a:p>
            <a:endParaRPr lang="en-US" dirty="0"/>
          </a:p>
          <a:p>
            <a:r>
              <a:rPr lang="en-US" dirty="0"/>
              <a:t>3. For any node all the keys in the subtree pointed by Ai-1 are less than the key </a:t>
            </a:r>
            <a:r>
              <a:rPr lang="en-US" dirty="0" err="1"/>
              <a:t>ki</a:t>
            </a:r>
            <a:r>
              <a:rPr lang="en-US" dirty="0"/>
              <a:t> and all the keys in the sub tree pointed by Ai are </a:t>
            </a:r>
            <a:r>
              <a:rPr lang="en-US" dirty="0" err="1"/>
              <a:t>greter</a:t>
            </a:r>
            <a:r>
              <a:rPr lang="en-US" dirty="0"/>
              <a:t> than the key </a:t>
            </a:r>
            <a:r>
              <a:rPr lang="en-US" dirty="0" err="1"/>
              <a:t>ki</a:t>
            </a:r>
            <a:r>
              <a:rPr lang="en-US" dirty="0"/>
              <a:t>.</a:t>
            </a:r>
          </a:p>
          <a:p>
            <a:endParaRPr lang="en-US" dirty="0"/>
          </a:p>
          <a:p>
            <a:r>
              <a:rPr lang="en-US" dirty="0"/>
              <a:t>4. Each subtree pointed by ai are also m-way search tree.</a:t>
            </a:r>
            <a:endParaRPr lang="en-IN" dirty="0"/>
          </a:p>
        </p:txBody>
      </p:sp>
      <p:graphicFrame>
        <p:nvGraphicFramePr>
          <p:cNvPr id="2" name="Table 1"/>
          <p:cNvGraphicFramePr/>
          <p:nvPr>
            <p:extLst>
              <p:ext uri="{D42A27DB-BD31-4B8C-83A1-F6EECF244321}">
                <p14:modId xmlns:p14="http://schemas.microsoft.com/office/powerpoint/2010/main" val="651395005"/>
              </p:ext>
            </p:extLst>
          </p:nvPr>
        </p:nvGraphicFramePr>
        <p:xfrm>
          <a:off x="1715587" y="2459891"/>
          <a:ext cx="3518263" cy="1022985"/>
        </p:xfrm>
        <a:graphic>
          <a:graphicData uri="http://schemas.openxmlformats.org/drawingml/2006/table">
            <a:tbl>
              <a:tblPr firstRow="1" bandRow="1">
                <a:tableStyleId>{5C22544A-7EE6-4342-B048-85BDC9FD1C3A}</a:tableStyleId>
              </a:tblPr>
              <a:tblGrid>
                <a:gridCol w="1336074">
                  <a:extLst>
                    <a:ext uri="{9D8B030D-6E8A-4147-A177-3AD203B41FA5}">
                      <a16:colId xmlns:a16="http://schemas.microsoft.com/office/drawing/2014/main" val="20000"/>
                    </a:ext>
                  </a:extLst>
                </a:gridCol>
                <a:gridCol w="739307">
                  <a:extLst>
                    <a:ext uri="{9D8B030D-6E8A-4147-A177-3AD203B41FA5}">
                      <a16:colId xmlns:a16="http://schemas.microsoft.com/office/drawing/2014/main" val="20001"/>
                    </a:ext>
                  </a:extLst>
                </a:gridCol>
                <a:gridCol w="1442882">
                  <a:extLst>
                    <a:ext uri="{9D8B030D-6E8A-4147-A177-3AD203B41FA5}">
                      <a16:colId xmlns:a16="http://schemas.microsoft.com/office/drawing/2014/main" val="20002"/>
                    </a:ext>
                  </a:extLst>
                </a:gridCol>
              </a:tblGrid>
              <a:tr h="348615">
                <a:tc>
                  <a:txBody>
                    <a:bodyPr/>
                    <a:lstStyle/>
                    <a:p>
                      <a:pPr>
                        <a:buNone/>
                      </a:pPr>
                      <a:endParaRPr lang="en-US" sz="1400" dirty="0"/>
                    </a:p>
                  </a:txBody>
                  <a:tcPr/>
                </a:tc>
                <a:tc>
                  <a:txBody>
                    <a:bodyPr/>
                    <a:lstStyle/>
                    <a:p>
                      <a:pPr>
                        <a:buNone/>
                      </a:pPr>
                      <a:r>
                        <a:rPr lang="en-IN" altLang="en-US" sz="1400"/>
                        <a:t>Max</a:t>
                      </a:r>
                    </a:p>
                  </a:txBody>
                  <a:tcPr/>
                </a:tc>
                <a:tc>
                  <a:txBody>
                    <a:bodyPr/>
                    <a:lstStyle/>
                    <a:p>
                      <a:pPr>
                        <a:buNone/>
                      </a:pPr>
                      <a:r>
                        <a:rPr lang="en-IN" altLang="en-US" sz="1400"/>
                        <a:t>Min</a:t>
                      </a:r>
                    </a:p>
                  </a:txBody>
                  <a:tcPr/>
                </a:tc>
                <a:extLst>
                  <a:ext uri="{0D108BD9-81ED-4DB2-BD59-A6C34878D82A}">
                    <a16:rowId xmlns:a16="http://schemas.microsoft.com/office/drawing/2014/main" val="10000"/>
                  </a:ext>
                </a:extLst>
              </a:tr>
              <a:tr h="257538">
                <a:tc>
                  <a:txBody>
                    <a:bodyPr/>
                    <a:lstStyle/>
                    <a:p>
                      <a:pPr>
                        <a:buNone/>
                      </a:pPr>
                      <a:r>
                        <a:rPr lang="en-IN" altLang="en-US" sz="1400" dirty="0"/>
                        <a:t>Child pointers</a:t>
                      </a:r>
                    </a:p>
                  </a:txBody>
                  <a:tcPr/>
                </a:tc>
                <a:tc>
                  <a:txBody>
                    <a:bodyPr/>
                    <a:lstStyle/>
                    <a:p>
                      <a:pPr>
                        <a:buNone/>
                      </a:pPr>
                      <a:r>
                        <a:rPr lang="en-IN" altLang="en-US" sz="1400"/>
                        <a:t>P</a:t>
                      </a:r>
                    </a:p>
                  </a:txBody>
                  <a:tcPr/>
                </a:tc>
                <a:tc>
                  <a:txBody>
                    <a:bodyPr/>
                    <a:lstStyle/>
                    <a:p>
                      <a:pPr>
                        <a:buNone/>
                      </a:pPr>
                      <a:r>
                        <a:rPr lang="en-IN" altLang="en-US" sz="1400">
                          <a:latin typeface="Times New Roman" panose="02020603050405020304" charset="0"/>
                          <a:cs typeface="Times New Roman" panose="02020603050405020304" charset="0"/>
                        </a:rPr>
                        <a:t>┌ </a:t>
                      </a:r>
                      <a:r>
                        <a:rPr lang="en-IN" altLang="en-US" sz="1400">
                          <a:sym typeface="+mn-ea"/>
                        </a:rPr>
                        <a:t>P/2 </a:t>
                      </a:r>
                      <a:r>
                        <a:rPr lang="en-IN" altLang="en-US" sz="1400">
                          <a:latin typeface="Times New Roman" panose="02020603050405020304" charset="0"/>
                          <a:cs typeface="Times New Roman" panose="02020603050405020304" charset="0"/>
                        </a:rPr>
                        <a:t>┐</a:t>
                      </a:r>
                    </a:p>
                  </a:txBody>
                  <a:tcPr/>
                </a:tc>
                <a:extLst>
                  <a:ext uri="{0D108BD9-81ED-4DB2-BD59-A6C34878D82A}">
                    <a16:rowId xmlns:a16="http://schemas.microsoft.com/office/drawing/2014/main" val="10001"/>
                  </a:ext>
                </a:extLst>
              </a:tr>
              <a:tr h="369570">
                <a:tc>
                  <a:txBody>
                    <a:bodyPr/>
                    <a:lstStyle/>
                    <a:p>
                      <a:pPr>
                        <a:buNone/>
                      </a:pPr>
                      <a:r>
                        <a:rPr lang="en-IN" altLang="en-US" sz="1400" dirty="0"/>
                        <a:t>Key</a:t>
                      </a:r>
                    </a:p>
                  </a:txBody>
                  <a:tcPr/>
                </a:tc>
                <a:tc>
                  <a:txBody>
                    <a:bodyPr/>
                    <a:lstStyle/>
                    <a:p>
                      <a:pPr>
                        <a:buNone/>
                      </a:pPr>
                      <a:r>
                        <a:rPr lang="en-IN" altLang="en-US" sz="1400"/>
                        <a:t>P-1</a:t>
                      </a:r>
                    </a:p>
                  </a:txBody>
                  <a:tcPr/>
                </a:tc>
                <a:tc>
                  <a:txBody>
                    <a:bodyPr/>
                    <a:lstStyle/>
                    <a:p>
                      <a:pPr>
                        <a:buNone/>
                      </a:pPr>
                      <a:r>
                        <a:rPr lang="en-IN" altLang="en-US" sz="1400" dirty="0">
                          <a:latin typeface="Times New Roman" panose="02020603050405020304" charset="0"/>
                          <a:cs typeface="Times New Roman" panose="02020603050405020304" charset="0"/>
                        </a:rPr>
                        <a:t>┌</a:t>
                      </a:r>
                      <a:r>
                        <a:rPr lang="en-IN" altLang="en-US" sz="1400" dirty="0"/>
                        <a:t>P/2 </a:t>
                      </a:r>
                      <a:r>
                        <a:rPr lang="en-IN" altLang="en-US" sz="1400" dirty="0">
                          <a:latin typeface="Times New Roman" panose="02020603050405020304" charset="0"/>
                          <a:cs typeface="Times New Roman" panose="02020603050405020304" charset="0"/>
                        </a:rPr>
                        <a:t>┐-1</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t>7</a:t>
            </a:fld>
            <a:endParaRPr lang="en-US"/>
          </a:p>
        </p:txBody>
      </p:sp>
      <p:sp>
        <p:nvSpPr>
          <p:cNvPr id="2" name="TextBox 1"/>
          <p:cNvSpPr txBox="1"/>
          <p:nvPr/>
        </p:nvSpPr>
        <p:spPr>
          <a:xfrm>
            <a:off x="-317863" y="674915"/>
            <a:ext cx="8382000" cy="583565"/>
          </a:xfrm>
          <a:prstGeom prst="rect">
            <a:avLst/>
          </a:prstGeom>
          <a:noFill/>
        </p:spPr>
        <p:txBody>
          <a:bodyPr wrap="square" rtlCol="0">
            <a:spAutoFit/>
          </a:bodyPr>
          <a:lstStyle/>
          <a:p>
            <a:pPr algn="ctr"/>
            <a:r>
              <a:rPr lang="en-US" sz="3200" dirty="0">
                <a:solidFill>
                  <a:schemeClr val="accent3"/>
                </a:solidFill>
              </a:rPr>
              <a:t>Insertion in the B-Tree</a:t>
            </a:r>
            <a:endParaRPr lang="en-IN" sz="3200" dirty="0">
              <a:solidFill>
                <a:schemeClr val="accent3"/>
              </a:solidFill>
            </a:endParaRPr>
          </a:p>
        </p:txBody>
      </p:sp>
      <p:sp>
        <p:nvSpPr>
          <p:cNvPr id="3" name="TextBox 2"/>
          <p:cNvSpPr txBox="1"/>
          <p:nvPr/>
        </p:nvSpPr>
        <p:spPr>
          <a:xfrm>
            <a:off x="1981200" y="1676400"/>
            <a:ext cx="8382000" cy="4707890"/>
          </a:xfrm>
          <a:prstGeom prst="rect">
            <a:avLst/>
          </a:prstGeom>
          <a:noFill/>
        </p:spPr>
        <p:txBody>
          <a:bodyPr wrap="square" rtlCol="0">
            <a:spAutoFit/>
          </a:bodyPr>
          <a:lstStyle/>
          <a:p>
            <a:r>
              <a:rPr lang="en-US" sz="2000" dirty="0"/>
              <a:t>Search the element in the B-Tree  is the same manner as in the m-way search tree.</a:t>
            </a:r>
          </a:p>
          <a:p>
            <a:r>
              <a:rPr lang="en-IN" sz="2000" dirty="0"/>
              <a:t>If the element is not present then search tends to finish at some leaf node.</a:t>
            </a:r>
          </a:p>
          <a:p>
            <a:endParaRPr lang="en-IN" sz="2000" dirty="0"/>
          </a:p>
          <a:p>
            <a:r>
              <a:rPr lang="en-IN" sz="2000" dirty="0"/>
              <a:t>Two cases arise-</a:t>
            </a:r>
          </a:p>
          <a:p>
            <a:endParaRPr lang="en-IN" sz="2000" dirty="0"/>
          </a:p>
          <a:p>
            <a:r>
              <a:rPr lang="en-IN" sz="2000" dirty="0"/>
              <a:t>Case 1. When leaf element is not full then insert element into it.</a:t>
            </a:r>
          </a:p>
          <a:p>
            <a:endParaRPr lang="en-IN" sz="2000" dirty="0"/>
          </a:p>
          <a:p>
            <a:r>
              <a:rPr lang="en-IN" sz="2000" dirty="0"/>
              <a:t>Case 2. When leaf node is full</a:t>
            </a:r>
          </a:p>
          <a:p>
            <a:pPr marL="457200" indent="-457200">
              <a:buAutoNum type="alphaLcParenR"/>
            </a:pPr>
            <a:r>
              <a:rPr lang="en-IN" sz="2000" dirty="0"/>
              <a:t>Insert the element into the node</a:t>
            </a:r>
          </a:p>
          <a:p>
            <a:pPr marL="457200" indent="-457200">
              <a:buAutoNum type="alphaLcParenR"/>
            </a:pPr>
            <a:r>
              <a:rPr lang="en-IN" sz="2000" dirty="0"/>
              <a:t>Split the node at its median into two nodes at the same level and pushing the median element up by one level into the parent node.</a:t>
            </a:r>
          </a:p>
          <a:p>
            <a:pPr marL="457200" indent="-457200">
              <a:buAutoNum type="alphaLcParenR"/>
            </a:pPr>
            <a:r>
              <a:rPr lang="en-IN" sz="2000" dirty="0"/>
              <a:t>If parent node accommodating the median element is not full then exit otherwise repeat the above steps. It may even call the rearrangement of keys in the root nodes or the formation of new root itself.</a:t>
            </a: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t>8</a:t>
            </a:fld>
            <a:endParaRPr lang="en-US"/>
          </a:p>
        </p:txBody>
      </p:sp>
      <p:sp>
        <p:nvSpPr>
          <p:cNvPr id="9" name="TextBox 8"/>
          <p:cNvSpPr txBox="1"/>
          <p:nvPr/>
        </p:nvSpPr>
        <p:spPr>
          <a:xfrm>
            <a:off x="1745052" y="1480430"/>
            <a:ext cx="8077200" cy="2031325"/>
          </a:xfrm>
          <a:prstGeom prst="rect">
            <a:avLst/>
          </a:prstGeom>
          <a:noFill/>
        </p:spPr>
        <p:txBody>
          <a:bodyPr wrap="square">
            <a:spAutoFit/>
          </a:bodyPr>
          <a:lstStyle/>
          <a:p>
            <a:r>
              <a:rPr lang="en-US" b="1" dirty="0">
                <a:solidFill>
                  <a:schemeClr val="accent3"/>
                </a:solidFill>
                <a:latin typeface="+mj-lt"/>
              </a:rPr>
              <a:t>Constructing a B Tree</a:t>
            </a:r>
          </a:p>
          <a:p>
            <a:br>
              <a:rPr lang="en-US" sz="1800" dirty="0">
                <a:latin typeface="+mj-lt"/>
              </a:rPr>
            </a:br>
            <a:r>
              <a:rPr lang="en-US" sz="1800" dirty="0">
                <a:solidFill>
                  <a:srgbClr val="444444"/>
                </a:solidFill>
                <a:latin typeface="+mj-lt"/>
              </a:rPr>
              <a:t>Example</a:t>
            </a:r>
            <a:br>
              <a:rPr lang="en-US" sz="1800" dirty="0">
                <a:latin typeface="+mj-lt"/>
              </a:rPr>
            </a:br>
            <a:r>
              <a:rPr lang="en-US" sz="1800" dirty="0">
                <a:solidFill>
                  <a:srgbClr val="444444"/>
                </a:solidFill>
                <a:latin typeface="+mj-lt"/>
              </a:rPr>
              <a:t>key :- </a:t>
            </a:r>
            <a:r>
              <a:rPr lang="en-US" dirty="0">
                <a:solidFill>
                  <a:srgbClr val="444444"/>
                </a:solidFill>
                <a:latin typeface="+mj-lt"/>
              </a:rPr>
              <a:t>P,A,Q,S,B,X,C,L,Z,Y,T,G,J,I,D,H,R,V,E,U,F,R</a:t>
            </a:r>
            <a:r>
              <a:rPr lang="en-US" sz="1800" dirty="0">
                <a:solidFill>
                  <a:srgbClr val="444444"/>
                </a:solidFill>
                <a:latin typeface="+mj-lt"/>
              </a:rPr>
              <a:t>.</a:t>
            </a:r>
            <a:br>
              <a:rPr lang="en-US" sz="1800" dirty="0">
                <a:latin typeface="+mj-lt"/>
              </a:rPr>
            </a:br>
            <a:r>
              <a:rPr lang="en-US" sz="1800" dirty="0">
                <a:solidFill>
                  <a:srgbClr val="444444"/>
                </a:solidFill>
                <a:latin typeface="+mj-lt"/>
              </a:rPr>
              <a:t>Order = 5</a:t>
            </a:r>
          </a:p>
          <a:p>
            <a:endParaRPr lang="en-US" dirty="0">
              <a:solidFill>
                <a:srgbClr val="444444"/>
              </a:solidFill>
              <a:latin typeface="+mj-lt"/>
            </a:endParaRPr>
          </a:p>
          <a:p>
            <a:endParaRPr lang="en-IN" dirty="0"/>
          </a:p>
        </p:txBody>
      </p:sp>
      <p:sp>
        <p:nvSpPr>
          <p:cNvPr id="3" name="TextBox 2"/>
          <p:cNvSpPr txBox="1"/>
          <p:nvPr/>
        </p:nvSpPr>
        <p:spPr>
          <a:xfrm>
            <a:off x="2247900" y="2895600"/>
            <a:ext cx="1115060" cy="368300"/>
          </a:xfrm>
          <a:prstGeom prst="rect">
            <a:avLst/>
          </a:prstGeom>
          <a:noFill/>
        </p:spPr>
        <p:txBody>
          <a:bodyPr wrap="none" rtlCol="0">
            <a:spAutoFit/>
          </a:bodyPr>
          <a:lstStyle/>
          <a:p>
            <a:r>
              <a:rPr lang="en-US" dirty="0"/>
              <a:t>1. Insert P</a:t>
            </a:r>
            <a:endParaRPr lang="en-IN" dirty="0"/>
          </a:p>
        </p:txBody>
      </p:sp>
      <p:pic>
        <p:nvPicPr>
          <p:cNvPr id="11" name="Picture 10"/>
          <p:cNvPicPr>
            <a:picLocks noChangeAspect="1"/>
          </p:cNvPicPr>
          <p:nvPr/>
        </p:nvPicPr>
        <p:blipFill>
          <a:blip r:embed="rId2"/>
          <a:stretch>
            <a:fillRect/>
          </a:stretch>
        </p:blipFill>
        <p:spPr>
          <a:xfrm>
            <a:off x="5410200" y="3423920"/>
            <a:ext cx="891617" cy="510584"/>
          </a:xfrm>
          <a:prstGeom prst="rect">
            <a:avLst/>
          </a:prstGeom>
        </p:spPr>
      </p:pic>
      <p:sp>
        <p:nvSpPr>
          <p:cNvPr id="13" name="TextBox 12"/>
          <p:cNvSpPr txBox="1"/>
          <p:nvPr/>
        </p:nvSpPr>
        <p:spPr>
          <a:xfrm>
            <a:off x="2349500" y="4127037"/>
            <a:ext cx="4597400" cy="368300"/>
          </a:xfrm>
          <a:prstGeom prst="rect">
            <a:avLst/>
          </a:prstGeom>
          <a:noFill/>
        </p:spPr>
        <p:txBody>
          <a:bodyPr wrap="square">
            <a:spAutoFit/>
          </a:bodyPr>
          <a:lstStyle/>
          <a:p>
            <a:r>
              <a:rPr lang="en-US" dirty="0"/>
              <a:t>2. Insert P</a:t>
            </a:r>
            <a:endParaRPr lang="en-IN" dirty="0"/>
          </a:p>
        </p:txBody>
      </p:sp>
      <p:pic>
        <p:nvPicPr>
          <p:cNvPr id="15" name="Picture 14"/>
          <p:cNvPicPr>
            <a:picLocks noChangeAspect="1"/>
          </p:cNvPicPr>
          <p:nvPr/>
        </p:nvPicPr>
        <p:blipFill>
          <a:blip r:embed="rId3"/>
          <a:stretch>
            <a:fillRect/>
          </a:stretch>
        </p:blipFill>
        <p:spPr>
          <a:xfrm>
            <a:off x="4953000" y="4688902"/>
            <a:ext cx="1661304" cy="55630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t>9</a:t>
            </a:fld>
            <a:endParaRPr lang="en-US"/>
          </a:p>
        </p:txBody>
      </p:sp>
      <p:sp>
        <p:nvSpPr>
          <p:cNvPr id="9" name="TextBox 8"/>
          <p:cNvSpPr txBox="1"/>
          <p:nvPr/>
        </p:nvSpPr>
        <p:spPr>
          <a:xfrm>
            <a:off x="1981200" y="1053710"/>
            <a:ext cx="8077200" cy="1229995"/>
          </a:xfrm>
          <a:prstGeom prst="rect">
            <a:avLst/>
          </a:prstGeom>
          <a:noFill/>
        </p:spPr>
        <p:txBody>
          <a:bodyPr wrap="square">
            <a:spAutoFit/>
          </a:bodyPr>
          <a:lstStyle/>
          <a:p>
            <a:r>
              <a:rPr lang="en-US" sz="2000" b="1" dirty="0">
                <a:solidFill>
                  <a:schemeClr val="accent3"/>
                </a:solidFill>
                <a:latin typeface="+mj-lt"/>
              </a:rPr>
              <a:t>Constructing a B Tree</a:t>
            </a:r>
          </a:p>
          <a:p>
            <a:br>
              <a:rPr lang="en-US" sz="1800" dirty="0">
                <a:latin typeface="+mj-lt"/>
              </a:rPr>
            </a:br>
            <a:r>
              <a:rPr lang="en-US" sz="1800" dirty="0">
                <a:solidFill>
                  <a:srgbClr val="444444"/>
                </a:solidFill>
                <a:latin typeface="+mj-lt"/>
              </a:rPr>
              <a:t>Example</a:t>
            </a:r>
            <a:br>
              <a:rPr lang="en-US" sz="1800" dirty="0">
                <a:latin typeface="+mj-lt"/>
              </a:rPr>
            </a:br>
            <a:r>
              <a:rPr lang="en-US" sz="1800" dirty="0">
                <a:solidFill>
                  <a:srgbClr val="444444"/>
                </a:solidFill>
                <a:latin typeface="+mj-lt"/>
              </a:rPr>
              <a:t>key :- </a:t>
            </a:r>
            <a:r>
              <a:rPr lang="en-US" dirty="0">
                <a:solidFill>
                  <a:srgbClr val="444444"/>
                </a:solidFill>
                <a:latin typeface="+mj-lt"/>
              </a:rPr>
              <a:t>P,A,Q,S,B,X,C,L,Z,Y,T,G,J,I,D,H,R,V,E,U,F,R,O</a:t>
            </a:r>
            <a:r>
              <a:rPr lang="en-US" sz="1800" dirty="0">
                <a:solidFill>
                  <a:srgbClr val="444444"/>
                </a:solidFill>
                <a:latin typeface="+mj-lt"/>
              </a:rPr>
              <a:t>.</a:t>
            </a:r>
            <a:endParaRPr lang="en-IN" dirty="0"/>
          </a:p>
        </p:txBody>
      </p:sp>
      <p:sp>
        <p:nvSpPr>
          <p:cNvPr id="3" name="TextBox 2"/>
          <p:cNvSpPr txBox="1"/>
          <p:nvPr/>
        </p:nvSpPr>
        <p:spPr>
          <a:xfrm>
            <a:off x="1986280" y="2353936"/>
            <a:ext cx="1150620" cy="368300"/>
          </a:xfrm>
          <a:prstGeom prst="rect">
            <a:avLst/>
          </a:prstGeom>
          <a:noFill/>
        </p:spPr>
        <p:txBody>
          <a:bodyPr wrap="none" rtlCol="0">
            <a:spAutoFit/>
          </a:bodyPr>
          <a:lstStyle/>
          <a:p>
            <a:r>
              <a:rPr lang="en-US" dirty="0"/>
              <a:t>1. Insert Q</a:t>
            </a:r>
            <a:endParaRPr lang="en-IN" dirty="0"/>
          </a:p>
        </p:txBody>
      </p:sp>
      <p:sp>
        <p:nvSpPr>
          <p:cNvPr id="13" name="TextBox 12"/>
          <p:cNvSpPr txBox="1"/>
          <p:nvPr/>
        </p:nvSpPr>
        <p:spPr>
          <a:xfrm>
            <a:off x="1981200" y="3121698"/>
            <a:ext cx="4597400" cy="368300"/>
          </a:xfrm>
          <a:prstGeom prst="rect">
            <a:avLst/>
          </a:prstGeom>
          <a:noFill/>
        </p:spPr>
        <p:txBody>
          <a:bodyPr wrap="square">
            <a:spAutoFit/>
          </a:bodyPr>
          <a:lstStyle/>
          <a:p>
            <a:r>
              <a:rPr lang="en-US" dirty="0"/>
              <a:t>2. Insert S</a:t>
            </a:r>
            <a:endParaRPr lang="en-IN" dirty="0"/>
          </a:p>
        </p:txBody>
      </p:sp>
      <p:pic>
        <p:nvPicPr>
          <p:cNvPr id="10" name="Picture 9"/>
          <p:cNvPicPr>
            <a:picLocks noChangeAspect="1"/>
          </p:cNvPicPr>
          <p:nvPr/>
        </p:nvPicPr>
        <p:blipFill>
          <a:blip r:embed="rId2"/>
          <a:stretch>
            <a:fillRect/>
          </a:stretch>
        </p:blipFill>
        <p:spPr>
          <a:xfrm>
            <a:off x="4617720" y="2353936"/>
            <a:ext cx="2103302" cy="518205"/>
          </a:xfrm>
          <a:prstGeom prst="rect">
            <a:avLst/>
          </a:prstGeom>
        </p:spPr>
      </p:pic>
      <p:pic>
        <p:nvPicPr>
          <p:cNvPr id="14" name="Picture 13"/>
          <p:cNvPicPr>
            <a:picLocks noChangeAspect="1"/>
          </p:cNvPicPr>
          <p:nvPr/>
        </p:nvPicPr>
        <p:blipFill>
          <a:blip r:embed="rId3"/>
          <a:stretch>
            <a:fillRect/>
          </a:stretch>
        </p:blipFill>
        <p:spPr>
          <a:xfrm>
            <a:off x="4279900" y="3136938"/>
            <a:ext cx="2796782" cy="502964"/>
          </a:xfrm>
          <a:prstGeom prst="rect">
            <a:avLst/>
          </a:prstGeom>
        </p:spPr>
      </p:pic>
      <p:pic>
        <p:nvPicPr>
          <p:cNvPr id="16" name="Picture 15"/>
          <p:cNvPicPr>
            <a:picLocks noChangeAspect="1"/>
          </p:cNvPicPr>
          <p:nvPr/>
        </p:nvPicPr>
        <p:blipFill>
          <a:blip r:embed="rId4"/>
          <a:stretch>
            <a:fillRect/>
          </a:stretch>
        </p:blipFill>
        <p:spPr>
          <a:xfrm>
            <a:off x="4114800" y="3962400"/>
            <a:ext cx="3048264" cy="1265030"/>
          </a:xfrm>
          <a:prstGeom prst="rect">
            <a:avLst/>
          </a:prstGeom>
        </p:spPr>
      </p:pic>
      <p:sp>
        <p:nvSpPr>
          <p:cNvPr id="18" name="TextBox 17"/>
          <p:cNvSpPr txBox="1"/>
          <p:nvPr/>
        </p:nvSpPr>
        <p:spPr>
          <a:xfrm>
            <a:off x="1981200" y="3953252"/>
            <a:ext cx="4597400" cy="368300"/>
          </a:xfrm>
          <a:prstGeom prst="rect">
            <a:avLst/>
          </a:prstGeom>
          <a:noFill/>
        </p:spPr>
        <p:txBody>
          <a:bodyPr wrap="square">
            <a:spAutoFit/>
          </a:bodyPr>
          <a:lstStyle/>
          <a:p>
            <a:r>
              <a:rPr lang="en-US" dirty="0"/>
              <a:t>3. Insert B </a:t>
            </a:r>
            <a:endParaRPr lang="en-IN" dirty="0"/>
          </a:p>
        </p:txBody>
      </p:sp>
    </p:spTree>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799B73E8-D096-4286-8F36-40C54A4F4389}" vid="{C3A075C2-939A-40B2-9E3C-6B640B02FD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10</TotalTime>
  <Words>1246</Words>
  <Application>Microsoft Office PowerPoint</Application>
  <PresentationFormat>Widescreen</PresentationFormat>
  <Paragraphs>180</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Theme1</vt:lpstr>
      <vt:lpstr>                              B-Tree</vt:lpstr>
      <vt:lpstr>Motivation for B-Trees</vt:lpstr>
      <vt:lpstr>PowerPoint Presentation</vt:lpstr>
      <vt:lpstr>Motivation (cont.)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Reasons for using B-Trees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Binomial Heap</dc:title>
  <dc:creator/>
  <cp:lastModifiedBy>rupali khare</cp:lastModifiedBy>
  <cp:revision>14</cp:revision>
  <dcterms:created xsi:type="dcterms:W3CDTF">2021-12-15T05:43:28Z</dcterms:created>
  <dcterms:modified xsi:type="dcterms:W3CDTF">2021-12-15T06:36:03Z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49637EFF55754B27A9419FE3F96E1F83</vt:lpwstr>
  </property>
  <property fmtid="{D5CDD505-2E9C-101B-9397-08002B2CF9AE}" pid="3" name="KSOProductBuildVer">
    <vt:lpwstr>1033-11.2.0.10382</vt:lpwstr>
  </property>
</Properties>
</file>