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352" r:id="rId2"/>
    <p:sldId id="489" r:id="rId3"/>
    <p:sldId id="488" r:id="rId4"/>
    <p:sldId id="303" r:id="rId5"/>
    <p:sldId id="350" r:id="rId6"/>
    <p:sldId id="311" r:id="rId7"/>
    <p:sldId id="487" r:id="rId8"/>
    <p:sldId id="351" r:id="rId9"/>
    <p:sldId id="312" r:id="rId10"/>
    <p:sldId id="313" r:id="rId11"/>
    <p:sldId id="314" r:id="rId12"/>
    <p:sldId id="315" r:id="rId13"/>
    <p:sldId id="316" r:id="rId14"/>
    <p:sldId id="317" r:id="rId15"/>
    <p:sldId id="410" r:id="rId16"/>
    <p:sldId id="368" r:id="rId17"/>
    <p:sldId id="369" r:id="rId18"/>
    <p:sldId id="379" r:id="rId19"/>
    <p:sldId id="371" r:id="rId20"/>
    <p:sldId id="370" r:id="rId21"/>
    <p:sldId id="372" r:id="rId22"/>
    <p:sldId id="374" r:id="rId23"/>
    <p:sldId id="375" r:id="rId24"/>
    <p:sldId id="376" r:id="rId25"/>
    <p:sldId id="377" r:id="rId26"/>
    <p:sldId id="378" r:id="rId27"/>
    <p:sldId id="409" r:id="rId28"/>
    <p:sldId id="484" r:id="rId29"/>
    <p:sldId id="483" r:id="rId30"/>
    <p:sldId id="353" r:id="rId31"/>
    <p:sldId id="408" r:id="rId32"/>
    <p:sldId id="485" r:id="rId33"/>
    <p:sldId id="366" r:id="rId34"/>
    <p:sldId id="355" r:id="rId35"/>
    <p:sldId id="486" r:id="rId36"/>
    <p:sldId id="356" r:id="rId37"/>
    <p:sldId id="367" r:id="rId38"/>
    <p:sldId id="357" r:id="rId39"/>
    <p:sldId id="358" r:id="rId40"/>
    <p:sldId id="359" r:id="rId41"/>
    <p:sldId id="360" r:id="rId42"/>
    <p:sldId id="361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0" r:id="rId52"/>
    <p:sldId id="391" r:id="rId53"/>
    <p:sldId id="392" r:id="rId54"/>
    <p:sldId id="393" r:id="rId55"/>
    <p:sldId id="394" r:id="rId56"/>
    <p:sldId id="395" r:id="rId57"/>
    <p:sldId id="396" r:id="rId58"/>
    <p:sldId id="397" r:id="rId59"/>
    <p:sldId id="398" r:id="rId60"/>
    <p:sldId id="399" r:id="rId61"/>
    <p:sldId id="400" r:id="rId62"/>
    <p:sldId id="401" r:id="rId63"/>
    <p:sldId id="403" r:id="rId64"/>
    <p:sldId id="402" r:id="rId65"/>
    <p:sldId id="404" r:id="rId66"/>
    <p:sldId id="405" r:id="rId67"/>
    <p:sldId id="406" r:id="rId68"/>
    <p:sldId id="407" r:id="rId69"/>
    <p:sldId id="411" r:id="rId70"/>
    <p:sldId id="413" r:id="rId71"/>
    <p:sldId id="414" r:id="rId72"/>
    <p:sldId id="415" r:id="rId73"/>
    <p:sldId id="416" r:id="rId74"/>
    <p:sldId id="417" r:id="rId75"/>
    <p:sldId id="418" r:id="rId76"/>
    <p:sldId id="419" r:id="rId77"/>
    <p:sldId id="420" r:id="rId78"/>
    <p:sldId id="421" r:id="rId79"/>
    <p:sldId id="422" r:id="rId80"/>
    <p:sldId id="423" r:id="rId81"/>
    <p:sldId id="424" r:id="rId82"/>
    <p:sldId id="425" r:id="rId83"/>
    <p:sldId id="426" r:id="rId84"/>
    <p:sldId id="427" r:id="rId85"/>
    <p:sldId id="428" r:id="rId86"/>
    <p:sldId id="429" r:id="rId87"/>
    <p:sldId id="430" r:id="rId88"/>
    <p:sldId id="431" r:id="rId89"/>
    <p:sldId id="432" r:id="rId90"/>
    <p:sldId id="482" r:id="rId91"/>
    <p:sldId id="354" r:id="rId92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87">
          <p15:clr>
            <a:srgbClr val="A4A3A4"/>
          </p15:clr>
        </p15:guide>
        <p15:guide id="2" pos="34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0000"/>
    <a:srgbClr val="33CC33"/>
    <a:srgbClr val="FFCCCC"/>
    <a:srgbClr val="CCECFF"/>
    <a:srgbClr val="99CCFF"/>
    <a:srgbClr val="CC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>
        <p:guide orient="horz" pos="2587"/>
        <p:guide pos="34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slide" Target="slides/slide75.xml" /><Relationship Id="rId84" Type="http://schemas.openxmlformats.org/officeDocument/2006/relationships/slide" Target="slides/slide83.xml" /><Relationship Id="rId89" Type="http://schemas.openxmlformats.org/officeDocument/2006/relationships/slide" Target="slides/slide88.xml" /><Relationship Id="rId97" Type="http://schemas.openxmlformats.org/officeDocument/2006/relationships/theme" Target="theme/theme1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92" Type="http://schemas.openxmlformats.org/officeDocument/2006/relationships/slide" Target="slides/slide9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slide" Target="slides/slide86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90" Type="http://schemas.openxmlformats.org/officeDocument/2006/relationships/slide" Target="slides/slide89.xml" /><Relationship Id="rId95" Type="http://schemas.openxmlformats.org/officeDocument/2006/relationships/presProps" Target="presProps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93" Type="http://schemas.openxmlformats.org/officeDocument/2006/relationships/notesMaster" Target="notesMasters/notesMaster1.xml" /><Relationship Id="rId98" Type="http://schemas.openxmlformats.org/officeDocument/2006/relationships/tableStyles" Target="tableStyle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slide" Target="slides/slide87.xml" /><Relationship Id="rId91" Type="http://schemas.openxmlformats.org/officeDocument/2006/relationships/slide" Target="slides/slide90.xml" /><Relationship Id="rId9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Relationship Id="rId94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9" Type="http://schemas.openxmlformats.org/officeDocument/2006/relationships/slide" Target="slides/slide38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3027363" cy="466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defTabSz="93218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3175"/>
            <a:ext cx="3027362" cy="466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algn="r" defTabSz="93218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662" tIns="46038" rIns="93662" bIns="46038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7363" cy="466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>
            <a:lvl1pPr defTabSz="93218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20150"/>
            <a:ext cx="3027362" cy="466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>
            <a:lvl1pPr algn="r" defTabSz="932180">
              <a:defRPr sz="1000" i="1"/>
            </a:lvl1pPr>
          </a:lstStyle>
          <a:p>
            <a:fld id="{0DD4D68E-B669-48BB-8ED4-0C6CCDE031E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3218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62280" algn="l" defTabSz="93218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23925" algn="l" defTabSz="93218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87475" algn="l" defTabSz="93218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49755" algn="l" defTabSz="93218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4D68E-B669-48BB-8ED4-0C6CCDE031E5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FF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Intro </a:t>
            </a:r>
            <a:fld id="{DF0FC7C2-37E0-425A-9AA5-3EE441015D3E}" type="slidenum">
              <a:rPr lang="en-US" smtClean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Single-source SPs -  </a:t>
            </a:r>
            <a:fld id="{42F0244B-7466-4CB4-81D1-B725EB600F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Single-source SPs -  </a:t>
            </a:r>
            <a:fld id="{7EB09D97-6C12-4512-8DE8-52B6D9186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Single-source SPs -  </a:t>
            </a:r>
            <a:fld id="{1646F1B0-6CFB-43B3-97B4-FFB2002983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Single-source SPs -  </a:t>
            </a:r>
            <a:fld id="{3A2B6B35-D718-4990-A449-85220E941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Single-source SPs -  </a:t>
            </a:r>
            <a:fld id="{5B9B8F1E-1C17-435F-A9C8-D39E0B206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Single-source SPs -  </a:t>
            </a:r>
            <a:fld id="{4EE44777-C8EA-435D-804E-6B3D223811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Single-source SPs -  </a:t>
            </a:r>
            <a:fld id="{A234EC77-14B7-4411-91AE-2E5BB39523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Single-source SPs -  </a:t>
            </a:r>
            <a:fld id="{2EC53E12-4219-4434-B270-B13C4D12A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Single-source SPs -  </a:t>
            </a:r>
            <a:fld id="{F9E8805D-55E4-47FA-9977-F4F5819458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3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6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3.jpeg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093" y="4674235"/>
            <a:ext cx="8207375" cy="1082675"/>
          </a:xfrm>
        </p:spPr>
        <p:txBody>
          <a:bodyPr>
            <a:normAutofit/>
          </a:bodyPr>
          <a:lstStyle/>
          <a:p>
            <a:r>
              <a:rPr lang="en-IN" sz="222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Rupali Khare</a:t>
            </a:r>
            <a:br>
              <a:rPr lang="en-IN" sz="222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sz="222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Assistant Professor, DCEA, GLAU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Single Source Shortest Path</a:t>
            </a:r>
          </a:p>
          <a:p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324852" y="1002661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3013" name="Oval 3"/>
          <p:cNvSpPr>
            <a:spLocks noChangeArrowheads="1"/>
          </p:cNvSpPr>
          <p:nvPr/>
        </p:nvSpPr>
        <p:spPr bwMode="auto">
          <a:xfrm>
            <a:off x="4159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42830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3015" name="Oval 5"/>
          <p:cNvSpPr>
            <a:spLocks noChangeArrowheads="1"/>
          </p:cNvSpPr>
          <p:nvPr/>
        </p:nvSpPr>
        <p:spPr bwMode="auto">
          <a:xfrm>
            <a:off x="1901825" y="44577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3016" name="Oval 6"/>
          <p:cNvSpPr>
            <a:spLocks noChangeArrowheads="1"/>
          </p:cNvSpPr>
          <p:nvPr/>
        </p:nvSpPr>
        <p:spPr bwMode="auto">
          <a:xfrm>
            <a:off x="42783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3017" name="Oval 7"/>
          <p:cNvSpPr>
            <a:spLocks noChangeArrowheads="1"/>
          </p:cNvSpPr>
          <p:nvPr/>
        </p:nvSpPr>
        <p:spPr bwMode="auto">
          <a:xfrm>
            <a:off x="19208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10</a:t>
            </a:r>
            <a:endParaRPr lang="en-US" b="1"/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 flipV="1">
            <a:off x="922338" y="227965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9" name="Line 9"/>
          <p:cNvSpPr>
            <a:spLocks noChangeShapeType="1"/>
          </p:cNvSpPr>
          <p:nvPr/>
        </p:nvSpPr>
        <p:spPr bwMode="auto">
          <a:xfrm>
            <a:off x="9810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0" name="Line 10"/>
          <p:cNvSpPr>
            <a:spLocks noChangeShapeType="1"/>
          </p:cNvSpPr>
          <p:nvPr/>
        </p:nvSpPr>
        <p:spPr bwMode="auto">
          <a:xfrm>
            <a:off x="21209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1" name="Line 11"/>
          <p:cNvSpPr>
            <a:spLocks noChangeShapeType="1"/>
          </p:cNvSpPr>
          <p:nvPr/>
        </p:nvSpPr>
        <p:spPr bwMode="auto">
          <a:xfrm flipV="1">
            <a:off x="23368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2" name="Line 12"/>
          <p:cNvSpPr>
            <a:spLocks noChangeShapeType="1"/>
          </p:cNvSpPr>
          <p:nvPr/>
        </p:nvSpPr>
        <p:spPr bwMode="auto">
          <a:xfrm>
            <a:off x="44958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3" name="Line 13"/>
          <p:cNvSpPr>
            <a:spLocks noChangeShapeType="1"/>
          </p:cNvSpPr>
          <p:nvPr/>
        </p:nvSpPr>
        <p:spPr bwMode="auto">
          <a:xfrm flipV="1">
            <a:off x="47117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4" name="Line 14"/>
          <p:cNvSpPr>
            <a:spLocks noChangeShapeType="1"/>
          </p:cNvSpPr>
          <p:nvPr/>
        </p:nvSpPr>
        <p:spPr bwMode="auto">
          <a:xfrm>
            <a:off x="25527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5" name="Line 15"/>
          <p:cNvSpPr>
            <a:spLocks noChangeShapeType="1"/>
          </p:cNvSpPr>
          <p:nvPr/>
        </p:nvSpPr>
        <p:spPr bwMode="auto">
          <a:xfrm>
            <a:off x="25622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6" name="Line 16"/>
          <p:cNvSpPr>
            <a:spLocks noChangeShapeType="1"/>
          </p:cNvSpPr>
          <p:nvPr/>
        </p:nvSpPr>
        <p:spPr bwMode="auto">
          <a:xfrm flipV="1">
            <a:off x="24669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 flipH="1" flipV="1">
            <a:off x="10668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8" name="Text Box 18"/>
          <p:cNvSpPr txBox="1">
            <a:spLocks noChangeArrowheads="1"/>
          </p:cNvSpPr>
          <p:nvPr/>
        </p:nvSpPr>
        <p:spPr bwMode="auto">
          <a:xfrm>
            <a:off x="1381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3029" name="Text Box 19"/>
          <p:cNvSpPr txBox="1">
            <a:spLocks noChangeArrowheads="1"/>
          </p:cNvSpPr>
          <p:nvPr/>
        </p:nvSpPr>
        <p:spPr bwMode="auto">
          <a:xfrm>
            <a:off x="20716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3030" name="Text Box 20"/>
          <p:cNvSpPr txBox="1">
            <a:spLocks noChangeArrowheads="1"/>
          </p:cNvSpPr>
          <p:nvPr/>
        </p:nvSpPr>
        <p:spPr bwMode="auto">
          <a:xfrm>
            <a:off x="44386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3031" name="Text Box 21"/>
          <p:cNvSpPr txBox="1">
            <a:spLocks noChangeArrowheads="1"/>
          </p:cNvSpPr>
          <p:nvPr/>
        </p:nvSpPr>
        <p:spPr bwMode="auto">
          <a:xfrm>
            <a:off x="20859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3032" name="Text Box 22"/>
          <p:cNvSpPr txBox="1">
            <a:spLocks noChangeArrowheads="1"/>
          </p:cNvSpPr>
          <p:nvPr/>
        </p:nvSpPr>
        <p:spPr bwMode="auto">
          <a:xfrm>
            <a:off x="44672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3033" name="Text Box 23"/>
          <p:cNvSpPr txBox="1">
            <a:spLocks noChangeArrowheads="1"/>
          </p:cNvSpPr>
          <p:nvPr/>
        </p:nvSpPr>
        <p:spPr bwMode="auto">
          <a:xfrm>
            <a:off x="9906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3034" name="Text Box 24"/>
          <p:cNvSpPr txBox="1">
            <a:spLocks noChangeArrowheads="1"/>
          </p:cNvSpPr>
          <p:nvPr/>
        </p:nvSpPr>
        <p:spPr bwMode="auto">
          <a:xfrm>
            <a:off x="31972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3035" name="Text Box 25"/>
          <p:cNvSpPr txBox="1">
            <a:spLocks noChangeArrowheads="1"/>
          </p:cNvSpPr>
          <p:nvPr/>
        </p:nvSpPr>
        <p:spPr bwMode="auto">
          <a:xfrm>
            <a:off x="32988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3036" name="Text Box 26"/>
          <p:cNvSpPr txBox="1">
            <a:spLocks noChangeArrowheads="1"/>
          </p:cNvSpPr>
          <p:nvPr/>
        </p:nvSpPr>
        <p:spPr bwMode="auto">
          <a:xfrm>
            <a:off x="31813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3037" name="Text Box 27"/>
          <p:cNvSpPr txBox="1">
            <a:spLocks noChangeArrowheads="1"/>
          </p:cNvSpPr>
          <p:nvPr/>
        </p:nvSpPr>
        <p:spPr bwMode="auto">
          <a:xfrm>
            <a:off x="41497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3038" name="Text Box 28"/>
          <p:cNvSpPr txBox="1">
            <a:spLocks noChangeArrowheads="1"/>
          </p:cNvSpPr>
          <p:nvPr/>
        </p:nvSpPr>
        <p:spPr bwMode="auto">
          <a:xfrm>
            <a:off x="47990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3039" name="Text Box 29"/>
          <p:cNvSpPr txBox="1">
            <a:spLocks noChangeArrowheads="1"/>
          </p:cNvSpPr>
          <p:nvPr/>
        </p:nvSpPr>
        <p:spPr bwMode="auto">
          <a:xfrm>
            <a:off x="10477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3040" name="Text Box 30"/>
          <p:cNvSpPr txBox="1">
            <a:spLocks noChangeArrowheads="1"/>
          </p:cNvSpPr>
          <p:nvPr/>
        </p:nvSpPr>
        <p:spPr bwMode="auto">
          <a:xfrm>
            <a:off x="17256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3041" name="Text Box 31"/>
          <p:cNvSpPr txBox="1">
            <a:spLocks noChangeArrowheads="1"/>
          </p:cNvSpPr>
          <p:nvPr/>
        </p:nvSpPr>
        <p:spPr bwMode="auto">
          <a:xfrm>
            <a:off x="23891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3042" name="Text Box 32"/>
          <p:cNvSpPr txBox="1">
            <a:spLocks noChangeArrowheads="1"/>
          </p:cNvSpPr>
          <p:nvPr/>
        </p:nvSpPr>
        <p:spPr bwMode="auto">
          <a:xfrm>
            <a:off x="34861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5652764" y="1438245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anose="05050102010706020507" pitchFamily="18" charset="2"/>
              </a:rPr>
              <a:t>;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Q := V[G];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while</a:t>
            </a:r>
            <a:r>
              <a:rPr lang="en-US" sz="1800" dirty="0">
                <a:sym typeface="Symbol" panose="05050102010706020507" pitchFamily="18" charset="2"/>
              </a:rPr>
              <a:t> Q  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anose="05050102010706020507" pitchFamily="18" charset="2"/>
              </a:rPr>
              <a:t> {u};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for</a:t>
            </a:r>
            <a:r>
              <a:rPr lang="en-US" sz="1800" dirty="0">
                <a:sym typeface="Symbol" panose="05050102010706020507" pitchFamily="18" charset="2"/>
              </a:rPr>
              <a:t> each v  </a:t>
            </a:r>
            <a:r>
              <a:rPr lang="en-US" sz="1800" dirty="0" err="1">
                <a:sym typeface="Symbol" panose="05050102010706020507" pitchFamily="18" charset="2"/>
              </a:rPr>
              <a:t>Adj</a:t>
            </a:r>
            <a:r>
              <a:rPr lang="en-US" sz="1800" dirty="0">
                <a:sym typeface="Symbol" panose="05050102010706020507" pitchFamily="18" charset="2"/>
              </a:rPr>
              <a:t>[u]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	Relax(u, v, w)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/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986338" y="467201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end</a:t>
            </a:r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4037" name="Oval 3"/>
          <p:cNvSpPr>
            <a:spLocks noChangeArrowheads="1"/>
          </p:cNvSpPr>
          <p:nvPr/>
        </p:nvSpPr>
        <p:spPr bwMode="auto">
          <a:xfrm>
            <a:off x="434975" y="325913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4038" name="Oval 4"/>
          <p:cNvSpPr>
            <a:spLocks noChangeArrowheads="1"/>
          </p:cNvSpPr>
          <p:nvPr/>
        </p:nvSpPr>
        <p:spPr bwMode="auto">
          <a:xfrm>
            <a:off x="4302125" y="4478338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4039" name="Oval 5"/>
          <p:cNvSpPr>
            <a:spLocks noChangeArrowheads="1"/>
          </p:cNvSpPr>
          <p:nvPr/>
        </p:nvSpPr>
        <p:spPr bwMode="auto">
          <a:xfrm>
            <a:off x="1920875" y="448627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4040" name="Oval 6"/>
          <p:cNvSpPr>
            <a:spLocks noChangeArrowheads="1"/>
          </p:cNvSpPr>
          <p:nvPr/>
        </p:nvSpPr>
        <p:spPr bwMode="auto">
          <a:xfrm>
            <a:off x="4297363" y="17938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14</a:t>
            </a:r>
            <a:endParaRPr lang="en-US" b="1"/>
          </a:p>
        </p:txBody>
      </p:sp>
      <p:sp>
        <p:nvSpPr>
          <p:cNvPr id="44041" name="Oval 7"/>
          <p:cNvSpPr>
            <a:spLocks noChangeArrowheads="1"/>
          </p:cNvSpPr>
          <p:nvPr/>
        </p:nvSpPr>
        <p:spPr bwMode="auto">
          <a:xfrm>
            <a:off x="1939925" y="17938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4042" name="Line 8"/>
          <p:cNvSpPr>
            <a:spLocks noChangeShapeType="1"/>
          </p:cNvSpPr>
          <p:nvPr/>
        </p:nvSpPr>
        <p:spPr bwMode="auto">
          <a:xfrm flipV="1">
            <a:off x="941388" y="23082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3" name="Line 9"/>
          <p:cNvSpPr>
            <a:spLocks noChangeShapeType="1"/>
          </p:cNvSpPr>
          <p:nvPr/>
        </p:nvSpPr>
        <p:spPr bwMode="auto">
          <a:xfrm>
            <a:off x="1000125" y="379571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>
            <a:off x="2139950" y="238125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V="1">
            <a:off x="2355850" y="2395538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4514850" y="237490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 flipV="1">
            <a:off x="4730750" y="2389188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8" name="Line 14"/>
          <p:cNvSpPr>
            <a:spLocks noChangeShapeType="1"/>
          </p:cNvSpPr>
          <p:nvPr/>
        </p:nvSpPr>
        <p:spPr bwMode="auto">
          <a:xfrm>
            <a:off x="2571750" y="479107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9" name="Line 15"/>
          <p:cNvSpPr>
            <a:spLocks noChangeShapeType="1"/>
          </p:cNvSpPr>
          <p:nvPr/>
        </p:nvSpPr>
        <p:spPr bwMode="auto">
          <a:xfrm>
            <a:off x="2581275" y="20859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50" name="Line 16"/>
          <p:cNvSpPr>
            <a:spLocks noChangeShapeType="1"/>
          </p:cNvSpPr>
          <p:nvPr/>
        </p:nvSpPr>
        <p:spPr bwMode="auto">
          <a:xfrm flipV="1">
            <a:off x="2486025" y="2293938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51" name="Line 17"/>
          <p:cNvSpPr>
            <a:spLocks noChangeShapeType="1"/>
          </p:cNvSpPr>
          <p:nvPr/>
        </p:nvSpPr>
        <p:spPr bwMode="auto">
          <a:xfrm flipH="1" flipV="1">
            <a:off x="1085850" y="357981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157163" y="33401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4053" name="Text Box 19"/>
          <p:cNvSpPr txBox="1">
            <a:spLocks noChangeArrowheads="1"/>
          </p:cNvSpPr>
          <p:nvPr/>
        </p:nvSpPr>
        <p:spPr bwMode="auto">
          <a:xfrm>
            <a:off x="2090738" y="137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4457700" y="137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4055" name="Text Box 21"/>
          <p:cNvSpPr txBox="1">
            <a:spLocks noChangeArrowheads="1"/>
          </p:cNvSpPr>
          <p:nvPr/>
        </p:nvSpPr>
        <p:spPr bwMode="auto">
          <a:xfrm>
            <a:off x="2105025" y="504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4056" name="Text Box 22"/>
          <p:cNvSpPr txBox="1">
            <a:spLocks noChangeArrowheads="1"/>
          </p:cNvSpPr>
          <p:nvPr/>
        </p:nvSpPr>
        <p:spPr bwMode="auto">
          <a:xfrm>
            <a:off x="4486275" y="5029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4057" name="Text Box 23"/>
          <p:cNvSpPr txBox="1">
            <a:spLocks noChangeArrowheads="1"/>
          </p:cNvSpPr>
          <p:nvPr/>
        </p:nvSpPr>
        <p:spPr bwMode="auto">
          <a:xfrm>
            <a:off x="1009650" y="25177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4058" name="Text Box 24"/>
          <p:cNvSpPr txBox="1">
            <a:spLocks noChangeArrowheads="1"/>
          </p:cNvSpPr>
          <p:nvPr/>
        </p:nvSpPr>
        <p:spPr bwMode="auto">
          <a:xfrm>
            <a:off x="3216275" y="16811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4059" name="Text Box 25"/>
          <p:cNvSpPr txBox="1">
            <a:spLocks noChangeArrowheads="1"/>
          </p:cNvSpPr>
          <p:nvPr/>
        </p:nvSpPr>
        <p:spPr bwMode="auto">
          <a:xfrm>
            <a:off x="3317875" y="2833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4060" name="Text Box 26"/>
          <p:cNvSpPr txBox="1">
            <a:spLocks noChangeArrowheads="1"/>
          </p:cNvSpPr>
          <p:nvPr/>
        </p:nvSpPr>
        <p:spPr bwMode="auto">
          <a:xfrm>
            <a:off x="3200400" y="4725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4061" name="Text Box 27"/>
          <p:cNvSpPr txBox="1">
            <a:spLocks noChangeArrowheads="1"/>
          </p:cNvSpPr>
          <p:nvPr/>
        </p:nvSpPr>
        <p:spPr bwMode="auto">
          <a:xfrm>
            <a:off x="4168775" y="3340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4062" name="Text Box 28"/>
          <p:cNvSpPr txBox="1">
            <a:spLocks noChangeArrowheads="1"/>
          </p:cNvSpPr>
          <p:nvPr/>
        </p:nvSpPr>
        <p:spPr bwMode="auto">
          <a:xfrm>
            <a:off x="4818063" y="3340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4063" name="Text Box 29"/>
          <p:cNvSpPr txBox="1">
            <a:spLocks noChangeArrowheads="1"/>
          </p:cNvSpPr>
          <p:nvPr/>
        </p:nvSpPr>
        <p:spPr bwMode="auto">
          <a:xfrm>
            <a:off x="1066800" y="4048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4064" name="Text Box 30"/>
          <p:cNvSpPr txBox="1">
            <a:spLocks noChangeArrowheads="1"/>
          </p:cNvSpPr>
          <p:nvPr/>
        </p:nvSpPr>
        <p:spPr bwMode="auto">
          <a:xfrm>
            <a:off x="1744663" y="3036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4065" name="Text Box 31"/>
          <p:cNvSpPr txBox="1">
            <a:spLocks noChangeArrowheads="1"/>
          </p:cNvSpPr>
          <p:nvPr/>
        </p:nvSpPr>
        <p:spPr bwMode="auto">
          <a:xfrm>
            <a:off x="2408238" y="3036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4066" name="Text Box 32"/>
          <p:cNvSpPr txBox="1">
            <a:spLocks noChangeArrowheads="1"/>
          </p:cNvSpPr>
          <p:nvPr/>
        </p:nvSpPr>
        <p:spPr bwMode="auto">
          <a:xfrm>
            <a:off x="3505200" y="3946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52764" y="1438245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anose="05050102010706020507" pitchFamily="18" charset="2"/>
              </a:rPr>
              <a:t>;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Q := V[G];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while</a:t>
            </a:r>
            <a:r>
              <a:rPr lang="en-US" sz="1800" dirty="0">
                <a:sym typeface="Symbol" panose="05050102010706020507" pitchFamily="18" charset="2"/>
              </a:rPr>
              <a:t> Q  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anose="05050102010706020507" pitchFamily="18" charset="2"/>
              </a:rPr>
              <a:t> {u};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for</a:t>
            </a:r>
            <a:r>
              <a:rPr lang="en-US" sz="1800" dirty="0">
                <a:sym typeface="Symbol" panose="05050102010706020507" pitchFamily="18" charset="2"/>
              </a:rPr>
              <a:t> each v  </a:t>
            </a:r>
            <a:r>
              <a:rPr lang="en-US" sz="1800" dirty="0" err="1">
                <a:sym typeface="Symbol" panose="05050102010706020507" pitchFamily="18" charset="2"/>
              </a:rPr>
              <a:t>Adj</a:t>
            </a:r>
            <a:r>
              <a:rPr lang="en-US" sz="1800" dirty="0">
                <a:sym typeface="Symbol" panose="05050102010706020507" pitchFamily="18" charset="2"/>
              </a:rPr>
              <a:t>[u]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	Relax(u, v, w)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986338" y="467201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end</a:t>
            </a:r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5061" name="Oval 3"/>
          <p:cNvSpPr>
            <a:spLocks noChangeArrowheads="1"/>
          </p:cNvSpPr>
          <p:nvPr/>
        </p:nvSpPr>
        <p:spPr bwMode="auto">
          <a:xfrm>
            <a:off x="349250" y="31924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5062" name="Oval 4"/>
          <p:cNvSpPr>
            <a:spLocks noChangeArrowheads="1"/>
          </p:cNvSpPr>
          <p:nvPr/>
        </p:nvSpPr>
        <p:spPr bwMode="auto">
          <a:xfrm>
            <a:off x="4216400" y="44116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5063" name="Oval 5"/>
          <p:cNvSpPr>
            <a:spLocks noChangeArrowheads="1"/>
          </p:cNvSpPr>
          <p:nvPr/>
        </p:nvSpPr>
        <p:spPr bwMode="auto">
          <a:xfrm>
            <a:off x="1835150" y="44196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5064" name="Oval 6"/>
          <p:cNvSpPr>
            <a:spLocks noChangeArrowheads="1"/>
          </p:cNvSpPr>
          <p:nvPr/>
        </p:nvSpPr>
        <p:spPr bwMode="auto">
          <a:xfrm>
            <a:off x="4211638" y="17272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13</a:t>
            </a:r>
            <a:endParaRPr lang="en-US" b="1"/>
          </a:p>
        </p:txBody>
      </p:sp>
      <p:sp>
        <p:nvSpPr>
          <p:cNvPr id="45065" name="Oval 7"/>
          <p:cNvSpPr>
            <a:spLocks noChangeArrowheads="1"/>
          </p:cNvSpPr>
          <p:nvPr/>
        </p:nvSpPr>
        <p:spPr bwMode="auto">
          <a:xfrm>
            <a:off x="1854200" y="17272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 flipV="1">
            <a:off x="855663" y="22415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914400" y="37290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8" name="Line 10"/>
          <p:cNvSpPr>
            <a:spLocks noChangeShapeType="1"/>
          </p:cNvSpPr>
          <p:nvPr/>
        </p:nvSpPr>
        <p:spPr bwMode="auto">
          <a:xfrm>
            <a:off x="2054225" y="23145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 flipV="1">
            <a:off x="2270125" y="23288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4429125" y="23082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V="1">
            <a:off x="4645025" y="232251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2486025" y="4724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>
            <a:off x="2495550" y="20193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4" name="Line 16"/>
          <p:cNvSpPr>
            <a:spLocks noChangeShapeType="1"/>
          </p:cNvSpPr>
          <p:nvPr/>
        </p:nvSpPr>
        <p:spPr bwMode="auto">
          <a:xfrm flipV="1">
            <a:off x="2400300" y="22272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5" name="Line 17"/>
          <p:cNvSpPr>
            <a:spLocks noChangeShapeType="1"/>
          </p:cNvSpPr>
          <p:nvPr/>
        </p:nvSpPr>
        <p:spPr bwMode="auto">
          <a:xfrm flipH="1" flipV="1">
            <a:off x="1000125" y="35131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6" name="Text Box 18"/>
          <p:cNvSpPr txBox="1">
            <a:spLocks noChangeArrowheads="1"/>
          </p:cNvSpPr>
          <p:nvPr/>
        </p:nvSpPr>
        <p:spPr bwMode="auto">
          <a:xfrm>
            <a:off x="71438" y="32734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5077" name="Text Box 19"/>
          <p:cNvSpPr txBox="1">
            <a:spLocks noChangeArrowheads="1"/>
          </p:cNvSpPr>
          <p:nvPr/>
        </p:nvSpPr>
        <p:spPr bwMode="auto">
          <a:xfrm>
            <a:off x="2005013" y="1311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5078" name="Text Box 20"/>
          <p:cNvSpPr txBox="1">
            <a:spLocks noChangeArrowheads="1"/>
          </p:cNvSpPr>
          <p:nvPr/>
        </p:nvSpPr>
        <p:spPr bwMode="auto">
          <a:xfrm>
            <a:off x="4371975" y="1311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2019300" y="4976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5080" name="Text Box 22"/>
          <p:cNvSpPr txBox="1">
            <a:spLocks noChangeArrowheads="1"/>
          </p:cNvSpPr>
          <p:nvPr/>
        </p:nvSpPr>
        <p:spPr bwMode="auto">
          <a:xfrm>
            <a:off x="4400550" y="4962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5081" name="Text Box 23"/>
          <p:cNvSpPr txBox="1">
            <a:spLocks noChangeArrowheads="1"/>
          </p:cNvSpPr>
          <p:nvPr/>
        </p:nvSpPr>
        <p:spPr bwMode="auto">
          <a:xfrm>
            <a:off x="923925" y="24511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5082" name="Text Box 24"/>
          <p:cNvSpPr txBox="1">
            <a:spLocks noChangeArrowheads="1"/>
          </p:cNvSpPr>
          <p:nvPr/>
        </p:nvSpPr>
        <p:spPr bwMode="auto">
          <a:xfrm>
            <a:off x="3130550" y="1614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5083" name="Text Box 25"/>
          <p:cNvSpPr txBox="1">
            <a:spLocks noChangeArrowheads="1"/>
          </p:cNvSpPr>
          <p:nvPr/>
        </p:nvSpPr>
        <p:spPr bwMode="auto">
          <a:xfrm>
            <a:off x="3232150" y="2767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5084" name="Text Box 26"/>
          <p:cNvSpPr txBox="1">
            <a:spLocks noChangeArrowheads="1"/>
          </p:cNvSpPr>
          <p:nvPr/>
        </p:nvSpPr>
        <p:spPr bwMode="auto">
          <a:xfrm>
            <a:off x="3114675" y="4659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5085" name="Text Box 27"/>
          <p:cNvSpPr txBox="1">
            <a:spLocks noChangeArrowheads="1"/>
          </p:cNvSpPr>
          <p:nvPr/>
        </p:nvSpPr>
        <p:spPr bwMode="auto">
          <a:xfrm>
            <a:off x="4083050" y="327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5086" name="Text Box 28"/>
          <p:cNvSpPr txBox="1">
            <a:spLocks noChangeArrowheads="1"/>
          </p:cNvSpPr>
          <p:nvPr/>
        </p:nvSpPr>
        <p:spPr bwMode="auto">
          <a:xfrm>
            <a:off x="4732338" y="327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5087" name="Text Box 29"/>
          <p:cNvSpPr txBox="1">
            <a:spLocks noChangeArrowheads="1"/>
          </p:cNvSpPr>
          <p:nvPr/>
        </p:nvSpPr>
        <p:spPr bwMode="auto">
          <a:xfrm>
            <a:off x="981075" y="3981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5088" name="Text Box 30"/>
          <p:cNvSpPr txBox="1">
            <a:spLocks noChangeArrowheads="1"/>
          </p:cNvSpPr>
          <p:nvPr/>
        </p:nvSpPr>
        <p:spPr bwMode="auto">
          <a:xfrm>
            <a:off x="1658938" y="29702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5089" name="Text Box 31"/>
          <p:cNvSpPr txBox="1">
            <a:spLocks noChangeArrowheads="1"/>
          </p:cNvSpPr>
          <p:nvPr/>
        </p:nvSpPr>
        <p:spPr bwMode="auto">
          <a:xfrm>
            <a:off x="2322513" y="29702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5090" name="Text Box 32"/>
          <p:cNvSpPr txBox="1">
            <a:spLocks noChangeArrowheads="1"/>
          </p:cNvSpPr>
          <p:nvPr/>
        </p:nvSpPr>
        <p:spPr bwMode="auto">
          <a:xfrm>
            <a:off x="3419475" y="38798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52764" y="1438245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anose="05050102010706020507" pitchFamily="18" charset="2"/>
              </a:rPr>
              <a:t>;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Q := V[G];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while</a:t>
            </a:r>
            <a:r>
              <a:rPr lang="en-US" sz="1800" dirty="0">
                <a:sym typeface="Symbol" panose="05050102010706020507" pitchFamily="18" charset="2"/>
              </a:rPr>
              <a:t> Q  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anose="05050102010706020507" pitchFamily="18" charset="2"/>
              </a:rPr>
              <a:t> {u};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for</a:t>
            </a:r>
            <a:r>
              <a:rPr lang="en-US" sz="1800" dirty="0">
                <a:sym typeface="Symbol" panose="05050102010706020507" pitchFamily="18" charset="2"/>
              </a:rPr>
              <a:t> each v  </a:t>
            </a:r>
            <a:r>
              <a:rPr lang="en-US" sz="1800" dirty="0" err="1">
                <a:sym typeface="Symbol" panose="05050102010706020507" pitchFamily="18" charset="2"/>
              </a:rPr>
              <a:t>Adj</a:t>
            </a:r>
            <a:r>
              <a:rPr lang="en-US" sz="1800" dirty="0">
                <a:sym typeface="Symbol" panose="05050102010706020507" pitchFamily="18" charset="2"/>
              </a:rPr>
              <a:t>[u]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	Relax(u, v, w)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986338" y="467201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end</a:t>
            </a:r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277812" y="312578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6086" name="Oval 4"/>
          <p:cNvSpPr>
            <a:spLocks noChangeArrowheads="1"/>
          </p:cNvSpPr>
          <p:nvPr/>
        </p:nvSpPr>
        <p:spPr bwMode="auto">
          <a:xfrm>
            <a:off x="4144962" y="434498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6087" name="Oval 5"/>
          <p:cNvSpPr>
            <a:spLocks noChangeArrowheads="1"/>
          </p:cNvSpPr>
          <p:nvPr/>
        </p:nvSpPr>
        <p:spPr bwMode="auto">
          <a:xfrm>
            <a:off x="1763712" y="435292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6088" name="Oval 6"/>
          <p:cNvSpPr>
            <a:spLocks noChangeArrowheads="1"/>
          </p:cNvSpPr>
          <p:nvPr/>
        </p:nvSpPr>
        <p:spPr bwMode="auto">
          <a:xfrm>
            <a:off x="4140200" y="1660525"/>
            <a:ext cx="649287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9</a:t>
            </a:r>
            <a:endParaRPr lang="en-US" b="1"/>
          </a:p>
        </p:txBody>
      </p:sp>
      <p:sp>
        <p:nvSpPr>
          <p:cNvPr id="46089" name="Oval 7"/>
          <p:cNvSpPr>
            <a:spLocks noChangeArrowheads="1"/>
          </p:cNvSpPr>
          <p:nvPr/>
        </p:nvSpPr>
        <p:spPr bwMode="auto">
          <a:xfrm>
            <a:off x="1782762" y="166052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6090" name="Line 8"/>
          <p:cNvSpPr>
            <a:spLocks noChangeShapeType="1"/>
          </p:cNvSpPr>
          <p:nvPr/>
        </p:nvSpPr>
        <p:spPr bwMode="auto">
          <a:xfrm flipV="1">
            <a:off x="784225" y="217487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842962" y="366236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2" name="Line 10"/>
          <p:cNvSpPr>
            <a:spLocks noChangeShapeType="1"/>
          </p:cNvSpPr>
          <p:nvPr/>
        </p:nvSpPr>
        <p:spPr bwMode="auto">
          <a:xfrm>
            <a:off x="1982787" y="224790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3" name="Line 11"/>
          <p:cNvSpPr>
            <a:spLocks noChangeShapeType="1"/>
          </p:cNvSpPr>
          <p:nvPr/>
        </p:nvSpPr>
        <p:spPr bwMode="auto">
          <a:xfrm flipV="1">
            <a:off x="2198687" y="2262188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4" name="Line 12"/>
          <p:cNvSpPr>
            <a:spLocks noChangeShapeType="1"/>
          </p:cNvSpPr>
          <p:nvPr/>
        </p:nvSpPr>
        <p:spPr bwMode="auto">
          <a:xfrm>
            <a:off x="4357687" y="224155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 flipV="1">
            <a:off x="4573587" y="2255838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6" name="Line 14"/>
          <p:cNvSpPr>
            <a:spLocks noChangeShapeType="1"/>
          </p:cNvSpPr>
          <p:nvPr/>
        </p:nvSpPr>
        <p:spPr bwMode="auto">
          <a:xfrm>
            <a:off x="2414587" y="465772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7" name="Line 15"/>
          <p:cNvSpPr>
            <a:spLocks noChangeShapeType="1"/>
          </p:cNvSpPr>
          <p:nvPr/>
        </p:nvSpPr>
        <p:spPr bwMode="auto">
          <a:xfrm>
            <a:off x="2424112" y="195262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8" name="Line 16"/>
          <p:cNvSpPr>
            <a:spLocks noChangeShapeType="1"/>
          </p:cNvSpPr>
          <p:nvPr/>
        </p:nvSpPr>
        <p:spPr bwMode="auto">
          <a:xfrm flipV="1">
            <a:off x="2328862" y="2160588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 flipH="1" flipV="1">
            <a:off x="928687" y="344646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00" name="Text Box 18"/>
          <p:cNvSpPr txBox="1">
            <a:spLocks noChangeArrowheads="1"/>
          </p:cNvSpPr>
          <p:nvPr/>
        </p:nvSpPr>
        <p:spPr bwMode="auto">
          <a:xfrm>
            <a:off x="0" y="320675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6101" name="Text Box 19"/>
          <p:cNvSpPr txBox="1">
            <a:spLocks noChangeArrowheads="1"/>
          </p:cNvSpPr>
          <p:nvPr/>
        </p:nvSpPr>
        <p:spPr bwMode="auto">
          <a:xfrm>
            <a:off x="1933575" y="124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6102" name="Text Box 20"/>
          <p:cNvSpPr txBox="1">
            <a:spLocks noChangeArrowheads="1"/>
          </p:cNvSpPr>
          <p:nvPr/>
        </p:nvSpPr>
        <p:spPr bwMode="auto">
          <a:xfrm>
            <a:off x="4300537" y="124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6103" name="Text Box 21"/>
          <p:cNvSpPr txBox="1">
            <a:spLocks noChangeArrowheads="1"/>
          </p:cNvSpPr>
          <p:nvPr/>
        </p:nvSpPr>
        <p:spPr bwMode="auto">
          <a:xfrm>
            <a:off x="1947862" y="4910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6104" name="Text Box 22"/>
          <p:cNvSpPr txBox="1">
            <a:spLocks noChangeArrowheads="1"/>
          </p:cNvSpPr>
          <p:nvPr/>
        </p:nvSpPr>
        <p:spPr bwMode="auto">
          <a:xfrm>
            <a:off x="4329112" y="48958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6105" name="Text Box 23"/>
          <p:cNvSpPr txBox="1">
            <a:spLocks noChangeArrowheads="1"/>
          </p:cNvSpPr>
          <p:nvPr/>
        </p:nvSpPr>
        <p:spPr bwMode="auto">
          <a:xfrm>
            <a:off x="852487" y="23844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6106" name="Text Box 24"/>
          <p:cNvSpPr txBox="1">
            <a:spLocks noChangeArrowheads="1"/>
          </p:cNvSpPr>
          <p:nvPr/>
        </p:nvSpPr>
        <p:spPr bwMode="auto">
          <a:xfrm>
            <a:off x="3059112" y="1547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6107" name="Text Box 25"/>
          <p:cNvSpPr txBox="1">
            <a:spLocks noChangeArrowheads="1"/>
          </p:cNvSpPr>
          <p:nvPr/>
        </p:nvSpPr>
        <p:spPr bwMode="auto">
          <a:xfrm>
            <a:off x="3160712" y="27003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6108" name="Text Box 26"/>
          <p:cNvSpPr txBox="1">
            <a:spLocks noChangeArrowheads="1"/>
          </p:cNvSpPr>
          <p:nvPr/>
        </p:nvSpPr>
        <p:spPr bwMode="auto">
          <a:xfrm>
            <a:off x="3043237" y="4592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6109" name="Text Box 27"/>
          <p:cNvSpPr txBox="1">
            <a:spLocks noChangeArrowheads="1"/>
          </p:cNvSpPr>
          <p:nvPr/>
        </p:nvSpPr>
        <p:spPr bwMode="auto">
          <a:xfrm>
            <a:off x="4011612" y="3206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6110" name="Text Box 28"/>
          <p:cNvSpPr txBox="1">
            <a:spLocks noChangeArrowheads="1"/>
          </p:cNvSpPr>
          <p:nvPr/>
        </p:nvSpPr>
        <p:spPr bwMode="auto">
          <a:xfrm>
            <a:off x="4660900" y="3206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6111" name="Text Box 29"/>
          <p:cNvSpPr txBox="1">
            <a:spLocks noChangeArrowheads="1"/>
          </p:cNvSpPr>
          <p:nvPr/>
        </p:nvSpPr>
        <p:spPr bwMode="auto">
          <a:xfrm>
            <a:off x="909637" y="3914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6112" name="Text Box 30"/>
          <p:cNvSpPr txBox="1">
            <a:spLocks noChangeArrowheads="1"/>
          </p:cNvSpPr>
          <p:nvPr/>
        </p:nvSpPr>
        <p:spPr bwMode="auto">
          <a:xfrm>
            <a:off x="1587500" y="29035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6113" name="Text Box 31"/>
          <p:cNvSpPr txBox="1">
            <a:spLocks noChangeArrowheads="1"/>
          </p:cNvSpPr>
          <p:nvPr/>
        </p:nvSpPr>
        <p:spPr bwMode="auto">
          <a:xfrm>
            <a:off x="2251075" y="29035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6114" name="Text Box 32"/>
          <p:cNvSpPr txBox="1">
            <a:spLocks noChangeArrowheads="1"/>
          </p:cNvSpPr>
          <p:nvPr/>
        </p:nvSpPr>
        <p:spPr bwMode="auto">
          <a:xfrm>
            <a:off x="3348037" y="38131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52764" y="1438245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anose="05050102010706020507" pitchFamily="18" charset="2"/>
              </a:rPr>
              <a:t>;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Q := V[G];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while</a:t>
            </a:r>
            <a:r>
              <a:rPr lang="en-US" sz="1800" dirty="0">
                <a:sym typeface="Symbol" panose="05050102010706020507" pitchFamily="18" charset="2"/>
              </a:rPr>
              <a:t> Q  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anose="05050102010706020507" pitchFamily="18" charset="2"/>
              </a:rPr>
              <a:t> {u};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for</a:t>
            </a:r>
            <a:r>
              <a:rPr lang="en-US" sz="1800" dirty="0">
                <a:sym typeface="Symbol" panose="05050102010706020507" pitchFamily="18" charset="2"/>
              </a:rPr>
              <a:t> each v  </a:t>
            </a:r>
            <a:r>
              <a:rPr lang="en-US" sz="1800" dirty="0" err="1">
                <a:sym typeface="Symbol" panose="05050102010706020507" pitchFamily="18" charset="2"/>
              </a:rPr>
              <a:t>Adj</a:t>
            </a:r>
            <a:r>
              <a:rPr lang="en-US" sz="1800" dirty="0">
                <a:sym typeface="Symbol" panose="05050102010706020507" pitchFamily="18" charset="2"/>
              </a:rPr>
              <a:t>[u]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	Relax(u, v, w)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986338" y="467201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end</a:t>
            </a:r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277812" y="306863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44962" y="428783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63712" y="429577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40200" y="1603375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9</a:t>
            </a:r>
            <a:endParaRPr lang="en-US" b="1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782762" y="160337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784225" y="21177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5" name="Line 9"/>
          <p:cNvSpPr>
            <a:spLocks noChangeShapeType="1"/>
          </p:cNvSpPr>
          <p:nvPr/>
        </p:nvSpPr>
        <p:spPr bwMode="auto">
          <a:xfrm>
            <a:off x="842962" y="360521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1982787" y="219075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7" name="Line 11"/>
          <p:cNvSpPr>
            <a:spLocks noChangeShapeType="1"/>
          </p:cNvSpPr>
          <p:nvPr/>
        </p:nvSpPr>
        <p:spPr bwMode="auto">
          <a:xfrm flipV="1">
            <a:off x="2198687" y="2205038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>
            <a:off x="4357687" y="218440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573587" y="2198688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0" name="Line 14"/>
          <p:cNvSpPr>
            <a:spLocks noChangeShapeType="1"/>
          </p:cNvSpPr>
          <p:nvPr/>
        </p:nvSpPr>
        <p:spPr bwMode="auto">
          <a:xfrm>
            <a:off x="2414587" y="460057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2424112" y="189547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 flipV="1">
            <a:off x="2328862" y="2103438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 flipH="1" flipV="1">
            <a:off x="928687" y="338931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0" y="31496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33575" y="1187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00537" y="1187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1947862" y="4852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329112" y="48387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52487" y="2327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059112" y="1490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3160712" y="2643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43237" y="4535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11612" y="314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4660900" y="314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09637" y="3857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587500" y="2846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2251075" y="2846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7138" name="Text Box 32"/>
          <p:cNvSpPr txBox="1">
            <a:spLocks noChangeArrowheads="1"/>
          </p:cNvSpPr>
          <p:nvPr/>
        </p:nvSpPr>
        <p:spPr bwMode="auto">
          <a:xfrm>
            <a:off x="3348037" y="37560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52764" y="1438245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anose="05050102010706020507" pitchFamily="18" charset="2"/>
              </a:rPr>
              <a:t>;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Q := V[G];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while</a:t>
            </a:r>
            <a:r>
              <a:rPr lang="en-US" sz="1800" dirty="0">
                <a:sym typeface="Symbol" panose="05050102010706020507" pitchFamily="18" charset="2"/>
              </a:rPr>
              <a:t> Q  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anose="05050102010706020507" pitchFamily="18" charset="2"/>
              </a:rPr>
              <a:t> {u};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for</a:t>
            </a:r>
            <a:r>
              <a:rPr lang="en-US" sz="1800" dirty="0">
                <a:sym typeface="Symbol" panose="05050102010706020507" pitchFamily="18" charset="2"/>
              </a:rPr>
              <a:t> each v  </a:t>
            </a:r>
            <a:r>
              <a:rPr lang="en-US" sz="1800" dirty="0" err="1">
                <a:sym typeface="Symbol" panose="05050102010706020507" pitchFamily="18" charset="2"/>
              </a:rPr>
              <a:t>Adj</a:t>
            </a:r>
            <a:r>
              <a:rPr lang="en-US" sz="1800" dirty="0">
                <a:sym typeface="Symbol" panose="05050102010706020507" pitchFamily="18" charset="2"/>
              </a:rPr>
              <a:t>[u]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	Relax(u, v, w)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986338" y="467201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end</a:t>
            </a:r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277812" y="306863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44962" y="428783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63712" y="429577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40200" y="1603375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9</a:t>
            </a:r>
            <a:endParaRPr lang="en-US" b="1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782762" y="160337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7115" name="Line 9"/>
          <p:cNvSpPr>
            <a:spLocks noChangeShapeType="1"/>
          </p:cNvSpPr>
          <p:nvPr/>
        </p:nvSpPr>
        <p:spPr bwMode="auto">
          <a:xfrm>
            <a:off x="842962" y="360521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7" name="Line 11"/>
          <p:cNvSpPr>
            <a:spLocks noChangeShapeType="1"/>
          </p:cNvSpPr>
          <p:nvPr/>
        </p:nvSpPr>
        <p:spPr bwMode="auto">
          <a:xfrm flipV="1">
            <a:off x="2198687" y="2205038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0" name="Line 14"/>
          <p:cNvSpPr>
            <a:spLocks noChangeShapeType="1"/>
          </p:cNvSpPr>
          <p:nvPr/>
        </p:nvSpPr>
        <p:spPr bwMode="auto">
          <a:xfrm>
            <a:off x="2414587" y="460057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2424112" y="189547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0" y="31496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33575" y="1187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00537" y="1187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1947862" y="4852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329112" y="48387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059112" y="1490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43237" y="4535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09637" y="3857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2251075" y="2846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996950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864100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2482850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859338" y="1765300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9</a:t>
            </a:r>
            <a:endParaRPr lang="en-US" b="1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2501900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1503363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5" name="Line 9"/>
          <p:cNvSpPr>
            <a:spLocks noChangeShapeType="1"/>
          </p:cNvSpPr>
          <p:nvPr/>
        </p:nvSpPr>
        <p:spPr bwMode="auto">
          <a:xfrm>
            <a:off x="1562100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701925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7" name="Line 11"/>
          <p:cNvSpPr>
            <a:spLocks noChangeShapeType="1"/>
          </p:cNvSpPr>
          <p:nvPr/>
        </p:nvSpPr>
        <p:spPr bwMode="auto">
          <a:xfrm flipV="1">
            <a:off x="2917825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>
            <a:off x="5076825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5292725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0" name="Line 14"/>
          <p:cNvSpPr>
            <a:spLocks noChangeShapeType="1"/>
          </p:cNvSpPr>
          <p:nvPr/>
        </p:nvSpPr>
        <p:spPr bwMode="auto">
          <a:xfrm>
            <a:off x="3133725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3143250" y="2057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 flipV="1">
            <a:off x="3048000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 flipH="1" flipV="1">
            <a:off x="1647825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719138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1571625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778250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3879850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762375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730750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380038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1628775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230663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2970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7138" name="Text Box 32"/>
          <p:cNvSpPr txBox="1">
            <a:spLocks noChangeArrowheads="1"/>
          </p:cNvSpPr>
          <p:nvPr/>
        </p:nvSpPr>
        <p:spPr bwMode="auto">
          <a:xfrm>
            <a:off x="4067175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1428751"/>
            <a:ext cx="7648575" cy="4057650"/>
          </a:xfrm>
          <a:prstGeom prst="rect">
            <a:avLst/>
          </a:prstGeom>
        </p:spPr>
      </p:pic>
      <p:pic>
        <p:nvPicPr>
          <p:cNvPr id="34" name="Picture 3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58775" y="3106738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225925" y="4325938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>
              <a:sym typeface="Symbol" panose="05050102010706020507" pitchFamily="18" charset="2"/>
            </a:endParaRP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844675" y="4333875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>
              <a:sym typeface="Symbol" panose="05050102010706020507" pitchFamily="18" charset="2"/>
            </a:endParaRP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221163" y="1641475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63725" y="1641475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65188" y="21558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63750" y="222885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522788" y="2260602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54576" y="3495676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54576" y="2063749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327691" y="2185988"/>
            <a:ext cx="2020472" cy="220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80963" y="3187700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2206099" y="1198167"/>
            <a:ext cx="287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450577" y="116118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63750" y="491678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86799" y="489887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933450" y="236537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140075" y="15287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707063" y="404891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124200" y="4573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112023" y="304244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168689" y="25463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90600" y="38957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68463" y="28844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94479" y="28781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132513" y="2938462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67836" y="3020218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92268" y="3657897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93204" y="4644231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93204" y="1919288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33" name="Picture 32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996950" y="3230563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864100" y="4449763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>
              <a:sym typeface="Symbol" panose="05050102010706020507" pitchFamily="18" charset="2"/>
            </a:endParaRPr>
          </a:p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2482850" y="4457700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>
              <a:sym typeface="Symbol" panose="05050102010706020507" pitchFamily="18" charset="2"/>
            </a:endParaRPr>
          </a:p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859338" y="176530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2501900" y="1765300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1503363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701925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5160963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5492751" y="3619501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5492751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965866" y="2309813"/>
            <a:ext cx="2020472" cy="220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719138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2643188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5019674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701925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5124974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1571625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778250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6345238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762375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750198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6251159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1628775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2306638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932654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770688" y="3062287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7506011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1530443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3131379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3131379" y="204311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931712" y="4639172"/>
            <a:ext cx="2887842" cy="193899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/>
              <a:t>Initialize(G, s)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v </a:t>
            </a:r>
            <a:r>
              <a:rPr lang="en-US" sz="2000" dirty="0">
                <a:sym typeface="Symbol" panose="05050102010706020507" pitchFamily="18" charset="2"/>
              </a:rPr>
              <a:t> V[G] </a:t>
            </a:r>
            <a:r>
              <a:rPr lang="en-US" sz="2000" b="1" dirty="0">
                <a:sym typeface="Symbol" panose="05050102010706020507" pitchFamily="18" charset="2"/>
              </a:rPr>
              <a:t>do</a:t>
            </a:r>
            <a:endParaRPr lang="en-US" sz="20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>
                <a:sym typeface="Symbol" panose="05050102010706020507" pitchFamily="18" charset="2"/>
              </a:rPr>
              <a:t>		d[v] := ;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>
                <a:sym typeface="Symbol" panose="05050102010706020507" pitchFamily="18" charset="2"/>
              </a:rPr>
              <a:t>		[v] := NIL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>
                <a:sym typeface="Symbol" panose="05050102010706020507" pitchFamily="18" charset="2"/>
              </a:rPr>
              <a:t>	</a:t>
            </a:r>
            <a:r>
              <a:rPr lang="en-US" sz="2000" b="1" dirty="0">
                <a:sym typeface="Symbol" panose="05050102010706020507" pitchFamily="18" charset="2"/>
              </a:rPr>
              <a:t>end</a:t>
            </a:r>
            <a:r>
              <a:rPr lang="en-US" sz="2000" dirty="0">
                <a:sym typeface="Symbol" panose="05050102010706020507" pitchFamily="18" charset="2"/>
              </a:rPr>
              <a:t>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>
                <a:sym typeface="Symbol" panose="05050102010706020507" pitchFamily="18" charset="2"/>
              </a:rPr>
              <a:t>	d[s] := 0</a:t>
            </a:r>
          </a:p>
        </p:txBody>
      </p:sp>
      <p:pic>
        <p:nvPicPr>
          <p:cNvPr id="39" name="Picture 3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87350" y="3125788"/>
            <a:ext cx="649288" cy="620712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254500" y="4344988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>
              <a:sym typeface="Symbol" panose="05050102010706020507" pitchFamily="18" charset="2"/>
            </a:endParaRPr>
          </a:p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873250" y="4352925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>
              <a:sym typeface="Symbol" panose="05050102010706020507" pitchFamily="18" charset="2"/>
            </a:endParaRPr>
          </a:p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249738" y="1660525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92300" y="1660525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93763" y="217487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92325" y="224790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551363" y="2279652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83151" y="3514726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83151" y="2082799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356266" y="2205038"/>
            <a:ext cx="2020472" cy="220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109538" y="3206750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2033588" y="119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410074" y="1141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92325" y="493583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515374" y="491792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962025" y="23844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168650" y="15478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735638" y="406796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152775" y="45926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140598" y="306149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641559" y="211058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1019175" y="391477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97038" y="29035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323054" y="28971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161088" y="2957512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96411" y="3039268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920843" y="3676947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521779" y="4663281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521779" y="1938338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anose="05050102010706020507" pitchFamily="18" charset="2"/>
              </a:rPr>
              <a:t>;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Q := V[G];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while</a:t>
            </a:r>
            <a:r>
              <a:rPr lang="en-US" sz="1800" dirty="0">
                <a:sym typeface="Symbol" panose="05050102010706020507" pitchFamily="18" charset="2"/>
              </a:rPr>
              <a:t> Q  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anose="05050102010706020507" pitchFamily="18" charset="2"/>
              </a:rPr>
              <a:t> {u};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for</a:t>
            </a:r>
            <a:r>
              <a:rPr lang="en-US" sz="1800" dirty="0">
                <a:sym typeface="Symbol" panose="05050102010706020507" pitchFamily="18" charset="2"/>
              </a:rPr>
              <a:t> each v  </a:t>
            </a:r>
            <a:r>
              <a:rPr lang="en-US" sz="1800" dirty="0" err="1">
                <a:sym typeface="Symbol" panose="05050102010706020507" pitchFamily="18" charset="2"/>
              </a:rPr>
              <a:t>Adj</a:t>
            </a:r>
            <a:r>
              <a:rPr lang="en-US" sz="1800" dirty="0">
                <a:sym typeface="Symbol" panose="05050102010706020507" pitchFamily="18" charset="2"/>
              </a:rPr>
              <a:t>[u]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	Relax(u, v, w)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end</a:t>
            </a:r>
          </a:p>
        </p:txBody>
      </p:sp>
      <p:pic>
        <p:nvPicPr>
          <p:cNvPr id="41" name="Picture 40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1820"/>
            <a:ext cx="8229600" cy="582613"/>
          </a:xfrm>
        </p:spPr>
        <p:txBody>
          <a:bodyPr/>
          <a:lstStyle/>
          <a:p>
            <a:r>
              <a:rPr lang="en-IN" altLang="en-US"/>
              <a:t>Algorithm for finding single source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  <a:p>
            <a:r>
              <a:rPr lang="en-IN" altLang="en-US"/>
              <a:t>Dijkastra </a:t>
            </a:r>
          </a:p>
          <a:p>
            <a:r>
              <a:rPr lang="en-IN" altLang="en-US"/>
              <a:t>Bellman Ford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730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3940175" y="4449763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558925" y="4457700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3935413" y="176530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577975" y="1765300"/>
            <a:ext cx="649288" cy="62071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579438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17780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237038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568826" y="3619501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568826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041941" y="2309813"/>
            <a:ext cx="2020472" cy="220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-204787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734344" y="12858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080272" y="126668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1778000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201049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647700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2854325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421313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2838450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3826273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327234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704850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382713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008729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5846763" y="3062287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582086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606518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207454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207454" y="204311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anose="05050102010706020507" pitchFamily="18" charset="2"/>
              </a:rPr>
              <a:t>;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Q := V[G];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while</a:t>
            </a:r>
            <a:r>
              <a:rPr lang="en-US" sz="1800" dirty="0">
                <a:sym typeface="Symbol" panose="05050102010706020507" pitchFamily="18" charset="2"/>
              </a:rPr>
              <a:t> Q  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anose="05050102010706020507" pitchFamily="18" charset="2"/>
              </a:rPr>
              <a:t> {u};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for</a:t>
            </a:r>
            <a:r>
              <a:rPr lang="en-US" sz="1800" dirty="0">
                <a:sym typeface="Symbol" panose="05050102010706020507" pitchFamily="18" charset="2"/>
              </a:rPr>
              <a:t> each v  </a:t>
            </a:r>
            <a:r>
              <a:rPr lang="en-US" sz="1800" dirty="0" err="1">
                <a:sym typeface="Symbol" panose="05050102010706020507" pitchFamily="18" charset="2"/>
              </a:rPr>
              <a:t>Adj</a:t>
            </a:r>
            <a:r>
              <a:rPr lang="en-US" sz="1800" dirty="0">
                <a:sym typeface="Symbol" panose="05050102010706020507" pitchFamily="18" charset="2"/>
              </a:rPr>
              <a:t>[u]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	Relax(u, v, w)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end</a:t>
            </a:r>
          </a:p>
        </p:txBody>
      </p:sp>
      <p:pic>
        <p:nvPicPr>
          <p:cNvPr id="41" name="Picture 40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215900" y="340201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083050" y="4621213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01800" y="4629150"/>
            <a:ext cx="649288" cy="620713"/>
          </a:xfrm>
          <a:prstGeom prst="ellipse">
            <a:avLst/>
          </a:prstGeom>
          <a:solidFill>
            <a:srgbClr val="92D050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078288" y="193675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720850" y="193675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722313" y="245110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1920875" y="252412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379913" y="255587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711701" y="3790951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711701" y="235902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184816" y="2481263"/>
            <a:ext cx="2020472" cy="220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-61912" y="348297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877219" y="130175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298156" y="129301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1804988" y="5218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211638" y="517668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790575" y="26606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2997200" y="18240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564188" y="434419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2981325" y="48688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3969148" y="333772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470109" y="238680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847725" y="4191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525588" y="31797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151604" y="3173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5989638" y="3233737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724961" y="331549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749393" y="395317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350329" y="493950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350329" y="221456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anose="05050102010706020507" pitchFamily="18" charset="2"/>
              </a:rPr>
              <a:t>;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Q := V[G];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while</a:t>
            </a:r>
            <a:r>
              <a:rPr lang="en-US" sz="1800" dirty="0">
                <a:sym typeface="Symbol" panose="05050102010706020507" pitchFamily="18" charset="2"/>
              </a:rPr>
              <a:t> Q  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anose="05050102010706020507" pitchFamily="18" charset="2"/>
              </a:rPr>
              <a:t> {u};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for</a:t>
            </a:r>
            <a:r>
              <a:rPr lang="en-US" sz="1800" dirty="0">
                <a:sym typeface="Symbol" panose="05050102010706020507" pitchFamily="18" charset="2"/>
              </a:rPr>
              <a:t> each v  </a:t>
            </a:r>
            <a:r>
              <a:rPr lang="en-US" sz="1800" dirty="0" err="1">
                <a:sym typeface="Symbol" panose="05050102010706020507" pitchFamily="18" charset="2"/>
              </a:rPr>
              <a:t>Adj</a:t>
            </a:r>
            <a:r>
              <a:rPr lang="en-US" sz="1800" dirty="0">
                <a:sym typeface="Symbol" panose="05050102010706020507" pitchFamily="18" charset="2"/>
              </a:rPr>
              <a:t>[u]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	Relax(u, v, w)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5026025" y="4811415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end</a:t>
            </a:r>
          </a:p>
        </p:txBody>
      </p:sp>
      <p:pic>
        <p:nvPicPr>
          <p:cNvPr id="40" name="Picture 39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40123" y="80964"/>
            <a:ext cx="8686800" cy="1052513"/>
          </a:xfrm>
        </p:spPr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273050" y="328771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40200" y="4506913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58950" y="451485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35438" y="182245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778000" y="182245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779463" y="233680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1978025" y="240982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437063" y="244157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768851" y="3676651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768851" y="224472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41966" y="236696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-4762" y="336867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28813" y="1352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294187" y="133082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1978025" y="50977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01074" y="507985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47725" y="25463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054350" y="17097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21338" y="422989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38475" y="47545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26298" y="322342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527259" y="227250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04875" y="40767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582738" y="30654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08754" y="30591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46788" y="3119437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782111" y="320119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06543" y="383887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07479" y="482520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07479" y="210026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anose="05050102010706020507" pitchFamily="18" charset="2"/>
              </a:rPr>
              <a:t>;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Q := V[G];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while</a:t>
            </a:r>
            <a:r>
              <a:rPr lang="en-US" sz="1800" dirty="0">
                <a:sym typeface="Symbol" panose="05050102010706020507" pitchFamily="18" charset="2"/>
              </a:rPr>
              <a:t> Q  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anose="05050102010706020507" pitchFamily="18" charset="2"/>
              </a:rPr>
              <a:t> {u};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for</a:t>
            </a:r>
            <a:r>
              <a:rPr lang="en-US" sz="1800" dirty="0">
                <a:sym typeface="Symbol" panose="05050102010706020507" pitchFamily="18" charset="2"/>
              </a:rPr>
              <a:t> each v  </a:t>
            </a:r>
            <a:r>
              <a:rPr lang="en-US" sz="1800" dirty="0" err="1">
                <a:sym typeface="Symbol" panose="05050102010706020507" pitchFamily="18" charset="2"/>
              </a:rPr>
              <a:t>Adj</a:t>
            </a:r>
            <a:r>
              <a:rPr lang="en-US" sz="1800" dirty="0">
                <a:sym typeface="Symbol" panose="05050102010706020507" pitchFamily="18" charset="2"/>
              </a:rPr>
              <a:t>[u]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	Relax(u, v, w)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end</a:t>
            </a:r>
          </a:p>
        </p:txBody>
      </p:sp>
      <p:pic>
        <p:nvPicPr>
          <p:cNvPr id="40" name="Picture 39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2067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8782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80657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83063" y="176530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2562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27088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25650" y="235267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484688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16476" y="3619501"/>
            <a:ext cx="1447799" cy="107791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16476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89591" y="230981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42863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66913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43399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25650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48699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95350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101975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68963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86100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73923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574884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52500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30363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56379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94413" y="3062287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29736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54168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55104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55104" y="204311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anose="05050102010706020507" pitchFamily="18" charset="2"/>
              </a:rPr>
              <a:t>;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Q := V[G];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while</a:t>
            </a:r>
            <a:r>
              <a:rPr lang="en-US" sz="1800" dirty="0">
                <a:sym typeface="Symbol" panose="05050102010706020507" pitchFamily="18" charset="2"/>
              </a:rPr>
              <a:t> Q  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anose="05050102010706020507" pitchFamily="18" charset="2"/>
              </a:rPr>
              <a:t> {u};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for</a:t>
            </a:r>
            <a:r>
              <a:rPr lang="en-US" sz="1800" dirty="0">
                <a:sym typeface="Symbol" panose="05050102010706020507" pitchFamily="18" charset="2"/>
              </a:rPr>
              <a:t> each v  </a:t>
            </a:r>
            <a:r>
              <a:rPr lang="en-US" sz="1800" dirty="0" err="1">
                <a:sym typeface="Symbol" panose="05050102010706020507" pitchFamily="18" charset="2"/>
              </a:rPr>
              <a:t>Adj</a:t>
            </a:r>
            <a:r>
              <a:rPr lang="en-US" sz="1800" dirty="0">
                <a:sym typeface="Symbol" panose="05050102010706020507" pitchFamily="18" charset="2"/>
              </a:rPr>
              <a:t>[u]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	Relax(u, v, w)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end</a:t>
            </a:r>
          </a:p>
        </p:txBody>
      </p:sp>
      <p:pic>
        <p:nvPicPr>
          <p:cNvPr id="40" name="Picture 39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2067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8782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80657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83063" y="176530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2562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27088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25650" y="235267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484688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16476" y="3619501"/>
            <a:ext cx="1447799" cy="107791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16476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89591" y="230981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42863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66913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43399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25650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48699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95350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101975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68963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86100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73923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574884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52500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30363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56379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94413" y="3062287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29736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54168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55104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55104" y="204311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anose="05050102010706020507" pitchFamily="18" charset="2"/>
              </a:rPr>
              <a:t>;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Q := V[G];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while</a:t>
            </a:r>
            <a:r>
              <a:rPr lang="en-US" sz="1800" dirty="0">
                <a:sym typeface="Symbol" panose="05050102010706020507" pitchFamily="18" charset="2"/>
              </a:rPr>
              <a:t> Q  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anose="05050102010706020507" pitchFamily="18" charset="2"/>
              </a:rPr>
              <a:t> {u};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for</a:t>
            </a:r>
            <a:r>
              <a:rPr lang="en-US" sz="1800" dirty="0">
                <a:sym typeface="Symbol" panose="05050102010706020507" pitchFamily="18" charset="2"/>
              </a:rPr>
              <a:t> each v  </a:t>
            </a:r>
            <a:r>
              <a:rPr lang="en-US" sz="1800" dirty="0" err="1">
                <a:sym typeface="Symbol" panose="05050102010706020507" pitchFamily="18" charset="2"/>
              </a:rPr>
              <a:t>Adj</a:t>
            </a:r>
            <a:r>
              <a:rPr lang="en-US" sz="1800" dirty="0">
                <a:sym typeface="Symbol" panose="05050102010706020507" pitchFamily="18" charset="2"/>
              </a:rPr>
              <a:t>[u]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	Relax(u, v, w)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end</a:t>
            </a:r>
          </a:p>
        </p:txBody>
      </p:sp>
      <p:pic>
        <p:nvPicPr>
          <p:cNvPr id="40" name="Picture 39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11150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78300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97050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73538" y="176530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16100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17563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16125" y="235267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475163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06951" y="3619501"/>
            <a:ext cx="1447799" cy="107791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06951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80066" y="230981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33338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57388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33874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16125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39174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85825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092450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59438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76575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64398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565359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42975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20838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46854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84888" y="3062287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20211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44643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45579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45579" y="2043113"/>
            <a:ext cx="1727959" cy="873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anose="05050102010706020507" pitchFamily="18" charset="2"/>
              </a:rPr>
              <a:t>;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Q := V[G];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while</a:t>
            </a:r>
            <a:r>
              <a:rPr lang="en-US" sz="1800" dirty="0">
                <a:sym typeface="Symbol" panose="05050102010706020507" pitchFamily="18" charset="2"/>
              </a:rPr>
              <a:t> Q  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anose="05050102010706020507" pitchFamily="18" charset="2"/>
              </a:rPr>
              <a:t> {u};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for</a:t>
            </a:r>
            <a:r>
              <a:rPr lang="en-US" sz="1800" dirty="0">
                <a:sym typeface="Symbol" panose="05050102010706020507" pitchFamily="18" charset="2"/>
              </a:rPr>
              <a:t> each v  </a:t>
            </a:r>
            <a:r>
              <a:rPr lang="en-US" sz="1800" dirty="0" err="1">
                <a:sym typeface="Symbol" panose="05050102010706020507" pitchFamily="18" charset="2"/>
              </a:rPr>
              <a:t>Adj</a:t>
            </a:r>
            <a:r>
              <a:rPr lang="en-US" sz="1800" dirty="0">
                <a:sym typeface="Symbol" panose="05050102010706020507" pitchFamily="18" charset="2"/>
              </a:rPr>
              <a:t>[u]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	Relax(u, v, w)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end</a:t>
            </a:r>
          </a:p>
        </p:txBody>
      </p:sp>
      <p:pic>
        <p:nvPicPr>
          <p:cNvPr id="40" name="Picture 39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11150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78300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97050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73538" y="1765300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16100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17563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16125" y="235267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475163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06951" y="3619501"/>
            <a:ext cx="1447799" cy="107791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06951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80066" y="230981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33338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57388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33874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16125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39174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85825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092450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59438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76575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64398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565359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42975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20838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46854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84888" y="3062287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20211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44643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45579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45579" y="2043113"/>
            <a:ext cx="1727959" cy="873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anose="05050102010706020507" pitchFamily="18" charset="2"/>
              </a:rPr>
              <a:t>;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Q := V[G];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while</a:t>
            </a:r>
            <a:r>
              <a:rPr lang="en-US" sz="1800" dirty="0">
                <a:sym typeface="Symbol" panose="05050102010706020507" pitchFamily="18" charset="2"/>
              </a:rPr>
              <a:t> Q  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anose="05050102010706020507" pitchFamily="18" charset="2"/>
              </a:rPr>
              <a:t> {u};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for</a:t>
            </a:r>
            <a:r>
              <a:rPr lang="en-US" sz="1800" dirty="0">
                <a:sym typeface="Symbol" panose="05050102010706020507" pitchFamily="18" charset="2"/>
              </a:rPr>
              <a:t> each v  </a:t>
            </a:r>
            <a:r>
              <a:rPr lang="en-US" sz="1800" dirty="0" err="1">
                <a:sym typeface="Symbol" panose="05050102010706020507" pitchFamily="18" charset="2"/>
              </a:rPr>
              <a:t>Adj</a:t>
            </a:r>
            <a:r>
              <a:rPr lang="en-US" sz="1800" dirty="0">
                <a:sym typeface="Symbol" panose="05050102010706020507" pitchFamily="18" charset="2"/>
              </a:rPr>
              <a:t>[u] </a:t>
            </a:r>
            <a:r>
              <a:rPr lang="en-US" sz="1800" b="1" dirty="0">
                <a:sym typeface="Symbol" panose="05050102010706020507" pitchFamily="18" charset="2"/>
              </a:rPr>
              <a:t>do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	Relax(u, v, w)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1800" b="1" dirty="0">
                <a:sym typeface="Symbol" panose="05050102010706020507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end</a:t>
            </a:r>
          </a:p>
        </p:txBody>
      </p:sp>
      <p:pic>
        <p:nvPicPr>
          <p:cNvPr id="40" name="Picture 39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11150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78300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97050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73538" y="1765300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16100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17563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16125" y="235267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06951" y="3619501"/>
            <a:ext cx="1447799" cy="107791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80066" y="230981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33338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57388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33874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16125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39174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85825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092450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59438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20838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46854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84888" y="3062287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20211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45579" y="2043113"/>
            <a:ext cx="1727959" cy="873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0" name="Picture 39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Complexty analysis by using min heap data structure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335" y="1574800"/>
            <a:ext cx="5439410" cy="4635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Time Complexity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98170" y="2080260"/>
            <a:ext cx="79406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Time Complexity of Dijkstra's Algorithm is O(V ^ 2)</a:t>
            </a:r>
            <a:r>
              <a:rPr lang="en-IN" altLang="en-US"/>
              <a:t> (if we use array instead of min heap)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 but with min-priority queue it drops down to O(V + E</a:t>
            </a:r>
            <a:r>
              <a:rPr lang="en-IN" altLang="en-US"/>
              <a:t>)</a:t>
            </a:r>
            <a:r>
              <a:rPr lang="en-US"/>
              <a:t>log V).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80" y="952500"/>
            <a:ext cx="8229600" cy="4953000"/>
          </a:xfrm>
        </p:spPr>
        <p:txBody>
          <a:bodyPr/>
          <a:lstStyle/>
          <a:p>
            <a:r>
              <a:rPr lang="en-US" sz="2000" b="1"/>
              <a:t>Dijkstra's algorithm</a:t>
            </a:r>
            <a:r>
              <a:rPr lang="en-US" sz="2000"/>
              <a:t> is an algorithm for finding the shortest paths between nodes in a graph, which may represent, for example, road networks. It was conceived by computer scientist Edsger W. Dijkstra in 1956 and published three years later.[4][5][6]</a:t>
            </a:r>
          </a:p>
          <a:p>
            <a:endParaRPr lang="en-US" sz="2000"/>
          </a:p>
          <a:p>
            <a:r>
              <a:rPr lang="en-US" sz="2000"/>
              <a:t>The algorithm exists in many variants. Dijkstra's original algorithm found the shortest path between two given nodes,</a:t>
            </a:r>
            <a:r>
              <a:rPr lang="en-IN" altLang="en-US" sz="2000"/>
              <a:t> </a:t>
            </a:r>
            <a:r>
              <a:rPr lang="en-US" sz="2000"/>
              <a:t>but a more common variant fixes a single node as the "source" node and finds shortest paths from the source to all other nodes in the graph, producing a shortest-path tree.</a:t>
            </a:r>
          </a:p>
          <a:p>
            <a:endParaRPr lang="en-US" sz="2000"/>
          </a:p>
          <a:p>
            <a:r>
              <a:rPr lang="en-US" sz="2000"/>
              <a:t>For a given source node in the graph, the algorithm finds the shortest path between that node and every other.  It can also be used for finding the shortest paths from a single node to a single destination node</a:t>
            </a:r>
            <a:r>
              <a:rPr lang="en-IN" altLang="en-US" sz="200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852611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Thank You</a:t>
            </a:r>
            <a:endParaRPr lang="en-IN" sz="3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Bellman-Ford Algorithm</a:t>
            </a:r>
          </a:p>
        </p:txBody>
      </p:sp>
      <p:pic>
        <p:nvPicPr>
          <p:cNvPr id="3" name="Picture 2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425825" y="338447"/>
            <a:ext cx="2293151" cy="137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2665" b="0">
                <a:latin typeface="Times New Roman" panose="02020603050405020304" pitchFamily="18" charset="0"/>
                <a:cs typeface="Times New Roman" panose="02020603050405020304" pitchFamily="18" charset="0"/>
              </a:rPr>
              <a:t>Bellman Ford's algorithm is used to find the shortest paths from the source vertex to all other vertices in a weighted graph. It depends on the following concept: Shortest path contains at most n-1 edges, because the shortest path couldn't have a cycle.</a:t>
            </a:r>
            <a:br>
              <a:rPr lang="en-US" sz="2665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65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65" b="0">
                <a:latin typeface="Times New Roman" panose="02020603050405020304" pitchFamily="18" charset="0"/>
                <a:cs typeface="Times New Roman" panose="02020603050405020304" pitchFamily="18" charset="0"/>
              </a:rPr>
              <a:t>So why shortest path shouldn't have a cycle ?</a:t>
            </a:r>
            <a:br>
              <a:rPr lang="en-US" sz="2665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65" b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need to pass a vertex again, because the shortest path to all other vertices could be found without the need for a second visit for any vertices.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678503" y="2128079"/>
            <a:ext cx="3322638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/>
              <a:t>Initialize(G, s)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each v </a:t>
            </a:r>
            <a:r>
              <a:rPr lang="en-US" dirty="0">
                <a:sym typeface="Symbol" panose="05050102010706020507" pitchFamily="18" charset="2"/>
              </a:rPr>
              <a:t> V[G] </a:t>
            </a:r>
            <a:r>
              <a:rPr lang="en-US" b="1" dirty="0">
                <a:sym typeface="Symbol" panose="05050102010706020507" pitchFamily="18" charset="2"/>
              </a:rPr>
              <a:t>do</a:t>
            </a:r>
            <a:endParaRPr lang="en-US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>
                <a:sym typeface="Symbol" panose="05050102010706020507" pitchFamily="18" charset="2"/>
              </a:rPr>
              <a:t>		d[v] := ;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>
                <a:sym typeface="Symbol" panose="05050102010706020507" pitchFamily="18" charset="2"/>
              </a:rPr>
              <a:t>		[v] := NIL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b="1" dirty="0">
                <a:sym typeface="Symbol" panose="05050102010706020507" pitchFamily="18" charset="2"/>
              </a:rPr>
              <a:t>end</a:t>
            </a:r>
            <a:r>
              <a:rPr lang="en-US" dirty="0">
                <a:sym typeface="Symbol" panose="05050102010706020507" pitchFamily="18" charset="2"/>
              </a:rPr>
              <a:t>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>
                <a:sym typeface="Symbol" panose="05050102010706020507" pitchFamily="18" charset="2"/>
              </a:rPr>
              <a:t>	d[s] := 0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4404341" y="231064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end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531591" y="266692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Bellman-Ford Algorithm</a:t>
            </a:r>
            <a:endParaRPr lang="en-US"/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295275" y="1112471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Can have negative-weight edges.  </a:t>
            </a:r>
          </a:p>
          <a:p>
            <a:r>
              <a:rPr lang="en-US" dirty="0">
                <a:solidFill>
                  <a:srgbClr val="CC0000"/>
                </a:solidFill>
              </a:rPr>
              <a:t>Will “detect” </a:t>
            </a:r>
            <a:r>
              <a:rPr lang="en-US" u="sng" dirty="0">
                <a:solidFill>
                  <a:srgbClr val="CC0000"/>
                </a:solidFill>
              </a:rPr>
              <a:t>reachable</a:t>
            </a:r>
            <a:r>
              <a:rPr lang="en-US" dirty="0">
                <a:solidFill>
                  <a:srgbClr val="CC0000"/>
                </a:solidFill>
              </a:rPr>
              <a:t> negative-weight cycles.</a:t>
            </a:r>
            <a:endParaRPr lang="en-US" dirty="0"/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2339715" y="1963666"/>
            <a:ext cx="4117975" cy="44862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:= 1 to |V[G]| –1 </a:t>
            </a:r>
            <a:r>
              <a:rPr lang="en-US" b="1" dirty="0"/>
              <a:t>do</a:t>
            </a:r>
            <a:endParaRPr lang="en-US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each (u, v) in E[G] </a:t>
            </a:r>
            <a:r>
              <a:rPr lang="en-US" b="1" dirty="0"/>
              <a:t>do</a:t>
            </a:r>
            <a:endParaRPr lang="en-US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end</a:t>
            </a:r>
            <a:endParaRPr lang="en-US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b="1" dirty="0"/>
              <a:t>end</a:t>
            </a:r>
            <a:r>
              <a:rPr lang="en-US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b="1" dirty="0"/>
              <a:t>for</a:t>
            </a:r>
            <a:r>
              <a:rPr lang="en-US" dirty="0"/>
              <a:t> each (u, v) in E[G] </a:t>
            </a:r>
            <a:r>
              <a:rPr lang="en-US" b="1" dirty="0"/>
              <a:t>do</a:t>
            </a:r>
            <a:endParaRPr lang="en-US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dirty="0"/>
              <a:t>		</a:t>
            </a:r>
            <a:r>
              <a:rPr lang="en-US" b="1" dirty="0"/>
              <a:t>return</a:t>
            </a:r>
            <a:r>
              <a:rPr lang="en-US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end</a:t>
            </a:r>
            <a:endParaRPr lang="en-US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b="1" dirty="0"/>
              <a:t>end</a:t>
            </a:r>
            <a:r>
              <a:rPr lang="en-US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b="1" dirty="0"/>
              <a:t>return</a:t>
            </a:r>
            <a:r>
              <a:rPr lang="en-US" dirty="0"/>
              <a:t> true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6578221" y="3400307"/>
            <a:ext cx="2403853" cy="83099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Time Complexity</a:t>
            </a:r>
          </a:p>
          <a:p>
            <a:pPr algn="ctr"/>
            <a:r>
              <a:rPr lang="en-US" dirty="0"/>
              <a:t>O(VE)</a:t>
            </a:r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205" y="594995"/>
            <a:ext cx="7886700" cy="5494655"/>
          </a:xfrm>
        </p:spPr>
        <p:txBody>
          <a:bodyPr>
            <a:normAutofit/>
          </a:bodyPr>
          <a:lstStyle/>
          <a:p>
            <a:r>
              <a:rPr lang="en-US" b="1"/>
              <a:t>Algorithm Steps:</a:t>
            </a:r>
          </a:p>
          <a:p>
            <a:endParaRPr lang="en-US"/>
          </a:p>
          <a:p>
            <a:r>
              <a:rPr lang="en-US" sz="2000"/>
              <a:t>The outer loop traverses from 0 </a:t>
            </a:r>
            <a:r>
              <a:rPr lang="en-IN" altLang="en-US" sz="2000"/>
              <a:t>to</a:t>
            </a:r>
            <a:r>
              <a:rPr lang="en-US" sz="2000"/>
              <a:t> n - 1</a:t>
            </a:r>
            <a:r>
              <a:rPr lang="en-IN" altLang="en-US" sz="2000"/>
              <a:t> times</a:t>
            </a:r>
            <a:r>
              <a:rPr lang="en-US" sz="2000"/>
              <a:t>.</a:t>
            </a:r>
          </a:p>
          <a:p>
            <a:r>
              <a:rPr lang="en-US" sz="2000"/>
              <a:t>Loop over all edges, check if the next node distance &gt; current node distance + edge weight, in this case update the next node distance to "current node distance + edge weight".</a:t>
            </a:r>
          </a:p>
          <a:p>
            <a:r>
              <a:rPr lang="en-US" sz="2000"/>
              <a:t>This algorithm depends on the relaxation principle where the shortest distance for all vertices is gradually replaced by more accurate values until eventually reaching the optimum solution. </a:t>
            </a:r>
          </a:p>
          <a:p>
            <a:r>
              <a:rPr lang="en-US" sz="2000"/>
              <a:t>In the beginning all vertices have a distance of "Infinity", but only the distance of the source vertex = 0, </a:t>
            </a:r>
          </a:p>
          <a:p>
            <a:r>
              <a:rPr lang="en-US" sz="2000"/>
              <a:t>then update all the connected vertices with the new distances (source vertex distance + edge weights), </a:t>
            </a:r>
          </a:p>
          <a:p>
            <a:r>
              <a:rPr lang="en-US" sz="2000"/>
              <a:t>then apply the same concept for the new vertices with new distances and so on.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5"/>
          <p:cNvSpPr>
            <a:spLocks noGrp="1"/>
          </p:cNvSpPr>
          <p:nvPr>
            <p:ph idx="1"/>
          </p:nvPr>
        </p:nvSpPr>
        <p:spPr>
          <a:xfrm>
            <a:off x="295275" y="1574799"/>
            <a:ext cx="8686800" cy="1045571"/>
          </a:xfrm>
        </p:spPr>
        <p:txBody>
          <a:bodyPr/>
          <a:lstStyle/>
          <a:p>
            <a:r>
              <a:rPr lang="en-US" dirty="0"/>
              <a:t>If Bellman-Ford has not converged after V(G) - 1 iterations, then there cannot be a shortest path tree, so there must be a negative weight cycle.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573087" y="312578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3558" name="Oval 4"/>
          <p:cNvSpPr>
            <a:spLocks noChangeArrowheads="1"/>
          </p:cNvSpPr>
          <p:nvPr/>
        </p:nvSpPr>
        <p:spPr bwMode="auto">
          <a:xfrm>
            <a:off x="4440237" y="434498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3559" name="Oval 5"/>
          <p:cNvSpPr>
            <a:spLocks noChangeArrowheads="1"/>
          </p:cNvSpPr>
          <p:nvPr/>
        </p:nvSpPr>
        <p:spPr bwMode="auto">
          <a:xfrm>
            <a:off x="2058987" y="435292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3560" name="Oval 6"/>
          <p:cNvSpPr>
            <a:spLocks noChangeArrowheads="1"/>
          </p:cNvSpPr>
          <p:nvPr/>
        </p:nvSpPr>
        <p:spPr bwMode="auto">
          <a:xfrm>
            <a:off x="4435475" y="166052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3561" name="Oval 7"/>
          <p:cNvSpPr>
            <a:spLocks noChangeArrowheads="1"/>
          </p:cNvSpPr>
          <p:nvPr/>
        </p:nvSpPr>
        <p:spPr bwMode="auto">
          <a:xfrm>
            <a:off x="2078037" y="166052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 flipV="1">
            <a:off x="1079500" y="217487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1138237" y="3662363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2365375" y="2262188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4768850" y="2270125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709862" y="465772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674937" y="180975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2624137" y="2160588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 flipV="1">
            <a:off x="1223962" y="344646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295275" y="320675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2228850" y="124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4595812" y="124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2243137" y="4910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624387" y="48958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1147762" y="2384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3354387" y="14192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4046537" y="2498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3338512" y="4592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3579" name="Text Box 28"/>
          <p:cNvSpPr txBox="1">
            <a:spLocks noChangeArrowheads="1"/>
          </p:cNvSpPr>
          <p:nvPr/>
        </p:nvSpPr>
        <p:spPr bwMode="auto">
          <a:xfrm>
            <a:off x="4756150" y="3206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3580" name="Text Box 29"/>
          <p:cNvSpPr txBox="1">
            <a:spLocks noChangeArrowheads="1"/>
          </p:cNvSpPr>
          <p:nvPr/>
        </p:nvSpPr>
        <p:spPr bwMode="auto">
          <a:xfrm>
            <a:off x="1204912" y="3914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3581" name="Text Box 30"/>
          <p:cNvSpPr txBox="1">
            <a:spLocks noChangeArrowheads="1"/>
          </p:cNvSpPr>
          <p:nvPr/>
        </p:nvSpPr>
        <p:spPr bwMode="auto">
          <a:xfrm>
            <a:off x="2054225" y="27892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3582" name="Line 32"/>
          <p:cNvSpPr>
            <a:spLocks noChangeShapeType="1"/>
          </p:cNvSpPr>
          <p:nvPr/>
        </p:nvSpPr>
        <p:spPr bwMode="auto">
          <a:xfrm flipH="1">
            <a:off x="2695575" y="2060575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83" name="Text Box 33"/>
          <p:cNvSpPr txBox="1">
            <a:spLocks noChangeArrowheads="1"/>
          </p:cNvSpPr>
          <p:nvPr/>
        </p:nvSpPr>
        <p:spPr bwMode="auto">
          <a:xfrm>
            <a:off x="3254375" y="20097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3584" name="Line 34"/>
          <p:cNvSpPr>
            <a:spLocks noChangeShapeType="1"/>
          </p:cNvSpPr>
          <p:nvPr/>
        </p:nvSpPr>
        <p:spPr bwMode="auto">
          <a:xfrm>
            <a:off x="2595562" y="2205038"/>
            <a:ext cx="2019300" cy="214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85" name="Text Box 35"/>
          <p:cNvSpPr txBox="1">
            <a:spLocks noChangeArrowheads="1"/>
          </p:cNvSpPr>
          <p:nvPr/>
        </p:nvSpPr>
        <p:spPr bwMode="auto">
          <a:xfrm>
            <a:off x="3970337" y="34163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3586" name="Text Box 36"/>
          <p:cNvSpPr txBox="1">
            <a:spLocks noChangeArrowheads="1"/>
          </p:cNvSpPr>
          <p:nvPr/>
        </p:nvSpPr>
        <p:spPr bwMode="auto">
          <a:xfrm>
            <a:off x="3557587" y="3798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34012" y="2238375"/>
            <a:ext cx="3322638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/>
              <a:t>Initialize(G, s)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each v </a:t>
            </a:r>
            <a:r>
              <a:rPr lang="en-US" dirty="0">
                <a:sym typeface="Symbol" panose="05050102010706020507" pitchFamily="18" charset="2"/>
              </a:rPr>
              <a:t> V[G] </a:t>
            </a:r>
            <a:r>
              <a:rPr lang="en-US" b="1" dirty="0">
                <a:sym typeface="Symbol" panose="05050102010706020507" pitchFamily="18" charset="2"/>
              </a:rPr>
              <a:t>do</a:t>
            </a:r>
            <a:endParaRPr lang="en-US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>
                <a:sym typeface="Symbol" panose="05050102010706020507" pitchFamily="18" charset="2"/>
              </a:rPr>
              <a:t>		d[v] := ;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>
                <a:sym typeface="Symbol" panose="05050102010706020507" pitchFamily="18" charset="2"/>
              </a:rPr>
              <a:t>		[v] := NIL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b="1" dirty="0">
                <a:sym typeface="Symbol" panose="05050102010706020507" pitchFamily="18" charset="2"/>
              </a:rPr>
              <a:t>end</a:t>
            </a:r>
            <a:r>
              <a:rPr lang="en-US" dirty="0">
                <a:sym typeface="Symbol" panose="05050102010706020507" pitchFamily="18" charset="2"/>
              </a:rPr>
              <a:t>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>
                <a:sym typeface="Symbol" panose="05050102010706020507" pitchFamily="18" charset="2"/>
              </a:rPr>
              <a:t>	d[s] := 0</a:t>
            </a:r>
          </a:p>
        </p:txBody>
      </p:sp>
      <p:pic>
        <p:nvPicPr>
          <p:cNvPr id="34" name="Picture 3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406400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23558" name="Oval 4"/>
          <p:cNvSpPr>
            <a:spLocks noChangeArrowheads="1"/>
          </p:cNvSpPr>
          <p:nvPr/>
        </p:nvSpPr>
        <p:spPr bwMode="auto">
          <a:xfrm>
            <a:off x="4273550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3559" name="Oval 5"/>
          <p:cNvSpPr>
            <a:spLocks noChangeArrowheads="1"/>
          </p:cNvSpPr>
          <p:nvPr/>
        </p:nvSpPr>
        <p:spPr bwMode="auto">
          <a:xfrm>
            <a:off x="1892300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3560" name="Oval 6"/>
          <p:cNvSpPr>
            <a:spLocks noChangeArrowheads="1"/>
          </p:cNvSpPr>
          <p:nvPr/>
        </p:nvSpPr>
        <p:spPr bwMode="auto">
          <a:xfrm>
            <a:off x="4268788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3561" name="Oval 7"/>
          <p:cNvSpPr>
            <a:spLocks noChangeArrowheads="1"/>
          </p:cNvSpPr>
          <p:nvPr/>
        </p:nvSpPr>
        <p:spPr bwMode="auto">
          <a:xfrm>
            <a:off x="1911350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 flipV="1">
            <a:off x="912813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971550" y="3767138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2198688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4602163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543175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508250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2457450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 flipV="1">
            <a:off x="1057275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128588" y="331152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2062163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4429125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2076450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457700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981075" y="2489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31877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3879850" y="26035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3171825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3579" name="Text Box 28"/>
          <p:cNvSpPr txBox="1">
            <a:spLocks noChangeArrowheads="1"/>
          </p:cNvSpPr>
          <p:nvPr/>
        </p:nvSpPr>
        <p:spPr bwMode="auto">
          <a:xfrm>
            <a:off x="458946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3580" name="Text Box 29"/>
          <p:cNvSpPr txBox="1">
            <a:spLocks noChangeArrowheads="1"/>
          </p:cNvSpPr>
          <p:nvPr/>
        </p:nvSpPr>
        <p:spPr bwMode="auto">
          <a:xfrm>
            <a:off x="1038225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3581" name="Text Box 30"/>
          <p:cNvSpPr txBox="1">
            <a:spLocks noChangeArrowheads="1"/>
          </p:cNvSpPr>
          <p:nvPr/>
        </p:nvSpPr>
        <p:spPr bwMode="auto">
          <a:xfrm>
            <a:off x="1887538" y="2894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3582" name="Line 32"/>
          <p:cNvSpPr>
            <a:spLocks noChangeShapeType="1"/>
          </p:cNvSpPr>
          <p:nvPr/>
        </p:nvSpPr>
        <p:spPr bwMode="auto">
          <a:xfrm flipH="1">
            <a:off x="2528888" y="2165350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83" name="Text Box 33"/>
          <p:cNvSpPr txBox="1">
            <a:spLocks noChangeArrowheads="1"/>
          </p:cNvSpPr>
          <p:nvPr/>
        </p:nvSpPr>
        <p:spPr bwMode="auto">
          <a:xfrm>
            <a:off x="3087688" y="21145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3584" name="Line 34"/>
          <p:cNvSpPr>
            <a:spLocks noChangeShapeType="1"/>
          </p:cNvSpPr>
          <p:nvPr/>
        </p:nvSpPr>
        <p:spPr bwMode="auto">
          <a:xfrm>
            <a:off x="2428875" y="2309813"/>
            <a:ext cx="2019300" cy="214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85" name="Text Box 35"/>
          <p:cNvSpPr txBox="1">
            <a:spLocks noChangeArrowheads="1"/>
          </p:cNvSpPr>
          <p:nvPr/>
        </p:nvSpPr>
        <p:spPr bwMode="auto">
          <a:xfrm>
            <a:off x="3803650" y="3521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3586" name="Text Box 36"/>
          <p:cNvSpPr txBox="1">
            <a:spLocks noChangeArrowheads="1"/>
          </p:cNvSpPr>
          <p:nvPr/>
        </p:nvSpPr>
        <p:spPr bwMode="auto">
          <a:xfrm>
            <a:off x="3390900" y="3903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34012" y="2238375"/>
            <a:ext cx="3322638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/>
              <a:t>Initialize(G, s)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each v </a:t>
            </a:r>
            <a:r>
              <a:rPr lang="en-US" dirty="0">
                <a:sym typeface="Symbol" panose="05050102010706020507" pitchFamily="18" charset="2"/>
              </a:rPr>
              <a:t> V[G] </a:t>
            </a:r>
            <a:r>
              <a:rPr lang="en-US" b="1" dirty="0">
                <a:sym typeface="Symbol" panose="05050102010706020507" pitchFamily="18" charset="2"/>
              </a:rPr>
              <a:t>do</a:t>
            </a:r>
            <a:endParaRPr lang="en-US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>
                <a:sym typeface="Symbol" panose="05050102010706020507" pitchFamily="18" charset="2"/>
              </a:rPr>
              <a:t>		d[v] := ;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>
                <a:sym typeface="Symbol" panose="05050102010706020507" pitchFamily="18" charset="2"/>
              </a:rPr>
              <a:t>		[v] := NIL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b="1" dirty="0">
                <a:sym typeface="Symbol" panose="05050102010706020507" pitchFamily="18" charset="2"/>
              </a:rPr>
              <a:t>end</a:t>
            </a:r>
            <a:r>
              <a:rPr lang="en-US" dirty="0">
                <a:sym typeface="Symbol" panose="05050102010706020507" pitchFamily="18" charset="2"/>
              </a:rPr>
              <a:t>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>
                <a:sym typeface="Symbol" panose="05050102010706020507" pitchFamily="18" charset="2"/>
              </a:rPr>
              <a:t>	d[s] := 0</a:t>
            </a:r>
          </a:p>
        </p:txBody>
      </p:sp>
      <p:pic>
        <p:nvPicPr>
          <p:cNvPr id="34" name="Picture 3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4581" name="Oval 3"/>
          <p:cNvSpPr>
            <a:spLocks noChangeArrowheads="1"/>
          </p:cNvSpPr>
          <p:nvPr/>
        </p:nvSpPr>
        <p:spPr bwMode="auto">
          <a:xfrm>
            <a:off x="425450" y="321151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24582" name="Oval 4"/>
          <p:cNvSpPr>
            <a:spLocks noChangeArrowheads="1"/>
          </p:cNvSpPr>
          <p:nvPr/>
        </p:nvSpPr>
        <p:spPr bwMode="auto">
          <a:xfrm>
            <a:off x="4292600" y="443071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4583" name="Oval 5"/>
          <p:cNvSpPr>
            <a:spLocks noChangeArrowheads="1"/>
          </p:cNvSpPr>
          <p:nvPr/>
        </p:nvSpPr>
        <p:spPr bwMode="auto">
          <a:xfrm>
            <a:off x="1911350" y="443865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24584" name="Oval 6"/>
          <p:cNvSpPr>
            <a:spLocks noChangeArrowheads="1"/>
          </p:cNvSpPr>
          <p:nvPr/>
        </p:nvSpPr>
        <p:spPr bwMode="auto">
          <a:xfrm>
            <a:off x="4287838" y="174625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4585" name="Oval 7"/>
          <p:cNvSpPr>
            <a:spLocks noChangeArrowheads="1"/>
          </p:cNvSpPr>
          <p:nvPr/>
        </p:nvSpPr>
        <p:spPr bwMode="auto">
          <a:xfrm>
            <a:off x="1930400" y="174625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6</a:t>
            </a:r>
            <a:endParaRPr lang="en-US" b="1"/>
          </a:p>
        </p:txBody>
      </p:sp>
      <p:sp>
        <p:nvSpPr>
          <p:cNvPr id="24586" name="Line 8"/>
          <p:cNvSpPr>
            <a:spLocks noChangeShapeType="1"/>
          </p:cNvSpPr>
          <p:nvPr/>
        </p:nvSpPr>
        <p:spPr bwMode="auto">
          <a:xfrm flipV="1">
            <a:off x="931863" y="226060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7" name="Line 9"/>
          <p:cNvSpPr>
            <a:spLocks noChangeShapeType="1"/>
          </p:cNvSpPr>
          <p:nvPr/>
        </p:nvSpPr>
        <p:spPr bwMode="auto">
          <a:xfrm>
            <a:off x="990600" y="374808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8" name="Line 10"/>
          <p:cNvSpPr>
            <a:spLocks noChangeShapeType="1"/>
          </p:cNvSpPr>
          <p:nvPr/>
        </p:nvSpPr>
        <p:spPr bwMode="auto">
          <a:xfrm>
            <a:off x="2217738" y="234791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9" name="Line 11"/>
          <p:cNvSpPr>
            <a:spLocks noChangeShapeType="1"/>
          </p:cNvSpPr>
          <p:nvPr/>
        </p:nvSpPr>
        <p:spPr bwMode="auto">
          <a:xfrm flipV="1">
            <a:off x="4621213" y="235585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0" name="Line 12"/>
          <p:cNvSpPr>
            <a:spLocks noChangeShapeType="1"/>
          </p:cNvSpPr>
          <p:nvPr/>
        </p:nvSpPr>
        <p:spPr bwMode="auto">
          <a:xfrm>
            <a:off x="2562225" y="474345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1" name="Line 13"/>
          <p:cNvSpPr>
            <a:spLocks noChangeShapeType="1"/>
          </p:cNvSpPr>
          <p:nvPr/>
        </p:nvSpPr>
        <p:spPr bwMode="auto">
          <a:xfrm>
            <a:off x="2527300" y="189547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2" name="Line 14"/>
          <p:cNvSpPr>
            <a:spLocks noChangeShapeType="1"/>
          </p:cNvSpPr>
          <p:nvPr/>
        </p:nvSpPr>
        <p:spPr bwMode="auto">
          <a:xfrm flipV="1">
            <a:off x="2476500" y="224631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3" name="Line 15"/>
          <p:cNvSpPr>
            <a:spLocks noChangeShapeType="1"/>
          </p:cNvSpPr>
          <p:nvPr/>
        </p:nvSpPr>
        <p:spPr bwMode="auto">
          <a:xfrm flipH="1" flipV="1">
            <a:off x="1076325" y="353218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4" name="Text Box 16"/>
          <p:cNvSpPr txBox="1">
            <a:spLocks noChangeArrowheads="1"/>
          </p:cNvSpPr>
          <p:nvPr/>
        </p:nvSpPr>
        <p:spPr bwMode="auto">
          <a:xfrm>
            <a:off x="147638" y="329247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4595" name="Text Box 17"/>
          <p:cNvSpPr txBox="1">
            <a:spLocks noChangeArrowheads="1"/>
          </p:cNvSpPr>
          <p:nvPr/>
        </p:nvSpPr>
        <p:spPr bwMode="auto">
          <a:xfrm>
            <a:off x="2081213" y="1330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4596" name="Text Box 18"/>
          <p:cNvSpPr txBox="1">
            <a:spLocks noChangeArrowheads="1"/>
          </p:cNvSpPr>
          <p:nvPr/>
        </p:nvSpPr>
        <p:spPr bwMode="auto">
          <a:xfrm>
            <a:off x="4448175" y="1330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4597" name="Text Box 19"/>
          <p:cNvSpPr txBox="1">
            <a:spLocks noChangeArrowheads="1"/>
          </p:cNvSpPr>
          <p:nvPr/>
        </p:nvSpPr>
        <p:spPr bwMode="auto">
          <a:xfrm>
            <a:off x="2095500" y="4995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4598" name="Text Box 20"/>
          <p:cNvSpPr txBox="1">
            <a:spLocks noChangeArrowheads="1"/>
          </p:cNvSpPr>
          <p:nvPr/>
        </p:nvSpPr>
        <p:spPr bwMode="auto">
          <a:xfrm>
            <a:off x="4476750" y="498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4599" name="Text Box 21"/>
          <p:cNvSpPr txBox="1">
            <a:spLocks noChangeArrowheads="1"/>
          </p:cNvSpPr>
          <p:nvPr/>
        </p:nvSpPr>
        <p:spPr bwMode="auto">
          <a:xfrm>
            <a:off x="1000125" y="2470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4600" name="Text Box 22"/>
          <p:cNvSpPr txBox="1">
            <a:spLocks noChangeArrowheads="1"/>
          </p:cNvSpPr>
          <p:nvPr/>
        </p:nvSpPr>
        <p:spPr bwMode="auto">
          <a:xfrm>
            <a:off x="3206750" y="1504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4601" name="Text Box 23"/>
          <p:cNvSpPr txBox="1">
            <a:spLocks noChangeArrowheads="1"/>
          </p:cNvSpPr>
          <p:nvPr/>
        </p:nvSpPr>
        <p:spPr bwMode="auto">
          <a:xfrm>
            <a:off x="3898900" y="25844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4602" name="Text Box 24"/>
          <p:cNvSpPr txBox="1">
            <a:spLocks noChangeArrowheads="1"/>
          </p:cNvSpPr>
          <p:nvPr/>
        </p:nvSpPr>
        <p:spPr bwMode="auto">
          <a:xfrm>
            <a:off x="3190875" y="4678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4603" name="Text Box 25"/>
          <p:cNvSpPr txBox="1">
            <a:spLocks noChangeArrowheads="1"/>
          </p:cNvSpPr>
          <p:nvPr/>
        </p:nvSpPr>
        <p:spPr bwMode="auto">
          <a:xfrm>
            <a:off x="4608513" y="329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4604" name="Text Box 26"/>
          <p:cNvSpPr txBox="1">
            <a:spLocks noChangeArrowheads="1"/>
          </p:cNvSpPr>
          <p:nvPr/>
        </p:nvSpPr>
        <p:spPr bwMode="auto">
          <a:xfrm>
            <a:off x="1057275" y="40005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4605" name="Text Box 27"/>
          <p:cNvSpPr txBox="1">
            <a:spLocks noChangeArrowheads="1"/>
          </p:cNvSpPr>
          <p:nvPr/>
        </p:nvSpPr>
        <p:spPr bwMode="auto">
          <a:xfrm>
            <a:off x="1906588" y="28749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4606" name="Line 28"/>
          <p:cNvSpPr>
            <a:spLocks noChangeShapeType="1"/>
          </p:cNvSpPr>
          <p:nvPr/>
        </p:nvSpPr>
        <p:spPr bwMode="auto">
          <a:xfrm flipH="1">
            <a:off x="2547938" y="2146300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7" name="Text Box 29"/>
          <p:cNvSpPr txBox="1">
            <a:spLocks noChangeArrowheads="1"/>
          </p:cNvSpPr>
          <p:nvPr/>
        </p:nvSpPr>
        <p:spPr bwMode="auto">
          <a:xfrm>
            <a:off x="3106738" y="20955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4608" name="Line 30"/>
          <p:cNvSpPr>
            <a:spLocks noChangeShapeType="1"/>
          </p:cNvSpPr>
          <p:nvPr/>
        </p:nvSpPr>
        <p:spPr bwMode="auto">
          <a:xfrm>
            <a:off x="2447925" y="2290763"/>
            <a:ext cx="2019300" cy="214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9" name="Text Box 31"/>
          <p:cNvSpPr txBox="1">
            <a:spLocks noChangeArrowheads="1"/>
          </p:cNvSpPr>
          <p:nvPr/>
        </p:nvSpPr>
        <p:spPr bwMode="auto">
          <a:xfrm>
            <a:off x="3822700" y="3502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4610" name="Text Box 32"/>
          <p:cNvSpPr txBox="1">
            <a:spLocks noChangeArrowheads="1"/>
          </p:cNvSpPr>
          <p:nvPr/>
        </p:nvSpPr>
        <p:spPr bwMode="auto">
          <a:xfrm>
            <a:off x="3409950" y="38846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424370" y="1127661"/>
            <a:ext cx="3557705" cy="378565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:= 1 to |V[G]| –1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end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b="1" dirty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	</a:t>
            </a:r>
            <a:r>
              <a:rPr lang="en-US" sz="2000" b="1" dirty="0"/>
              <a:t>return</a:t>
            </a:r>
            <a:r>
              <a:rPr lang="en-US" sz="20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end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b="1" dirty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b="1" dirty="0"/>
              <a:t>return</a:t>
            </a:r>
            <a:r>
              <a:rPr lang="en-US" sz="20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424370" y="5056555"/>
            <a:ext cx="3557705" cy="163121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		</a:t>
            </a:r>
            <a:r>
              <a:rPr lang="en-US" sz="20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end</a:t>
            </a:r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Relaxation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2520950" y="1677703"/>
            <a:ext cx="3322638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/>
              <a:t>Initialize(G, s)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each v </a:t>
            </a:r>
            <a:r>
              <a:rPr lang="en-US" dirty="0">
                <a:sym typeface="Symbol" panose="05050102010706020507" pitchFamily="18" charset="2"/>
              </a:rPr>
              <a:t> V[G] </a:t>
            </a:r>
            <a:r>
              <a:rPr lang="en-US" b="1" dirty="0">
                <a:sym typeface="Symbol" panose="05050102010706020507" pitchFamily="18" charset="2"/>
              </a:rPr>
              <a:t>do</a:t>
            </a:r>
            <a:endParaRPr lang="en-US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>
                <a:sym typeface="Symbol" panose="05050102010706020507" pitchFamily="18" charset="2"/>
              </a:rPr>
              <a:t>		d[v] := ;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>
                <a:sym typeface="Symbol" panose="05050102010706020507" pitchFamily="18" charset="2"/>
              </a:rPr>
              <a:t>		[v] := NIL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b="1" dirty="0">
                <a:sym typeface="Symbol" panose="05050102010706020507" pitchFamily="18" charset="2"/>
              </a:rPr>
              <a:t>end</a:t>
            </a:r>
            <a:r>
              <a:rPr lang="en-US" dirty="0">
                <a:sym typeface="Symbol" panose="05050102010706020507" pitchFamily="18" charset="2"/>
              </a:rPr>
              <a:t>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>
                <a:sym typeface="Symbol" panose="05050102010706020507" pitchFamily="18" charset="2"/>
              </a:rPr>
              <a:t>	d[s] := 0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2520950" y="4667795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end</a:t>
            </a: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242888" y="1235869"/>
            <a:ext cx="744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Algorithms keep track of d[v], </a:t>
            </a:r>
            <a:r>
              <a:rPr lang="en-US" dirty="0">
                <a:sym typeface="Symbol" panose="05050102010706020507" pitchFamily="18" charset="2"/>
              </a:rPr>
              <a:t>[v].  </a:t>
            </a:r>
            <a:r>
              <a:rPr lang="en-US" b="1" dirty="0">
                <a:solidFill>
                  <a:srgbClr val="CC0000"/>
                </a:solidFill>
                <a:sym typeface="Symbol" panose="05050102010706020507" pitchFamily="18" charset="2"/>
              </a:rPr>
              <a:t>Initialized</a:t>
            </a:r>
            <a:r>
              <a:rPr lang="en-US" dirty="0">
                <a:sym typeface="Symbol" panose="05050102010706020507" pitchFamily="18" charset="2"/>
              </a:rPr>
              <a:t> as follows:</a:t>
            </a:r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242888" y="4149191"/>
            <a:ext cx="719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These values are changed when an edge (u, v) is </a:t>
            </a:r>
            <a:r>
              <a:rPr lang="en-US" b="1" dirty="0">
                <a:solidFill>
                  <a:srgbClr val="CC0000"/>
                </a:solidFill>
              </a:rPr>
              <a:t>relaxed</a:t>
            </a:r>
            <a:r>
              <a:rPr lang="en-US" dirty="0"/>
              <a:t>:</a:t>
            </a:r>
          </a:p>
        </p:txBody>
      </p:sp>
      <p:pic>
        <p:nvPicPr>
          <p:cNvPr id="7" name="Picture 6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5605" name="Oval 3"/>
          <p:cNvSpPr>
            <a:spLocks noChangeArrowheads="1"/>
          </p:cNvSpPr>
          <p:nvPr/>
        </p:nvSpPr>
        <p:spPr bwMode="auto">
          <a:xfrm>
            <a:off x="277812" y="324008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25606" name="Oval 4"/>
          <p:cNvSpPr>
            <a:spLocks noChangeArrowheads="1"/>
          </p:cNvSpPr>
          <p:nvPr/>
        </p:nvSpPr>
        <p:spPr bwMode="auto">
          <a:xfrm>
            <a:off x="4144962" y="445928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763712" y="446722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4140200" y="177482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4</a:t>
            </a:r>
            <a:endParaRPr lang="en-US" b="1"/>
          </a:p>
        </p:txBody>
      </p:sp>
      <p:sp>
        <p:nvSpPr>
          <p:cNvPr id="25609" name="Oval 7"/>
          <p:cNvSpPr>
            <a:spLocks noChangeArrowheads="1"/>
          </p:cNvSpPr>
          <p:nvPr/>
        </p:nvSpPr>
        <p:spPr bwMode="auto">
          <a:xfrm>
            <a:off x="1782762" y="177482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6</a:t>
            </a:r>
            <a:endParaRPr lang="en-US" b="1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 flipV="1">
            <a:off x="784225" y="2289175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1" name="Line 9"/>
          <p:cNvSpPr>
            <a:spLocks noChangeShapeType="1"/>
          </p:cNvSpPr>
          <p:nvPr/>
        </p:nvSpPr>
        <p:spPr bwMode="auto">
          <a:xfrm>
            <a:off x="842962" y="377666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>
            <a:off x="2070100" y="2376488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3" name="Line 11"/>
          <p:cNvSpPr>
            <a:spLocks noChangeShapeType="1"/>
          </p:cNvSpPr>
          <p:nvPr/>
        </p:nvSpPr>
        <p:spPr bwMode="auto">
          <a:xfrm flipV="1">
            <a:off x="4473575" y="2384425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4" name="Line 12"/>
          <p:cNvSpPr>
            <a:spLocks noChangeShapeType="1"/>
          </p:cNvSpPr>
          <p:nvPr/>
        </p:nvSpPr>
        <p:spPr bwMode="auto">
          <a:xfrm>
            <a:off x="2414587" y="477202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5" name="Line 13"/>
          <p:cNvSpPr>
            <a:spLocks noChangeShapeType="1"/>
          </p:cNvSpPr>
          <p:nvPr/>
        </p:nvSpPr>
        <p:spPr bwMode="auto">
          <a:xfrm>
            <a:off x="2379662" y="192405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6" name="Line 14"/>
          <p:cNvSpPr>
            <a:spLocks noChangeShapeType="1"/>
          </p:cNvSpPr>
          <p:nvPr/>
        </p:nvSpPr>
        <p:spPr bwMode="auto">
          <a:xfrm flipV="1">
            <a:off x="2328862" y="2274888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7" name="Line 15"/>
          <p:cNvSpPr>
            <a:spLocks noChangeShapeType="1"/>
          </p:cNvSpPr>
          <p:nvPr/>
        </p:nvSpPr>
        <p:spPr bwMode="auto">
          <a:xfrm flipH="1" flipV="1">
            <a:off x="928687" y="356076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8" name="Text Box 16"/>
          <p:cNvSpPr txBox="1">
            <a:spLocks noChangeArrowheads="1"/>
          </p:cNvSpPr>
          <p:nvPr/>
        </p:nvSpPr>
        <p:spPr bwMode="auto">
          <a:xfrm>
            <a:off x="0" y="332105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5619" name="Text Box 17"/>
          <p:cNvSpPr txBox="1">
            <a:spLocks noChangeArrowheads="1"/>
          </p:cNvSpPr>
          <p:nvPr/>
        </p:nvSpPr>
        <p:spPr bwMode="auto">
          <a:xfrm>
            <a:off x="1933575" y="1358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5620" name="Text Box 18"/>
          <p:cNvSpPr txBox="1">
            <a:spLocks noChangeArrowheads="1"/>
          </p:cNvSpPr>
          <p:nvPr/>
        </p:nvSpPr>
        <p:spPr bwMode="auto">
          <a:xfrm>
            <a:off x="4300537" y="1358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5621" name="Text Box 19"/>
          <p:cNvSpPr txBox="1">
            <a:spLocks noChangeArrowheads="1"/>
          </p:cNvSpPr>
          <p:nvPr/>
        </p:nvSpPr>
        <p:spPr bwMode="auto">
          <a:xfrm>
            <a:off x="1947862" y="50244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5622" name="Text Box 20"/>
          <p:cNvSpPr txBox="1">
            <a:spLocks noChangeArrowheads="1"/>
          </p:cNvSpPr>
          <p:nvPr/>
        </p:nvSpPr>
        <p:spPr bwMode="auto">
          <a:xfrm>
            <a:off x="4329112" y="5010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5623" name="Text Box 21"/>
          <p:cNvSpPr txBox="1">
            <a:spLocks noChangeArrowheads="1"/>
          </p:cNvSpPr>
          <p:nvPr/>
        </p:nvSpPr>
        <p:spPr bwMode="auto">
          <a:xfrm>
            <a:off x="852487" y="2498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5624" name="Text Box 22"/>
          <p:cNvSpPr txBox="1">
            <a:spLocks noChangeArrowheads="1"/>
          </p:cNvSpPr>
          <p:nvPr/>
        </p:nvSpPr>
        <p:spPr bwMode="auto">
          <a:xfrm>
            <a:off x="3059112" y="1533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5625" name="Text Box 23"/>
          <p:cNvSpPr txBox="1">
            <a:spLocks noChangeArrowheads="1"/>
          </p:cNvSpPr>
          <p:nvPr/>
        </p:nvSpPr>
        <p:spPr bwMode="auto">
          <a:xfrm>
            <a:off x="3751262" y="2613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5626" name="Text Box 24"/>
          <p:cNvSpPr txBox="1">
            <a:spLocks noChangeArrowheads="1"/>
          </p:cNvSpPr>
          <p:nvPr/>
        </p:nvSpPr>
        <p:spPr bwMode="auto">
          <a:xfrm>
            <a:off x="3043237" y="47069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5627" name="Text Box 25"/>
          <p:cNvSpPr txBox="1">
            <a:spLocks noChangeArrowheads="1"/>
          </p:cNvSpPr>
          <p:nvPr/>
        </p:nvSpPr>
        <p:spPr bwMode="auto">
          <a:xfrm>
            <a:off x="4460875" y="33210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909637" y="4029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5629" name="Text Box 27"/>
          <p:cNvSpPr txBox="1">
            <a:spLocks noChangeArrowheads="1"/>
          </p:cNvSpPr>
          <p:nvPr/>
        </p:nvSpPr>
        <p:spPr bwMode="auto">
          <a:xfrm>
            <a:off x="1758950" y="29035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5630" name="Line 28"/>
          <p:cNvSpPr>
            <a:spLocks noChangeShapeType="1"/>
          </p:cNvSpPr>
          <p:nvPr/>
        </p:nvSpPr>
        <p:spPr bwMode="auto">
          <a:xfrm flipH="1">
            <a:off x="2400300" y="2174875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31" name="Text Box 29"/>
          <p:cNvSpPr txBox="1">
            <a:spLocks noChangeArrowheads="1"/>
          </p:cNvSpPr>
          <p:nvPr/>
        </p:nvSpPr>
        <p:spPr bwMode="auto">
          <a:xfrm>
            <a:off x="2959100" y="2124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5632" name="Line 30"/>
          <p:cNvSpPr>
            <a:spLocks noChangeShapeType="1"/>
          </p:cNvSpPr>
          <p:nvPr/>
        </p:nvSpPr>
        <p:spPr bwMode="auto">
          <a:xfrm>
            <a:off x="2300287" y="2319338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33" name="Text Box 31"/>
          <p:cNvSpPr txBox="1">
            <a:spLocks noChangeArrowheads="1"/>
          </p:cNvSpPr>
          <p:nvPr/>
        </p:nvSpPr>
        <p:spPr bwMode="auto">
          <a:xfrm>
            <a:off x="3675062" y="3530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5634" name="Text Box 32"/>
          <p:cNvSpPr txBox="1">
            <a:spLocks noChangeArrowheads="1"/>
          </p:cNvSpPr>
          <p:nvPr/>
        </p:nvSpPr>
        <p:spPr bwMode="auto">
          <a:xfrm>
            <a:off x="3262312" y="3913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424370" y="1165761"/>
            <a:ext cx="3557705" cy="378565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:= 1 to |V[G]| –1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end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b="1" dirty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	</a:t>
            </a:r>
            <a:r>
              <a:rPr lang="en-US" sz="2000" b="1" dirty="0"/>
              <a:t>return</a:t>
            </a:r>
            <a:r>
              <a:rPr lang="en-US" sz="20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end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b="1" dirty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b="1" dirty="0"/>
              <a:t>return</a:t>
            </a:r>
            <a:r>
              <a:rPr lang="en-US" sz="20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424370" y="5094655"/>
            <a:ext cx="3557705" cy="163121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		</a:t>
            </a:r>
            <a:r>
              <a:rPr lang="en-US" sz="20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end</a:t>
            </a:r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6629" name="Oval 3"/>
          <p:cNvSpPr>
            <a:spLocks noChangeArrowheads="1"/>
          </p:cNvSpPr>
          <p:nvPr/>
        </p:nvSpPr>
        <p:spPr bwMode="auto">
          <a:xfrm>
            <a:off x="309562" y="31448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26630" name="Oval 4"/>
          <p:cNvSpPr>
            <a:spLocks noChangeArrowheads="1"/>
          </p:cNvSpPr>
          <p:nvPr/>
        </p:nvSpPr>
        <p:spPr bwMode="auto">
          <a:xfrm>
            <a:off x="4176712" y="43640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6631" name="Oval 5"/>
          <p:cNvSpPr>
            <a:spLocks noChangeArrowheads="1"/>
          </p:cNvSpPr>
          <p:nvPr/>
        </p:nvSpPr>
        <p:spPr bwMode="auto">
          <a:xfrm>
            <a:off x="1795462" y="43719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26632" name="Oval 6"/>
          <p:cNvSpPr>
            <a:spLocks noChangeArrowheads="1"/>
          </p:cNvSpPr>
          <p:nvPr/>
        </p:nvSpPr>
        <p:spPr bwMode="auto">
          <a:xfrm>
            <a:off x="4171950" y="16795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4</a:t>
            </a:r>
            <a:endParaRPr lang="en-US" b="1"/>
          </a:p>
        </p:txBody>
      </p:sp>
      <p:sp>
        <p:nvSpPr>
          <p:cNvPr id="26633" name="Oval 7"/>
          <p:cNvSpPr>
            <a:spLocks noChangeArrowheads="1"/>
          </p:cNvSpPr>
          <p:nvPr/>
        </p:nvSpPr>
        <p:spPr bwMode="auto">
          <a:xfrm>
            <a:off x="1814512" y="16795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 flipV="1">
            <a:off x="815975" y="21939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5" name="Line 9"/>
          <p:cNvSpPr>
            <a:spLocks noChangeShapeType="1"/>
          </p:cNvSpPr>
          <p:nvPr/>
        </p:nvSpPr>
        <p:spPr bwMode="auto">
          <a:xfrm>
            <a:off x="874712" y="368141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6" name="Line 10"/>
          <p:cNvSpPr>
            <a:spLocks noChangeShapeType="1"/>
          </p:cNvSpPr>
          <p:nvPr/>
        </p:nvSpPr>
        <p:spPr bwMode="auto">
          <a:xfrm>
            <a:off x="2101850" y="2281238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7" name="Line 11"/>
          <p:cNvSpPr>
            <a:spLocks noChangeShapeType="1"/>
          </p:cNvSpPr>
          <p:nvPr/>
        </p:nvSpPr>
        <p:spPr bwMode="auto">
          <a:xfrm flipV="1">
            <a:off x="4505325" y="2289175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8" name="Line 12"/>
          <p:cNvSpPr>
            <a:spLocks noChangeShapeType="1"/>
          </p:cNvSpPr>
          <p:nvPr/>
        </p:nvSpPr>
        <p:spPr bwMode="auto">
          <a:xfrm>
            <a:off x="2446337" y="46767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9" name="Line 13"/>
          <p:cNvSpPr>
            <a:spLocks noChangeShapeType="1"/>
          </p:cNvSpPr>
          <p:nvPr/>
        </p:nvSpPr>
        <p:spPr bwMode="auto">
          <a:xfrm>
            <a:off x="2411412" y="18288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0" name="Line 14"/>
          <p:cNvSpPr>
            <a:spLocks noChangeShapeType="1"/>
          </p:cNvSpPr>
          <p:nvPr/>
        </p:nvSpPr>
        <p:spPr bwMode="auto">
          <a:xfrm flipV="1">
            <a:off x="2360612" y="2179638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1" name="Line 15"/>
          <p:cNvSpPr>
            <a:spLocks noChangeShapeType="1"/>
          </p:cNvSpPr>
          <p:nvPr/>
        </p:nvSpPr>
        <p:spPr bwMode="auto">
          <a:xfrm flipH="1" flipV="1">
            <a:off x="960437" y="346551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2" name="Text Box 16"/>
          <p:cNvSpPr txBox="1">
            <a:spLocks noChangeArrowheads="1"/>
          </p:cNvSpPr>
          <p:nvPr/>
        </p:nvSpPr>
        <p:spPr bwMode="auto">
          <a:xfrm>
            <a:off x="31750" y="32258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6643" name="Text Box 17"/>
          <p:cNvSpPr txBox="1">
            <a:spLocks noChangeArrowheads="1"/>
          </p:cNvSpPr>
          <p:nvPr/>
        </p:nvSpPr>
        <p:spPr bwMode="auto">
          <a:xfrm>
            <a:off x="1965325" y="1263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6644" name="Text Box 18"/>
          <p:cNvSpPr txBox="1">
            <a:spLocks noChangeArrowheads="1"/>
          </p:cNvSpPr>
          <p:nvPr/>
        </p:nvSpPr>
        <p:spPr bwMode="auto">
          <a:xfrm>
            <a:off x="4332287" y="1263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1979612" y="4929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4360862" y="4914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6647" name="Text Box 21"/>
          <p:cNvSpPr txBox="1">
            <a:spLocks noChangeArrowheads="1"/>
          </p:cNvSpPr>
          <p:nvPr/>
        </p:nvSpPr>
        <p:spPr bwMode="auto">
          <a:xfrm>
            <a:off x="884237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6648" name="Text Box 22"/>
          <p:cNvSpPr txBox="1">
            <a:spLocks noChangeArrowheads="1"/>
          </p:cNvSpPr>
          <p:nvPr/>
        </p:nvSpPr>
        <p:spPr bwMode="auto">
          <a:xfrm>
            <a:off x="3090862" y="1438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6649" name="Text Box 23"/>
          <p:cNvSpPr txBox="1">
            <a:spLocks noChangeArrowheads="1"/>
          </p:cNvSpPr>
          <p:nvPr/>
        </p:nvSpPr>
        <p:spPr bwMode="auto">
          <a:xfrm>
            <a:off x="3783012" y="25177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6650" name="Text Box 24"/>
          <p:cNvSpPr txBox="1">
            <a:spLocks noChangeArrowheads="1"/>
          </p:cNvSpPr>
          <p:nvPr/>
        </p:nvSpPr>
        <p:spPr bwMode="auto">
          <a:xfrm>
            <a:off x="3074987" y="4611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6651" name="Text Box 25"/>
          <p:cNvSpPr txBox="1">
            <a:spLocks noChangeArrowheads="1"/>
          </p:cNvSpPr>
          <p:nvPr/>
        </p:nvSpPr>
        <p:spPr bwMode="auto">
          <a:xfrm>
            <a:off x="4492625" y="322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6652" name="Text Box 26"/>
          <p:cNvSpPr txBox="1">
            <a:spLocks noChangeArrowheads="1"/>
          </p:cNvSpPr>
          <p:nvPr/>
        </p:nvSpPr>
        <p:spPr bwMode="auto">
          <a:xfrm>
            <a:off x="941387" y="39338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6653" name="Text Box 27"/>
          <p:cNvSpPr txBox="1">
            <a:spLocks noChangeArrowheads="1"/>
          </p:cNvSpPr>
          <p:nvPr/>
        </p:nvSpPr>
        <p:spPr bwMode="auto">
          <a:xfrm>
            <a:off x="1790700" y="2808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6654" name="Line 28"/>
          <p:cNvSpPr>
            <a:spLocks noChangeShapeType="1"/>
          </p:cNvSpPr>
          <p:nvPr/>
        </p:nvSpPr>
        <p:spPr bwMode="auto">
          <a:xfrm flipH="1">
            <a:off x="2432050" y="2079625"/>
            <a:ext cx="17605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5" name="Text Box 29"/>
          <p:cNvSpPr txBox="1">
            <a:spLocks noChangeArrowheads="1"/>
          </p:cNvSpPr>
          <p:nvPr/>
        </p:nvSpPr>
        <p:spPr bwMode="auto">
          <a:xfrm>
            <a:off x="2990850" y="20288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6656" name="Line 30"/>
          <p:cNvSpPr>
            <a:spLocks noChangeShapeType="1"/>
          </p:cNvSpPr>
          <p:nvPr/>
        </p:nvSpPr>
        <p:spPr bwMode="auto">
          <a:xfrm>
            <a:off x="2332037" y="2224088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7" name="Text Box 31"/>
          <p:cNvSpPr txBox="1">
            <a:spLocks noChangeArrowheads="1"/>
          </p:cNvSpPr>
          <p:nvPr/>
        </p:nvSpPr>
        <p:spPr bwMode="auto">
          <a:xfrm>
            <a:off x="3706812" y="34353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6658" name="Text Box 32"/>
          <p:cNvSpPr txBox="1">
            <a:spLocks noChangeArrowheads="1"/>
          </p:cNvSpPr>
          <p:nvPr/>
        </p:nvSpPr>
        <p:spPr bwMode="auto">
          <a:xfrm>
            <a:off x="3294062" y="38179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424370" y="1165761"/>
            <a:ext cx="3557705" cy="378565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:= 1 to |V[G]| –1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end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b="1" dirty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	</a:t>
            </a:r>
            <a:r>
              <a:rPr lang="en-US" sz="2000" b="1" dirty="0"/>
              <a:t>return</a:t>
            </a:r>
            <a:r>
              <a:rPr lang="en-US" sz="20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end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b="1" dirty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b="1" dirty="0"/>
              <a:t>return</a:t>
            </a:r>
            <a:r>
              <a:rPr lang="en-US" sz="20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424370" y="5094655"/>
            <a:ext cx="3557705" cy="163121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		</a:t>
            </a:r>
            <a:r>
              <a:rPr lang="en-US" sz="20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end</a:t>
            </a:r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-2</a:t>
            </a:r>
            <a:endParaRPr lang="en-US" b="1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4</a:t>
            </a:r>
            <a:endParaRPr lang="en-US" b="1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2070100" y="2319338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473575" y="2327275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328862" y="2217738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H="1" flipV="1">
            <a:off x="928687" y="350361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751262" y="25558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7675" name="Text Box 25"/>
          <p:cNvSpPr txBox="1">
            <a:spLocks noChangeArrowheads="1"/>
          </p:cNvSpPr>
          <p:nvPr/>
        </p:nvSpPr>
        <p:spPr bwMode="auto">
          <a:xfrm>
            <a:off x="4460875" y="3263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7677" name="Text Box 27"/>
          <p:cNvSpPr txBox="1">
            <a:spLocks noChangeArrowheads="1"/>
          </p:cNvSpPr>
          <p:nvPr/>
        </p:nvSpPr>
        <p:spPr bwMode="auto">
          <a:xfrm>
            <a:off x="1758950" y="2846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7678" name="Line 28"/>
          <p:cNvSpPr>
            <a:spLocks noChangeShapeType="1"/>
          </p:cNvSpPr>
          <p:nvPr/>
        </p:nvSpPr>
        <p:spPr bwMode="auto">
          <a:xfrm flipH="1">
            <a:off x="2400300" y="2117725"/>
            <a:ext cx="17605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9" name="Text Box 29"/>
          <p:cNvSpPr txBox="1">
            <a:spLocks noChangeArrowheads="1"/>
          </p:cNvSpPr>
          <p:nvPr/>
        </p:nvSpPr>
        <p:spPr bwMode="auto">
          <a:xfrm>
            <a:off x="2959100" y="2066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7680" name="Line 30"/>
          <p:cNvSpPr>
            <a:spLocks noChangeShapeType="1"/>
          </p:cNvSpPr>
          <p:nvPr/>
        </p:nvSpPr>
        <p:spPr bwMode="auto">
          <a:xfrm>
            <a:off x="2300287" y="2262188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3675062" y="34734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3262312" y="3856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424370" y="1137186"/>
            <a:ext cx="3557705" cy="378565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:= 1 to |V[G]| –1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end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b="1" dirty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	</a:t>
            </a:r>
            <a:r>
              <a:rPr lang="en-US" sz="2000" b="1" dirty="0"/>
              <a:t>return</a:t>
            </a:r>
            <a:r>
              <a:rPr lang="en-US" sz="20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end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b="1" dirty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2000" b="1" dirty="0"/>
              <a:t>return</a:t>
            </a:r>
            <a:r>
              <a:rPr lang="en-US" sz="20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424370" y="5066080"/>
            <a:ext cx="3557705" cy="163121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		</a:t>
            </a:r>
            <a:r>
              <a:rPr lang="en-US" sz="20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end</a:t>
            </a:r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118108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462875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026" y="6255385"/>
            <a:ext cx="798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E(G)={(1,2), (1,3),(1,4), (2,5), (3,5),(3,2) ,(4,3),(4,6),(5,7), (6,7)}</a:t>
            </a:r>
            <a:endParaRPr lang="en-IN" sz="2000" dirty="0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1200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4647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315075"/>
            <a:ext cx="6581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E(G)={</a:t>
            </a:r>
            <a:r>
              <a:rPr lang="en-US" sz="2000" dirty="0">
                <a:solidFill>
                  <a:srgbClr val="FF0000"/>
                </a:solidFill>
              </a:rPr>
              <a:t>(1,2)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(1,3)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(1,4)</a:t>
            </a:r>
            <a:r>
              <a:rPr lang="en-US" sz="2000" dirty="0"/>
              <a:t>, (2,5), (3,5),(4,3),(4,7),(5,7), (6,7)}</a:t>
            </a:r>
            <a:endParaRPr lang="en-IN" sz="2000" dirty="0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13049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47525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5" y="6019800"/>
            <a:ext cx="175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Iteration-1</a:t>
            </a:r>
            <a:endParaRPr lang="en-IN" sz="2000" b="1" dirty="0">
              <a:solidFill>
                <a:srgbClr val="0070C0"/>
              </a:solidFill>
            </a:endParaRPr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6324600"/>
            <a:ext cx="7172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E(G)={</a:t>
            </a:r>
            <a:r>
              <a:rPr lang="en-US" sz="2000" dirty="0">
                <a:solidFill>
                  <a:srgbClr val="FF0000"/>
                </a:solidFill>
              </a:rPr>
              <a:t>(1,2)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(1,3)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(1,4)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(2,5)</a:t>
            </a:r>
            <a:r>
              <a:rPr lang="en-US" sz="2000" dirty="0"/>
              <a:t>, (3,5),(3,2),(4,3),(4,6),(5,7), (6,7)}</a:t>
            </a:r>
            <a:endParaRPr lang="en-IN" sz="2000" dirty="0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11906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46382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219825"/>
            <a:ext cx="721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E(G)={</a:t>
            </a:r>
            <a:r>
              <a:rPr lang="en-US" sz="2000" dirty="0">
                <a:solidFill>
                  <a:srgbClr val="FF0000"/>
                </a:solidFill>
              </a:rPr>
              <a:t>(1,2)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(1,3)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(1,4)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(2,5)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(3,5)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(3,2)</a:t>
            </a:r>
            <a:r>
              <a:rPr lang="en-US" sz="2000" dirty="0"/>
              <a:t>,(4,3),(4,6),(5,7), (6,7)}</a:t>
            </a:r>
            <a:endParaRPr lang="en-IN" sz="2000" dirty="0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11906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46382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181725"/>
            <a:ext cx="710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E(G)={</a:t>
            </a:r>
            <a:r>
              <a:rPr lang="en-US" sz="2000" dirty="0">
                <a:solidFill>
                  <a:srgbClr val="FF0000"/>
                </a:solidFill>
              </a:rPr>
              <a:t>(1,2)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(1,3)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(1,4)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(2,5)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(3,5)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(3,2)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7030A0"/>
                </a:solidFill>
              </a:rPr>
              <a:t>(4,3),(4,6)</a:t>
            </a:r>
            <a:r>
              <a:rPr lang="en-US" sz="2000" dirty="0"/>
              <a:t>,(5,7),(6,7)}</a:t>
            </a:r>
            <a:endParaRPr lang="en-IN" sz="2000" dirty="0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11525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46001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4298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59065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7812" y="6203713"/>
            <a:ext cx="7195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E(G)={</a:t>
            </a:r>
            <a:r>
              <a:rPr lang="en-US" sz="2000" dirty="0">
                <a:solidFill>
                  <a:srgbClr val="FF0000"/>
                </a:solidFill>
              </a:rPr>
              <a:t>(1,2)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(1,3)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(1,4)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(2,5)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(3,5)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(3,2)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7030A0"/>
                </a:solidFill>
              </a:rPr>
              <a:t>(4,3),(4,6)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1"/>
                </a:solidFill>
              </a:rPr>
              <a:t>(5,7), </a:t>
            </a:r>
            <a:r>
              <a:rPr lang="en-US" sz="2000" dirty="0"/>
              <a:t>(6,7)}</a:t>
            </a:r>
            <a:endParaRPr lang="en-IN" sz="2000" dirty="0"/>
          </a:p>
        </p:txBody>
      </p:sp>
      <p:pic>
        <p:nvPicPr>
          <p:cNvPr id="44" name="Picture 4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Relaxation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238374"/>
            <a:ext cx="3962400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2" y="2238373"/>
            <a:ext cx="3633788" cy="2486025"/>
          </a:xfrm>
          <a:prstGeom prst="rect">
            <a:avLst/>
          </a:prstGeom>
        </p:spPr>
      </p:pic>
      <p:pic>
        <p:nvPicPr>
          <p:cNvPr id="6" name="Picture 5" descr="Related image"/>
          <p:cNvPicPr/>
          <p:nvPr/>
        </p:nvPicPr>
        <p:blipFill>
          <a:blip r:embed="rId4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620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097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2294" y="6126162"/>
            <a:ext cx="7252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E(G)={</a:t>
            </a:r>
            <a:r>
              <a:rPr lang="en-US" sz="2000" dirty="0">
                <a:solidFill>
                  <a:srgbClr val="FF0000"/>
                </a:solidFill>
              </a:rPr>
              <a:t>(1,2)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(1,3)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00"/>
                </a:solidFill>
              </a:rPr>
              <a:t>(1,4)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(2,5)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(3,5)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(3,2)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7030A0"/>
                </a:solidFill>
              </a:rPr>
              <a:t>(4,3),(4,6)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1"/>
                </a:solidFill>
              </a:rPr>
              <a:t>(5,7), </a:t>
            </a:r>
            <a:r>
              <a:rPr lang="en-US" sz="2000" dirty="0">
                <a:solidFill>
                  <a:srgbClr val="0070C0"/>
                </a:solidFill>
              </a:rPr>
              <a:t>(6,7)</a:t>
            </a:r>
            <a:r>
              <a:rPr lang="en-US" sz="2000" dirty="0"/>
              <a:t>}</a:t>
            </a:r>
            <a:endParaRPr lang="en-IN" sz="2000" dirty="0"/>
          </a:p>
        </p:txBody>
      </p:sp>
      <p:pic>
        <p:nvPicPr>
          <p:cNvPr id="44" name="Picture 4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287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763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2294" y="620236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E(G)={</a:t>
            </a:r>
            <a:r>
              <a:rPr lang="en-US" sz="2000" dirty="0">
                <a:solidFill>
                  <a:srgbClr val="CC0000"/>
                </a:solidFill>
              </a:rPr>
              <a:t>(1,2), (1,3),(1,4)</a:t>
            </a:r>
            <a:r>
              <a:rPr lang="en-US" sz="2000" dirty="0"/>
              <a:t>, (2,5), (3,5),(3,2), (4,3),(4,6), (5,7), (6,7)}</a:t>
            </a: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15561" y="573349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Iteration-2</a:t>
            </a:r>
            <a:endParaRPr lang="en-IN" dirty="0"/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  <p:pic>
        <p:nvPicPr>
          <p:cNvPr id="43" name="Picture 42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906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382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84779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Iteration-2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31666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E(G)={</a:t>
            </a:r>
            <a:r>
              <a:rPr lang="en-US" sz="2000" dirty="0">
                <a:solidFill>
                  <a:srgbClr val="CC0000"/>
                </a:solidFill>
              </a:rPr>
              <a:t>(1,2), (1,3),(1,4)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(2,5)</a:t>
            </a:r>
            <a:r>
              <a:rPr lang="en-US" sz="2000" dirty="0"/>
              <a:t>, (3,5),(3,2), (4,3),(4,6), (5,7), (6,7)}</a:t>
            </a:r>
            <a:endParaRPr lang="en-IN" sz="2000" dirty="0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  <p:pic>
        <p:nvPicPr>
          <p:cNvPr id="43" name="Picture 42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620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097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70491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Iteration-2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173787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E(G)={</a:t>
            </a:r>
            <a:r>
              <a:rPr lang="en-US" sz="2000" dirty="0">
                <a:solidFill>
                  <a:srgbClr val="CC0000"/>
                </a:solidFill>
              </a:rPr>
              <a:t>(1,2), (1,3),(1,4)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(2,5)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(3,5),(3,2)</a:t>
            </a:r>
            <a:r>
              <a:rPr lang="en-US" sz="2000" dirty="0"/>
              <a:t>, (4,3),(4,6), (5,7), (6,7)}</a:t>
            </a:r>
            <a:endParaRPr lang="en-IN" sz="2000" dirty="0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  <p:pic>
        <p:nvPicPr>
          <p:cNvPr id="43" name="Picture 42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525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001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58109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Iteration-2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04996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E(G)={</a:t>
            </a:r>
            <a:r>
              <a:rPr lang="en-US" sz="2000" dirty="0">
                <a:solidFill>
                  <a:srgbClr val="CC0000"/>
                </a:solidFill>
              </a:rPr>
              <a:t>(1,2), (1,3),(1,4)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(2,5)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(3,5),(3,2)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(4,3),(4,6)</a:t>
            </a:r>
            <a:r>
              <a:rPr lang="en-US" sz="2000" dirty="0"/>
              <a:t>, (5,7), (6,7)}</a:t>
            </a:r>
            <a:endParaRPr lang="en-IN" sz="2000" dirty="0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  <p:pic>
        <p:nvPicPr>
          <p:cNvPr id="43" name="Picture 42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8108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2875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68586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Iteration-2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154737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E(G)={</a:t>
            </a:r>
            <a:r>
              <a:rPr lang="en-US" sz="2000" dirty="0">
                <a:solidFill>
                  <a:srgbClr val="CC0000"/>
                </a:solidFill>
              </a:rPr>
              <a:t>(1,2), (1,3),(1,4)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(2,5)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(3,5),(3,2)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(4,3),(4,6)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2060"/>
                </a:solidFill>
              </a:rPr>
              <a:t>(5,7)</a:t>
            </a:r>
            <a:r>
              <a:rPr lang="en-US" sz="2000" dirty="0"/>
              <a:t>, (6,7)}</a:t>
            </a:r>
            <a:endParaRPr lang="en-IN" sz="2000" dirty="0"/>
          </a:p>
        </p:txBody>
      </p:sp>
      <p:pic>
        <p:nvPicPr>
          <p:cNvPr id="45" name="Picture 4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620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097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60966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Iteration-2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078537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E(G)={</a:t>
            </a:r>
            <a:r>
              <a:rPr lang="en-US" sz="2000" dirty="0">
                <a:solidFill>
                  <a:srgbClr val="CC0000"/>
                </a:solidFill>
              </a:rPr>
              <a:t>(1,2), (1,3),(1,4)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(2,5)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(3,5),(3,2)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(4,3),(4,6)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2060"/>
                </a:solidFill>
              </a:rPr>
              <a:t>(5,7)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1"/>
                </a:solidFill>
              </a:rPr>
              <a:t>(6,7)</a:t>
            </a:r>
            <a:r>
              <a:rPr lang="en-US" sz="2000" dirty="0"/>
              <a:t>}</a:t>
            </a:r>
            <a:endParaRPr lang="en-IN" sz="2000" dirty="0"/>
          </a:p>
        </p:txBody>
      </p:sp>
      <p:pic>
        <p:nvPicPr>
          <p:cNvPr id="45" name="Picture 4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620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097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69539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16426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E(G)={</a:t>
            </a:r>
            <a:r>
              <a:rPr lang="en-US" sz="2000" dirty="0">
                <a:solidFill>
                  <a:srgbClr val="CC0000"/>
                </a:solidFill>
              </a:rPr>
              <a:t>(1,2), (1,3),(1,4)</a:t>
            </a:r>
            <a:r>
              <a:rPr lang="en-US" sz="2000" dirty="0"/>
              <a:t>, (2,5), (3,5),(3,2), (4,3),(4,6), (5,7), (6,7)}</a:t>
            </a:r>
            <a:endParaRPr lang="en-IN" sz="2000" dirty="0"/>
          </a:p>
        </p:txBody>
      </p:sp>
      <p:pic>
        <p:nvPicPr>
          <p:cNvPr id="45" name="Picture 4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715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192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68586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154737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E(G)={</a:t>
            </a:r>
            <a:r>
              <a:rPr lang="en-US" sz="2000" dirty="0">
                <a:solidFill>
                  <a:srgbClr val="CC0000"/>
                </a:solidFill>
              </a:rPr>
              <a:t>(1,2), (1,3),(1,4)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(2,5)</a:t>
            </a:r>
            <a:r>
              <a:rPr lang="en-US" sz="2000" dirty="0"/>
              <a:t>, (3,5),(3,2), (4,3),(4,6), (5,7), (6,7)}</a:t>
            </a:r>
            <a:endParaRPr lang="en-IN" sz="2000" dirty="0"/>
          </a:p>
        </p:txBody>
      </p:sp>
      <p:pic>
        <p:nvPicPr>
          <p:cNvPr id="45" name="Picture 4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8108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2875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69539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16426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E(G)={</a:t>
            </a:r>
            <a:r>
              <a:rPr lang="en-US" sz="2000" dirty="0">
                <a:solidFill>
                  <a:srgbClr val="CC0000"/>
                </a:solidFill>
              </a:rPr>
              <a:t>(1,2), (1,3),(1,4)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(2,5)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(3,5),(3,2)</a:t>
            </a:r>
            <a:r>
              <a:rPr lang="en-US" sz="2000" dirty="0"/>
              <a:t>, (4,3),(4,6), (5,7), (6,7)}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295275" y="1069905"/>
            <a:ext cx="9106019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Assumes </a:t>
            </a:r>
            <a:r>
              <a:rPr lang="en-US" b="1" dirty="0">
                <a:solidFill>
                  <a:srgbClr val="CC0000"/>
                </a:solidFill>
              </a:rPr>
              <a:t>no negative-weight edges</a:t>
            </a:r>
            <a:r>
              <a:rPr lang="en-US" dirty="0"/>
              <a:t>.</a:t>
            </a:r>
          </a:p>
          <a:p>
            <a:endParaRPr lang="en-US" sz="600" dirty="0"/>
          </a:p>
          <a:p>
            <a:r>
              <a:rPr lang="en-US" dirty="0">
                <a:solidFill>
                  <a:schemeClr val="tx2"/>
                </a:solidFill>
              </a:rPr>
              <a:t>Maintains a set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chemeClr val="tx2"/>
                </a:solidFill>
              </a:rPr>
              <a:t> of vertices whose SP from s has been determined.</a:t>
            </a:r>
          </a:p>
          <a:p>
            <a:endParaRPr lang="en-US" sz="600" dirty="0"/>
          </a:p>
          <a:p>
            <a:r>
              <a:rPr lang="en-US" dirty="0"/>
              <a:t>Repeatedly selects u in V–S with minimum SP estimate </a:t>
            </a:r>
            <a:r>
              <a:rPr lang="en-US" dirty="0">
                <a:solidFill>
                  <a:srgbClr val="CC0000"/>
                </a:solidFill>
              </a:rPr>
              <a:t>(greedy choice)</a:t>
            </a:r>
            <a:r>
              <a:rPr lang="en-US" dirty="0"/>
              <a:t>.</a:t>
            </a:r>
          </a:p>
          <a:p>
            <a:endParaRPr lang="en-US" sz="600" dirty="0"/>
          </a:p>
          <a:p>
            <a:r>
              <a:rPr lang="en-US" dirty="0"/>
              <a:t>Store V–S in </a:t>
            </a:r>
            <a:r>
              <a:rPr lang="en-US" dirty="0">
                <a:solidFill>
                  <a:srgbClr val="CC0000"/>
                </a:solidFill>
              </a:rPr>
              <a:t>priority queue Q</a:t>
            </a:r>
            <a:r>
              <a:rPr lang="en-US" dirty="0"/>
              <a:t>.</a:t>
            </a: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4813300" y="2960795"/>
            <a:ext cx="3490913" cy="3756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/>
              <a:t>Initialize(G, s);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/>
              <a:t>S := </a:t>
            </a:r>
            <a:r>
              <a:rPr lang="en-US" dirty="0">
                <a:sym typeface="Symbol" panose="05050102010706020507" pitchFamily="18" charset="2"/>
              </a:rPr>
              <a:t>;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>
                <a:sym typeface="Symbol" panose="05050102010706020507" pitchFamily="18" charset="2"/>
              </a:rPr>
              <a:t>Q := V[G];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b="1" dirty="0">
                <a:sym typeface="Symbol" panose="05050102010706020507" pitchFamily="18" charset="2"/>
              </a:rPr>
              <a:t>while</a:t>
            </a:r>
            <a:r>
              <a:rPr lang="en-US" dirty="0">
                <a:sym typeface="Symbol" panose="05050102010706020507" pitchFamily="18" charset="2"/>
              </a:rPr>
              <a:t> Q   </a:t>
            </a:r>
            <a:r>
              <a:rPr lang="en-US" b="1" dirty="0">
                <a:sym typeface="Symbol" panose="05050102010706020507" pitchFamily="18" charset="2"/>
              </a:rPr>
              <a:t>do</a:t>
            </a:r>
            <a:endParaRPr lang="en-US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/>
              <a:t>	u := Extract-Min(Q);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/>
              <a:t>	S := S </a:t>
            </a:r>
            <a:r>
              <a:rPr lang="en-US" dirty="0">
                <a:sym typeface="Symbol" panose="05050102010706020507" pitchFamily="18" charset="2"/>
              </a:rPr>
              <a:t> {u};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b="1" dirty="0">
                <a:sym typeface="Symbol" panose="05050102010706020507" pitchFamily="18" charset="2"/>
              </a:rPr>
              <a:t>for</a:t>
            </a:r>
            <a:r>
              <a:rPr lang="en-US" dirty="0">
                <a:sym typeface="Symbol" panose="05050102010706020507" pitchFamily="18" charset="2"/>
              </a:rPr>
              <a:t> each v  </a:t>
            </a:r>
            <a:r>
              <a:rPr lang="en-US" dirty="0" err="1">
                <a:sym typeface="Symbol" panose="05050102010706020507" pitchFamily="18" charset="2"/>
              </a:rPr>
              <a:t>Adj</a:t>
            </a:r>
            <a:r>
              <a:rPr lang="en-US" dirty="0">
                <a:sym typeface="Symbol" panose="05050102010706020507" pitchFamily="18" charset="2"/>
              </a:rPr>
              <a:t>[u] </a:t>
            </a:r>
            <a:r>
              <a:rPr lang="en-US" b="1" dirty="0">
                <a:sym typeface="Symbol" panose="05050102010706020507" pitchFamily="18" charset="2"/>
              </a:rPr>
              <a:t>do</a:t>
            </a:r>
            <a:endParaRPr lang="en-US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>
                <a:sym typeface="Symbol" panose="05050102010706020507" pitchFamily="18" charset="2"/>
              </a:rPr>
              <a:t>		Relax(u, v, w)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b="1" dirty="0">
                <a:sym typeface="Symbol" panose="05050102010706020507" pitchFamily="18" charset="2"/>
              </a:rPr>
              <a:t>end</a:t>
            </a:r>
            <a:endParaRPr lang="en-US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b="1" dirty="0">
                <a:sym typeface="Symbol" panose="05050102010706020507" pitchFamily="18" charset="2"/>
              </a:rPr>
              <a:t>end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0524" y="2955855"/>
            <a:ext cx="3557705" cy="193899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/>
              <a:t>Initialize(G, s)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v </a:t>
            </a:r>
            <a:r>
              <a:rPr lang="en-US" sz="2000" dirty="0">
                <a:sym typeface="Symbol" panose="05050102010706020507" pitchFamily="18" charset="2"/>
              </a:rPr>
              <a:t> V[G] </a:t>
            </a:r>
            <a:r>
              <a:rPr lang="en-US" sz="2000" b="1" dirty="0">
                <a:sym typeface="Symbol" panose="05050102010706020507" pitchFamily="18" charset="2"/>
              </a:rPr>
              <a:t>do</a:t>
            </a:r>
            <a:endParaRPr lang="en-US" sz="20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>
                <a:sym typeface="Symbol" panose="05050102010706020507" pitchFamily="18" charset="2"/>
              </a:rPr>
              <a:t>		d[v] := ;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>
                <a:sym typeface="Symbol" panose="05050102010706020507" pitchFamily="18" charset="2"/>
              </a:rPr>
              <a:t>		[v] := NIL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>
                <a:sym typeface="Symbol" panose="05050102010706020507" pitchFamily="18" charset="2"/>
              </a:rPr>
              <a:t>	</a:t>
            </a:r>
            <a:r>
              <a:rPr lang="en-US" sz="2000" b="1" dirty="0">
                <a:sym typeface="Symbol" panose="05050102010706020507" pitchFamily="18" charset="2"/>
              </a:rPr>
              <a:t>end</a:t>
            </a:r>
            <a:r>
              <a:rPr lang="en-US" sz="2000" dirty="0">
                <a:sym typeface="Symbol" panose="05050102010706020507" pitchFamily="18" charset="2"/>
              </a:rPr>
              <a:t>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>
                <a:sym typeface="Symbol" panose="05050102010706020507" pitchFamily="18" charset="2"/>
              </a:rPr>
              <a:t>	d[s] := 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0525" y="5156200"/>
            <a:ext cx="3557705" cy="163121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		</a:t>
            </a:r>
            <a:r>
              <a:rPr lang="en-US" sz="20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end</a:t>
            </a:r>
          </a:p>
        </p:txBody>
      </p:sp>
      <p:pic>
        <p:nvPicPr>
          <p:cNvPr id="7" name="Picture 6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525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001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62871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097587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E(G)={</a:t>
            </a:r>
            <a:r>
              <a:rPr lang="en-US" sz="2000" dirty="0">
                <a:solidFill>
                  <a:srgbClr val="CC0000"/>
                </a:solidFill>
              </a:rPr>
              <a:t>(1,2), (1,3),(1,4)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(2,5)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(3,5),(3,2)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(4,3),(4,6)</a:t>
            </a:r>
            <a:r>
              <a:rPr lang="en-US" sz="2000" dirty="0"/>
              <a:t>, (5,7), (6,7)}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8108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2875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66681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135687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E(G)={</a:t>
            </a:r>
            <a:r>
              <a:rPr lang="en-US" sz="2000" dirty="0">
                <a:solidFill>
                  <a:srgbClr val="CC0000"/>
                </a:solidFill>
              </a:rPr>
              <a:t>(1,2), (1,3),(1,4)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(2,5)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(3,5),(3,2)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(4,3),(4,6)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2060"/>
                </a:solidFill>
              </a:rPr>
              <a:t>(5,7)</a:t>
            </a:r>
            <a:r>
              <a:rPr lang="en-US" sz="2000" dirty="0"/>
              <a:t>, (6,7)}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715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192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6382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1071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E(G)={</a:t>
            </a:r>
            <a:r>
              <a:rPr lang="en-US" sz="2000" dirty="0">
                <a:solidFill>
                  <a:srgbClr val="CC0000"/>
                </a:solidFill>
              </a:rPr>
              <a:t>(1,2), (1,3),(1,4)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(2,5)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(3,5),(3,2)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(4,3),(4,6)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2060"/>
                </a:solidFill>
              </a:rPr>
              <a:t>(5,7)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1"/>
                </a:solidFill>
              </a:rPr>
              <a:t>(6,7)</a:t>
            </a:r>
            <a:r>
              <a:rPr lang="en-US" sz="2000" dirty="0"/>
              <a:t>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620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097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981144"/>
            <a:ext cx="876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Iteration-4 Repeat the process for the given set of edges.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4500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E(G)={</a:t>
            </a:r>
            <a:r>
              <a:rPr lang="en-US" sz="2000" dirty="0">
                <a:solidFill>
                  <a:srgbClr val="CC0000"/>
                </a:solidFill>
              </a:rPr>
              <a:t>(1,2), (1,3),(1,4)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(2,5)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(3,5),(3,2)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(4,3),(4,6)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2060"/>
                </a:solidFill>
              </a:rPr>
              <a:t>(5,7)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1"/>
                </a:solidFill>
              </a:rPr>
              <a:t>(6,7)</a:t>
            </a:r>
            <a:r>
              <a:rPr lang="en-US" sz="2000" dirty="0"/>
              <a:t>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715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192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-2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Iteration-4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E(G)={</a:t>
            </a:r>
            <a:r>
              <a:rPr lang="en-US" sz="2000" dirty="0">
                <a:solidFill>
                  <a:srgbClr val="CC0000"/>
                </a:solidFill>
              </a:rPr>
              <a:t>(1,2), (1,3),(1,4)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(2,5)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(3,5),(3,2)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7030A0"/>
                </a:solidFill>
              </a:rPr>
              <a:t>(4,3),(4,6)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2060"/>
                </a:solidFill>
              </a:rPr>
              <a:t>(5,7)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1"/>
                </a:solidFill>
              </a:rPr>
              <a:t>(6,7)</a:t>
            </a:r>
            <a:r>
              <a:rPr lang="en-US" sz="2000" dirty="0"/>
              <a:t>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715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192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4686" y="4510167"/>
            <a:ext cx="4032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Set of Edges- ⁇</a:t>
            </a:r>
          </a:p>
          <a:p>
            <a:pPr algn="ctr"/>
            <a:r>
              <a:rPr lang="en-US" dirty="0"/>
              <a:t>Iteration- ⁇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23" y="1588295"/>
            <a:ext cx="3314700" cy="2828925"/>
          </a:xfrm>
          <a:prstGeom prst="rect">
            <a:avLst/>
          </a:prstGeom>
        </p:spPr>
      </p:pic>
      <p:pic>
        <p:nvPicPr>
          <p:cNvPr id="7" name="Picture 6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9429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3906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62097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Iteration-⁇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15561" y="5809634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E(G)={(A,B), (A,C), (B,C), (B,D), (B,E), (D,B), (D,C) (E,D)}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23" y="1581150"/>
            <a:ext cx="3781425" cy="2857500"/>
          </a:xfrm>
          <a:prstGeom prst="rect">
            <a:avLst/>
          </a:prstGeom>
        </p:spPr>
      </p:pic>
      <p:pic>
        <p:nvPicPr>
          <p:cNvPr id="8" name="Picture 7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906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382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036" y="549536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Iteration-⁇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06036" y="5095259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Set of edges-??</a:t>
            </a:r>
            <a:endParaRPr lang="en-IN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1551106"/>
            <a:ext cx="3394076" cy="2963743"/>
          </a:xfrm>
          <a:prstGeom prst="rect">
            <a:avLst/>
          </a:prstGeom>
        </p:spPr>
      </p:pic>
      <p:pic>
        <p:nvPicPr>
          <p:cNvPr id="8" name="Picture 7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036" y="549536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Iteration-⁇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143125"/>
            <a:ext cx="4148138" cy="2343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6036" y="549536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Iteration-⁇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06036" y="5095259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Set of edges-??</a:t>
            </a:r>
            <a:endParaRPr lang="en-IN" sz="2000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</a:t>
            </a:r>
            <a:r>
              <a:rPr lang="en-US" sz="2000" dirty="0">
                <a:solidFill>
                  <a:srgbClr val="002060"/>
                </a:solidFill>
              </a:rPr>
              <a:t>)={(1,2), (1,4),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600710"/>
            <a:ext cx="8686800" cy="582866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/>
              <a:t>Algorithm Steps:</a:t>
            </a:r>
          </a:p>
          <a:p>
            <a:endParaRPr lang="en-US"/>
          </a:p>
          <a:p>
            <a:r>
              <a:rPr lang="en-US" sz="2000"/>
              <a:t>Set all vertices distances = infinity except for the source vertex, set the source distance = 0.</a:t>
            </a:r>
          </a:p>
          <a:p>
            <a:r>
              <a:rPr lang="en-US" sz="2000"/>
              <a:t>Push the source vertex in a min-priority queue in the form (distance , vertex), as the comparison in the min-priority queue will be according to vertices distances.</a:t>
            </a:r>
          </a:p>
          <a:p>
            <a:r>
              <a:rPr lang="en-US" sz="2000"/>
              <a:t>Pop the vertex with the minimum distance from the priority queue (at first the popped vertex = source).</a:t>
            </a:r>
          </a:p>
          <a:p>
            <a:r>
              <a:rPr lang="en-US" sz="2000"/>
              <a:t>Update the distances of the connected vertices to the popped vertex in case of "</a:t>
            </a:r>
            <a:r>
              <a:rPr lang="en-US" sz="2000" b="1"/>
              <a:t>current vertex distance + edge weight &lt; next vertex distance", then push the vertex</a:t>
            </a:r>
            <a:endParaRPr lang="en-US" sz="2000"/>
          </a:p>
          <a:p>
            <a:r>
              <a:rPr lang="en-US" sz="2000"/>
              <a:t>with the new distance to the priority queue.</a:t>
            </a:r>
          </a:p>
          <a:p>
            <a:r>
              <a:rPr lang="en-US" sz="2000"/>
              <a:t>If the popped vertex is visited before, just continue without using it.</a:t>
            </a:r>
          </a:p>
          <a:p>
            <a:r>
              <a:rPr lang="en-US" sz="2000"/>
              <a:t>Apply the same algorithm again until the priority queue is empty.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</a:t>
            </a:r>
            <a:r>
              <a:rPr lang="en-US" sz="2000" dirty="0">
                <a:solidFill>
                  <a:srgbClr val="002060"/>
                </a:solidFill>
              </a:rPr>
              <a:t>)={(1,2), (1,4),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ꝏ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ꝏ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ꝏ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</a:t>
            </a:r>
            <a:r>
              <a:rPr lang="en-US" sz="2000" dirty="0">
                <a:solidFill>
                  <a:srgbClr val="002060"/>
                </a:solidFill>
              </a:rPr>
              <a:t>)={</a:t>
            </a:r>
            <a:r>
              <a:rPr lang="en-US" sz="2000" dirty="0">
                <a:solidFill>
                  <a:srgbClr val="0070C0"/>
                </a:solidFill>
              </a:rPr>
              <a:t>(1,2), (1,4)</a:t>
            </a:r>
            <a:r>
              <a:rPr lang="en-US" sz="2000" dirty="0">
                <a:solidFill>
                  <a:srgbClr val="002060"/>
                </a:solidFill>
              </a:rPr>
              <a:t>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ꝏ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</a:t>
            </a:r>
            <a:r>
              <a:rPr lang="en-US" sz="2000" dirty="0">
                <a:solidFill>
                  <a:srgbClr val="002060"/>
                </a:solidFill>
              </a:rPr>
              <a:t>)={</a:t>
            </a:r>
            <a:r>
              <a:rPr lang="en-US" sz="2000" dirty="0">
                <a:solidFill>
                  <a:srgbClr val="0070C0"/>
                </a:solidFill>
              </a:rPr>
              <a:t>(1,2), (1,4)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FFC000"/>
                </a:solidFill>
              </a:rPr>
              <a:t>(2,4)</a:t>
            </a:r>
            <a:r>
              <a:rPr lang="en-US" sz="2000" dirty="0">
                <a:solidFill>
                  <a:srgbClr val="002060"/>
                </a:solidFill>
              </a:rPr>
              <a:t>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ꝏ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</a:t>
            </a:r>
            <a:r>
              <a:rPr lang="en-US" sz="2000" dirty="0">
                <a:solidFill>
                  <a:srgbClr val="002060"/>
                </a:solidFill>
              </a:rPr>
              <a:t>)={</a:t>
            </a:r>
            <a:r>
              <a:rPr lang="en-US" sz="2000" dirty="0">
                <a:solidFill>
                  <a:srgbClr val="0070C0"/>
                </a:solidFill>
              </a:rPr>
              <a:t>(1,2), (1,4)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FFC000"/>
                </a:solidFill>
              </a:rPr>
              <a:t>(2,4)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(3,2), (4,3)</a:t>
            </a:r>
            <a:r>
              <a:rPr lang="en-US" sz="2000" dirty="0">
                <a:solidFill>
                  <a:srgbClr val="002060"/>
                </a:solidFill>
              </a:rPr>
              <a:t>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Iteration-2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</a:t>
            </a:r>
            <a:r>
              <a:rPr lang="en-US" sz="2000" dirty="0">
                <a:solidFill>
                  <a:srgbClr val="002060"/>
                </a:solidFill>
              </a:rPr>
              <a:t>)={(1,2), (1,4),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Iteration-2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</a:t>
            </a:r>
            <a:r>
              <a:rPr lang="en-US" sz="2000" dirty="0">
                <a:solidFill>
                  <a:srgbClr val="002060"/>
                </a:solidFill>
              </a:rPr>
              <a:t>)={</a:t>
            </a:r>
            <a:r>
              <a:rPr lang="en-US" sz="2000" dirty="0">
                <a:solidFill>
                  <a:srgbClr val="0070C0"/>
                </a:solidFill>
              </a:rPr>
              <a:t>(1,2), (1,4)</a:t>
            </a:r>
            <a:r>
              <a:rPr lang="en-US" sz="2000" dirty="0">
                <a:solidFill>
                  <a:srgbClr val="002060"/>
                </a:solidFill>
              </a:rPr>
              <a:t>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Iteration-2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</a:t>
            </a:r>
            <a:r>
              <a:rPr lang="en-US" sz="2000" dirty="0">
                <a:solidFill>
                  <a:srgbClr val="002060"/>
                </a:solidFill>
              </a:rPr>
              <a:t>)={</a:t>
            </a:r>
            <a:r>
              <a:rPr lang="en-US" sz="2000" dirty="0">
                <a:solidFill>
                  <a:srgbClr val="0070C0"/>
                </a:solidFill>
              </a:rPr>
              <a:t>(1,2), (1,4)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FFC000"/>
                </a:solidFill>
              </a:rPr>
              <a:t>(2,4)</a:t>
            </a:r>
            <a:r>
              <a:rPr lang="en-US" sz="2000" dirty="0">
                <a:solidFill>
                  <a:srgbClr val="002060"/>
                </a:solidFill>
              </a:rPr>
              <a:t>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Iteration-2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</a:t>
            </a:r>
            <a:r>
              <a:rPr lang="en-US" sz="2000" dirty="0">
                <a:solidFill>
                  <a:srgbClr val="002060"/>
                </a:solidFill>
              </a:rPr>
              <a:t>)={</a:t>
            </a:r>
            <a:r>
              <a:rPr lang="en-US" sz="2000" dirty="0">
                <a:solidFill>
                  <a:srgbClr val="0070C0"/>
                </a:solidFill>
              </a:rPr>
              <a:t>(1,2), (1,4)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FFC000"/>
                </a:solidFill>
              </a:rPr>
              <a:t>(2,4)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(3,2), </a:t>
            </a:r>
            <a:r>
              <a:rPr lang="en-US" sz="2000" dirty="0">
                <a:solidFill>
                  <a:srgbClr val="002060"/>
                </a:solidFill>
              </a:rPr>
              <a:t>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Iteration-2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</a:t>
            </a:r>
            <a:r>
              <a:rPr lang="en-US" sz="2000" dirty="0">
                <a:solidFill>
                  <a:srgbClr val="002060"/>
                </a:solidFill>
              </a:rPr>
              <a:t>)={</a:t>
            </a:r>
            <a:r>
              <a:rPr lang="en-US" sz="2000" dirty="0">
                <a:solidFill>
                  <a:srgbClr val="0070C0"/>
                </a:solidFill>
              </a:rPr>
              <a:t>(1,2), (1,4)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FFC000"/>
                </a:solidFill>
              </a:rPr>
              <a:t>(2,4)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(3,2), </a:t>
            </a:r>
            <a:r>
              <a:rPr lang="en-US" sz="2000" dirty="0">
                <a:solidFill>
                  <a:srgbClr val="C00000"/>
                </a:solidFill>
              </a:rPr>
              <a:t>(4,3)</a:t>
            </a:r>
            <a:r>
              <a:rPr lang="en-US" sz="2000" dirty="0">
                <a:solidFill>
                  <a:srgbClr val="002060"/>
                </a:solidFill>
              </a:rPr>
              <a:t>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Iteration-3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</a:t>
            </a:r>
            <a:r>
              <a:rPr lang="en-US" sz="2000" dirty="0">
                <a:solidFill>
                  <a:srgbClr val="002060"/>
                </a:solidFill>
              </a:rPr>
              <a:t>)={(1,2), (1,4),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573087" y="3384550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b="1" dirty="0"/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4440237" y="4603750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2058987" y="4611687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4435475" y="1919287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2078037" y="1919287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 flipV="1">
            <a:off x="1079500" y="2433637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1138237" y="3921125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2278062" y="2506662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 flipV="1">
            <a:off x="2493962" y="2520950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4652962" y="2500312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 flipV="1">
            <a:off x="4868862" y="2514600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2709862" y="4916487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2719387" y="2211387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 flipV="1">
            <a:off x="2624137" y="2419350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 flipH="1" flipV="1">
            <a:off x="1223962" y="3705225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295275" y="3465512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2209800" y="133826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4591843" y="133826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2243137" y="5168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4624387" y="51546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1147762" y="2643187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3354387" y="1806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2011" name="Text Box 26"/>
          <p:cNvSpPr txBox="1">
            <a:spLocks noChangeArrowheads="1"/>
          </p:cNvSpPr>
          <p:nvPr/>
        </p:nvSpPr>
        <p:spPr bwMode="auto">
          <a:xfrm>
            <a:off x="3455987" y="2959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3338512" y="485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4306887" y="34655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4956175" y="34655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2015" name="Text Box 30"/>
          <p:cNvSpPr txBox="1">
            <a:spLocks noChangeArrowheads="1"/>
          </p:cNvSpPr>
          <p:nvPr/>
        </p:nvSpPr>
        <p:spPr bwMode="auto">
          <a:xfrm>
            <a:off x="1204912" y="417353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2016" name="Text Box 31"/>
          <p:cNvSpPr txBox="1">
            <a:spLocks noChangeArrowheads="1"/>
          </p:cNvSpPr>
          <p:nvPr/>
        </p:nvSpPr>
        <p:spPr bwMode="auto">
          <a:xfrm>
            <a:off x="1882775" y="31623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2017" name="Text Box 32"/>
          <p:cNvSpPr txBox="1">
            <a:spLocks noChangeArrowheads="1"/>
          </p:cNvSpPr>
          <p:nvPr/>
        </p:nvSpPr>
        <p:spPr bwMode="auto">
          <a:xfrm>
            <a:off x="2546350" y="31623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2018" name="Text Box 33"/>
          <p:cNvSpPr txBox="1">
            <a:spLocks noChangeArrowheads="1"/>
          </p:cNvSpPr>
          <p:nvPr/>
        </p:nvSpPr>
        <p:spPr bwMode="auto">
          <a:xfrm>
            <a:off x="3643312" y="407193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5924549" y="2379008"/>
            <a:ext cx="2887842" cy="193899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/>
              <a:t>Initialize(G, s)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v </a:t>
            </a:r>
            <a:r>
              <a:rPr lang="en-US" sz="2000" dirty="0">
                <a:sym typeface="Symbol" panose="05050102010706020507" pitchFamily="18" charset="2"/>
              </a:rPr>
              <a:t> V[G] </a:t>
            </a:r>
            <a:r>
              <a:rPr lang="en-US" sz="2000" b="1" dirty="0">
                <a:sym typeface="Symbol" panose="05050102010706020507" pitchFamily="18" charset="2"/>
              </a:rPr>
              <a:t>do</a:t>
            </a:r>
            <a:endParaRPr lang="en-US" sz="20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>
                <a:sym typeface="Symbol" panose="05050102010706020507" pitchFamily="18" charset="2"/>
              </a:rPr>
              <a:t>		d[v] := ;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>
                <a:sym typeface="Symbol" panose="05050102010706020507" pitchFamily="18" charset="2"/>
              </a:rPr>
              <a:t>		[v] := NIL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>
                <a:sym typeface="Symbol" panose="05050102010706020507" pitchFamily="18" charset="2"/>
              </a:rPr>
              <a:t>	</a:t>
            </a:r>
            <a:r>
              <a:rPr lang="en-US" sz="2000" b="1" dirty="0">
                <a:sym typeface="Symbol" panose="05050102010706020507" pitchFamily="18" charset="2"/>
              </a:rPr>
              <a:t>end</a:t>
            </a:r>
            <a:r>
              <a:rPr lang="en-US" sz="2000" dirty="0">
                <a:sym typeface="Symbol" panose="05050102010706020507" pitchFamily="18" charset="2"/>
              </a:rPr>
              <a:t>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>
                <a:sym typeface="Symbol" panose="05050102010706020507" pitchFamily="18" charset="2"/>
              </a:rPr>
              <a:t>	d[s] := 0</a:t>
            </a:r>
          </a:p>
        </p:txBody>
      </p:sp>
      <p:pic>
        <p:nvPicPr>
          <p:cNvPr id="34" name="Picture 3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Iteration-3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</a:t>
            </a:r>
            <a:r>
              <a:rPr lang="en-US" sz="2000" dirty="0">
                <a:solidFill>
                  <a:srgbClr val="002060"/>
                </a:solidFill>
              </a:rPr>
              <a:t>)={</a:t>
            </a:r>
            <a:r>
              <a:rPr lang="en-US" sz="2000" dirty="0">
                <a:solidFill>
                  <a:srgbClr val="0070C0"/>
                </a:solidFill>
              </a:rPr>
              <a:t>(1,2), (1,4)</a:t>
            </a:r>
            <a:r>
              <a:rPr lang="en-US" sz="2000" dirty="0">
                <a:solidFill>
                  <a:srgbClr val="002060"/>
                </a:solidFill>
              </a:rPr>
              <a:t>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Iteration-3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</a:t>
            </a:r>
            <a:r>
              <a:rPr lang="en-US" sz="2000" dirty="0">
                <a:solidFill>
                  <a:srgbClr val="002060"/>
                </a:solidFill>
              </a:rPr>
              <a:t>)={</a:t>
            </a:r>
            <a:r>
              <a:rPr lang="en-US" sz="2000" dirty="0">
                <a:solidFill>
                  <a:srgbClr val="0070C0"/>
                </a:solidFill>
              </a:rPr>
              <a:t>(1,2), (1,4)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FFC000"/>
                </a:solidFill>
              </a:rPr>
              <a:t>(2,4)</a:t>
            </a:r>
            <a:r>
              <a:rPr lang="en-US" sz="2000" dirty="0">
                <a:solidFill>
                  <a:srgbClr val="002060"/>
                </a:solidFill>
              </a:rPr>
              <a:t>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Iteration-3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</a:t>
            </a:r>
            <a:r>
              <a:rPr lang="en-US" sz="2000" dirty="0">
                <a:solidFill>
                  <a:srgbClr val="002060"/>
                </a:solidFill>
              </a:rPr>
              <a:t>)={</a:t>
            </a:r>
            <a:r>
              <a:rPr lang="en-US" sz="2000" dirty="0">
                <a:solidFill>
                  <a:srgbClr val="0070C0"/>
                </a:solidFill>
              </a:rPr>
              <a:t>(1,2), (1,4)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FFC000"/>
                </a:solidFill>
              </a:rPr>
              <a:t>(2,4)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(3,2), </a:t>
            </a:r>
            <a:r>
              <a:rPr lang="en-US" sz="2000" dirty="0">
                <a:solidFill>
                  <a:srgbClr val="002060"/>
                </a:solidFill>
              </a:rPr>
              <a:t>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Iteration-3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</a:t>
            </a:r>
            <a:r>
              <a:rPr lang="en-US" sz="2000" dirty="0">
                <a:solidFill>
                  <a:srgbClr val="002060"/>
                </a:solidFill>
              </a:rPr>
              <a:t>)={</a:t>
            </a:r>
            <a:r>
              <a:rPr lang="en-US" sz="2000" dirty="0">
                <a:solidFill>
                  <a:srgbClr val="0070C0"/>
                </a:solidFill>
              </a:rPr>
              <a:t>(1,2), (1,4)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FFC000"/>
                </a:solidFill>
              </a:rPr>
              <a:t>(2,4)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(3,2), </a:t>
            </a:r>
            <a:r>
              <a:rPr lang="en-US" sz="2000" dirty="0">
                <a:solidFill>
                  <a:srgbClr val="C00000"/>
                </a:solidFill>
              </a:rPr>
              <a:t>(4,3)</a:t>
            </a:r>
            <a:r>
              <a:rPr lang="en-US" sz="2000" dirty="0">
                <a:solidFill>
                  <a:srgbClr val="002060"/>
                </a:solidFill>
              </a:rPr>
              <a:t>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Iteration-4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</a:t>
            </a:r>
            <a:r>
              <a:rPr lang="en-US" sz="2000" dirty="0">
                <a:solidFill>
                  <a:srgbClr val="002060"/>
                </a:solidFill>
              </a:rPr>
              <a:t>)={(1,2), (1,4),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Iteration-4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</a:t>
            </a:r>
            <a:r>
              <a:rPr lang="en-US" sz="2000" dirty="0">
                <a:solidFill>
                  <a:srgbClr val="002060"/>
                </a:solidFill>
              </a:rPr>
              <a:t>)={</a:t>
            </a:r>
            <a:r>
              <a:rPr lang="en-US" sz="2000" dirty="0">
                <a:solidFill>
                  <a:srgbClr val="0070C0"/>
                </a:solidFill>
              </a:rPr>
              <a:t>(1,2), (1,4)</a:t>
            </a:r>
            <a:r>
              <a:rPr lang="en-US" sz="2000" dirty="0">
                <a:solidFill>
                  <a:srgbClr val="002060"/>
                </a:solidFill>
              </a:rPr>
              <a:t>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Iteration-4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</a:t>
            </a:r>
            <a:r>
              <a:rPr lang="en-US" sz="2000" dirty="0">
                <a:solidFill>
                  <a:srgbClr val="002060"/>
                </a:solidFill>
              </a:rPr>
              <a:t>)={</a:t>
            </a:r>
            <a:r>
              <a:rPr lang="en-US" sz="2000" dirty="0">
                <a:solidFill>
                  <a:srgbClr val="0070C0"/>
                </a:solidFill>
              </a:rPr>
              <a:t>(1,2), (1,4)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FFC000"/>
                </a:solidFill>
              </a:rPr>
              <a:t>(2,4)</a:t>
            </a:r>
            <a:r>
              <a:rPr lang="en-US" sz="2000" dirty="0">
                <a:solidFill>
                  <a:srgbClr val="002060"/>
                </a:solidFill>
              </a:rPr>
              <a:t>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Iteration-4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</a:t>
            </a:r>
            <a:r>
              <a:rPr lang="en-US" sz="2000" dirty="0">
                <a:solidFill>
                  <a:srgbClr val="002060"/>
                </a:solidFill>
              </a:rPr>
              <a:t>)={</a:t>
            </a:r>
            <a:r>
              <a:rPr lang="en-US" sz="2000" dirty="0">
                <a:solidFill>
                  <a:srgbClr val="0070C0"/>
                </a:solidFill>
              </a:rPr>
              <a:t>(1,2), (1,4)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FFC000"/>
                </a:solidFill>
              </a:rPr>
              <a:t>(2,4)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(3,2)</a:t>
            </a:r>
            <a:r>
              <a:rPr lang="en-US" sz="2000" dirty="0">
                <a:solidFill>
                  <a:srgbClr val="002060"/>
                </a:solidFill>
              </a:rPr>
              <a:t>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-4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Iteration-4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</a:t>
            </a:r>
            <a:r>
              <a:rPr lang="en-US" sz="2000" dirty="0">
                <a:solidFill>
                  <a:srgbClr val="002060"/>
                </a:solidFill>
              </a:rPr>
              <a:t>)={</a:t>
            </a:r>
            <a:r>
              <a:rPr lang="en-US" sz="2000" dirty="0">
                <a:solidFill>
                  <a:srgbClr val="0070C0"/>
                </a:solidFill>
              </a:rPr>
              <a:t>(1,2), (1,4)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FFC000"/>
                </a:solidFill>
              </a:rPr>
              <a:t>(2,4)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(3,2)</a:t>
            </a:r>
            <a:r>
              <a:rPr lang="en-US" sz="2000" dirty="0">
                <a:solidFill>
                  <a:srgbClr val="002060"/>
                </a:solidFill>
              </a:rPr>
              <a:t>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-4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645" algn="l"/>
                <a:tab pos="909320" algn="l"/>
                <a:tab pos="1371600" algn="l"/>
                <a:tab pos="1833245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anose="05050102010706020507" pitchFamily="18" charset="2"/>
              </a:rPr>
              <a:t>[v] := u</a:t>
            </a:r>
          </a:p>
          <a:p>
            <a:pPr>
              <a:tabLst>
                <a:tab pos="461645" algn="l"/>
                <a:tab pos="909320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end</a:t>
            </a:r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-10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Iteration-5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E(G</a:t>
            </a:r>
            <a:r>
              <a:rPr lang="en-US" sz="2000" dirty="0">
                <a:solidFill>
                  <a:srgbClr val="002060"/>
                </a:solidFill>
              </a:rPr>
              <a:t>)={</a:t>
            </a:r>
            <a:r>
              <a:rPr lang="en-US" sz="2000" dirty="0">
                <a:solidFill>
                  <a:srgbClr val="0070C0"/>
                </a:solidFill>
              </a:rPr>
              <a:t>(1,2), (1,4)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FFC000"/>
                </a:solidFill>
              </a:rPr>
              <a:t>(2,4)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(3,2)</a:t>
            </a:r>
            <a:r>
              <a:rPr lang="en-US" sz="2000" dirty="0">
                <a:solidFill>
                  <a:srgbClr val="002060"/>
                </a:solidFill>
              </a:rPr>
              <a:t>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-4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434975" y="32305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430212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192087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429736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193992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 flipV="1">
            <a:off x="94138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1000125" y="3767138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213995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 flipV="1">
            <a:off x="235585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451485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 flipV="1">
            <a:off x="473075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257175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258127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 flipV="1">
            <a:off x="248602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 flipH="1" flipV="1">
            <a:off x="108585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15716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209073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445770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210502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448627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100965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321627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2011" name="Text Box 26"/>
          <p:cNvSpPr txBox="1">
            <a:spLocks noChangeArrowheads="1"/>
          </p:cNvSpPr>
          <p:nvPr/>
        </p:nvSpPr>
        <p:spPr bwMode="auto">
          <a:xfrm>
            <a:off x="331787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320040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416877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481806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2015" name="Text Box 30"/>
          <p:cNvSpPr txBox="1">
            <a:spLocks noChangeArrowheads="1"/>
          </p:cNvSpPr>
          <p:nvPr/>
        </p:nvSpPr>
        <p:spPr bwMode="auto">
          <a:xfrm>
            <a:off x="106680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2016" name="Text Box 31"/>
          <p:cNvSpPr txBox="1">
            <a:spLocks noChangeArrowheads="1"/>
          </p:cNvSpPr>
          <p:nvPr/>
        </p:nvSpPr>
        <p:spPr bwMode="auto">
          <a:xfrm>
            <a:off x="174466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2017" name="Text Box 32"/>
          <p:cNvSpPr txBox="1">
            <a:spLocks noChangeArrowheads="1"/>
          </p:cNvSpPr>
          <p:nvPr/>
        </p:nvSpPr>
        <p:spPr bwMode="auto">
          <a:xfrm>
            <a:off x="240823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2018" name="Text Box 33"/>
          <p:cNvSpPr txBox="1">
            <a:spLocks noChangeArrowheads="1"/>
          </p:cNvSpPr>
          <p:nvPr/>
        </p:nvSpPr>
        <p:spPr bwMode="auto">
          <a:xfrm>
            <a:off x="350520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800725" y="2292817"/>
            <a:ext cx="2887842" cy="193899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/>
              <a:t>Initialize(G, s)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v </a:t>
            </a:r>
            <a:r>
              <a:rPr lang="en-US" sz="2000" dirty="0">
                <a:sym typeface="Symbol" panose="05050102010706020507" pitchFamily="18" charset="2"/>
              </a:rPr>
              <a:t> V[G] </a:t>
            </a:r>
            <a:r>
              <a:rPr lang="en-US" sz="2000" b="1" dirty="0">
                <a:sym typeface="Symbol" panose="05050102010706020507" pitchFamily="18" charset="2"/>
              </a:rPr>
              <a:t>do</a:t>
            </a:r>
            <a:endParaRPr lang="en-US" sz="2000" dirty="0">
              <a:sym typeface="Symbol" panose="05050102010706020507" pitchFamily="18" charset="2"/>
            </a:endParaRP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>
                <a:sym typeface="Symbol" panose="05050102010706020507" pitchFamily="18" charset="2"/>
              </a:rPr>
              <a:t>		d[v] := ;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>
                <a:sym typeface="Symbol" panose="05050102010706020507" pitchFamily="18" charset="2"/>
              </a:rPr>
              <a:t>		[v] := NIL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>
                <a:sym typeface="Symbol" panose="05050102010706020507" pitchFamily="18" charset="2"/>
              </a:rPr>
              <a:t>	</a:t>
            </a:r>
            <a:r>
              <a:rPr lang="en-US" sz="2000" b="1" dirty="0">
                <a:sym typeface="Symbol" panose="05050102010706020507" pitchFamily="18" charset="2"/>
              </a:rPr>
              <a:t>end</a:t>
            </a:r>
            <a:r>
              <a:rPr lang="en-US" sz="2000" dirty="0">
                <a:sym typeface="Symbol" panose="05050102010706020507" pitchFamily="18" charset="2"/>
              </a:rPr>
              <a:t>;</a:t>
            </a:r>
          </a:p>
          <a:p>
            <a:pPr>
              <a:tabLst>
                <a:tab pos="461645" algn="l"/>
                <a:tab pos="909320" algn="l"/>
              </a:tabLst>
              <a:defRPr/>
            </a:pPr>
            <a:r>
              <a:rPr lang="en-US" sz="2000" dirty="0">
                <a:sym typeface="Symbol" panose="05050102010706020507" pitchFamily="18" charset="2"/>
              </a:rPr>
              <a:t>	d[s] := 0</a:t>
            </a:r>
          </a:p>
        </p:txBody>
      </p:sp>
      <p:pic>
        <p:nvPicPr>
          <p:cNvPr id="34" name="Picture 3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Time complexity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95275" y="1591945"/>
            <a:ext cx="84480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Time complexity= O(VE)  [ do relaxation on all edges at (v-1) times.</a:t>
            </a:r>
          </a:p>
          <a:p>
            <a:pPr marL="342900" indent="-342900">
              <a:buFont typeface="Wingdings" panose="05000000000000000000" charset="0"/>
              <a:buChar char="o"/>
            </a:pPr>
            <a:r>
              <a:rPr lang="en-IN" altLang="en-US"/>
              <a:t>When Graph is a complete graph </a:t>
            </a:r>
          </a:p>
          <a:p>
            <a:r>
              <a:rPr lang="en-IN" altLang="en-US"/>
              <a:t>  = O (V. (V(V-1/ 2))</a:t>
            </a:r>
          </a:p>
          <a:p>
            <a:r>
              <a:rPr lang="en-IN" altLang="en-US"/>
              <a:t>= O (V</a:t>
            </a:r>
            <a:r>
              <a:rPr lang="en-IN" altLang="en-US" baseline="30000"/>
              <a:t>3</a:t>
            </a:r>
            <a:r>
              <a:rPr lang="en-IN" altLang="en-US"/>
              <a:t>)</a:t>
            </a:r>
          </a:p>
          <a:p>
            <a:pPr marL="342900" indent="-342900">
              <a:buFont typeface="Wingdings" panose="05000000000000000000" charset="0"/>
              <a:buChar char="o"/>
            </a:pPr>
            <a:r>
              <a:rPr lang="en-IN" altLang="en-US"/>
              <a:t> When graph is a tree </a:t>
            </a:r>
          </a:p>
          <a:p>
            <a:r>
              <a:rPr lang="en-IN" altLang="en-US"/>
              <a:t>= O( V. (V-1))</a:t>
            </a:r>
          </a:p>
          <a:p>
            <a:r>
              <a:rPr lang="en-IN" altLang="en-US"/>
              <a:t>=O (V</a:t>
            </a:r>
            <a:r>
              <a:rPr lang="en-IN" altLang="en-US" baseline="30000"/>
              <a:t>2</a:t>
            </a:r>
            <a:r>
              <a:rPr lang="en-IN" altLang="en-US"/>
              <a:t>)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66738" y="719139"/>
            <a:ext cx="7886700" cy="2852737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0</TotalTime>
  <Words>26361</Words>
  <Application>Microsoft Office PowerPoint</Application>
  <PresentationFormat>On-screen Show (4:3)</PresentationFormat>
  <Paragraphs>4309</Paragraphs>
  <Slides>91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Blue Waves</vt:lpstr>
      <vt:lpstr>Rupali Khare Assistant Professor, DCEA, GLAU</vt:lpstr>
      <vt:lpstr>Algorithm for finding single source shortest path</vt:lpstr>
      <vt:lpstr>PowerPoint Presentation</vt:lpstr>
      <vt:lpstr>Relaxation</vt:lpstr>
      <vt:lpstr>Relaxation</vt:lpstr>
      <vt:lpstr>Dijkstra’s Algorithm</vt:lpstr>
      <vt:lpstr>PowerPoint Presentation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Complexty analysis by using min heap data structure</vt:lpstr>
      <vt:lpstr>Time Complexity</vt:lpstr>
      <vt:lpstr>Thank You</vt:lpstr>
      <vt:lpstr>Bellman-Ford Algorithm</vt:lpstr>
      <vt:lpstr>      Bellman Ford's algorithm is used to find the shortest paths from the source vertex to all other vertices in a weighted graph. It depends on the following concept: Shortest path contains at most n-1 edges, because the shortest path couldn't have a cycle.  So why shortest path shouldn't have a cycle ? There is no need to pass a vertex again, because the shortest path to all other vertices could be found without the need for a second visit for any vertices.</vt:lpstr>
      <vt:lpstr>PowerPoint Presentation</vt:lpstr>
      <vt:lpstr>Bellman-Ford Algorithm</vt:lpstr>
      <vt:lpstr>PowerPoint Presentation</vt:lpstr>
      <vt:lpstr>PowerPoint Presentation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Time complexity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Single-Source Shortest Paths</dc:title>
  <dc:subject>Comp 202</dc:subject>
  <dc:creator>James H. Anderson</dc:creator>
  <cp:lastModifiedBy>rupali khare</cp:lastModifiedBy>
  <cp:revision>600</cp:revision>
  <cp:lastPrinted>2001-09-12T16:11:00Z</cp:lastPrinted>
  <dcterms:created xsi:type="dcterms:W3CDTF">1995-06-17T23:31:00Z</dcterms:created>
  <dcterms:modified xsi:type="dcterms:W3CDTF">2021-12-08T03:22:48Z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moir@cs.pitt.edu</vt:lpwstr>
  </property>
  <property fmtid="{D5CDD505-2E9C-101B-9397-08002B2CF9AE}" pid="8" name="HomePage">
    <vt:lpwstr>http://www.cs.pitt.edu/~moir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8454143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D:\My Documents</vt:lpwstr>
  </property>
  <property fmtid="{D5CDD505-2E9C-101B-9397-08002B2CF9AE}" pid="22" name="ICV">
    <vt:lpwstr>EA3BC365230B45EC9ECA0E2604DB8C6A</vt:lpwstr>
  </property>
  <property fmtid="{D5CDD505-2E9C-101B-9397-08002B2CF9AE}" pid="23" name="KSOProductBuildVer">
    <vt:lpwstr>1033-11.2.0.10382</vt:lpwstr>
  </property>
</Properties>
</file>