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0"/>
  </p:notesMasterIdLst>
  <p:sldIdLst>
    <p:sldId id="451" r:id="rId2"/>
    <p:sldId id="267" r:id="rId3"/>
    <p:sldId id="793" r:id="rId4"/>
    <p:sldId id="794" r:id="rId5"/>
    <p:sldId id="795" r:id="rId6"/>
    <p:sldId id="796" r:id="rId7"/>
    <p:sldId id="656" r:id="rId8"/>
    <p:sldId id="772" r:id="rId9"/>
    <p:sldId id="773" r:id="rId10"/>
    <p:sldId id="774" r:id="rId11"/>
    <p:sldId id="775" r:id="rId12"/>
    <p:sldId id="776" r:id="rId13"/>
    <p:sldId id="777" r:id="rId14"/>
    <p:sldId id="778" r:id="rId15"/>
    <p:sldId id="779" r:id="rId16"/>
    <p:sldId id="780" r:id="rId17"/>
    <p:sldId id="781" r:id="rId18"/>
    <p:sldId id="782" r:id="rId19"/>
    <p:sldId id="783" r:id="rId20"/>
    <p:sldId id="784" r:id="rId21"/>
    <p:sldId id="785" r:id="rId22"/>
    <p:sldId id="786" r:id="rId23"/>
    <p:sldId id="787" r:id="rId24"/>
    <p:sldId id="788" r:id="rId25"/>
    <p:sldId id="789" r:id="rId26"/>
    <p:sldId id="790" r:id="rId27"/>
    <p:sldId id="791" r:id="rId28"/>
    <p:sldId id="72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2" y="3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Branch and Bound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6678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Cost(1,2)= c(1,2)+C+C’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9034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51526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Cost(1,3)= c(1,3)+C+C’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17+25+11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53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9088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=11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0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51526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Cost(1,3)= c(1,3)+C+C’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17+25+11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53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73809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9088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=11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0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5195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Cost(1,4)= c(1,4)+C+C’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4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83276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25430" y="2780329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4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5195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Cost(1,4)= c(1,4)+C+C’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4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7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0134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8832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Cost(1,5)= c(1,5)+C+C’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1+25+5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31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2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0134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8832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Cost(1,5)= c(1,5)+C+C’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1+25+5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31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438400" y="27548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2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234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55665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Cost(4,2)= c(4,2)+C+C’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52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234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55665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Cost(4,2)= c(4,2)+C+C’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5544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5637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88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9653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1320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Cost(4,3)= c(4,3)+C+C’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12+25+13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50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4584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576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82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90355"/>
            <a:ext cx="99364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Branch-and-bound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all state space search methods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children of the £-node are generated before any other live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can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the £-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branch-and-bound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terminology: </a:t>
            </a: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BFS-like state space search will be called FIFO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of live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algn="just"/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first-in-first-out list (or queue).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DFS-search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search will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called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42925"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live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is a last-in-first-out list (or stack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Branch-and-Bound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9653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1320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Cost(4,3)= c(4,3)+C+C’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12+25+13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50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7796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65760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41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831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7398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=11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Cost(4,5)= c(4,5)+C+C’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36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0655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1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98312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7398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=11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Cost(4,5)= c(4,5)+C+C’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0+25+11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36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1,4-5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06550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2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3320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3217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=13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Cost(2,3)= c(2,3)+C+C’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11+28+13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52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3320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3217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=13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Cost(2,3)= c(2,3)+C+C’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11+28+13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52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1-4-2-3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79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90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2799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2584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9400" y="4038600"/>
            <a:ext cx="69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72279" y="541020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Cost(2,5)= c(2,5)+C+C’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0+28+0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28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" y="26670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2579237"/>
            <a:ext cx="9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1-4-2-5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84185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78533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75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52600" y="2743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C=53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2819400" y="29072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C=25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232577" y="2672834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C=31</a:t>
            </a:r>
            <a:endParaRPr lang="en-IN" dirty="0"/>
          </a:p>
        </p:txBody>
      </p:sp>
      <p:sp>
        <p:nvSpPr>
          <p:cNvPr id="49" name="Oval 48"/>
          <p:cNvSpPr/>
          <p:nvPr/>
        </p:nvSpPr>
        <p:spPr>
          <a:xfrm>
            <a:off x="1679642" y="4419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590800" y="4435545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5200" y="4466349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52" name="Straight Arrow Connector 51"/>
          <p:cNvCxnSpPr>
            <a:endCxn id="49" idx="7"/>
          </p:cNvCxnSpPr>
          <p:nvPr/>
        </p:nvCxnSpPr>
        <p:spPr>
          <a:xfrm flipH="1">
            <a:off x="2330050" y="3911661"/>
            <a:ext cx="393972" cy="6195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2969731" y="3931284"/>
            <a:ext cx="2069" cy="504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>
            <a:off x="3134224" y="3890926"/>
            <a:ext cx="482568" cy="68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71639" y="3976286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45276" y="403079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 50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88154" y="4019937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C=36</a:t>
            </a:r>
            <a:endParaRPr lang="en-IN" b="1" dirty="0"/>
          </a:p>
        </p:txBody>
      </p:sp>
      <p:sp>
        <p:nvSpPr>
          <p:cNvPr id="63" name="Oval 62"/>
          <p:cNvSpPr/>
          <p:nvPr/>
        </p:nvSpPr>
        <p:spPr>
          <a:xfrm>
            <a:off x="1066800" y="5486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915036" y="556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535309" y="5083183"/>
            <a:ext cx="298687" cy="433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1276" y="5029200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C=52</a:t>
            </a:r>
            <a:endParaRPr lang="en-IN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157834" y="5169333"/>
            <a:ext cx="138202" cy="402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17419" y="5165642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C=28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21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1197"/>
          </a:xfrm>
        </p:spPr>
        <p:txBody>
          <a:bodyPr>
            <a:normAutofit/>
          </a:bodyPr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Live </a:t>
            </a:r>
            <a:r>
              <a:rPr lang="en-US" b="1" dirty="0"/>
              <a:t>node </a:t>
            </a:r>
            <a:r>
              <a:rPr lang="en-US" dirty="0"/>
              <a:t>is a node that has been generated but whose children have not yet been </a:t>
            </a:r>
            <a:r>
              <a:rPr lang="en-US" dirty="0" smtClean="0"/>
              <a:t>generated.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E-node </a:t>
            </a:r>
            <a:r>
              <a:rPr lang="en-US" dirty="0"/>
              <a:t>is a live node whose children are currently being explored. In other words, an </a:t>
            </a:r>
            <a:r>
              <a:rPr lang="en-US" dirty="0" smtClean="0"/>
              <a:t>E-node </a:t>
            </a:r>
            <a:r>
              <a:rPr lang="en-US" dirty="0"/>
              <a:t>is a node currently being expanded.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Dead </a:t>
            </a:r>
            <a:r>
              <a:rPr lang="en-US" b="1" dirty="0"/>
              <a:t>node </a:t>
            </a:r>
            <a:r>
              <a:rPr lang="en-US" dirty="0"/>
              <a:t>is a generated node that is not to be expanded or explored any further. All children of a dead node have already been expanded.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Branch </a:t>
            </a:r>
            <a:r>
              <a:rPr lang="en-US" b="1" dirty="0"/>
              <a:t>and Bound </a:t>
            </a:r>
            <a:r>
              <a:rPr lang="en-US" dirty="0"/>
              <a:t>refers to all state space search methods in which all children of an </a:t>
            </a:r>
            <a:r>
              <a:rPr lang="en-US" dirty="0" smtClean="0"/>
              <a:t>E-node </a:t>
            </a:r>
            <a:r>
              <a:rPr lang="en-US" dirty="0"/>
              <a:t>are generated before any other live node can become the E-node.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Depth </a:t>
            </a:r>
            <a:r>
              <a:rPr lang="en-US" dirty="0"/>
              <a:t>first node generation with bounding functions is called</a:t>
            </a:r>
            <a:r>
              <a:rPr lang="en-US" b="1" dirty="0"/>
              <a:t> backtracking</a:t>
            </a:r>
            <a:r>
              <a:rPr lang="en-US" dirty="0"/>
              <a:t>. State generation methods in which the E-node remains the E-node until it is dead, lead to branch and bound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80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Branch </a:t>
            </a:r>
            <a:r>
              <a:rPr lang="en-US" sz="2400" dirty="0"/>
              <a:t>and Bound is another method to </a:t>
            </a:r>
            <a:r>
              <a:rPr lang="en-US" sz="2400" b="1" dirty="0"/>
              <a:t>systematically search a solution space</a:t>
            </a:r>
            <a:r>
              <a:rPr lang="en-US" sz="2400" dirty="0"/>
              <a:t>. Just like backtracking, we will use bounding functions to avoid generating subtrees that do not contain an answer </a:t>
            </a:r>
            <a:r>
              <a:rPr lang="en-US" sz="2400" dirty="0" smtClean="0"/>
              <a:t>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However </a:t>
            </a:r>
            <a:r>
              <a:rPr lang="en-US" sz="2400" dirty="0"/>
              <a:t>branch and Bound differs from backtracking in two ways: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  1</a:t>
            </a:r>
            <a:r>
              <a:rPr lang="en-US" sz="2400" dirty="0"/>
              <a:t>. It has a branching function, which can be a depth first search, breadth first search or based on bounding function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en-US" sz="2400" dirty="0"/>
              <a:t>2. It has a bounding function, which goes far beyond the feasibility test as a mean to prune efficiently the search tree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468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Branch and Bound is the generalization of both graph search strategies, BFS and </a:t>
            </a:r>
            <a:r>
              <a:rPr lang="en-US" sz="2400" dirty="0" err="1" smtClean="0"/>
              <a:t>Dsearch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/>
              <a:t>A BFS like state space search is called as FIFO (First in first out) search as the list of live nodes in a first in first out list (or queue).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A D search like state space search is called as LIFO (Last in first out) search as the list of live nodes in a last in first out (or stack). </a:t>
            </a:r>
          </a:p>
        </p:txBody>
      </p:sp>
    </p:spTree>
    <p:extLst>
      <p:ext uri="{BB962C8B-B14F-4D97-AF65-F5344CB8AC3E}">
        <p14:creationId xmlns:p14="http://schemas.microsoft.com/office/powerpoint/2010/main" val="219798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8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67000" y="2057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8862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19600" y="38862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48350" y="2819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2" idx="6"/>
            <a:endCxn id="6" idx="2"/>
          </p:cNvCxnSpPr>
          <p:nvPr/>
        </p:nvCxnSpPr>
        <p:spPr>
          <a:xfrm>
            <a:off x="3429000" y="24384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  <a:endCxn id="7" idx="0"/>
          </p:cNvCxnSpPr>
          <p:nvPr/>
        </p:nvCxnSpPr>
        <p:spPr>
          <a:xfrm>
            <a:off x="3048000" y="28194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5"/>
            <a:endCxn id="8" idx="1"/>
          </p:cNvCxnSpPr>
          <p:nvPr/>
        </p:nvCxnSpPr>
        <p:spPr>
          <a:xfrm>
            <a:off x="3317408" y="2707808"/>
            <a:ext cx="1213784" cy="1289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9" idx="2"/>
          </p:cNvCxnSpPr>
          <p:nvPr/>
        </p:nvCxnSpPr>
        <p:spPr>
          <a:xfrm>
            <a:off x="3317408" y="2707808"/>
            <a:ext cx="2530942" cy="492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  <a:endCxn id="2" idx="7"/>
          </p:cNvCxnSpPr>
          <p:nvPr/>
        </p:nvCxnSpPr>
        <p:spPr>
          <a:xfrm flipH="1">
            <a:off x="3317408" y="2168992"/>
            <a:ext cx="106138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7" idx="7"/>
          </p:cNvCxnSpPr>
          <p:nvPr/>
        </p:nvCxnSpPr>
        <p:spPr>
          <a:xfrm flipH="1">
            <a:off x="3317408" y="2707808"/>
            <a:ext cx="1061384" cy="12899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8" idx="0"/>
          </p:cNvCxnSpPr>
          <p:nvPr/>
        </p:nvCxnSpPr>
        <p:spPr>
          <a:xfrm>
            <a:off x="4648200" y="2819400"/>
            <a:ext cx="152400" cy="10668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6"/>
            <a:endCxn id="9" idx="1"/>
          </p:cNvCxnSpPr>
          <p:nvPr/>
        </p:nvCxnSpPr>
        <p:spPr>
          <a:xfrm>
            <a:off x="5029200" y="2438400"/>
            <a:ext cx="930742" cy="4925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1"/>
            <a:endCxn id="2" idx="3"/>
          </p:cNvCxnSpPr>
          <p:nvPr/>
        </p:nvCxnSpPr>
        <p:spPr>
          <a:xfrm flipV="1">
            <a:off x="2778592" y="2707808"/>
            <a:ext cx="0" cy="12899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6" idx="4"/>
          </p:cNvCxnSpPr>
          <p:nvPr/>
        </p:nvCxnSpPr>
        <p:spPr>
          <a:xfrm flipV="1">
            <a:off x="3429000" y="2819400"/>
            <a:ext cx="1219200" cy="14478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6"/>
            <a:endCxn id="8" idx="2"/>
          </p:cNvCxnSpPr>
          <p:nvPr/>
        </p:nvCxnSpPr>
        <p:spPr>
          <a:xfrm>
            <a:off x="3429000" y="4267200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6"/>
            <a:endCxn id="9" idx="2"/>
          </p:cNvCxnSpPr>
          <p:nvPr/>
        </p:nvCxnSpPr>
        <p:spPr>
          <a:xfrm flipV="1">
            <a:off x="3429000" y="3200400"/>
            <a:ext cx="2419350" cy="10668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2"/>
            <a:endCxn id="2" idx="4"/>
          </p:cNvCxnSpPr>
          <p:nvPr/>
        </p:nvCxnSpPr>
        <p:spPr>
          <a:xfrm flipH="1" flipV="1">
            <a:off x="3048000" y="2819400"/>
            <a:ext cx="1371600" cy="14478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1"/>
            <a:endCxn id="6" idx="3"/>
          </p:cNvCxnSpPr>
          <p:nvPr/>
        </p:nvCxnSpPr>
        <p:spPr>
          <a:xfrm flipH="1" flipV="1">
            <a:off x="4378792" y="2707808"/>
            <a:ext cx="152400" cy="1289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7" idx="5"/>
          </p:cNvCxnSpPr>
          <p:nvPr/>
        </p:nvCxnSpPr>
        <p:spPr>
          <a:xfrm flipH="1">
            <a:off x="3317408" y="4536608"/>
            <a:ext cx="1213784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7"/>
            <a:endCxn id="9" idx="3"/>
          </p:cNvCxnSpPr>
          <p:nvPr/>
        </p:nvCxnSpPr>
        <p:spPr>
          <a:xfrm flipV="1">
            <a:off x="5070008" y="3469808"/>
            <a:ext cx="889934" cy="5279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06574"/>
              </p:ext>
            </p:extLst>
          </p:nvPr>
        </p:nvGraphicFramePr>
        <p:xfrm>
          <a:off x="7772400" y="24384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3" name="Left Bracket 62"/>
          <p:cNvSpPr/>
          <p:nvPr/>
        </p:nvSpPr>
        <p:spPr>
          <a:xfrm>
            <a:off x="8153400" y="280661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ight Bracket 63"/>
          <p:cNvSpPr/>
          <p:nvPr/>
        </p:nvSpPr>
        <p:spPr>
          <a:xfrm>
            <a:off x="9982200" y="284742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10231"/>
              </p:ext>
            </p:extLst>
          </p:nvPr>
        </p:nvGraphicFramePr>
        <p:xfrm>
          <a:off x="1143000" y="1862495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3" name="Left Bracket 62"/>
          <p:cNvSpPr/>
          <p:nvPr/>
        </p:nvSpPr>
        <p:spPr>
          <a:xfrm>
            <a:off x="1524000" y="2230711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ight Bracket 63"/>
          <p:cNvSpPr/>
          <p:nvPr/>
        </p:nvSpPr>
        <p:spPr>
          <a:xfrm>
            <a:off x="3352800" y="2271519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29400" y="4383101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Reduced Cost Matrix</a:t>
            </a:r>
            <a:endParaRPr lang="en-IN" sz="2200" b="1" dirty="0">
              <a:solidFill>
                <a:srgbClr val="00206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23504"/>
              </p:ext>
            </p:extLst>
          </p:nvPr>
        </p:nvGraphicFramePr>
        <p:xfrm>
          <a:off x="4343400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0" name="Left Bracket 29"/>
          <p:cNvSpPr/>
          <p:nvPr/>
        </p:nvSpPr>
        <p:spPr>
          <a:xfrm>
            <a:off x="4724400" y="219701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Bracket 32"/>
          <p:cNvSpPr/>
          <p:nvPr/>
        </p:nvSpPr>
        <p:spPr>
          <a:xfrm>
            <a:off x="6553200" y="223782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29" idx="1"/>
          </p:cNvCxnSpPr>
          <p:nvPr/>
        </p:nvCxnSpPr>
        <p:spPr>
          <a:xfrm>
            <a:off x="3748650" y="2941320"/>
            <a:ext cx="5947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06180"/>
              </p:ext>
            </p:extLst>
          </p:nvPr>
        </p:nvGraphicFramePr>
        <p:xfrm>
          <a:off x="7010400" y="2218732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19100" y="2615565"/>
            <a:ext cx="6858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Row-wise</a:t>
            </a:r>
          </a:p>
          <a:p>
            <a:r>
              <a:rPr lang="en-US" dirty="0" smtClean="0"/>
              <a:t>Min.</a:t>
            </a:r>
            <a:endParaRPr lang="en-IN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62692"/>
              </p:ext>
            </p:extLst>
          </p:nvPr>
        </p:nvGraphicFramePr>
        <p:xfrm>
          <a:off x="8305800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686800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515600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442200" y="2941320"/>
            <a:ext cx="86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95700" y="2947349"/>
            <a:ext cx="986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Subtract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73000" y="4042546"/>
            <a:ext cx="670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73000" y="4359371"/>
            <a:ext cx="670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34200" y="4027306"/>
            <a:ext cx="7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꞊</a:t>
            </a:r>
            <a:r>
              <a:rPr lang="en-US" dirty="0" smtClean="0"/>
              <a:t>21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9677401" y="4568054"/>
            <a:ext cx="129539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Col.-wise</a:t>
            </a:r>
          </a:p>
          <a:p>
            <a:pPr algn="ctr"/>
            <a:r>
              <a:rPr lang="en-US" dirty="0" smtClean="0"/>
              <a:t>Min.</a:t>
            </a:r>
            <a:endParaRPr lang="en-IN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6048"/>
              </p:ext>
            </p:extLst>
          </p:nvPr>
        </p:nvGraphicFramePr>
        <p:xfrm>
          <a:off x="8778225" y="4048760"/>
          <a:ext cx="21528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0896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=4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937000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951927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15236"/>
              </p:ext>
            </p:extLst>
          </p:nvPr>
        </p:nvGraphicFramePr>
        <p:xfrm>
          <a:off x="4343400" y="4197219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5" name="Left Bracket 64"/>
          <p:cNvSpPr/>
          <p:nvPr/>
        </p:nvSpPr>
        <p:spPr>
          <a:xfrm>
            <a:off x="4724400" y="4543976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ight Bracket 65"/>
          <p:cNvSpPr/>
          <p:nvPr/>
        </p:nvSpPr>
        <p:spPr>
          <a:xfrm>
            <a:off x="6629400" y="4568054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025400" y="5394543"/>
            <a:ext cx="28292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54640" y="4419600"/>
            <a:ext cx="0" cy="974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939220" y="4968757"/>
            <a:ext cx="986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Subtract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929399" y="4813988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Reduced Cost= Row-wise cost +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Column wise cost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C = 21+4=25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6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Traveling Salesman Problem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6840"/>
              </p:ext>
            </p:extLst>
          </p:nvPr>
        </p:nvGraphicFramePr>
        <p:xfrm>
          <a:off x="10541000" y="2203490"/>
          <a:ext cx="431800" cy="18351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273058065"/>
                    </a:ext>
                  </a:extLst>
                </a:gridCol>
              </a:tblGrid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22272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57856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7187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36848"/>
                  </a:ext>
                </a:extLst>
              </a:tr>
              <a:tr h="36702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7138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66789"/>
              </p:ext>
            </p:extLst>
          </p:nvPr>
        </p:nvGraphicFramePr>
        <p:xfrm>
          <a:off x="7851125" y="18288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42" name="Left Bracket 41"/>
          <p:cNvSpPr/>
          <p:nvPr/>
        </p:nvSpPr>
        <p:spPr>
          <a:xfrm>
            <a:off x="8232125" y="21970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ket 42"/>
          <p:cNvSpPr/>
          <p:nvPr/>
        </p:nvSpPr>
        <p:spPr>
          <a:xfrm>
            <a:off x="10060925" y="22378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endCxn id="41" idx="1"/>
          </p:cNvCxnSpPr>
          <p:nvPr/>
        </p:nvCxnSpPr>
        <p:spPr>
          <a:xfrm>
            <a:off x="7010824" y="2941320"/>
            <a:ext cx="8403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15600" y="4038600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IN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482325" y="4419600"/>
            <a:ext cx="5692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497252" y="4087535"/>
            <a:ext cx="554273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12599" y="4301590"/>
            <a:ext cx="326160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Cost(1,2)= c(1,2)+C+C’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10+25+0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= 35</a:t>
            </a:r>
            <a:endParaRPr lang="en-IN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49511"/>
              </p:ext>
            </p:extLst>
          </p:nvPr>
        </p:nvGraphicFramePr>
        <p:xfrm>
          <a:off x="4419600" y="1825377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35" name="Left Bracket 34"/>
          <p:cNvSpPr/>
          <p:nvPr/>
        </p:nvSpPr>
        <p:spPr>
          <a:xfrm>
            <a:off x="4724824" y="2133600"/>
            <a:ext cx="288000" cy="1856824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ket 35"/>
          <p:cNvSpPr/>
          <p:nvPr/>
        </p:nvSpPr>
        <p:spPr>
          <a:xfrm>
            <a:off x="6614824" y="2133600"/>
            <a:ext cx="396000" cy="1816016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2057400" y="1752600"/>
            <a:ext cx="762000" cy="76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1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6280" y="3149661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2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627438" y="3165606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3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541838" y="318743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4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56238" y="3200400"/>
            <a:ext cx="762000" cy="7620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5</a:t>
            </a:r>
            <a:endParaRPr lang="en-IN" sz="22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>
            <a:stCxn id="37" idx="4"/>
            <a:endCxn id="38" idx="0"/>
          </p:cNvCxnSpPr>
          <p:nvPr/>
        </p:nvCxnSpPr>
        <p:spPr>
          <a:xfrm flipH="1">
            <a:off x="1097280" y="2514600"/>
            <a:ext cx="1341120" cy="63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7" idx="4"/>
            <a:endCxn id="39" idx="0"/>
          </p:cNvCxnSpPr>
          <p:nvPr/>
        </p:nvCxnSpPr>
        <p:spPr>
          <a:xfrm flipH="1">
            <a:off x="2008438" y="2514600"/>
            <a:ext cx="429962" cy="6510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4"/>
            <a:endCxn id="40" idx="0"/>
          </p:cNvCxnSpPr>
          <p:nvPr/>
        </p:nvCxnSpPr>
        <p:spPr>
          <a:xfrm>
            <a:off x="2438400" y="2514600"/>
            <a:ext cx="484438" cy="672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4"/>
            <a:endCxn id="44" idx="0"/>
          </p:cNvCxnSpPr>
          <p:nvPr/>
        </p:nvCxnSpPr>
        <p:spPr>
          <a:xfrm>
            <a:off x="2438400" y="2514600"/>
            <a:ext cx="1398838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1738" y="191666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C=25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1152713" y="2462798"/>
            <a:ext cx="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C=?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83187" y="2579237"/>
            <a:ext cx="7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 to 2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4"/>
              </p:ext>
            </p:extLst>
          </p:nvPr>
        </p:nvGraphicFramePr>
        <p:xfrm>
          <a:off x="6096000" y="4038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42347619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1789140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7216081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399687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893555549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2356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3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7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7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5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ꝏ</a:t>
                      </a:r>
                      <a:endParaRPr lang="en-IN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62768"/>
                  </a:ext>
                </a:extLst>
              </a:tr>
            </a:tbl>
          </a:graphicData>
        </a:graphic>
      </p:graphicFrame>
      <p:sp>
        <p:nvSpPr>
          <p:cNvPr id="67" name="Left Bracket 66"/>
          <p:cNvSpPr/>
          <p:nvPr/>
        </p:nvSpPr>
        <p:spPr>
          <a:xfrm>
            <a:off x="6477000" y="4406816"/>
            <a:ext cx="291830" cy="1830235"/>
          </a:xfrm>
          <a:prstGeom prst="lef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ight Bracket 67"/>
          <p:cNvSpPr/>
          <p:nvPr/>
        </p:nvSpPr>
        <p:spPr>
          <a:xfrm>
            <a:off x="8305800" y="4447624"/>
            <a:ext cx="396000" cy="1810935"/>
          </a:xfrm>
          <a:prstGeom prst="rightBracke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90342"/>
              </p:ext>
            </p:extLst>
          </p:nvPr>
        </p:nvGraphicFramePr>
        <p:xfrm>
          <a:off x="6568425" y="6258560"/>
          <a:ext cx="21528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6">
                  <a:extLst>
                    <a:ext uri="{9D8B030D-6E8A-4147-A177-3AD203B41FA5}">
                      <a16:colId xmlns:a16="http://schemas.microsoft.com/office/drawing/2014/main" val="2102200516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496405275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57361217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3054201421"/>
                    </a:ext>
                  </a:extLst>
                </a:gridCol>
                <a:gridCol w="430566">
                  <a:extLst>
                    <a:ext uri="{9D8B030D-6E8A-4147-A177-3AD203B41FA5}">
                      <a16:colId xmlns:a16="http://schemas.microsoft.com/office/drawing/2014/main" val="296624295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61292"/>
                  </a:ext>
                </a:extLst>
              </a:tr>
            </a:tbl>
          </a:graphicData>
        </a:graphic>
      </p:graphicFrame>
      <p:cxnSp>
        <p:nvCxnSpPr>
          <p:cNvPr id="70" name="Straight Arrow Connector 69"/>
          <p:cNvCxnSpPr>
            <a:endCxn id="60" idx="3"/>
          </p:cNvCxnSpPr>
          <p:nvPr/>
        </p:nvCxnSpPr>
        <p:spPr>
          <a:xfrm flipH="1">
            <a:off x="8763000" y="5151119"/>
            <a:ext cx="9143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677399" y="4054257"/>
            <a:ext cx="1" cy="1127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9926" y="6275304"/>
            <a:ext cx="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=0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8756172" y="6624320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21255" y="6275304"/>
            <a:ext cx="569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9793</TotalTime>
  <Words>3511</Words>
  <Application>Microsoft Office PowerPoint</Application>
  <PresentationFormat>Widescreen</PresentationFormat>
  <Paragraphs>2804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Times New Roman</vt:lpstr>
      <vt:lpstr>Wingdings</vt:lpstr>
      <vt:lpstr>Retrospect</vt:lpstr>
      <vt:lpstr> Branch and Bound</vt:lpstr>
      <vt:lpstr>Branch-and-Bound</vt:lpstr>
      <vt:lpstr>Definitions</vt:lpstr>
      <vt:lpstr>Cont..</vt:lpstr>
      <vt:lpstr>PowerPoint Presentation</vt:lpstr>
      <vt:lpstr>PowerPoint Presentation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Traveling Salesman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rupal</cp:lastModifiedBy>
  <cp:revision>769</cp:revision>
  <dcterms:created xsi:type="dcterms:W3CDTF">2019-01-25T09:00:02Z</dcterms:created>
  <dcterms:modified xsi:type="dcterms:W3CDTF">2021-12-02T03:31:38Z</dcterms:modified>
</cp:coreProperties>
</file>