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0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76" r:id="rId4"/>
    <p:sldId id="290" r:id="rId5"/>
    <p:sldId id="297" r:id="rId6"/>
    <p:sldId id="305" r:id="rId7"/>
    <p:sldId id="296" r:id="rId8"/>
    <p:sldId id="295" r:id="rId9"/>
    <p:sldId id="304" r:id="rId10"/>
    <p:sldId id="306" r:id="rId11"/>
    <p:sldId id="307" r:id="rId12"/>
    <p:sldId id="308" r:id="rId13"/>
    <p:sldId id="30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Fibonacci heaps</a:t>
            </a:r>
            <a:br>
              <a:rPr lang="en-US" sz="5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9906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 remove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the child list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decrementing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 add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 root list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NIL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CASCADING-CUT(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z!=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NIL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 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FALSE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=TRUE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CUT(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                    CASCADING-CUT(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staff.ustc.edu.cn/~csli/graduate/algorithms/book6/434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0668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Deleting a node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1219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FIB-HEAP-DELETE(H, x)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FIB-HEAP-DECREASE-KEY(H, x,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FIB-HEAP-EXTRACT-MIN(H</a:t>
            </a:r>
            <a:r>
              <a:rPr lang="en-US" sz="2400" dirty="0" smtClean="0"/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Amortized Cost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Potential function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Accounting Method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Aggregate Method</a:t>
            </a:r>
          </a:p>
          <a:p>
            <a:pPr marL="457200" indent="-45720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ym typeface="Symbol"/>
              </a:rPr>
              <a:t></a:t>
            </a:r>
            <a:r>
              <a:rPr lang="en-US" sz="2400" dirty="0" smtClean="0"/>
              <a:t>(</a:t>
            </a:r>
            <a:r>
              <a:rPr lang="en-US" sz="2400" i="1" dirty="0" smtClean="0"/>
              <a:t>H</a:t>
            </a:r>
            <a:r>
              <a:rPr lang="en-US" sz="2400" dirty="0" smtClean="0"/>
              <a:t>) = </a:t>
            </a:r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smtClean="0"/>
              <a:t>H</a:t>
            </a:r>
            <a:r>
              <a:rPr lang="en-US" sz="2400" dirty="0" smtClean="0"/>
              <a:t>) + 2</a:t>
            </a:r>
            <a:r>
              <a:rPr lang="en-US" sz="2400" i="1" dirty="0" smtClean="0"/>
              <a:t>m</a:t>
            </a:r>
            <a:r>
              <a:rPr lang="en-US" sz="2400" dirty="0" smtClean="0"/>
              <a:t>(</a:t>
            </a:r>
            <a:r>
              <a:rPr lang="en-US" sz="2400" i="1" dirty="0" smtClean="0"/>
              <a:t>H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http://staff.ustc.edu.cn/~csli/graduate/algorithms/book6/425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971800"/>
            <a:ext cx="7543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heaps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3340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Fibonacci heap is a collection of heap-ordered trees. The trees in a Fibonacci heap are not constrained to be binomial trees.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Fibonacci heaps are rooted but unordered.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node x contains a pointer p[x] to its parent and a pointer child[x] to any one of its children.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children of x are linked together in a circular, doubly linked list , which we call the child list of x.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child y in a child list has pointers left[y] and right[y] that point to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y's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left and right siblings, respectively. If node y is an only child, then left[y] = right[y] = y.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other fields in each node will be of use. The number of children in the child list of node x is stored in degree[x].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-valued field mark[x] indicates whether node x has lost a child since the last time x was made the child of another node.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heaps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 descr="http://staff.ustc.edu.cn/~csli/graduate/algorithms/book6/422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371600"/>
            <a:ext cx="73914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Operations on Fibonacci heaps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1143000"/>
            <a:ext cx="91440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IB-HEAP-INSERT(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degree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child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left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en-US" sz="22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right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en-US" sz="22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mark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concatenate the root list containing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with root list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</a:t>
            </a:r>
            <a:r>
              <a:rPr kumimoji="0" lang="en-US" sz="2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min[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NIL or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&lt;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 </a:t>
            </a:r>
            <a:r>
              <a:rPr kumimoji="0" lang="en-US" sz="2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en-US" sz="22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+ 1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2530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-457200"/>
            <a:ext cx="95250" cy="66675"/>
          </a:xfrm>
          <a:prstGeom prst="rect">
            <a:avLst/>
          </a:prstGeom>
          <a:noFill/>
        </p:spPr>
      </p:pic>
      <p:pic>
        <p:nvPicPr>
          <p:cNvPr id="22535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04800"/>
            <a:ext cx="95250" cy="6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Heap Union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14478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IB-HEAP-UNION(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MAKE-FIB-HEAP()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concatenate the root list of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with the root list of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n-US" sz="22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</a:t>
            </a:r>
            <a:r>
              <a:rPr kumimoji="0" lang="en-US" sz="2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NIL) or (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  NIL and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&lt;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</a:t>
            </a:r>
            <a:r>
              <a:rPr kumimoji="0" lang="en-US" sz="2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+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free the objects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-3000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en-US" sz="22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</a:t>
            </a:r>
            <a:r>
              <a:rPr kumimoji="0" lang="en-US" sz="22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kumimoji="0" lang="en-US" sz="2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482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775" y="-304800"/>
            <a:ext cx="95250" cy="66675"/>
          </a:xfrm>
          <a:prstGeom prst="rect">
            <a:avLst/>
          </a:prstGeom>
          <a:noFill/>
        </p:spPr>
      </p:pic>
      <p:pic>
        <p:nvPicPr>
          <p:cNvPr id="20483" name="Picture 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981200"/>
            <a:ext cx="95250" cy="66675"/>
          </a:xfrm>
          <a:prstGeom prst="rect">
            <a:avLst/>
          </a:prstGeom>
          <a:noFill/>
        </p:spPr>
      </p:pic>
      <p:pic>
        <p:nvPicPr>
          <p:cNvPr id="20484" name="Picture 4" descr="http://staff.ustc.edu.cn/~csli/graduate/algorithms/images/noteq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V="1">
            <a:off x="3886200" y="3009900"/>
            <a:ext cx="95250" cy="114300"/>
          </a:xfrm>
          <a:prstGeom prst="rect">
            <a:avLst/>
          </a:prstGeom>
          <a:noFill/>
        </p:spPr>
      </p:pic>
      <p:pic>
        <p:nvPicPr>
          <p:cNvPr id="20485" name="Picture 5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362200"/>
            <a:ext cx="95250" cy="66675"/>
          </a:xfrm>
          <a:prstGeom prst="rect">
            <a:avLst/>
          </a:prstGeom>
          <a:noFill/>
        </p:spPr>
      </p:pic>
      <p:pic>
        <p:nvPicPr>
          <p:cNvPr id="20486" name="Picture 6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475" y="457200"/>
            <a:ext cx="95250" cy="66675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00" y="4572000"/>
            <a:ext cx="5715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IB-HEAP-LINK(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H, y, x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remove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from the root list of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n-US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make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 child of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incrementing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degree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mark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25" y="381000"/>
            <a:ext cx="95250" cy="6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95600" y="381000"/>
            <a:ext cx="532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Extracting the minimum Key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81000" y="137160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IB-HEAP-EXTRACT-MIN(</a:t>
            </a:r>
            <a:r>
              <a:rPr kumimoji="0" lang="en-US" sz="24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if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!=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    then for each child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en-US" sz="24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               do add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to the root list of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n-US" sz="24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            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               remove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from the root list of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n-US" sz="24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            if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right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                then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             else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right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               CONSOLIDATE(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    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- 1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return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8434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-609600"/>
            <a:ext cx="95250" cy="66675"/>
          </a:xfrm>
          <a:prstGeom prst="rect">
            <a:avLst/>
          </a:prstGeom>
          <a:noFill/>
        </p:spPr>
      </p:pic>
      <p:pic>
        <p:nvPicPr>
          <p:cNvPr id="18435" name="Picture 3" descr="http://staff.ustc.edu.cn/~csli/graduate/algorithms/images/noteq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5" y="-457200"/>
            <a:ext cx="95250" cy="114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828800" y="152400"/>
            <a:ext cx="7162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ONSOLIDATE(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for 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0 to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     do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 for each node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 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the root list of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n-US" sz="20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           do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</a:t>
            </a:r>
            <a:endParaRPr kumimoji="0" lang="en-US" sz="20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           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degree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          while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!=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                    do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                        if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&gt;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                               then exchange (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y)</a:t>
            </a:r>
            <a:endParaRPr kumimoji="0" lang="en-US" sz="20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                             FIB-HEAP-LINK(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i="0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                         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                          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13                   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en-US" sz="20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14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  for 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  0 to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16     do if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!=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17          	</a:t>
            </a:r>
            <a:r>
              <a:rPr kumimoji="0" lang="en-US" sz="2000" i="0" u="none" strike="noStrike" cap="none" normalizeH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then add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to the root list of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endParaRPr kumimoji="0" lang="en-US" sz="20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18                 if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NIL or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]] &lt;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19                     then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</a:t>
            </a:r>
            <a:r>
              <a:rPr kumimoji="0" lang="en-US" sz="20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6386" name="Picture 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425" y="-1143000"/>
            <a:ext cx="95250" cy="66675"/>
          </a:xfrm>
          <a:prstGeom prst="rect">
            <a:avLst/>
          </a:prstGeom>
          <a:noFill/>
        </p:spPr>
      </p:pic>
      <p:pic>
        <p:nvPicPr>
          <p:cNvPr id="16387" name="Picture 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063" y="-990600"/>
            <a:ext cx="95250" cy="66675"/>
          </a:xfrm>
          <a:prstGeom prst="rect">
            <a:avLst/>
          </a:prstGeom>
          <a:noFill/>
        </p:spPr>
      </p:pic>
      <p:pic>
        <p:nvPicPr>
          <p:cNvPr id="16388" name="Picture 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-685800"/>
            <a:ext cx="95250" cy="66675"/>
          </a:xfrm>
          <a:prstGeom prst="rect">
            <a:avLst/>
          </a:prstGeom>
          <a:noFill/>
        </p:spPr>
      </p:pic>
      <p:pic>
        <p:nvPicPr>
          <p:cNvPr id="16389" name="Picture 5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550" y="-533400"/>
            <a:ext cx="95250" cy="66675"/>
          </a:xfrm>
          <a:prstGeom prst="rect">
            <a:avLst/>
          </a:prstGeom>
          <a:noFill/>
        </p:spPr>
      </p:pic>
      <p:pic>
        <p:nvPicPr>
          <p:cNvPr id="16390" name="Picture 6" descr="http://staff.ustc.edu.cn/~csli/graduate/algorithms/images/noteq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7563" y="-381000"/>
            <a:ext cx="95250" cy="114300"/>
          </a:xfrm>
          <a:prstGeom prst="rect">
            <a:avLst/>
          </a:prstGeom>
          <a:noFill/>
        </p:spPr>
      </p:pic>
      <p:pic>
        <p:nvPicPr>
          <p:cNvPr id="1639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-228600"/>
            <a:ext cx="95250" cy="66675"/>
          </a:xfrm>
          <a:prstGeom prst="rect">
            <a:avLst/>
          </a:prstGeom>
          <a:noFill/>
        </p:spPr>
      </p:pic>
      <p:pic>
        <p:nvPicPr>
          <p:cNvPr id="16393" name="Picture 9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388" y="381000"/>
            <a:ext cx="95250" cy="66675"/>
          </a:xfrm>
          <a:prstGeom prst="rect">
            <a:avLst/>
          </a:prstGeom>
          <a:noFill/>
        </p:spPr>
      </p:pic>
      <p:pic>
        <p:nvPicPr>
          <p:cNvPr id="16394" name="Picture 10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533400"/>
            <a:ext cx="95250" cy="6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http://staff.ustc.edu.cn/~csli/graduate/algorithms/book6/428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81000"/>
            <a:ext cx="73914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Decreasing a key and deleting a node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&lt;Subject Code&gt; &lt;Name of Subject&gt;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1219200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FIB-HEAP-DECREASE-KEY(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>
              <a:buAutoNum type="arabicPlain" startAt="2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"new key is greater than 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key“</a:t>
            </a:r>
          </a:p>
          <a:p>
            <a:pPr marL="457200" indent="-4572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!=NIL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AutoNum type="arabicPlain" startAt="7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CASCADING-CUT(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AutoNum type="arabicPlain" startAt="7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846</Words>
  <Application>Microsoft Office PowerPoint</Application>
  <PresentationFormat>On-screen Show (4:3)</PresentationFormat>
  <Paragraphs>143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Fibonacci heaps </vt:lpstr>
      <vt:lpstr>Fibonacci heaps</vt:lpstr>
      <vt:lpstr>Fibonacci heaps</vt:lpstr>
      <vt:lpstr>Operations on Fibonacci heaps</vt:lpstr>
      <vt:lpstr>Fibonacci Heap Union</vt:lpstr>
      <vt:lpstr>Slide 6</vt:lpstr>
      <vt:lpstr>Slide 7</vt:lpstr>
      <vt:lpstr>Slide 8</vt:lpstr>
      <vt:lpstr>Decreasing a key and deleting a node Fibonacci Heap</vt:lpstr>
      <vt:lpstr>Fibonacci Heap</vt:lpstr>
      <vt:lpstr>Slide 11</vt:lpstr>
      <vt:lpstr>Deleting a node Fibonacci Heap</vt:lpstr>
      <vt:lpstr>Amortized Cost Analysis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114</cp:revision>
  <dcterms:created xsi:type="dcterms:W3CDTF">2020-06-30T05:06:42Z</dcterms:created>
  <dcterms:modified xsi:type="dcterms:W3CDTF">2020-09-29T06:04:01Z</dcterms:modified>
</cp:coreProperties>
</file>