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gXNWsJiRc3rDpKvAMBp94NVgu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Times New Roman"/>
              <a:buNone/>
            </a:pP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(BCSE 0456) </a:t>
            </a:r>
            <a:br>
              <a:rPr lang="en-US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DevOps</a:t>
            </a:r>
            <a:endParaRPr sz="56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vs. Virtual Machines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Lecture: 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How to run multiple services in a Docker container | by KarthiKeyan  Shanmugam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299" y="4098213"/>
            <a:ext cx="3200400" cy="27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 ARE NOT VMS</a:t>
            </a:r>
            <a:endParaRPr b="1"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Lightweight, open, secure platform.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Simplify building, shipping, running apps.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Runs natively on Linux or Windows Server.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Runs on Windows or Mac Development  machines (with a virtual machine).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Relies on "images" and "containers“.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</a:t>
            </a:r>
            <a:endParaRPr b="1"/>
          </a:p>
        </p:txBody>
      </p:sp>
      <p:sp>
        <p:nvSpPr>
          <p:cNvPr id="244" name="Google Shape;24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Docker is a container platform it will be very useful if we understand containerization vs virtualization.</a:t>
            </a:r>
            <a:endParaRPr/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CONTAINERS VS. </a:t>
            </a:r>
            <a:br>
              <a:rPr lang="en-US" b="1" cap="none">
                <a:solidFill>
                  <a:srgbClr val="3A1A62"/>
                </a:solidFill>
              </a:rPr>
            </a:br>
            <a:r>
              <a:rPr lang="en-US" b="1" cap="none">
                <a:solidFill>
                  <a:srgbClr val="3A1A62"/>
                </a:solidFill>
              </a:rPr>
              <a:t>VIRTUAL MACHINES</a:t>
            </a:r>
            <a:endParaRPr b="1"/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037" y="1970088"/>
            <a:ext cx="4114800" cy="3473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12"/>
          <p:cNvCxnSpPr/>
          <p:nvPr/>
        </p:nvCxnSpPr>
        <p:spPr>
          <a:xfrm>
            <a:off x="5635692" y="1905000"/>
            <a:ext cx="76200" cy="44513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4" name="Google Shape;25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1037" y="1951655"/>
            <a:ext cx="4267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CONTAINERS VS. </a:t>
            </a:r>
            <a:br>
              <a:rPr lang="en-US" b="1" cap="none">
                <a:solidFill>
                  <a:srgbClr val="3A1A62"/>
                </a:solidFill>
              </a:rPr>
            </a:br>
            <a:r>
              <a:rPr lang="en-US" b="1" cap="none">
                <a:solidFill>
                  <a:srgbClr val="3A1A62"/>
                </a:solidFill>
              </a:rPr>
              <a:t>VIRTUAL MACHINES</a:t>
            </a:r>
            <a:endParaRPr b="1"/>
          </a:p>
        </p:txBody>
      </p:sp>
      <p:pic>
        <p:nvPicPr>
          <p:cNvPr id="260" name="Google Shape;2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3"/>
          <p:cNvCxnSpPr/>
          <p:nvPr/>
        </p:nvCxnSpPr>
        <p:spPr>
          <a:xfrm>
            <a:off x="5635692" y="1905000"/>
            <a:ext cx="76200" cy="44513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2" name="Google Shape;2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602" y="2133600"/>
            <a:ext cx="4438649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8908" y="2238375"/>
            <a:ext cx="41624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CONTAINERS VS. </a:t>
            </a:r>
            <a:br>
              <a:rPr lang="en-US" b="1" cap="none">
                <a:solidFill>
                  <a:srgbClr val="3A1A62"/>
                </a:solidFill>
              </a:rPr>
            </a:br>
            <a:r>
              <a:rPr lang="en-US" b="1" cap="none">
                <a:solidFill>
                  <a:srgbClr val="3A1A62"/>
                </a:solidFill>
              </a:rPr>
              <a:t>VIRTUAL MACHINES</a:t>
            </a:r>
            <a:endParaRPr b="1"/>
          </a:p>
        </p:txBody>
      </p:sp>
      <p:pic>
        <p:nvPicPr>
          <p:cNvPr id="269" name="Google Shape;2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4425" y="1946987"/>
            <a:ext cx="84677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ARE CONTAINERS REPLACING VIRTUAL MACHINES?</a:t>
            </a:r>
            <a:endParaRPr b="1"/>
          </a:p>
        </p:txBody>
      </p:sp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Containers Are More Agile than VMs.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Containers Enable Hybrid and Multi-Cloud Adoption.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Integrate Containers with Your Existing IT Processes.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Containers Save on VM Licensing.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WHAT ABOUT SECURITY?</a:t>
            </a:r>
            <a:endParaRPr b="1"/>
          </a:p>
        </p:txBody>
      </p:sp>
      <p:sp>
        <p:nvSpPr>
          <p:cNvPr id="282" name="Google Shape;28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Containers are inherently secure on their own.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Docker containers create isolation layers between applications and host and reduce the host surface area which protects both the host and the co-located containers by restricting access to the host. </a:t>
            </a:r>
            <a:endParaRPr/>
          </a:p>
        </p:txBody>
      </p:sp>
      <p:pic>
        <p:nvPicPr>
          <p:cNvPr id="283" name="Google Shape;2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</a:t>
            </a:r>
            <a:endParaRPr b="1"/>
          </a:p>
        </p:txBody>
      </p:sp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951" y="2743200"/>
            <a:ext cx="3200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9641" y="2286000"/>
            <a:ext cx="28479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/>
          <p:nvPr/>
        </p:nvSpPr>
        <p:spPr>
          <a:xfrm rot="10800000" flipH="1">
            <a:off x="5301345" y="4008119"/>
            <a:ext cx="1905000" cy="1066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ARCHITECTURE</a:t>
            </a:r>
            <a:endParaRPr b="1"/>
          </a:p>
        </p:txBody>
      </p:sp>
      <p:pic>
        <p:nvPicPr>
          <p:cNvPr id="298" name="Google Shape;2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 descr="Docker architecture - Learn OpenShift [Book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7751" y="2132012"/>
            <a:ext cx="8067675" cy="419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ARCHITECTURE</a:t>
            </a:r>
            <a:endParaRPr b="1"/>
          </a:p>
        </p:txBody>
      </p: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965" y="1888604"/>
            <a:ext cx="9144000" cy="48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AGENDA</a:t>
            </a:r>
            <a:endParaRPr b="1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Docker File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Docker Images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Docker Containers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Docker Hub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Dockerization Vs. Virtualization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ARCHITECTURE</a:t>
            </a:r>
            <a:endParaRPr b="1"/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4739" y="1924050"/>
            <a:ext cx="8763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 descr="http://etiquettejulie.com/wp-content/uploads/2017/01/thank-you-from-christian-vision-allian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475" y="752474"/>
            <a:ext cx="8759825" cy="5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</a:t>
            </a:r>
            <a:endParaRPr b="1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Standardized packaging for  software and dependencies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Isolate apps from each other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Share the same OS kernel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Works for all major Linux  distributions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Containers native to Windows  Server 2016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761708" y="2031730"/>
            <a:ext cx="10515600" cy="43130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</a:t>
            </a:r>
            <a:endParaRPr b="1"/>
          </a:p>
        </p:txBody>
      </p:sp>
      <p:sp>
        <p:nvSpPr>
          <p:cNvPr id="116" name="Google Shape;116;p5"/>
          <p:cNvSpPr/>
          <p:nvPr/>
        </p:nvSpPr>
        <p:spPr>
          <a:xfrm>
            <a:off x="1476871" y="2825115"/>
            <a:ext cx="2115413" cy="25586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5"/>
          <p:cNvCxnSpPr/>
          <p:nvPr/>
        </p:nvCxnSpPr>
        <p:spPr>
          <a:xfrm rot="10800000" flipH="1">
            <a:off x="4562671" y="3937520"/>
            <a:ext cx="2209800" cy="76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5"/>
          <p:cNvSpPr/>
          <p:nvPr/>
        </p:nvSpPr>
        <p:spPr>
          <a:xfrm>
            <a:off x="7465393" y="2697709"/>
            <a:ext cx="3152844" cy="27700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396176" y="5630059"/>
            <a:ext cx="2118360" cy="28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Docker Image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827317" y="6059808"/>
            <a:ext cx="3325654" cy="58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825341" marR="3810" lvl="0" indent="-81629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Example: Ubuntu with Node.js and  Application Code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7419397" y="6145677"/>
            <a:ext cx="3171825" cy="47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771525" marR="3810" lvl="0" indent="-76247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Created by using an image. Runs  your application.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7959013" y="5639589"/>
            <a:ext cx="2214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Docker Container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 ARE NOT VMS</a:t>
            </a:r>
            <a:endParaRPr b="1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Easy connection to make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sz="2600">
                <a:solidFill>
                  <a:srgbClr val="7030A0"/>
                </a:solidFill>
              </a:rPr>
              <a:t>Fundamentally different architectures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Fundamentally different benefits.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DOCKER CONTAINERS ARE NOT VMS</a:t>
            </a:r>
            <a:endParaRPr b="1"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911225" y="2658845"/>
            <a:ext cx="1059180" cy="278923"/>
          </a:xfrm>
          <a:prstGeom prst="rect">
            <a:avLst/>
          </a:prstGeom>
          <a:solidFill>
            <a:srgbClr val="9BC850"/>
          </a:solidFill>
          <a:ln w="25900" cap="flat" cmpd="sng">
            <a:solidFill>
              <a:srgbClr val="719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3000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2985645" y="2658845"/>
            <a:ext cx="1059180" cy="278923"/>
          </a:xfrm>
          <a:prstGeom prst="rect">
            <a:avLst/>
          </a:prstGeom>
          <a:solidFill>
            <a:srgbClr val="F05A28"/>
          </a:solidFill>
          <a:ln w="25900" cap="flat" cmpd="sng">
            <a:solidFill>
              <a:srgbClr val="B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28479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911225" y="3124045"/>
            <a:ext cx="1059180" cy="278923"/>
          </a:xfrm>
          <a:prstGeom prst="rect">
            <a:avLst/>
          </a:prstGeom>
          <a:solidFill>
            <a:srgbClr val="9BC850"/>
          </a:solidFill>
          <a:ln w="25900" cap="flat" cmpd="sng">
            <a:solidFill>
              <a:srgbClr val="719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17430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Bins/Libs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985645" y="3124045"/>
            <a:ext cx="1059180" cy="278923"/>
          </a:xfrm>
          <a:prstGeom prst="rect">
            <a:avLst/>
          </a:prstGeom>
          <a:solidFill>
            <a:srgbClr val="F05A28"/>
          </a:solidFill>
          <a:ln w="25900" cap="flat" cmpd="sng">
            <a:solidFill>
              <a:srgbClr val="B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575" rIns="0" bIns="0" anchor="t" anchorCtr="0">
            <a:spAutoFit/>
          </a:bodyPr>
          <a:lstStyle/>
          <a:p>
            <a:pPr marL="17383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Bins/Libs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1911225" y="3589247"/>
            <a:ext cx="1059180" cy="507831"/>
          </a:xfrm>
          <a:prstGeom prst="rect">
            <a:avLst/>
          </a:prstGeom>
          <a:solidFill>
            <a:srgbClr val="9BC850"/>
          </a:solidFill>
          <a:ln w="25900" cap="flat" cmpd="sng">
            <a:solidFill>
              <a:srgbClr val="719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8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5259" marR="0" lvl="0" indent="0" algn="l" rtl="0">
              <a:spcBef>
                <a:spcPts val="4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Guest 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985645" y="3589247"/>
            <a:ext cx="1059180" cy="507831"/>
          </a:xfrm>
          <a:prstGeom prst="rect">
            <a:avLst/>
          </a:prstGeom>
          <a:solidFill>
            <a:srgbClr val="F05A28"/>
          </a:solidFill>
          <a:ln w="25900" cap="flat" cmpd="sng">
            <a:solidFill>
              <a:srgbClr val="B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8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5259" marR="0" lvl="0" indent="0" algn="l" rtl="0">
              <a:spcBef>
                <a:spcPts val="4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Guest 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1910653" y="4693956"/>
            <a:ext cx="2221958" cy="222177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0" tIns="52375" rIns="0" bIns="0" anchor="t" anchorCtr="0">
            <a:spAutoFit/>
          </a:bodyPr>
          <a:lstStyle/>
          <a:p>
            <a:pPr marL="658654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910653" y="5049429"/>
            <a:ext cx="2221958" cy="2241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0" tIns="54275" rIns="0" bIns="0" anchor="t" anchorCtr="0">
            <a:spAutoFit/>
          </a:bodyPr>
          <a:lstStyle/>
          <a:p>
            <a:pPr marL="24860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Host Operating System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4350981" y="3763556"/>
            <a:ext cx="1060210" cy="278442"/>
          </a:xfrm>
          <a:prstGeom prst="rect">
            <a:avLst/>
          </a:prstGeom>
          <a:solidFill>
            <a:srgbClr val="9BC850"/>
          </a:solidFill>
          <a:ln w="25900" cap="flat" cmpd="sng">
            <a:solidFill>
              <a:srgbClr val="719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100" rIns="0" bIns="0" anchor="t" anchorCtr="0">
            <a:spAutoFit/>
          </a:bodyPr>
          <a:lstStyle/>
          <a:p>
            <a:pPr marL="30099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350981" y="4228756"/>
            <a:ext cx="1060210" cy="278442"/>
          </a:xfrm>
          <a:prstGeom prst="rect">
            <a:avLst/>
          </a:prstGeom>
          <a:solidFill>
            <a:srgbClr val="9BC850"/>
          </a:solidFill>
          <a:ln w="25900" cap="flat" cmpd="sng">
            <a:solidFill>
              <a:srgbClr val="719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100" rIns="0" bIns="0" anchor="t" anchorCtr="0">
            <a:spAutoFit/>
          </a:bodyPr>
          <a:lstStyle/>
          <a:p>
            <a:pPr marL="1752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Bins/Libs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5425401" y="3763556"/>
            <a:ext cx="1060210" cy="278442"/>
          </a:xfrm>
          <a:prstGeom prst="rect">
            <a:avLst/>
          </a:prstGeom>
          <a:solidFill>
            <a:srgbClr val="F05A28"/>
          </a:solidFill>
          <a:ln w="25900" cap="flat" cmpd="sng">
            <a:solidFill>
              <a:srgbClr val="B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100" rIns="0" bIns="0" anchor="t" anchorCtr="0">
            <a:spAutoFit/>
          </a:bodyPr>
          <a:lstStyle/>
          <a:p>
            <a:pPr marL="2857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5425401" y="4228756"/>
            <a:ext cx="1060210" cy="278442"/>
          </a:xfrm>
          <a:prstGeom prst="rect">
            <a:avLst/>
          </a:prstGeom>
          <a:solidFill>
            <a:srgbClr val="F05A28"/>
          </a:solidFill>
          <a:ln w="25900" cap="flat" cmpd="sng">
            <a:solidFill>
              <a:srgbClr val="B040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8100" rIns="0" bIns="0" anchor="t" anchorCtr="0">
            <a:spAutoFit/>
          </a:bodyPr>
          <a:lstStyle/>
          <a:p>
            <a:pPr marL="17525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Bins/Libs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4350980" y="4693956"/>
            <a:ext cx="2222989" cy="222177"/>
          </a:xfrm>
          <a:prstGeom prst="rect">
            <a:avLst/>
          </a:prstGeom>
          <a:solidFill>
            <a:srgbClr val="2A9FBC"/>
          </a:solidFill>
          <a:ln w="25900" cap="flat" cmpd="sng">
            <a:solidFill>
              <a:srgbClr val="1C74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2375" rIns="0" bIns="0" anchor="t" anchorCtr="0">
            <a:spAutoFit/>
          </a:bodyPr>
          <a:lstStyle/>
          <a:p>
            <a:pPr marL="53482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 Engine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4350409" y="5046573"/>
            <a:ext cx="2222989" cy="22458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0" tIns="54750" rIns="0" bIns="0" anchor="t" anchorCtr="0">
            <a:spAutoFit/>
          </a:bodyPr>
          <a:lstStyle/>
          <a:p>
            <a:pPr marL="24955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Host Operating System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196593" y="5651409"/>
            <a:ext cx="1733344" cy="1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Virtual Machines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4576228" y="5651981"/>
            <a:ext cx="1942602" cy="1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Docker Containers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2281" y="3459180"/>
            <a:ext cx="3827634" cy="1844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7"/>
          <p:cNvCxnSpPr/>
          <p:nvPr/>
        </p:nvCxnSpPr>
        <p:spPr>
          <a:xfrm>
            <a:off x="6661757" y="2438400"/>
            <a:ext cx="0" cy="4191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USING DOCKER: BUILD, SHIP, </a:t>
            </a:r>
            <a:br>
              <a:rPr lang="en-US" b="1" cap="none">
                <a:solidFill>
                  <a:srgbClr val="3A1A62"/>
                </a:solidFill>
              </a:rPr>
            </a:br>
            <a:r>
              <a:rPr lang="en-US" b="1" cap="none">
                <a:solidFill>
                  <a:srgbClr val="3A1A62"/>
                </a:solidFill>
              </a:rPr>
              <a:t>RUN WORKFLOW</a:t>
            </a:r>
            <a:endParaRPr b="1"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2642367" y="3785988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 extrusionOk="0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6427452" y="4345087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 extrusionOk="0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noFill/>
          <a:ln w="126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7470450" y="4334637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 extrusionOk="0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7470450" y="4334637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 extrusionOk="0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noFill/>
          <a:ln w="126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333902" y="4960561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 extrusionOk="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noFill/>
          <a:ln w="126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7425275" y="5738934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 extrusionOk="0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7425274" y="5738934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 extrusionOk="0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noFill/>
          <a:ln w="126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926046" y="3923763"/>
            <a:ext cx="370199" cy="370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2928491" y="4672387"/>
            <a:ext cx="370199" cy="370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2926736" y="5357860"/>
            <a:ext cx="370199" cy="370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56979" y="3492867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 extrusionOk="0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156979" y="3492867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 extrusionOk="0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436729" y="4239962"/>
            <a:ext cx="291274" cy="3226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5434428" y="4729236"/>
            <a:ext cx="291274" cy="3226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5432203" y="5176235"/>
            <a:ext cx="291281" cy="3226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5913252" y="2426324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 extrusionOk="0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noFill/>
          <a:ln w="25375" cap="flat" cmpd="sng">
            <a:solidFill>
              <a:srgbClr val="1AAA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2413040" y="2432176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 extrusionOk="0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noFill/>
          <a:ln w="25375" cap="flat" cmpd="sng">
            <a:solidFill>
              <a:srgbClr val="1AAA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3709619" y="2146020"/>
            <a:ext cx="44729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1AAAF7"/>
                </a:solidFill>
                <a:latin typeface="Arial"/>
                <a:ea typeface="Arial"/>
                <a:cs typeface="Arial"/>
                <a:sym typeface="Arial"/>
              </a:rPr>
              <a:t>Developers	IT Operations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3413920" y="3959976"/>
            <a:ext cx="421684" cy="3025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411645" y="4690424"/>
            <a:ext cx="1668959" cy="3026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417515" y="5380173"/>
            <a:ext cx="421684" cy="30262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290431" y="4546962"/>
            <a:ext cx="291299" cy="3224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7532724" y="3948788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 extrusionOk="0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7546524" y="5331885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 extrusionOk="0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8497723" y="4784711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 extrusionOk="0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 extrusionOk="0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 extrusionOk="0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8497723" y="4784711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 extrusionOk="0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7326350" y="5508010"/>
            <a:ext cx="431399" cy="3581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7283462" y="4163950"/>
            <a:ext cx="541023" cy="35947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717403" y="4774312"/>
            <a:ext cx="376199" cy="1997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715128" y="5227935"/>
            <a:ext cx="376199" cy="1997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723278" y="4299787"/>
            <a:ext cx="376199" cy="1997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2481830" y="2782351"/>
            <a:ext cx="18954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Environments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5080237" y="2776827"/>
            <a:ext cx="157226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&amp; Store Images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7652366" y="2776827"/>
            <a:ext cx="16002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" marR="0" lvl="0" indent="0" algn="ctr" rtl="0">
              <a:lnSpc>
                <a:spcPct val="11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Deploy, Manage, Scale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7991523" y="4207813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 extrusionOk="0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5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7963061" y="4123475"/>
            <a:ext cx="371899" cy="37294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8367710" y="4322200"/>
            <a:ext cx="178574" cy="17857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8762722" y="4207813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 extrusionOk="0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noFill/>
          <a:ln w="285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8734259" y="4123475"/>
            <a:ext cx="371899" cy="37294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9138908" y="4322200"/>
            <a:ext cx="178574" cy="17857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7992623" y="5606260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 extrusionOk="0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5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7964186" y="5521923"/>
            <a:ext cx="371874" cy="37294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8368810" y="5720672"/>
            <a:ext cx="178574" cy="17857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8763822" y="5606260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 extrusionOk="0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noFill/>
          <a:ln w="2855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8735384" y="5521923"/>
            <a:ext cx="371874" cy="37294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9140034" y="5720672"/>
            <a:ext cx="178549" cy="17857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5808778" y="3163717"/>
            <a:ext cx="549298" cy="4427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8551698" y="3179165"/>
            <a:ext cx="568198" cy="59189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8009048" y="3281202"/>
            <a:ext cx="485094" cy="381444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5460003" y="3356634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 extrusionOk="0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noFill/>
          <a:ln w="253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5410854" y="3261802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 extrusionOk="0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 extrusionOk="0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 extrusionOk="0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 extrusionOk="0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5455478" y="3404442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 extrusionOk="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5410854" y="3261802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 extrusionOk="0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5460004" y="3279759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 extrusionOk="0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5460003" y="3279759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 extrusionOk="0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556928" y="3279759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 extrusionOk="0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556928" y="3279759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 extrusionOk="0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5504903" y="3404617"/>
            <a:ext cx="0" cy="95250"/>
          </a:xfrm>
          <a:custGeom>
            <a:avLst/>
            <a:gdLst/>
            <a:ahLst/>
            <a:cxnLst/>
            <a:rect l="l" t="t" r="r" b="b"/>
            <a:pathLst>
              <a:path w="120000" h="95250" extrusionOk="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5554078" y="3404617"/>
            <a:ext cx="0" cy="95250"/>
          </a:xfrm>
          <a:custGeom>
            <a:avLst/>
            <a:gdLst/>
            <a:ahLst/>
            <a:cxnLst/>
            <a:rect l="l" t="t" r="r" b="b"/>
            <a:pathLst>
              <a:path w="120000" h="95250" extrusionOk="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5603953" y="3404617"/>
            <a:ext cx="0" cy="95250"/>
          </a:xfrm>
          <a:custGeom>
            <a:avLst/>
            <a:gdLst/>
            <a:ahLst/>
            <a:cxnLst/>
            <a:rect l="l" t="t" r="r" b="b"/>
            <a:pathLst>
              <a:path w="120000" h="95250" extrusionOk="0">
                <a:moveTo>
                  <a:pt x="0" y="0"/>
                </a:moveTo>
                <a:lnTo>
                  <a:pt x="0" y="94864"/>
                </a:lnTo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5603953" y="3279759"/>
            <a:ext cx="0" cy="80010"/>
          </a:xfrm>
          <a:custGeom>
            <a:avLst/>
            <a:gdLst/>
            <a:ahLst/>
            <a:cxnLst/>
            <a:rect l="l" t="t" r="r" b="b"/>
            <a:pathLst>
              <a:path w="120000" h="80010" extrusionOk="0">
                <a:moveTo>
                  <a:pt x="0" y="0"/>
                </a:moveTo>
                <a:lnTo>
                  <a:pt x="0" y="79512"/>
                </a:lnTo>
              </a:path>
            </a:pathLst>
          </a:custGeom>
          <a:noFill/>
          <a:ln w="15850" cap="flat" cmpd="sng">
            <a:solidFill>
              <a:srgbClr val="1A17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US" b="1" cap="none">
                <a:solidFill>
                  <a:srgbClr val="3A1A62"/>
                </a:solidFill>
              </a:rPr>
              <a:t> SOME DOCKER VOCABULARY</a:t>
            </a:r>
            <a:endParaRPr b="1"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2677886" y="1825625"/>
            <a:ext cx="9179768" cy="478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 sz="2600" b="1">
                <a:solidFill>
                  <a:srgbClr val="7030A0"/>
                </a:solidFill>
              </a:rPr>
              <a:t>Docker Image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 sz="2600" b="1">
                <a:solidFill>
                  <a:srgbClr val="7030A0"/>
                </a:solidFill>
              </a:rPr>
              <a:t>The basis of a Docker container. Represents a full application</a:t>
            </a:r>
            <a:endParaRPr/>
          </a:p>
          <a:p>
            <a:pPr marL="342900" lvl="0" indent="-20256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Docker Container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The standard unit in which the application service resides and executes</a:t>
            </a:r>
            <a:endParaRPr/>
          </a:p>
          <a:p>
            <a:pPr marL="342900" lvl="0" indent="-20256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b="1"/>
              <a:t>Docker Engine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b="1"/>
              <a:t>Creates, ships and runs Docker containers deployable on a physical or  virtual, host locally, in a datacenter or cloud service provider</a:t>
            </a:r>
            <a:endParaRPr/>
          </a:p>
          <a:p>
            <a:pPr marL="342900" lvl="0" indent="-20256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Registry Service (Docker Hub (Public) or Docker Trusted Registry(Private))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Cloud or server based storage and distribution service for your images</a:t>
            </a:r>
            <a:endParaRPr/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925572" y="1662576"/>
            <a:ext cx="764393" cy="7643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933594" y="2861159"/>
            <a:ext cx="764393" cy="76439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941219" y="4049787"/>
            <a:ext cx="764393" cy="76439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979678" y="5361274"/>
            <a:ext cx="731018" cy="7310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       (BCSE 0456)  DevOps</vt:lpstr>
      <vt:lpstr>AGENDA</vt:lpstr>
      <vt:lpstr>DOCKER CONTAINERS</vt:lpstr>
      <vt:lpstr>DOCKER CONTAINERS</vt:lpstr>
      <vt:lpstr>DOCKER CONTAINERS</vt:lpstr>
      <vt:lpstr>DOCKER CONTAINERS ARE NOT VMS</vt:lpstr>
      <vt:lpstr>DOCKER CONTAINERS ARE NOT VMS</vt:lpstr>
      <vt:lpstr>USING DOCKER: BUILD, SHIP,  RUN WORKFLOW</vt:lpstr>
      <vt:lpstr> SOME DOCKER VOCABULARY</vt:lpstr>
      <vt:lpstr>DOCKER CONTAINERS ARE NOT VMS</vt:lpstr>
      <vt:lpstr>DOCKER CONTAINERS</vt:lpstr>
      <vt:lpstr>CONTAINERS VS.  VIRTUAL MACHINES</vt:lpstr>
      <vt:lpstr>CONTAINERS VS.  VIRTUAL MACHINES</vt:lpstr>
      <vt:lpstr>CONTAINERS VS.  VIRTUAL MACHINES</vt:lpstr>
      <vt:lpstr>ARE CONTAINERS REPLACING VIRTUAL MACHINES?</vt:lpstr>
      <vt:lpstr>WHAT ABOUT SECURITY?</vt:lpstr>
      <vt:lpstr>DOCKER CONTAINERS</vt:lpstr>
      <vt:lpstr>DOCKER ARCHITECTURE</vt:lpstr>
      <vt:lpstr>DOCKER ARCHITECTURE</vt:lpstr>
      <vt:lpstr>DOCKER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(BCSE 0510)  Container Orchestration and Infrastructure Automation</dc:title>
  <dc:creator>ambikagupta2007@gmail.com</dc:creator>
  <cp:lastModifiedBy>garvit dohere</cp:lastModifiedBy>
  <cp:revision>2</cp:revision>
  <dcterms:created xsi:type="dcterms:W3CDTF">2021-10-04T10:28:27Z</dcterms:created>
  <dcterms:modified xsi:type="dcterms:W3CDTF">2024-05-11T10:44:38Z</dcterms:modified>
</cp:coreProperties>
</file>