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23"/>
  </p:notesMasterIdLst>
  <p:handoutMasterIdLst>
    <p:handoutMasterId r:id="rId24"/>
  </p:handoutMasterIdLst>
  <p:sldIdLst>
    <p:sldId id="256" r:id="rId2"/>
    <p:sldId id="287" r:id="rId3"/>
    <p:sldId id="504" r:id="rId4"/>
    <p:sldId id="505" r:id="rId5"/>
    <p:sldId id="506" r:id="rId6"/>
    <p:sldId id="507" r:id="rId7"/>
    <p:sldId id="495" r:id="rId8"/>
    <p:sldId id="508" r:id="rId9"/>
    <p:sldId id="501" r:id="rId10"/>
    <p:sldId id="511" r:id="rId11"/>
    <p:sldId id="509" r:id="rId12"/>
    <p:sldId id="510" r:id="rId13"/>
    <p:sldId id="502" r:id="rId14"/>
    <p:sldId id="503" r:id="rId15"/>
    <p:sldId id="498" r:id="rId16"/>
    <p:sldId id="465" r:id="rId17"/>
    <p:sldId id="499" r:id="rId18"/>
    <p:sldId id="512" r:id="rId19"/>
    <p:sldId id="513" r:id="rId20"/>
    <p:sldId id="514" r:id="rId21"/>
    <p:sldId id="460" r:id="rId2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99"/>
    <a:srgbClr val="422C16"/>
    <a:srgbClr val="0C788E"/>
    <a:srgbClr val="025198"/>
    <a:srgbClr val="1C1C1C"/>
    <a:srgbClr val="3366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3979" autoAdjust="0"/>
  </p:normalViewPr>
  <p:slideViewPr>
    <p:cSldViewPr>
      <p:cViewPr varScale="1">
        <p:scale>
          <a:sx n="75" d="100"/>
          <a:sy n="75" d="100"/>
        </p:scale>
        <p:origin x="894"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52C24D-8F8C-46BF-B222-70D5B890ADC4}" type="datetimeFigureOut">
              <a:rPr lang="en-US" smtClean="0"/>
              <a:t>5/11/2024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A33EDD-31A0-4BAF-BDD9-6387AC95D73A}" type="slidenum">
              <a:rPr lang="en-US" smtClean="0"/>
              <a:t>‹#›</a:t>
            </a:fld>
            <a:endParaRPr lang="en-US"/>
          </a:p>
        </p:txBody>
      </p:sp>
    </p:spTree>
    <p:extLst>
      <p:ext uri="{BB962C8B-B14F-4D97-AF65-F5344CB8AC3E}">
        <p14:creationId xmlns:p14="http://schemas.microsoft.com/office/powerpoint/2010/main" val="258486810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CFC3F-A35B-4D34-AC49-4A3069978F99}" type="datetimeFigureOut">
              <a:rPr lang="en-US" smtClean="0"/>
              <a:t>5/11/2024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E2B1D-C472-4140-9485-6FC81C5D67BB}" type="slidenum">
              <a:rPr lang="en-US" smtClean="0"/>
              <a:t>‹#›</a:t>
            </a:fld>
            <a:endParaRPr lang="en-US"/>
          </a:p>
        </p:txBody>
      </p:sp>
    </p:spTree>
    <p:extLst>
      <p:ext uri="{BB962C8B-B14F-4D97-AF65-F5344CB8AC3E}">
        <p14:creationId xmlns:p14="http://schemas.microsoft.com/office/powerpoint/2010/main" val="138096315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5E2B1D-C472-4140-9485-6FC81C5D67BB}" type="slidenum">
              <a:rPr lang="en-US" smtClean="0"/>
              <a:t>2</a:t>
            </a:fld>
            <a:endParaRPr lang="en-US"/>
          </a:p>
        </p:txBody>
      </p:sp>
      <p:sp>
        <p:nvSpPr>
          <p:cNvPr id="5" name="Footer Placeholder 4"/>
          <p:cNvSpPr>
            <a:spLocks noGrp="1"/>
          </p:cNvSpPr>
          <p:nvPr>
            <p:ph type="ftr" sz="quarter" idx="11"/>
          </p:nvPr>
        </p:nvSpPr>
        <p:spPr/>
        <p:txBody>
          <a:bodyPr/>
          <a:lstStyle/>
          <a:p>
            <a:r>
              <a:rPr lang="en-US"/>
              <a:t>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466D585-D1E7-4704-8095-07EB6F14F6DB}" type="slidenum">
              <a:rPr lang="es-ES" smtClean="0"/>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A455DC4F-51CE-4CB4-BEFD-C3DD751CD454}" type="slidenum">
              <a:rPr lang="es-ES" smtClean="0"/>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678EA325-5BF4-4A7C-ABA1-50D881B92932}" type="slidenum">
              <a:rPr lang="es-ES" smtClean="0"/>
              <a:pPr>
                <a:defRPr/>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E4EE1339-3E6E-4F50-AB51-9826AB14288C}" type="slidenum">
              <a:rPr lang="es-ES" smtClean="0"/>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18E1B14F-A8B4-4A00-A029-44630F09E1BC}" type="slidenum">
              <a:rPr lang="es-ES" smtClean="0"/>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3791F2BC-2DD1-40F6-8F8B-31F0F93E7432}" type="slidenum">
              <a:rPr lang="es-ES" smtClean="0"/>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2112C01D-EFE9-41BF-BE5C-31AEC326DD3D}" type="slidenum">
              <a:rPr lang="es-ES" smtClean="0"/>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BDEED462-E9F1-4FB1-965E-9AEAA5DCDBC3}" type="slidenum">
              <a:rPr lang="es-ES" smtClean="0"/>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6309341B-E5B1-42EF-BCD7-5FCCE8113EF2}" type="slidenum">
              <a:rPr lang="es-ES" smtClean="0"/>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15B78F62-63D7-4394-A887-3ECC2795DC38}" type="slidenum">
              <a:rPr lang="es-ES" smtClean="0"/>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E28A43A2-E896-4F80-9066-6963FE82E8C7}" type="slidenum">
              <a:rPr lang="es-ES" smtClean="0"/>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FCCD0E7-ED3B-416E-B17E-2692D83A35EC}" type="slidenum">
              <a:rPr lang="es-ES" smtClean="0"/>
              <a:pPr>
                <a:defRPr/>
              </a:pPr>
              <a:t>‹#›</a:t>
            </a:fld>
            <a:endParaRPr lang="es-E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tacoda.com/courses/docker/11" TargetMode="Externa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20638" y="1447800"/>
            <a:ext cx="90154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dirty="0">
                <a:solidFill>
                  <a:srgbClr val="000000"/>
                </a:solidFill>
                <a:latin typeface="Times New Roman" pitchFamily="18" charset="0"/>
              </a:rPr>
              <a:t>DevOps</a:t>
            </a:r>
          </a:p>
        </p:txBody>
      </p:sp>
      <p:pic>
        <p:nvPicPr>
          <p:cNvPr id="5"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pic>
        <p:nvPicPr>
          <p:cNvPr id="1026" name="Picture 2" descr="How to run multiple services in a Docker container | by KarthiKeyan  Shanmugam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438400"/>
            <a:ext cx="3200400" cy="2733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19258"/>
    </mc:Choice>
    <mc:Fallback xmlns="">
      <p:transition spd="slow" advTm="192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DOCKER Compose</a:t>
            </a: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10</a:t>
            </a:fld>
            <a:endParaRPr lang="es-ES"/>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pic>
        <p:nvPicPr>
          <p:cNvPr id="7170" name="Picture 2" descr="Microservices with Spring">
            <a:extLst>
              <a:ext uri="{FF2B5EF4-FFF2-40B4-BE49-F238E27FC236}">
                <a16:creationId xmlns:a16="http://schemas.microsoft.com/office/drawing/2014/main" id="{54623491-CC04-40FC-8F88-9B48239496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92263"/>
            <a:ext cx="8051619" cy="511333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71323949"/>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DOCKER Compose</a:t>
            </a: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11</a:t>
            </a:fld>
            <a:endParaRPr lang="es-ES"/>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pic>
        <p:nvPicPr>
          <p:cNvPr id="6146" name="Picture 2" descr="myntra">
            <a:extLst>
              <a:ext uri="{FF2B5EF4-FFF2-40B4-BE49-F238E27FC236}">
                <a16:creationId xmlns:a16="http://schemas.microsoft.com/office/drawing/2014/main" id="{75637351-65AA-4605-8798-D114AD5D91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82" y="1905000"/>
            <a:ext cx="8806218" cy="443071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44311445"/>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DOCKER Compose</a:t>
            </a: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12</a:t>
            </a:fld>
            <a:endParaRPr lang="es-ES"/>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pic>
        <p:nvPicPr>
          <p:cNvPr id="3" name="Picture 2">
            <a:extLst>
              <a:ext uri="{FF2B5EF4-FFF2-40B4-BE49-F238E27FC236}">
                <a16:creationId xmlns:a16="http://schemas.microsoft.com/office/drawing/2014/main" id="{8B252E1E-70B5-4BEB-8361-27E6AD031DF7}"/>
              </a:ext>
            </a:extLst>
          </p:cNvPr>
          <p:cNvPicPr>
            <a:picLocks noChangeAspect="1"/>
          </p:cNvPicPr>
          <p:nvPr/>
        </p:nvPicPr>
        <p:blipFill>
          <a:blip r:embed="rId4">
            <a:clrChange>
              <a:clrFrom>
                <a:srgbClr val="7B7B7C"/>
              </a:clrFrom>
              <a:clrTo>
                <a:srgbClr val="7B7B7C">
                  <a:alpha val="0"/>
                </a:srgbClr>
              </a:clrTo>
            </a:clrChange>
          </a:blip>
          <a:stretch>
            <a:fillRect/>
          </a:stretch>
        </p:blipFill>
        <p:spPr>
          <a:xfrm>
            <a:off x="546953" y="1762124"/>
            <a:ext cx="7682647" cy="4638676"/>
          </a:xfrm>
          <a:prstGeom prst="rect">
            <a:avLst/>
          </a:prstGeom>
        </p:spPr>
      </p:pic>
      <p:sp>
        <p:nvSpPr>
          <p:cNvPr id="4" name="Rectangle 3">
            <a:extLst>
              <a:ext uri="{FF2B5EF4-FFF2-40B4-BE49-F238E27FC236}">
                <a16:creationId xmlns:a16="http://schemas.microsoft.com/office/drawing/2014/main" id="{35FD7227-D40C-4DE8-A18D-9ABB98DF99A7}"/>
              </a:ext>
            </a:extLst>
          </p:cNvPr>
          <p:cNvSpPr/>
          <p:nvPr/>
        </p:nvSpPr>
        <p:spPr>
          <a:xfrm>
            <a:off x="533400" y="6035675"/>
            <a:ext cx="685800" cy="3206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91537212"/>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DOCKER Compose</a:t>
            </a: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13</a:t>
            </a:fld>
            <a:endParaRPr lang="es-ES"/>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pic>
        <p:nvPicPr>
          <p:cNvPr id="3" name="Picture 2">
            <a:extLst>
              <a:ext uri="{FF2B5EF4-FFF2-40B4-BE49-F238E27FC236}">
                <a16:creationId xmlns:a16="http://schemas.microsoft.com/office/drawing/2014/main" id="{2D1E3831-DABF-4191-848A-C8FFB35790E0}"/>
              </a:ext>
            </a:extLst>
          </p:cNvPr>
          <p:cNvPicPr>
            <a:picLocks noChangeAspect="1"/>
          </p:cNvPicPr>
          <p:nvPr/>
        </p:nvPicPr>
        <p:blipFill>
          <a:blip r:embed="rId4"/>
          <a:stretch>
            <a:fillRect/>
          </a:stretch>
        </p:blipFill>
        <p:spPr>
          <a:xfrm>
            <a:off x="66675" y="1752600"/>
            <a:ext cx="9010650" cy="4324350"/>
          </a:xfrm>
          <a:prstGeom prst="rect">
            <a:avLst/>
          </a:prstGeom>
        </p:spPr>
      </p:pic>
    </p:spTree>
    <p:custDataLst>
      <p:tags r:id="rId1"/>
    </p:custDataLst>
    <p:extLst>
      <p:ext uri="{BB962C8B-B14F-4D97-AF65-F5344CB8AC3E}">
        <p14:creationId xmlns:p14="http://schemas.microsoft.com/office/powerpoint/2010/main" val="484565613"/>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MEAN STACK APPLICATION</a:t>
            </a: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14</a:t>
            </a:fld>
            <a:endParaRPr lang="es-ES"/>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pic>
        <p:nvPicPr>
          <p:cNvPr id="4" name="Picture 3">
            <a:extLst>
              <a:ext uri="{FF2B5EF4-FFF2-40B4-BE49-F238E27FC236}">
                <a16:creationId xmlns:a16="http://schemas.microsoft.com/office/drawing/2014/main" id="{345BAFEC-36FE-4714-BA1B-D85CD644B11A}"/>
              </a:ext>
            </a:extLst>
          </p:cNvPr>
          <p:cNvPicPr>
            <a:picLocks noChangeAspect="1"/>
          </p:cNvPicPr>
          <p:nvPr/>
        </p:nvPicPr>
        <p:blipFill>
          <a:blip r:embed="rId4"/>
          <a:stretch>
            <a:fillRect/>
          </a:stretch>
        </p:blipFill>
        <p:spPr>
          <a:xfrm>
            <a:off x="264030" y="1933574"/>
            <a:ext cx="8575169" cy="4422776"/>
          </a:xfrm>
          <a:prstGeom prst="rect">
            <a:avLst/>
          </a:prstGeom>
        </p:spPr>
      </p:pic>
    </p:spTree>
    <p:custDataLst>
      <p:tags r:id="rId1"/>
    </p:custDataLst>
    <p:extLst>
      <p:ext uri="{BB962C8B-B14F-4D97-AF65-F5344CB8AC3E}">
        <p14:creationId xmlns:p14="http://schemas.microsoft.com/office/powerpoint/2010/main" val="3149163727"/>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fontScale="90000"/>
          </a:bodyPr>
          <a:lstStyle/>
          <a:p>
            <a:pPr fontAlgn="auto">
              <a:spcAft>
                <a:spcPts val="0"/>
              </a:spcAft>
              <a:defRPr/>
            </a:pPr>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difference between Docker compose and Docker</a:t>
            </a:r>
            <a:endPar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endParaRP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15</a:t>
            </a:fld>
            <a:endParaRPr lang="es-ES"/>
          </a:p>
        </p:txBody>
      </p:sp>
      <p:sp>
        <p:nvSpPr>
          <p:cNvPr id="2" name="Rectangle 1"/>
          <p:cNvSpPr/>
          <p:nvPr/>
        </p:nvSpPr>
        <p:spPr>
          <a:xfrm>
            <a:off x="381000" y="1697772"/>
            <a:ext cx="8382000" cy="2492990"/>
          </a:xfrm>
          <a:prstGeom prst="rect">
            <a:avLst/>
          </a:prstGeom>
        </p:spPr>
        <p:txBody>
          <a:bodyPr wrap="square">
            <a:spAutoFit/>
          </a:bodyPr>
          <a:lstStyle/>
          <a:p>
            <a:pPr marL="342900" indent="-342900" algn="just">
              <a:buFont typeface="Arial" pitchFamily="34" charset="0"/>
              <a:buChar char="•"/>
            </a:pPr>
            <a:r>
              <a:rPr lang="en-US" sz="2600" dirty="0">
                <a:solidFill>
                  <a:srgbClr val="7030A0"/>
                </a:solidFill>
              </a:rPr>
              <a:t>The docker cli is used when managing individual containers on a docker engine. </a:t>
            </a:r>
          </a:p>
          <a:p>
            <a:pPr marL="342900" indent="-342900" algn="just">
              <a:buFont typeface="Arial" pitchFamily="34" charset="0"/>
              <a:buChar char="•"/>
            </a:pPr>
            <a:r>
              <a:rPr lang="en-US" sz="2600" dirty="0">
                <a:solidFill>
                  <a:srgbClr val="7030A0"/>
                </a:solidFill>
              </a:rPr>
              <a:t>It is the client command line to access the docker daemon </a:t>
            </a:r>
            <a:r>
              <a:rPr lang="en-US" sz="2600" dirty="0" err="1">
                <a:solidFill>
                  <a:srgbClr val="7030A0"/>
                </a:solidFill>
              </a:rPr>
              <a:t>api</a:t>
            </a:r>
            <a:r>
              <a:rPr lang="en-US" sz="2600" dirty="0">
                <a:solidFill>
                  <a:srgbClr val="7030A0"/>
                </a:solidFill>
              </a:rPr>
              <a:t>. </a:t>
            </a:r>
          </a:p>
          <a:p>
            <a:pPr marL="342900" indent="-342900" algn="just">
              <a:buFont typeface="Arial" pitchFamily="34" charset="0"/>
              <a:buChar char="•"/>
            </a:pPr>
            <a:r>
              <a:rPr lang="en-US" sz="2600" dirty="0">
                <a:solidFill>
                  <a:srgbClr val="7030A0"/>
                </a:solidFill>
              </a:rPr>
              <a:t>The docker-compose cli can be used to manage a multi-container application.</a:t>
            </a:r>
            <a:endParaRPr lang="en-GB" sz="2600" dirty="0">
              <a:solidFill>
                <a:srgbClr val="FF0000"/>
              </a:solidFill>
            </a:endParaRPr>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17553525"/>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fontScale="90000"/>
          </a:bodyPr>
          <a:lstStyle/>
          <a:p>
            <a:pPr fontAlgn="auto">
              <a:spcAft>
                <a:spcPts val="0"/>
              </a:spcAft>
              <a:defRPr/>
            </a:pPr>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Should I use </a:t>
            </a:r>
            <a:b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br>
            <a:r>
              <a:rPr lang="en-US"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Docker compose?</a:t>
            </a:r>
            <a:endPar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endParaRP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16</a:t>
            </a:fld>
            <a:endParaRPr lang="es-ES"/>
          </a:p>
        </p:txBody>
      </p:sp>
      <p:sp>
        <p:nvSpPr>
          <p:cNvPr id="2" name="Rectangle 1"/>
          <p:cNvSpPr/>
          <p:nvPr/>
        </p:nvSpPr>
        <p:spPr>
          <a:xfrm>
            <a:off x="381000" y="1697772"/>
            <a:ext cx="8382000" cy="2893100"/>
          </a:xfrm>
          <a:prstGeom prst="rect">
            <a:avLst/>
          </a:prstGeom>
        </p:spPr>
        <p:txBody>
          <a:bodyPr wrap="square">
            <a:spAutoFit/>
          </a:bodyPr>
          <a:lstStyle/>
          <a:p>
            <a:pPr marL="457200" indent="-457200" algn="just">
              <a:buFont typeface="Arial" panose="020B0604020202020204" pitchFamily="34" charset="0"/>
              <a:buChar char="•"/>
            </a:pPr>
            <a:r>
              <a:rPr lang="en-US" sz="2600" dirty="0">
                <a:solidFill>
                  <a:srgbClr val="7030A0"/>
                </a:solidFill>
              </a:rPr>
              <a:t>You can set the desired amount of containers counts, their builds, and storage designs, and then with a single set of commands you can build, run and configure all the containers. </a:t>
            </a:r>
          </a:p>
          <a:p>
            <a:pPr marL="457200" indent="-457200" algn="just">
              <a:buFont typeface="Arial" panose="020B0604020202020204" pitchFamily="34" charset="0"/>
              <a:buChar char="•"/>
            </a:pPr>
            <a:r>
              <a:rPr lang="en-US" sz="2600" dirty="0">
                <a:solidFill>
                  <a:srgbClr val="FF0000"/>
                </a:solidFill>
              </a:rPr>
              <a:t>Docker Compose is great for development, testing, and staging environments, as well as continuous integration workflows.</a:t>
            </a:r>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554592574"/>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fontScale="90000"/>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BENEFITS OF </a:t>
            </a:r>
            <a:b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b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DOCKER COMPOSE</a:t>
            </a: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17</a:t>
            </a:fld>
            <a:endParaRPr lang="es-ES"/>
          </a:p>
        </p:txBody>
      </p:sp>
      <p:sp>
        <p:nvSpPr>
          <p:cNvPr id="2" name="Rectangle 1"/>
          <p:cNvSpPr/>
          <p:nvPr/>
        </p:nvSpPr>
        <p:spPr>
          <a:xfrm>
            <a:off x="381000" y="1697772"/>
            <a:ext cx="8382000" cy="2893100"/>
          </a:xfrm>
          <a:prstGeom prst="rect">
            <a:avLst/>
          </a:prstGeom>
        </p:spPr>
        <p:txBody>
          <a:bodyPr wrap="square">
            <a:spAutoFit/>
          </a:bodyPr>
          <a:lstStyle/>
          <a:p>
            <a:pPr marL="457200" indent="-457200" algn="just">
              <a:buFont typeface="Arial" panose="020B0604020202020204" pitchFamily="34" charset="0"/>
              <a:buChar char="•"/>
            </a:pPr>
            <a:r>
              <a:rPr lang="en-US" sz="2600" dirty="0">
                <a:solidFill>
                  <a:srgbClr val="7030A0"/>
                </a:solidFill>
              </a:rPr>
              <a:t>Single host deployment - This means you can run everything on a single piece of hardware</a:t>
            </a:r>
          </a:p>
          <a:p>
            <a:pPr marL="457200" indent="-457200" algn="just">
              <a:buFont typeface="Arial" panose="020B0604020202020204" pitchFamily="34" charset="0"/>
              <a:buChar char="•"/>
            </a:pPr>
            <a:r>
              <a:rPr lang="en-US" sz="2600" dirty="0">
                <a:solidFill>
                  <a:srgbClr val="7030A0"/>
                </a:solidFill>
              </a:rPr>
              <a:t>Quick and easy configuration - Due to YAML scripts.</a:t>
            </a:r>
          </a:p>
          <a:p>
            <a:pPr marL="457200" indent="-457200" algn="just">
              <a:buFont typeface="Arial" panose="020B0604020202020204" pitchFamily="34" charset="0"/>
              <a:buChar char="•"/>
            </a:pPr>
            <a:r>
              <a:rPr lang="en-US" sz="2600" dirty="0">
                <a:solidFill>
                  <a:srgbClr val="7030A0"/>
                </a:solidFill>
              </a:rPr>
              <a:t>High productivity - Docker Compose reduces the time it takes to perform tasks.</a:t>
            </a:r>
          </a:p>
          <a:p>
            <a:pPr marL="457200" indent="-457200" algn="just">
              <a:buFont typeface="Arial" panose="020B0604020202020204" pitchFamily="34" charset="0"/>
              <a:buChar char="•"/>
            </a:pPr>
            <a:r>
              <a:rPr lang="en-US" sz="2600" dirty="0">
                <a:solidFill>
                  <a:srgbClr val="7030A0"/>
                </a:solidFill>
              </a:rPr>
              <a:t>Security - All the containers are isolated from each other, reducing the threat landscape</a:t>
            </a:r>
            <a:endParaRPr lang="en-GB" sz="2600" dirty="0">
              <a:solidFill>
                <a:srgbClr val="7030A0"/>
              </a:solidFill>
            </a:endParaRPr>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835070898"/>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BASIC COMMANDS</a:t>
            </a: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18</a:t>
            </a:fld>
            <a:endParaRPr lang="es-ES"/>
          </a:p>
        </p:txBody>
      </p:sp>
      <p:sp>
        <p:nvSpPr>
          <p:cNvPr id="2" name="Rectangle 1"/>
          <p:cNvSpPr/>
          <p:nvPr/>
        </p:nvSpPr>
        <p:spPr>
          <a:xfrm>
            <a:off x="381000" y="1697772"/>
            <a:ext cx="8382000" cy="4093428"/>
          </a:xfrm>
          <a:prstGeom prst="rect">
            <a:avLst/>
          </a:prstGeom>
        </p:spPr>
        <p:txBody>
          <a:bodyPr wrap="square">
            <a:spAutoFit/>
          </a:bodyPr>
          <a:lstStyle/>
          <a:p>
            <a:r>
              <a:rPr lang="en-US" sz="2600" dirty="0">
                <a:solidFill>
                  <a:srgbClr val="7030A0"/>
                </a:solidFill>
                <a:hlinkClick r:id="rId3"/>
              </a:rPr>
              <a:t>https://www.katacoda.com/courses/docker/11</a:t>
            </a:r>
            <a:endParaRPr lang="en-US" sz="2600" dirty="0">
              <a:solidFill>
                <a:srgbClr val="7030A0"/>
              </a:solidFill>
            </a:endParaRPr>
          </a:p>
          <a:p>
            <a:r>
              <a:rPr lang="en-US" sz="2600" dirty="0">
                <a:solidFill>
                  <a:srgbClr val="7030A0"/>
                </a:solidFill>
              </a:rPr>
              <a:t>Check the version of Docker Compose</a:t>
            </a:r>
          </a:p>
          <a:p>
            <a:r>
              <a:rPr lang="en-US" sz="2600" dirty="0">
                <a:solidFill>
                  <a:srgbClr val="FF0000"/>
                </a:solidFill>
              </a:rPr>
              <a:t>docker-compose –v</a:t>
            </a:r>
          </a:p>
          <a:p>
            <a:r>
              <a:rPr lang="en-US" sz="2600" dirty="0">
                <a:solidFill>
                  <a:srgbClr val="FF0000"/>
                </a:solidFill>
              </a:rPr>
              <a:t>docker-compose version</a:t>
            </a:r>
          </a:p>
          <a:p>
            <a:r>
              <a:rPr lang="en-US" sz="2600" dirty="0">
                <a:solidFill>
                  <a:srgbClr val="FF0000"/>
                </a:solidFill>
              </a:rPr>
              <a:t>docker-compose –version</a:t>
            </a:r>
          </a:p>
          <a:p>
            <a:endParaRPr lang="en-US" sz="2600" dirty="0">
              <a:solidFill>
                <a:srgbClr val="7030A0"/>
              </a:solidFill>
            </a:endParaRPr>
          </a:p>
          <a:p>
            <a:r>
              <a:rPr lang="en-US" sz="2600" dirty="0">
                <a:solidFill>
                  <a:srgbClr val="7030A0"/>
                </a:solidFill>
              </a:rPr>
              <a:t>Start all services: </a:t>
            </a:r>
            <a:r>
              <a:rPr lang="en-US" sz="2600" dirty="0">
                <a:solidFill>
                  <a:srgbClr val="FF0000"/>
                </a:solidFill>
              </a:rPr>
              <a:t>docker-compose up</a:t>
            </a:r>
          </a:p>
          <a:p>
            <a:r>
              <a:rPr lang="en-US" sz="2600" dirty="0">
                <a:solidFill>
                  <a:srgbClr val="7030A0"/>
                </a:solidFill>
              </a:rPr>
              <a:t>Stop all services: </a:t>
            </a:r>
            <a:r>
              <a:rPr lang="en-US" sz="2600" dirty="0">
                <a:solidFill>
                  <a:srgbClr val="FF0000"/>
                </a:solidFill>
              </a:rPr>
              <a:t>docker-compose down</a:t>
            </a:r>
          </a:p>
          <a:p>
            <a:r>
              <a:rPr lang="en-US" sz="2600" dirty="0">
                <a:solidFill>
                  <a:srgbClr val="7030A0"/>
                </a:solidFill>
              </a:rPr>
              <a:t>Run Docker Compose file: docker-compose up -d</a:t>
            </a:r>
          </a:p>
          <a:p>
            <a:r>
              <a:rPr lang="en-US" sz="2600" dirty="0">
                <a:solidFill>
                  <a:srgbClr val="7030A0"/>
                </a:solidFill>
              </a:rPr>
              <a:t>List the entire process: docker </a:t>
            </a:r>
            <a:r>
              <a:rPr lang="en-US" sz="2600" dirty="0" err="1">
                <a:solidFill>
                  <a:srgbClr val="7030A0"/>
                </a:solidFill>
              </a:rPr>
              <a:t>ps</a:t>
            </a:r>
            <a:endParaRPr lang="en-US" sz="2600" dirty="0">
              <a:solidFill>
                <a:srgbClr val="7030A0"/>
              </a:solidFill>
            </a:endParaRPr>
          </a:p>
        </p:txBody>
      </p:sp>
      <p:pic>
        <p:nvPicPr>
          <p:cNvPr id="7" name="Picture 2"/>
          <p:cNvPicPr>
            <a:picLocks noChangeAspect="1" noChangeArrowheads="1"/>
          </p:cNvPicPr>
          <p:nvPr/>
        </p:nvPicPr>
        <p:blipFill>
          <a:blip r:embed="rId4" cstate="print"/>
          <a:srcRect/>
          <a:stretch>
            <a:fillRect/>
          </a:stretch>
        </p:blipFill>
        <p:spPr bwMode="auto">
          <a:xfrm>
            <a:off x="76200" y="75773"/>
            <a:ext cx="1097280" cy="114342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90684890"/>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 calcmode="lin" valueType="num">
                                      <p:cBhvr additive="base">
                                        <p:cTn id="2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A197-0C6C-F0FA-FFAF-FAF6B2AE3527}"/>
              </a:ext>
            </a:extLst>
          </p:cNvPr>
          <p:cNvSpPr>
            <a:spLocks noGrp="1"/>
          </p:cNvSpPr>
          <p:nvPr>
            <p:ph type="title"/>
          </p:nvPr>
        </p:nvSpPr>
        <p:spPr/>
        <p:txBody>
          <a:bodyPr/>
          <a:lstStyle/>
          <a:p>
            <a:r>
              <a:rPr lang="en-GB" dirty="0"/>
              <a:t>What is Docker registry?</a:t>
            </a:r>
            <a:endParaRPr lang="en-IN" dirty="0"/>
          </a:p>
        </p:txBody>
      </p:sp>
      <p:sp>
        <p:nvSpPr>
          <p:cNvPr id="3" name="Content Placeholder 2">
            <a:extLst>
              <a:ext uri="{FF2B5EF4-FFF2-40B4-BE49-F238E27FC236}">
                <a16:creationId xmlns:a16="http://schemas.microsoft.com/office/drawing/2014/main" id="{751895C4-3411-32F7-8E9D-9D91186B0430}"/>
              </a:ext>
            </a:extLst>
          </p:cNvPr>
          <p:cNvSpPr>
            <a:spLocks noGrp="1"/>
          </p:cNvSpPr>
          <p:nvPr>
            <p:ph idx="1"/>
          </p:nvPr>
        </p:nvSpPr>
        <p:spPr/>
        <p:txBody>
          <a:bodyPr>
            <a:normAutofit fontScale="92500" lnSpcReduction="20000"/>
          </a:bodyPr>
          <a:lstStyle/>
          <a:p>
            <a:pPr algn="just"/>
            <a:r>
              <a:rPr lang="en-GB" dirty="0"/>
              <a:t>In the long term, the Docker registry is the location for taking Docker images. The registry can be the neighbourhood repository of a customer or an open repository just like the Docker Hub, such that various customers can work together to develop their application. Indeed, containers can be traded or shared with other organizations in a comparable partnership by moving them to the Docker Hub. Docker Hub is one of the Docker's own cloud repositories such as Git-hub.</a:t>
            </a:r>
            <a:endParaRPr lang="en-IN" dirty="0"/>
          </a:p>
        </p:txBody>
      </p:sp>
      <p:sp>
        <p:nvSpPr>
          <p:cNvPr id="4" name="Slide Number Placeholder 3">
            <a:extLst>
              <a:ext uri="{FF2B5EF4-FFF2-40B4-BE49-F238E27FC236}">
                <a16:creationId xmlns:a16="http://schemas.microsoft.com/office/drawing/2014/main" id="{8AD7A4A1-6643-176D-0863-12C931BA5B78}"/>
              </a:ext>
            </a:extLst>
          </p:cNvPr>
          <p:cNvSpPr>
            <a:spLocks noGrp="1"/>
          </p:cNvSpPr>
          <p:nvPr>
            <p:ph type="sldNum" sz="quarter" idx="12"/>
          </p:nvPr>
        </p:nvSpPr>
        <p:spPr/>
        <p:txBody>
          <a:bodyPr/>
          <a:lstStyle/>
          <a:p>
            <a:pPr>
              <a:defRPr/>
            </a:pPr>
            <a:fld id="{E4EE1339-3E6E-4F50-AB51-9826AB14288C}" type="slidenum">
              <a:rPr lang="es-ES" smtClean="0"/>
              <a:pPr>
                <a:defRPr/>
              </a:pPr>
              <a:t>19</a:t>
            </a:fld>
            <a:endParaRPr lang="es-ES"/>
          </a:p>
        </p:txBody>
      </p:sp>
    </p:spTree>
    <p:extLst>
      <p:ext uri="{BB962C8B-B14F-4D97-AF65-F5344CB8AC3E}">
        <p14:creationId xmlns:p14="http://schemas.microsoft.com/office/powerpoint/2010/main" val="117270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AGENDA</a:t>
            </a:r>
          </a:p>
        </p:txBody>
      </p:sp>
      <p:sp>
        <p:nvSpPr>
          <p:cNvPr id="5123" name="Content Placeholder 2"/>
          <p:cNvSpPr>
            <a:spLocks noGrp="1"/>
          </p:cNvSpPr>
          <p:nvPr>
            <p:ph idx="1"/>
          </p:nvPr>
        </p:nvSpPr>
        <p:spPr>
          <a:xfrm>
            <a:off x="0" y="1771650"/>
            <a:ext cx="9144000" cy="4897438"/>
          </a:xfrm>
        </p:spPr>
        <p:txBody>
          <a:bodyPr/>
          <a:lstStyle/>
          <a:p>
            <a:pPr marL="0" indent="0">
              <a:buFontTx/>
              <a:buNone/>
              <a:defRPr/>
            </a:pPr>
            <a:endParaRPr lang="en-US" sz="3000" dirty="0"/>
          </a:p>
          <a:p>
            <a:pPr marL="0" indent="0">
              <a:buFontTx/>
              <a:buNone/>
              <a:defRPr/>
            </a:pPr>
            <a:endParaRPr lang="en-US" sz="3000" dirty="0"/>
          </a:p>
          <a:p>
            <a:pPr>
              <a:defRPr/>
            </a:pPr>
            <a:endParaRPr lang="en-US" sz="3000" dirty="0">
              <a:latin typeface="Times New Roman" pitchFamily="18" charset="0"/>
              <a:cs typeface="Times New Roman" pitchFamily="18" charset="0"/>
            </a:endParaRPr>
          </a:p>
        </p:txBody>
      </p:sp>
      <p:sp>
        <p:nvSpPr>
          <p:cNvPr id="4101" name="Rectangle 5"/>
          <p:cNvSpPr>
            <a:spLocks noChangeArrowheads="1"/>
          </p:cNvSpPr>
          <p:nvPr/>
        </p:nvSpPr>
        <p:spPr bwMode="auto">
          <a:xfrm>
            <a:off x="914400" y="1698625"/>
            <a:ext cx="693420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endParaRPr lang="en-PH" sz="2200" dirty="0">
              <a:solidFill>
                <a:srgbClr val="4C216D"/>
              </a:solidFill>
              <a:latin typeface="Times New Roman" pitchFamily="18" charset="0"/>
              <a:cs typeface="Times New Roman" pitchFamily="18" charset="0"/>
            </a:endParaRPr>
          </a:p>
          <a:p>
            <a:pPr marL="342900" indent="-342900">
              <a:spcBef>
                <a:spcPct val="20000"/>
              </a:spcBef>
              <a:buFont typeface="Arial" charset="0"/>
              <a:buChar char="•"/>
            </a:pPr>
            <a:endParaRPr lang="en-PH" sz="2200" dirty="0">
              <a:solidFill>
                <a:srgbClr val="4C216D"/>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E4EE1339-3E6E-4F50-AB51-9826AB14288C}" type="slidenum">
              <a:rPr lang="es-ES" smtClean="0"/>
              <a:pPr>
                <a:defRPr/>
              </a:pPr>
              <a:t>2</a:t>
            </a:fld>
            <a:endParaRPr lang="es-ES"/>
          </a:p>
        </p:txBody>
      </p:sp>
      <p:sp>
        <p:nvSpPr>
          <p:cNvPr id="8" name="Footer Placeholder 7"/>
          <p:cNvSpPr>
            <a:spLocks noGrp="1"/>
          </p:cNvSpPr>
          <p:nvPr>
            <p:ph type="ftr" sz="quarter" idx="11"/>
          </p:nvPr>
        </p:nvSpPr>
        <p:spPr/>
        <p:txBody>
          <a:bodyPr/>
          <a:lstStyle/>
          <a:p>
            <a:pPr>
              <a:defRPr/>
            </a:pPr>
            <a:r>
              <a:rPr lang="es-ES" sz="2200" b="1" dirty="0"/>
              <a:t>2</a:t>
            </a:r>
          </a:p>
        </p:txBody>
      </p:sp>
      <p:sp>
        <p:nvSpPr>
          <p:cNvPr id="2" name="Rectangle 1"/>
          <p:cNvSpPr/>
          <p:nvPr/>
        </p:nvSpPr>
        <p:spPr>
          <a:xfrm>
            <a:off x="1143000" y="1560493"/>
            <a:ext cx="7391400" cy="1815882"/>
          </a:xfrm>
          <a:prstGeom prst="rect">
            <a:avLst/>
          </a:prstGeom>
        </p:spPr>
        <p:txBody>
          <a:bodyPr wrap="square">
            <a:spAutoFit/>
          </a:bodyPr>
          <a:lstStyle/>
          <a:p>
            <a:pPr marL="342900" indent="-342900" algn="just">
              <a:buFont typeface="Arial" pitchFamily="34" charset="0"/>
              <a:buChar char="•"/>
            </a:pPr>
            <a:r>
              <a:rPr lang="en-US" sz="2800" dirty="0">
                <a:solidFill>
                  <a:srgbClr val="7030A0"/>
                </a:solidFill>
              </a:rPr>
              <a:t>Docker</a:t>
            </a:r>
          </a:p>
          <a:p>
            <a:pPr marL="342900" indent="-342900" algn="just">
              <a:buFont typeface="Arial" pitchFamily="34" charset="0"/>
              <a:buChar char="•"/>
            </a:pPr>
            <a:r>
              <a:rPr lang="en-US" sz="2800" dirty="0">
                <a:solidFill>
                  <a:srgbClr val="7030A0"/>
                </a:solidFill>
              </a:rPr>
              <a:t>Need of Docker Compose</a:t>
            </a:r>
          </a:p>
          <a:p>
            <a:pPr marL="342900" indent="-342900" algn="just">
              <a:buFont typeface="Arial" pitchFamily="34" charset="0"/>
              <a:buChar char="•"/>
            </a:pPr>
            <a:r>
              <a:rPr lang="en-US" sz="2800" dirty="0">
                <a:solidFill>
                  <a:srgbClr val="7030A0"/>
                </a:solidFill>
              </a:rPr>
              <a:t>Docker Compose</a:t>
            </a:r>
          </a:p>
          <a:p>
            <a:pPr marL="342900" indent="-342900" algn="just">
              <a:buFont typeface="Arial" pitchFamily="34" charset="0"/>
              <a:buChar char="•"/>
            </a:pPr>
            <a:r>
              <a:rPr lang="en-US" sz="2800" dirty="0">
                <a:solidFill>
                  <a:srgbClr val="7030A0"/>
                </a:solidFill>
              </a:rPr>
              <a:t>Advantages</a:t>
            </a:r>
          </a:p>
        </p:txBody>
      </p:sp>
      <p:pic>
        <p:nvPicPr>
          <p:cNvPr id="10" name="Picture 2"/>
          <p:cNvPicPr>
            <a:picLocks noChangeAspect="1" noChangeArrowheads="1"/>
          </p:cNvPicPr>
          <p:nvPr/>
        </p:nvPicPr>
        <p:blipFill>
          <a:blip r:embed="rId4" cstate="print"/>
          <a:srcRect/>
          <a:stretch>
            <a:fillRect/>
          </a:stretch>
        </p:blipFill>
        <p:spPr bwMode="auto">
          <a:xfrm>
            <a:off x="76200" y="75773"/>
            <a:ext cx="1097280" cy="1143427"/>
          </a:xfrm>
          <a:prstGeom prst="rect">
            <a:avLst/>
          </a:prstGeom>
          <a:noFill/>
          <a:ln w="9525">
            <a:noFill/>
            <a:miter lim="800000"/>
            <a:headEnd/>
            <a:tailEnd/>
          </a:ln>
        </p:spPr>
      </p:pic>
      <p:pic>
        <p:nvPicPr>
          <p:cNvPr id="11" name="Picture 2" descr="How to run multiple services in a Docker container | by KarthiKeyan  Shanmugam | 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124324"/>
            <a:ext cx="3200400" cy="27336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1077"/>
    </mc:Choice>
    <mc:Fallback xmlns="">
      <p:transition spd="slow" advTm="210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D3FA-2129-42ED-AD43-7409F5D7DB84}"/>
              </a:ext>
            </a:extLst>
          </p:cNvPr>
          <p:cNvSpPr>
            <a:spLocks noGrp="1"/>
          </p:cNvSpPr>
          <p:nvPr>
            <p:ph type="title"/>
          </p:nvPr>
        </p:nvSpPr>
        <p:spPr/>
        <p:txBody>
          <a:bodyPr/>
          <a:lstStyle/>
          <a:p>
            <a:r>
              <a:rPr lang="en-IN" dirty="0"/>
              <a:t>Docker Architecture</a:t>
            </a:r>
          </a:p>
        </p:txBody>
      </p:sp>
      <p:pic>
        <p:nvPicPr>
          <p:cNvPr id="6" name="Content Placeholder 5">
            <a:extLst>
              <a:ext uri="{FF2B5EF4-FFF2-40B4-BE49-F238E27FC236}">
                <a16:creationId xmlns:a16="http://schemas.microsoft.com/office/drawing/2014/main" id="{0599B6D6-5B70-7F8F-92C9-E2B3FEBD9E67}"/>
              </a:ext>
            </a:extLst>
          </p:cNvPr>
          <p:cNvPicPr>
            <a:picLocks noGrp="1" noChangeAspect="1"/>
          </p:cNvPicPr>
          <p:nvPr>
            <p:ph idx="1"/>
          </p:nvPr>
        </p:nvPicPr>
        <p:blipFill>
          <a:blip r:embed="rId2"/>
          <a:stretch>
            <a:fillRect/>
          </a:stretch>
        </p:blipFill>
        <p:spPr>
          <a:xfrm>
            <a:off x="457200" y="1657622"/>
            <a:ext cx="8229600" cy="4411119"/>
          </a:xfrm>
        </p:spPr>
      </p:pic>
      <p:sp>
        <p:nvSpPr>
          <p:cNvPr id="4" name="Slide Number Placeholder 3">
            <a:extLst>
              <a:ext uri="{FF2B5EF4-FFF2-40B4-BE49-F238E27FC236}">
                <a16:creationId xmlns:a16="http://schemas.microsoft.com/office/drawing/2014/main" id="{EAAEFD31-D2ED-498F-A4C9-F472B5785BA3}"/>
              </a:ext>
            </a:extLst>
          </p:cNvPr>
          <p:cNvSpPr>
            <a:spLocks noGrp="1"/>
          </p:cNvSpPr>
          <p:nvPr>
            <p:ph type="sldNum" sz="quarter" idx="12"/>
          </p:nvPr>
        </p:nvSpPr>
        <p:spPr/>
        <p:txBody>
          <a:bodyPr/>
          <a:lstStyle/>
          <a:p>
            <a:pPr>
              <a:defRPr/>
            </a:pPr>
            <a:fld id="{E4EE1339-3E6E-4F50-AB51-9826AB14288C}" type="slidenum">
              <a:rPr lang="es-ES" smtClean="0"/>
              <a:pPr>
                <a:defRPr/>
              </a:pPr>
              <a:t>20</a:t>
            </a:fld>
            <a:endParaRPr lang="es-ES"/>
          </a:p>
        </p:txBody>
      </p:sp>
    </p:spTree>
    <p:extLst>
      <p:ext uri="{BB962C8B-B14F-4D97-AF65-F5344CB8AC3E}">
        <p14:creationId xmlns:p14="http://schemas.microsoft.com/office/powerpoint/2010/main" val="894962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tiquettejulie.com/wp-content/uploads/2017/01/thank-you-from-christian-vision-alli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904874"/>
            <a:ext cx="8759825"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48794"/>
      </p:ext>
    </p:extLst>
  </p:cSld>
  <p:clrMapOvr>
    <a:masterClrMapping/>
  </p:clrMapOvr>
  <mc:AlternateContent xmlns:mc="http://schemas.openxmlformats.org/markup-compatibility/2006" xmlns:p14="http://schemas.microsoft.com/office/powerpoint/2010/main">
    <mc:Choice Requires="p14">
      <p:transition spd="slow" p14:dur="2000" advTm="7605"/>
    </mc:Choice>
    <mc:Fallback xmlns="">
      <p:transition spd="slow" advTm="760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WHAT IS DOCKER?</a:t>
            </a:r>
          </a:p>
        </p:txBody>
      </p:sp>
      <p:sp>
        <p:nvSpPr>
          <p:cNvPr id="5123" name="Content Placeholder 2"/>
          <p:cNvSpPr>
            <a:spLocks noGrp="1"/>
          </p:cNvSpPr>
          <p:nvPr>
            <p:ph idx="1"/>
          </p:nvPr>
        </p:nvSpPr>
        <p:spPr>
          <a:xfrm>
            <a:off x="0" y="1771650"/>
            <a:ext cx="9144000" cy="4897438"/>
          </a:xfrm>
        </p:spPr>
        <p:txBody>
          <a:bodyPr/>
          <a:lstStyle/>
          <a:p>
            <a:pPr marL="0" indent="0">
              <a:buFontTx/>
              <a:buNone/>
              <a:defRPr/>
            </a:pPr>
            <a:endParaRPr lang="en-US" sz="3000" dirty="0"/>
          </a:p>
          <a:p>
            <a:pPr marL="0" indent="0">
              <a:buFontTx/>
              <a:buNone/>
              <a:defRPr/>
            </a:pPr>
            <a:endParaRPr lang="en-US" sz="3000" dirty="0"/>
          </a:p>
          <a:p>
            <a:pPr>
              <a:defRPr/>
            </a:pPr>
            <a:endParaRPr lang="en-US" sz="30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3</a:t>
            </a:fld>
            <a:endParaRPr lang="es-ES"/>
          </a:p>
        </p:txBody>
      </p:sp>
      <p:sp>
        <p:nvSpPr>
          <p:cNvPr id="2" name="Rectangle 1"/>
          <p:cNvSpPr/>
          <p:nvPr/>
        </p:nvSpPr>
        <p:spPr>
          <a:xfrm>
            <a:off x="381000" y="1697772"/>
            <a:ext cx="8382000" cy="2092881"/>
          </a:xfrm>
          <a:prstGeom prst="rect">
            <a:avLst/>
          </a:prstGeom>
        </p:spPr>
        <p:txBody>
          <a:bodyPr wrap="square">
            <a:spAutoFit/>
          </a:bodyPr>
          <a:lstStyle/>
          <a:p>
            <a:pPr marL="342900" indent="-342900" algn="just">
              <a:buFont typeface="Arial" pitchFamily="34" charset="0"/>
              <a:buChar char="•"/>
            </a:pPr>
            <a:r>
              <a:rPr lang="en-US" sz="2600" dirty="0">
                <a:solidFill>
                  <a:srgbClr val="7030A0"/>
                </a:solidFill>
              </a:rPr>
              <a:t>Docker is a tool which is used by developer and operation teams to create and automate the deployment of application in lightweight containers so that applications can work efficiently in different environments.</a:t>
            </a:r>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87875935"/>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CONTD…</a:t>
            </a:r>
          </a:p>
        </p:txBody>
      </p:sp>
      <p:sp>
        <p:nvSpPr>
          <p:cNvPr id="5123" name="Content Placeholder 2"/>
          <p:cNvSpPr>
            <a:spLocks noGrp="1"/>
          </p:cNvSpPr>
          <p:nvPr>
            <p:ph idx="1"/>
          </p:nvPr>
        </p:nvSpPr>
        <p:spPr>
          <a:xfrm>
            <a:off x="0" y="1771650"/>
            <a:ext cx="9144000" cy="4897438"/>
          </a:xfrm>
        </p:spPr>
        <p:txBody>
          <a:bodyPr/>
          <a:lstStyle/>
          <a:p>
            <a:pPr marL="0" indent="0">
              <a:buFontTx/>
              <a:buNone/>
              <a:defRPr/>
            </a:pPr>
            <a:endParaRPr lang="en-US" sz="3000" dirty="0"/>
          </a:p>
          <a:p>
            <a:pPr marL="0" indent="0">
              <a:buFontTx/>
              <a:buNone/>
              <a:defRPr/>
            </a:pPr>
            <a:endParaRPr lang="en-US" sz="3000" dirty="0"/>
          </a:p>
          <a:p>
            <a:pPr>
              <a:defRPr/>
            </a:pPr>
            <a:endParaRPr lang="en-US" sz="30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4</a:t>
            </a:fld>
            <a:endParaRPr lang="es-ES"/>
          </a:p>
        </p:txBody>
      </p:sp>
      <p:sp>
        <p:nvSpPr>
          <p:cNvPr id="2" name="Rectangle 1"/>
          <p:cNvSpPr/>
          <p:nvPr/>
        </p:nvSpPr>
        <p:spPr>
          <a:xfrm>
            <a:off x="381000" y="1697772"/>
            <a:ext cx="8382000" cy="892552"/>
          </a:xfrm>
          <a:prstGeom prst="rect">
            <a:avLst/>
          </a:prstGeom>
        </p:spPr>
        <p:txBody>
          <a:bodyPr wrap="square">
            <a:spAutoFit/>
          </a:bodyPr>
          <a:lstStyle/>
          <a:p>
            <a:pPr marL="342900" indent="-342900" algn="just">
              <a:buFont typeface="Arial" pitchFamily="34" charset="0"/>
              <a:buChar char="•"/>
            </a:pPr>
            <a:r>
              <a:rPr lang="en-US" sz="2600" dirty="0">
                <a:solidFill>
                  <a:srgbClr val="FF0000"/>
                </a:solidFill>
              </a:rPr>
              <a:t>Container is a software package that consists of all the dependencies required to run an application.</a:t>
            </a:r>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pic>
        <p:nvPicPr>
          <p:cNvPr id="9" name="Picture 8">
            <a:extLst>
              <a:ext uri="{FF2B5EF4-FFF2-40B4-BE49-F238E27FC236}">
                <a16:creationId xmlns:a16="http://schemas.microsoft.com/office/drawing/2014/main" id="{275CDAE4-8625-4B53-A4CE-37B0ABF8F854}"/>
              </a:ext>
            </a:extLst>
          </p:cNvPr>
          <p:cNvPicPr>
            <a:picLocks noChangeAspect="1"/>
          </p:cNvPicPr>
          <p:nvPr/>
        </p:nvPicPr>
        <p:blipFill>
          <a:blip r:embed="rId4"/>
          <a:stretch>
            <a:fillRect/>
          </a:stretch>
        </p:blipFill>
        <p:spPr>
          <a:xfrm>
            <a:off x="2362200" y="2895600"/>
            <a:ext cx="3971925" cy="3552825"/>
          </a:xfrm>
          <a:prstGeom prst="rect">
            <a:avLst/>
          </a:prstGeom>
        </p:spPr>
      </p:pic>
    </p:spTree>
    <p:custDataLst>
      <p:tags r:id="rId1"/>
    </p:custDataLst>
    <p:extLst>
      <p:ext uri="{BB962C8B-B14F-4D97-AF65-F5344CB8AC3E}">
        <p14:creationId xmlns:p14="http://schemas.microsoft.com/office/powerpoint/2010/main" val="1881378828"/>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CONTD…</a:t>
            </a: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5</a:t>
            </a:fld>
            <a:endParaRPr lang="es-ES"/>
          </a:p>
        </p:txBody>
      </p:sp>
      <p:sp>
        <p:nvSpPr>
          <p:cNvPr id="2" name="Rectangle 1"/>
          <p:cNvSpPr/>
          <p:nvPr/>
        </p:nvSpPr>
        <p:spPr>
          <a:xfrm>
            <a:off x="381000" y="1697772"/>
            <a:ext cx="8382000" cy="1692771"/>
          </a:xfrm>
          <a:prstGeom prst="rect">
            <a:avLst/>
          </a:prstGeom>
        </p:spPr>
        <p:txBody>
          <a:bodyPr wrap="square">
            <a:spAutoFit/>
          </a:bodyPr>
          <a:lstStyle/>
          <a:p>
            <a:pPr marL="342900" indent="-342900" algn="just">
              <a:buFont typeface="Arial" pitchFamily="34" charset="0"/>
              <a:buChar char="•"/>
            </a:pPr>
            <a:r>
              <a:rPr lang="en-US" sz="2600" dirty="0">
                <a:solidFill>
                  <a:srgbClr val="7030A0"/>
                </a:solidFill>
              </a:rPr>
              <a:t>With Docker image, an individual can run the project code in order to create docker containers.</a:t>
            </a:r>
          </a:p>
          <a:p>
            <a:pPr marL="342900" indent="-342900" algn="just">
              <a:buFont typeface="Arial" pitchFamily="34" charset="0"/>
              <a:buChar char="•"/>
            </a:pPr>
            <a:r>
              <a:rPr lang="en-US" sz="2600" dirty="0">
                <a:solidFill>
                  <a:srgbClr val="7030A0"/>
                </a:solidFill>
              </a:rPr>
              <a:t>When a Docker image is built, it is uploaded by a user in Docker Hub.</a:t>
            </a:r>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pic>
        <p:nvPicPr>
          <p:cNvPr id="9" name="Picture 8">
            <a:extLst>
              <a:ext uri="{FF2B5EF4-FFF2-40B4-BE49-F238E27FC236}">
                <a16:creationId xmlns:a16="http://schemas.microsoft.com/office/drawing/2014/main" id="{C7483A00-3E78-49CA-B9DD-1FADD21B1461}"/>
              </a:ext>
            </a:extLst>
          </p:cNvPr>
          <p:cNvPicPr>
            <a:picLocks noChangeAspect="1"/>
          </p:cNvPicPr>
          <p:nvPr/>
        </p:nvPicPr>
        <p:blipFill>
          <a:blip r:embed="rId4"/>
          <a:stretch>
            <a:fillRect/>
          </a:stretch>
        </p:blipFill>
        <p:spPr>
          <a:xfrm>
            <a:off x="1676400" y="3733800"/>
            <a:ext cx="5886450" cy="2228850"/>
          </a:xfrm>
          <a:prstGeom prst="rect">
            <a:avLst/>
          </a:prstGeom>
        </p:spPr>
      </p:pic>
    </p:spTree>
    <p:custDataLst>
      <p:tags r:id="rId1"/>
    </p:custDataLst>
    <p:extLst>
      <p:ext uri="{BB962C8B-B14F-4D97-AF65-F5344CB8AC3E}">
        <p14:creationId xmlns:p14="http://schemas.microsoft.com/office/powerpoint/2010/main" val="1571107413"/>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CONTD..</a:t>
            </a:r>
          </a:p>
        </p:txBody>
      </p:sp>
      <p:sp>
        <p:nvSpPr>
          <p:cNvPr id="5123" name="Content Placeholder 2"/>
          <p:cNvSpPr>
            <a:spLocks noGrp="1"/>
          </p:cNvSpPr>
          <p:nvPr>
            <p:ph idx="1"/>
          </p:nvPr>
        </p:nvSpPr>
        <p:spPr>
          <a:xfrm>
            <a:off x="0" y="1771650"/>
            <a:ext cx="9144000" cy="4897438"/>
          </a:xfrm>
        </p:spPr>
        <p:txBody>
          <a:bodyPr/>
          <a:lstStyle/>
          <a:p>
            <a:pPr marL="0" indent="0">
              <a:buFontTx/>
              <a:buNone/>
              <a:defRPr/>
            </a:pPr>
            <a:endParaRPr lang="en-US" sz="3000" dirty="0"/>
          </a:p>
          <a:p>
            <a:pPr marL="0" indent="0">
              <a:buFontTx/>
              <a:buNone/>
              <a:defRPr/>
            </a:pPr>
            <a:endParaRPr lang="en-US" sz="3000" dirty="0"/>
          </a:p>
          <a:p>
            <a:pPr>
              <a:defRPr/>
            </a:pPr>
            <a:endParaRPr lang="en-US" sz="30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6</a:t>
            </a:fld>
            <a:endParaRPr lang="es-ES"/>
          </a:p>
        </p:txBody>
      </p:sp>
      <p:sp>
        <p:nvSpPr>
          <p:cNvPr id="2" name="Rectangle 1"/>
          <p:cNvSpPr/>
          <p:nvPr/>
        </p:nvSpPr>
        <p:spPr>
          <a:xfrm>
            <a:off x="381000" y="1697772"/>
            <a:ext cx="8382000" cy="892552"/>
          </a:xfrm>
          <a:prstGeom prst="rect">
            <a:avLst/>
          </a:prstGeom>
        </p:spPr>
        <p:txBody>
          <a:bodyPr wrap="square">
            <a:spAutoFit/>
          </a:bodyPr>
          <a:lstStyle/>
          <a:p>
            <a:pPr marL="342900" indent="-342900" algn="just">
              <a:buFont typeface="Arial" pitchFamily="34" charset="0"/>
              <a:buChar char="•"/>
            </a:pPr>
            <a:r>
              <a:rPr lang="en-US" sz="2600" dirty="0">
                <a:solidFill>
                  <a:srgbClr val="7030A0"/>
                </a:solidFill>
              </a:rPr>
              <a:t>From the Docker Hub, users can pull any Docker Image and build new containers.</a:t>
            </a:r>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pic>
        <p:nvPicPr>
          <p:cNvPr id="9" name="Picture 8">
            <a:extLst>
              <a:ext uri="{FF2B5EF4-FFF2-40B4-BE49-F238E27FC236}">
                <a16:creationId xmlns:a16="http://schemas.microsoft.com/office/drawing/2014/main" id="{5596A987-5DFE-4BAA-81CD-1D30524D9667}"/>
              </a:ext>
            </a:extLst>
          </p:cNvPr>
          <p:cNvPicPr>
            <a:picLocks noChangeAspect="1"/>
          </p:cNvPicPr>
          <p:nvPr/>
        </p:nvPicPr>
        <p:blipFill>
          <a:blip r:embed="rId4"/>
          <a:stretch>
            <a:fillRect/>
          </a:stretch>
        </p:blipFill>
        <p:spPr>
          <a:xfrm>
            <a:off x="1143000" y="3048000"/>
            <a:ext cx="6858000" cy="2743200"/>
          </a:xfrm>
          <a:prstGeom prst="rect">
            <a:avLst/>
          </a:prstGeom>
        </p:spPr>
      </p:pic>
    </p:spTree>
    <p:custDataLst>
      <p:tags r:id="rId1"/>
    </p:custDataLst>
    <p:extLst>
      <p:ext uri="{BB962C8B-B14F-4D97-AF65-F5344CB8AC3E}">
        <p14:creationId xmlns:p14="http://schemas.microsoft.com/office/powerpoint/2010/main" val="1113199335"/>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NEED OF DOCKER Compose</a:t>
            </a: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7</a:t>
            </a:fld>
            <a:endParaRPr lang="es-ES"/>
          </a:p>
        </p:txBody>
      </p:sp>
      <p:sp>
        <p:nvSpPr>
          <p:cNvPr id="2" name="Rectangle 1"/>
          <p:cNvSpPr/>
          <p:nvPr/>
        </p:nvSpPr>
        <p:spPr>
          <a:xfrm>
            <a:off x="381000" y="1697772"/>
            <a:ext cx="8382000" cy="2092881"/>
          </a:xfrm>
          <a:prstGeom prst="rect">
            <a:avLst/>
          </a:prstGeom>
        </p:spPr>
        <p:txBody>
          <a:bodyPr wrap="square">
            <a:spAutoFit/>
          </a:bodyPr>
          <a:lstStyle/>
          <a:p>
            <a:pPr marL="342900" indent="-342900" algn="just">
              <a:buFont typeface="Arial" pitchFamily="34" charset="0"/>
              <a:buChar char="•"/>
            </a:pPr>
            <a:r>
              <a:rPr lang="en-US" sz="2600" dirty="0">
                <a:solidFill>
                  <a:srgbClr val="7030A0"/>
                </a:solidFill>
              </a:rPr>
              <a:t>If a user wants to use two containers in a single service. Then what to do?</a:t>
            </a:r>
          </a:p>
          <a:p>
            <a:pPr marL="342900" indent="-342900" algn="just">
              <a:buFont typeface="Arial" pitchFamily="34" charset="0"/>
              <a:buChar char="•"/>
            </a:pPr>
            <a:r>
              <a:rPr lang="en-US" sz="2600" dirty="0">
                <a:solidFill>
                  <a:srgbClr val="FF0000"/>
                </a:solidFill>
              </a:rPr>
              <a:t>Suppose you have more than one container in Docker like a webserver and a database running in separate containers. What to do?</a:t>
            </a:r>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922532859"/>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NEED OF DOCKER Compose</a:t>
            </a: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8</a:t>
            </a:fld>
            <a:endParaRPr lang="es-ES"/>
          </a:p>
        </p:txBody>
      </p:sp>
      <p:sp>
        <p:nvSpPr>
          <p:cNvPr id="2" name="Rectangle 1"/>
          <p:cNvSpPr/>
          <p:nvPr/>
        </p:nvSpPr>
        <p:spPr>
          <a:xfrm>
            <a:off x="381000" y="1697772"/>
            <a:ext cx="8382000" cy="2092881"/>
          </a:xfrm>
          <a:prstGeom prst="rect">
            <a:avLst/>
          </a:prstGeom>
        </p:spPr>
        <p:txBody>
          <a:bodyPr wrap="square">
            <a:spAutoFit/>
          </a:bodyPr>
          <a:lstStyle/>
          <a:p>
            <a:pPr marL="342900" indent="-342900" algn="just">
              <a:buFont typeface="Arial" pitchFamily="34" charset="0"/>
              <a:buChar char="•"/>
            </a:pPr>
            <a:r>
              <a:rPr lang="en-US" sz="2600" dirty="0">
                <a:solidFill>
                  <a:srgbClr val="7030A0"/>
                </a:solidFill>
              </a:rPr>
              <a:t>Building, running and connecting the containers from separate </a:t>
            </a:r>
            <a:r>
              <a:rPr lang="en-US" sz="2600" dirty="0" err="1">
                <a:solidFill>
                  <a:srgbClr val="7030A0"/>
                </a:solidFill>
              </a:rPr>
              <a:t>Dockerfiles</a:t>
            </a:r>
            <a:r>
              <a:rPr lang="en-US" sz="2600" dirty="0">
                <a:solidFill>
                  <a:srgbClr val="7030A0"/>
                </a:solidFill>
              </a:rPr>
              <a:t> is difficult and can take a lot of time.</a:t>
            </a:r>
          </a:p>
          <a:p>
            <a:pPr marL="342900" indent="-342900" algn="just">
              <a:buFont typeface="Arial" pitchFamily="34" charset="0"/>
              <a:buChar char="•"/>
            </a:pPr>
            <a:r>
              <a:rPr lang="en-US" sz="2600" dirty="0">
                <a:solidFill>
                  <a:srgbClr val="FF0000"/>
                </a:solidFill>
              </a:rPr>
              <a:t>But with Docker Compose, it is possible to easily run more than one container in a single service.</a:t>
            </a:r>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060466003"/>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solidFill>
            <a:sysClr val="window" lastClr="FFFFFF"/>
          </a:solidFill>
          <a:ln cap="flat" algn="ctr">
            <a:solidFill>
              <a:srgbClr val="4F81BD">
                <a:shade val="95000"/>
                <a:satMod val="105000"/>
              </a:srgbClr>
            </a:solidFill>
          </a:ln>
          <a:effectLst>
            <a:glow rad="139700">
              <a:srgbClr val="8064A2">
                <a:satMod val="175000"/>
                <a:alpha val="40000"/>
              </a:srgbClr>
            </a:glow>
            <a:outerShdw blurRad="76200" dir="13500000" sy="23000" kx="1200000" algn="br" rotWithShape="0">
              <a:prstClr val="black">
                <a:alpha val="20000"/>
              </a:prstClr>
            </a:outerShdw>
          </a:effectLst>
        </p:spPr>
        <p:txBody>
          <a:bodyPr>
            <a:normAutofit/>
          </a:bodyPr>
          <a:lstStyle/>
          <a:p>
            <a:pPr fontAlgn="auto">
              <a:spcAft>
                <a:spcPts val="0"/>
              </a:spcAft>
              <a:defRPr/>
            </a:pPr>
            <a:r>
              <a:rPr lang="en-PH"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latin typeface="Calibri"/>
              </a:rPr>
              <a:t>DOCKER Compose</a:t>
            </a:r>
          </a:p>
        </p:txBody>
      </p:sp>
      <p:sp>
        <p:nvSpPr>
          <p:cNvPr id="8" name="Slide Number Placeholder 7"/>
          <p:cNvSpPr>
            <a:spLocks noGrp="1"/>
          </p:cNvSpPr>
          <p:nvPr>
            <p:ph type="sldNum" sz="quarter" idx="12"/>
          </p:nvPr>
        </p:nvSpPr>
        <p:spPr/>
        <p:txBody>
          <a:bodyPr/>
          <a:lstStyle/>
          <a:p>
            <a:pPr>
              <a:defRPr/>
            </a:pPr>
            <a:fld id="{E4EE1339-3E6E-4F50-AB51-9826AB14288C}" type="slidenum">
              <a:rPr lang="es-ES" smtClean="0"/>
              <a:pPr>
                <a:defRPr/>
              </a:pPr>
              <a:t>9</a:t>
            </a:fld>
            <a:endParaRPr lang="es-ES"/>
          </a:p>
        </p:txBody>
      </p:sp>
      <p:pic>
        <p:nvPicPr>
          <p:cNvPr id="7" name="Picture 2"/>
          <p:cNvPicPr>
            <a:picLocks noChangeAspect="1" noChangeArrowheads="1"/>
          </p:cNvPicPr>
          <p:nvPr/>
        </p:nvPicPr>
        <p:blipFill>
          <a:blip r:embed="rId3" cstate="print"/>
          <a:srcRect/>
          <a:stretch>
            <a:fillRect/>
          </a:stretch>
        </p:blipFill>
        <p:spPr bwMode="auto">
          <a:xfrm>
            <a:off x="76200" y="75773"/>
            <a:ext cx="1097280" cy="1143427"/>
          </a:xfrm>
          <a:prstGeom prst="rect">
            <a:avLst/>
          </a:prstGeom>
          <a:noFill/>
          <a:ln w="9525">
            <a:noFill/>
            <a:miter lim="800000"/>
            <a:headEnd/>
            <a:tailEnd/>
          </a:ln>
        </p:spPr>
      </p:pic>
      <p:pic>
        <p:nvPicPr>
          <p:cNvPr id="9" name="Picture 8">
            <a:extLst>
              <a:ext uri="{FF2B5EF4-FFF2-40B4-BE49-F238E27FC236}">
                <a16:creationId xmlns:a16="http://schemas.microsoft.com/office/drawing/2014/main" id="{D2C9CCBA-1449-49C8-91A6-6DE76CC6A472}"/>
              </a:ext>
            </a:extLst>
          </p:cNvPr>
          <p:cNvPicPr>
            <a:picLocks noChangeAspect="1"/>
          </p:cNvPicPr>
          <p:nvPr/>
        </p:nvPicPr>
        <p:blipFill>
          <a:blip r:embed="rId4"/>
          <a:stretch>
            <a:fillRect/>
          </a:stretch>
        </p:blipFill>
        <p:spPr>
          <a:xfrm>
            <a:off x="228600" y="2438400"/>
            <a:ext cx="2819400" cy="3162300"/>
          </a:xfrm>
          <a:prstGeom prst="rect">
            <a:avLst/>
          </a:prstGeom>
        </p:spPr>
      </p:pic>
      <p:pic>
        <p:nvPicPr>
          <p:cNvPr id="11" name="Picture 10">
            <a:extLst>
              <a:ext uri="{FF2B5EF4-FFF2-40B4-BE49-F238E27FC236}">
                <a16:creationId xmlns:a16="http://schemas.microsoft.com/office/drawing/2014/main" id="{CDDA1A3B-92AA-4AA3-9979-EC16BC0E0B9F}"/>
              </a:ext>
            </a:extLst>
          </p:cNvPr>
          <p:cNvPicPr>
            <a:picLocks noChangeAspect="1"/>
          </p:cNvPicPr>
          <p:nvPr/>
        </p:nvPicPr>
        <p:blipFill>
          <a:blip r:embed="rId5"/>
          <a:stretch>
            <a:fillRect/>
          </a:stretch>
        </p:blipFill>
        <p:spPr>
          <a:xfrm>
            <a:off x="4572000" y="2590800"/>
            <a:ext cx="3962400" cy="2619375"/>
          </a:xfrm>
          <a:prstGeom prst="rect">
            <a:avLst/>
          </a:prstGeom>
        </p:spPr>
      </p:pic>
      <p:cxnSp>
        <p:nvCxnSpPr>
          <p:cNvPr id="13" name="Straight Arrow Connector 12">
            <a:extLst>
              <a:ext uri="{FF2B5EF4-FFF2-40B4-BE49-F238E27FC236}">
                <a16:creationId xmlns:a16="http://schemas.microsoft.com/office/drawing/2014/main" id="{B8D34FE8-F30E-4D4F-95AF-A33D95CEAD75}"/>
              </a:ext>
            </a:extLst>
          </p:cNvPr>
          <p:cNvCxnSpPr>
            <a:cxnSpLocks/>
          </p:cNvCxnSpPr>
          <p:nvPr/>
        </p:nvCxnSpPr>
        <p:spPr>
          <a:xfrm flipH="1">
            <a:off x="3200400" y="3962400"/>
            <a:ext cx="12192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985274874"/>
      </p:ext>
    </p:extLst>
  </p:cSld>
  <p:clrMapOvr>
    <a:masterClrMapping/>
  </p:clrMapOvr>
  <mc:AlternateContent xmlns:mc="http://schemas.openxmlformats.org/markup-compatibility/2006" xmlns:p14="http://schemas.microsoft.com/office/powerpoint/2010/main">
    <mc:Choice Requires="p14">
      <p:transition p14:dur="0" advTm="36389"/>
    </mc:Choice>
    <mc:Fallback xmlns="">
      <p:transition advTm="3638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4|3.2|7.1|3.5"/>
</p:tagLst>
</file>

<file path=ppt/tags/tag10.xml><?xml version="1.0" encoding="utf-8"?>
<p:tagLst xmlns:a="http://schemas.openxmlformats.org/drawingml/2006/main" xmlns:r="http://schemas.openxmlformats.org/officeDocument/2006/relationships" xmlns:p="http://schemas.openxmlformats.org/presentationml/2006/main">
  <p:tag name="TIMING" val="|14.2"/>
</p:tagLst>
</file>

<file path=ppt/tags/tag11.xml><?xml version="1.0" encoding="utf-8"?>
<p:tagLst xmlns:a="http://schemas.openxmlformats.org/drawingml/2006/main" xmlns:r="http://schemas.openxmlformats.org/officeDocument/2006/relationships" xmlns:p="http://schemas.openxmlformats.org/presentationml/2006/main">
  <p:tag name="TIMING" val="|14.2"/>
</p:tagLst>
</file>

<file path=ppt/tags/tag12.xml><?xml version="1.0" encoding="utf-8"?>
<p:tagLst xmlns:a="http://schemas.openxmlformats.org/drawingml/2006/main" xmlns:r="http://schemas.openxmlformats.org/officeDocument/2006/relationships" xmlns:p="http://schemas.openxmlformats.org/presentationml/2006/main">
  <p:tag name="TIMING" val="|14.2"/>
</p:tagLst>
</file>

<file path=ppt/tags/tag13.xml><?xml version="1.0" encoding="utf-8"?>
<p:tagLst xmlns:a="http://schemas.openxmlformats.org/drawingml/2006/main" xmlns:r="http://schemas.openxmlformats.org/officeDocument/2006/relationships" xmlns:p="http://schemas.openxmlformats.org/presentationml/2006/main">
  <p:tag name="TIMING" val="|14.2"/>
</p:tagLst>
</file>

<file path=ppt/tags/tag14.xml><?xml version="1.0" encoding="utf-8"?>
<p:tagLst xmlns:a="http://schemas.openxmlformats.org/drawingml/2006/main" xmlns:r="http://schemas.openxmlformats.org/officeDocument/2006/relationships" xmlns:p="http://schemas.openxmlformats.org/presentationml/2006/main">
  <p:tag name="TIMING" val="|14.2"/>
</p:tagLst>
</file>

<file path=ppt/tags/tag15.xml><?xml version="1.0" encoding="utf-8"?>
<p:tagLst xmlns:a="http://schemas.openxmlformats.org/drawingml/2006/main" xmlns:r="http://schemas.openxmlformats.org/officeDocument/2006/relationships" xmlns:p="http://schemas.openxmlformats.org/presentationml/2006/main">
  <p:tag name="TIMING" val="|14.2"/>
</p:tagLst>
</file>

<file path=ppt/tags/tag16.xml><?xml version="1.0" encoding="utf-8"?>
<p:tagLst xmlns:a="http://schemas.openxmlformats.org/drawingml/2006/main" xmlns:r="http://schemas.openxmlformats.org/officeDocument/2006/relationships" xmlns:p="http://schemas.openxmlformats.org/presentationml/2006/main">
  <p:tag name="TIMING" val="|14.2"/>
</p:tagLst>
</file>

<file path=ppt/tags/tag17.xml><?xml version="1.0" encoding="utf-8"?>
<p:tagLst xmlns:a="http://schemas.openxmlformats.org/drawingml/2006/main" xmlns:r="http://schemas.openxmlformats.org/officeDocument/2006/relationships" xmlns:p="http://schemas.openxmlformats.org/presentationml/2006/main">
  <p:tag name="TIMING" val="|14.2"/>
</p:tagLst>
</file>

<file path=ppt/tags/tag2.xml><?xml version="1.0" encoding="utf-8"?>
<p:tagLst xmlns:a="http://schemas.openxmlformats.org/drawingml/2006/main" xmlns:r="http://schemas.openxmlformats.org/officeDocument/2006/relationships" xmlns:p="http://schemas.openxmlformats.org/presentationml/2006/main">
  <p:tag name="TIMING" val="|14.2"/>
</p:tagLst>
</file>

<file path=ppt/tags/tag3.xml><?xml version="1.0" encoding="utf-8"?>
<p:tagLst xmlns:a="http://schemas.openxmlformats.org/drawingml/2006/main" xmlns:r="http://schemas.openxmlformats.org/officeDocument/2006/relationships" xmlns:p="http://schemas.openxmlformats.org/presentationml/2006/main">
  <p:tag name="TIMING" val="|14.2"/>
</p:tagLst>
</file>

<file path=ppt/tags/tag4.xml><?xml version="1.0" encoding="utf-8"?>
<p:tagLst xmlns:a="http://schemas.openxmlformats.org/drawingml/2006/main" xmlns:r="http://schemas.openxmlformats.org/officeDocument/2006/relationships" xmlns:p="http://schemas.openxmlformats.org/presentationml/2006/main">
  <p:tag name="TIMING" val="|14.2"/>
</p:tagLst>
</file>

<file path=ppt/tags/tag5.xml><?xml version="1.0" encoding="utf-8"?>
<p:tagLst xmlns:a="http://schemas.openxmlformats.org/drawingml/2006/main" xmlns:r="http://schemas.openxmlformats.org/officeDocument/2006/relationships" xmlns:p="http://schemas.openxmlformats.org/presentationml/2006/main">
  <p:tag name="TIMING" val="|14.2"/>
</p:tagLst>
</file>

<file path=ppt/tags/tag6.xml><?xml version="1.0" encoding="utf-8"?>
<p:tagLst xmlns:a="http://schemas.openxmlformats.org/drawingml/2006/main" xmlns:r="http://schemas.openxmlformats.org/officeDocument/2006/relationships" xmlns:p="http://schemas.openxmlformats.org/presentationml/2006/main">
  <p:tag name="TIMING" val="|14.2"/>
</p:tagLst>
</file>

<file path=ppt/tags/tag7.xml><?xml version="1.0" encoding="utf-8"?>
<p:tagLst xmlns:a="http://schemas.openxmlformats.org/drawingml/2006/main" xmlns:r="http://schemas.openxmlformats.org/officeDocument/2006/relationships" xmlns:p="http://schemas.openxmlformats.org/presentationml/2006/main">
  <p:tag name="TIMING" val="|14.2"/>
</p:tagLst>
</file>

<file path=ppt/tags/tag8.xml><?xml version="1.0" encoding="utf-8"?>
<p:tagLst xmlns:a="http://schemas.openxmlformats.org/drawingml/2006/main" xmlns:r="http://schemas.openxmlformats.org/officeDocument/2006/relationships" xmlns:p="http://schemas.openxmlformats.org/presentationml/2006/main">
  <p:tag name="TIMING" val="|14.2"/>
</p:tagLst>
</file>

<file path=ppt/tags/tag9.xml><?xml version="1.0" encoding="utf-8"?>
<p:tagLst xmlns:a="http://schemas.openxmlformats.org/drawingml/2006/main" xmlns:r="http://schemas.openxmlformats.org/officeDocument/2006/relationships" xmlns:p="http://schemas.openxmlformats.org/presentationml/2006/main">
  <p:tag name="TIMING" val="|1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10664</TotalTime>
  <Words>563</Words>
  <Application>Microsoft Office PowerPoint</Application>
  <PresentationFormat>On-screen Show (4:3)</PresentationFormat>
  <Paragraphs>79</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PowerPoint Presentation</vt:lpstr>
      <vt:lpstr>AGENDA</vt:lpstr>
      <vt:lpstr>WHAT IS DOCKER?</vt:lpstr>
      <vt:lpstr>CONTD…</vt:lpstr>
      <vt:lpstr>CONTD…</vt:lpstr>
      <vt:lpstr>CONTD..</vt:lpstr>
      <vt:lpstr>NEED OF DOCKER Compose</vt:lpstr>
      <vt:lpstr>NEED OF DOCKER Compose</vt:lpstr>
      <vt:lpstr>DOCKER Compose</vt:lpstr>
      <vt:lpstr>DOCKER Compose</vt:lpstr>
      <vt:lpstr>DOCKER Compose</vt:lpstr>
      <vt:lpstr>DOCKER Compose</vt:lpstr>
      <vt:lpstr>DOCKER Compose</vt:lpstr>
      <vt:lpstr>MEAN STACK APPLICATION</vt:lpstr>
      <vt:lpstr>difference between Docker compose and Docker</vt:lpstr>
      <vt:lpstr>Should I use  Docker compose?</vt:lpstr>
      <vt:lpstr>BENEFITS OF  DOCKER COMPOSE</vt:lpstr>
      <vt:lpstr>BASIC COMMANDS</vt:lpstr>
      <vt:lpstr>What is Docker registry?</vt:lpstr>
      <vt:lpstr>Docker Architecture</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garvit dohere</cp:lastModifiedBy>
  <cp:revision>1282</cp:revision>
  <dcterms:created xsi:type="dcterms:W3CDTF">2010-05-23T14:28:12Z</dcterms:created>
  <dcterms:modified xsi:type="dcterms:W3CDTF">2024-05-11T11:07:15Z</dcterms:modified>
</cp:coreProperties>
</file>