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7" r:id="rId10"/>
    <p:sldId id="268" r:id="rId11"/>
    <p:sldId id="269" r:id="rId12"/>
    <p:sldId id="270" r:id="rId13"/>
    <p:sldId id="271" r:id="rId14"/>
    <p:sldId id="272" r:id="rId15"/>
    <p:sldId id="260"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5" d="100"/>
          <a:sy n="75" d="100"/>
        </p:scale>
        <p:origin x="327"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DA99-FCF6-4180-BBC2-3E0088A551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E0C85A-93BE-9296-5D12-17A1A36270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1F00D5-C72C-EA73-04D8-FE2CB3644511}"/>
              </a:ext>
            </a:extLst>
          </p:cNvPr>
          <p:cNvSpPr>
            <a:spLocks noGrp="1"/>
          </p:cNvSpPr>
          <p:nvPr>
            <p:ph type="dt" sz="half" idx="10"/>
          </p:nvPr>
        </p:nvSpPr>
        <p:spPr/>
        <p:txBody>
          <a:bodyPr/>
          <a:lstStyle/>
          <a:p>
            <a:fld id="{2BA6C001-1CE9-4D86-B8DD-74F5DC4C6AFD}" type="datetimeFigureOut">
              <a:rPr lang="en-IN" smtClean="0"/>
              <a:t>30-01-2024</a:t>
            </a:fld>
            <a:endParaRPr lang="en-IN"/>
          </a:p>
        </p:txBody>
      </p:sp>
      <p:sp>
        <p:nvSpPr>
          <p:cNvPr id="5" name="Footer Placeholder 4">
            <a:extLst>
              <a:ext uri="{FF2B5EF4-FFF2-40B4-BE49-F238E27FC236}">
                <a16:creationId xmlns:a16="http://schemas.microsoft.com/office/drawing/2014/main" id="{C087AA55-0D5A-4D61-044D-CE5148A015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2D2F16-13F9-6877-8ABE-D0F9B0B79CEA}"/>
              </a:ext>
            </a:extLst>
          </p:cNvPr>
          <p:cNvSpPr>
            <a:spLocks noGrp="1"/>
          </p:cNvSpPr>
          <p:nvPr>
            <p:ph type="sldNum" sz="quarter" idx="12"/>
          </p:nvPr>
        </p:nvSpPr>
        <p:spPr/>
        <p:txBody>
          <a:bodyPr/>
          <a:lstStyle/>
          <a:p>
            <a:fld id="{C632149C-2690-4E3C-93EB-C2E1AAA96603}" type="slidenum">
              <a:rPr lang="en-IN" smtClean="0"/>
              <a:t>‹#›</a:t>
            </a:fld>
            <a:endParaRPr lang="en-IN"/>
          </a:p>
        </p:txBody>
      </p:sp>
    </p:spTree>
    <p:extLst>
      <p:ext uri="{BB962C8B-B14F-4D97-AF65-F5344CB8AC3E}">
        <p14:creationId xmlns:p14="http://schemas.microsoft.com/office/powerpoint/2010/main" val="724083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5149-48AA-FE39-8A87-FD4505BF8F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39AB25-351E-5B96-A161-E85078AF84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171D73-9A82-4C1A-AB9F-0AF985995F5A}"/>
              </a:ext>
            </a:extLst>
          </p:cNvPr>
          <p:cNvSpPr>
            <a:spLocks noGrp="1"/>
          </p:cNvSpPr>
          <p:nvPr>
            <p:ph type="dt" sz="half" idx="10"/>
          </p:nvPr>
        </p:nvSpPr>
        <p:spPr/>
        <p:txBody>
          <a:bodyPr/>
          <a:lstStyle/>
          <a:p>
            <a:fld id="{2BA6C001-1CE9-4D86-B8DD-74F5DC4C6AFD}" type="datetimeFigureOut">
              <a:rPr lang="en-IN" smtClean="0"/>
              <a:t>30-01-2024</a:t>
            </a:fld>
            <a:endParaRPr lang="en-IN"/>
          </a:p>
        </p:txBody>
      </p:sp>
      <p:sp>
        <p:nvSpPr>
          <p:cNvPr id="5" name="Footer Placeholder 4">
            <a:extLst>
              <a:ext uri="{FF2B5EF4-FFF2-40B4-BE49-F238E27FC236}">
                <a16:creationId xmlns:a16="http://schemas.microsoft.com/office/drawing/2014/main" id="{802C1702-A697-F667-C36A-440F211BB2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BB51D1-E75E-542F-D7C7-7DB1A32D7CDE}"/>
              </a:ext>
            </a:extLst>
          </p:cNvPr>
          <p:cNvSpPr>
            <a:spLocks noGrp="1"/>
          </p:cNvSpPr>
          <p:nvPr>
            <p:ph type="sldNum" sz="quarter" idx="12"/>
          </p:nvPr>
        </p:nvSpPr>
        <p:spPr/>
        <p:txBody>
          <a:bodyPr/>
          <a:lstStyle/>
          <a:p>
            <a:fld id="{C632149C-2690-4E3C-93EB-C2E1AAA96603}" type="slidenum">
              <a:rPr lang="en-IN" smtClean="0"/>
              <a:t>‹#›</a:t>
            </a:fld>
            <a:endParaRPr lang="en-IN"/>
          </a:p>
        </p:txBody>
      </p:sp>
    </p:spTree>
    <p:extLst>
      <p:ext uri="{BB962C8B-B14F-4D97-AF65-F5344CB8AC3E}">
        <p14:creationId xmlns:p14="http://schemas.microsoft.com/office/powerpoint/2010/main" val="1504471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8D726D-5557-C7EF-73E8-752FF3B0A7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8AECF4-F182-912F-99DF-8046A9A4F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B45F6-A083-7A48-DAB4-64DDDB06B568}"/>
              </a:ext>
            </a:extLst>
          </p:cNvPr>
          <p:cNvSpPr>
            <a:spLocks noGrp="1"/>
          </p:cNvSpPr>
          <p:nvPr>
            <p:ph type="dt" sz="half" idx="10"/>
          </p:nvPr>
        </p:nvSpPr>
        <p:spPr/>
        <p:txBody>
          <a:bodyPr/>
          <a:lstStyle/>
          <a:p>
            <a:fld id="{2BA6C001-1CE9-4D86-B8DD-74F5DC4C6AFD}" type="datetimeFigureOut">
              <a:rPr lang="en-IN" smtClean="0"/>
              <a:t>30-01-2024</a:t>
            </a:fld>
            <a:endParaRPr lang="en-IN"/>
          </a:p>
        </p:txBody>
      </p:sp>
      <p:sp>
        <p:nvSpPr>
          <p:cNvPr id="5" name="Footer Placeholder 4">
            <a:extLst>
              <a:ext uri="{FF2B5EF4-FFF2-40B4-BE49-F238E27FC236}">
                <a16:creationId xmlns:a16="http://schemas.microsoft.com/office/drawing/2014/main" id="{A064F634-C097-4B79-EDE5-2105218DB2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DD2850-B8FF-5A17-1548-6903122560D3}"/>
              </a:ext>
            </a:extLst>
          </p:cNvPr>
          <p:cNvSpPr>
            <a:spLocks noGrp="1"/>
          </p:cNvSpPr>
          <p:nvPr>
            <p:ph type="sldNum" sz="quarter" idx="12"/>
          </p:nvPr>
        </p:nvSpPr>
        <p:spPr/>
        <p:txBody>
          <a:bodyPr/>
          <a:lstStyle/>
          <a:p>
            <a:fld id="{C632149C-2690-4E3C-93EB-C2E1AAA96603}" type="slidenum">
              <a:rPr lang="en-IN" smtClean="0"/>
              <a:t>‹#›</a:t>
            </a:fld>
            <a:endParaRPr lang="en-IN"/>
          </a:p>
        </p:txBody>
      </p:sp>
    </p:spTree>
    <p:extLst>
      <p:ext uri="{BB962C8B-B14F-4D97-AF65-F5344CB8AC3E}">
        <p14:creationId xmlns:p14="http://schemas.microsoft.com/office/powerpoint/2010/main" val="1170339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3EAAB-AAF2-7A97-C057-18C540C4D5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92A47A-919B-9AFF-192F-39B30B074C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58EAEB-469F-57E2-ADC6-CD6A582D61E4}"/>
              </a:ext>
            </a:extLst>
          </p:cNvPr>
          <p:cNvSpPr>
            <a:spLocks noGrp="1"/>
          </p:cNvSpPr>
          <p:nvPr>
            <p:ph type="dt" sz="half" idx="10"/>
          </p:nvPr>
        </p:nvSpPr>
        <p:spPr/>
        <p:txBody>
          <a:bodyPr/>
          <a:lstStyle/>
          <a:p>
            <a:fld id="{2BA6C001-1CE9-4D86-B8DD-74F5DC4C6AFD}" type="datetimeFigureOut">
              <a:rPr lang="en-IN" smtClean="0"/>
              <a:t>30-01-2024</a:t>
            </a:fld>
            <a:endParaRPr lang="en-IN"/>
          </a:p>
        </p:txBody>
      </p:sp>
      <p:sp>
        <p:nvSpPr>
          <p:cNvPr id="5" name="Footer Placeholder 4">
            <a:extLst>
              <a:ext uri="{FF2B5EF4-FFF2-40B4-BE49-F238E27FC236}">
                <a16:creationId xmlns:a16="http://schemas.microsoft.com/office/drawing/2014/main" id="{22830E7E-51F3-2DD0-5CB0-A5FB02D209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F3042E-7BDE-9B1F-D145-CB62835190E9}"/>
              </a:ext>
            </a:extLst>
          </p:cNvPr>
          <p:cNvSpPr>
            <a:spLocks noGrp="1"/>
          </p:cNvSpPr>
          <p:nvPr>
            <p:ph type="sldNum" sz="quarter" idx="12"/>
          </p:nvPr>
        </p:nvSpPr>
        <p:spPr/>
        <p:txBody>
          <a:bodyPr/>
          <a:lstStyle/>
          <a:p>
            <a:fld id="{C632149C-2690-4E3C-93EB-C2E1AAA96603}" type="slidenum">
              <a:rPr lang="en-IN" smtClean="0"/>
              <a:t>‹#›</a:t>
            </a:fld>
            <a:endParaRPr lang="en-IN"/>
          </a:p>
        </p:txBody>
      </p:sp>
    </p:spTree>
    <p:extLst>
      <p:ext uri="{BB962C8B-B14F-4D97-AF65-F5344CB8AC3E}">
        <p14:creationId xmlns:p14="http://schemas.microsoft.com/office/powerpoint/2010/main" val="169325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9326-890E-DAC4-5F2B-C3C3110BB7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F502B6-E17A-E63E-5303-7FBC1B1E9E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968E79-9868-07C7-4260-019B13D1F8F4}"/>
              </a:ext>
            </a:extLst>
          </p:cNvPr>
          <p:cNvSpPr>
            <a:spLocks noGrp="1"/>
          </p:cNvSpPr>
          <p:nvPr>
            <p:ph type="dt" sz="half" idx="10"/>
          </p:nvPr>
        </p:nvSpPr>
        <p:spPr/>
        <p:txBody>
          <a:bodyPr/>
          <a:lstStyle/>
          <a:p>
            <a:fld id="{2BA6C001-1CE9-4D86-B8DD-74F5DC4C6AFD}" type="datetimeFigureOut">
              <a:rPr lang="en-IN" smtClean="0"/>
              <a:t>30-01-2024</a:t>
            </a:fld>
            <a:endParaRPr lang="en-IN"/>
          </a:p>
        </p:txBody>
      </p:sp>
      <p:sp>
        <p:nvSpPr>
          <p:cNvPr id="5" name="Footer Placeholder 4">
            <a:extLst>
              <a:ext uri="{FF2B5EF4-FFF2-40B4-BE49-F238E27FC236}">
                <a16:creationId xmlns:a16="http://schemas.microsoft.com/office/drawing/2014/main" id="{C20B29F7-A2D0-0E52-E0E4-2B34C076BD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5AECCD-A504-6511-785D-45EE1501C618}"/>
              </a:ext>
            </a:extLst>
          </p:cNvPr>
          <p:cNvSpPr>
            <a:spLocks noGrp="1"/>
          </p:cNvSpPr>
          <p:nvPr>
            <p:ph type="sldNum" sz="quarter" idx="12"/>
          </p:nvPr>
        </p:nvSpPr>
        <p:spPr/>
        <p:txBody>
          <a:bodyPr/>
          <a:lstStyle/>
          <a:p>
            <a:fld id="{C632149C-2690-4E3C-93EB-C2E1AAA96603}" type="slidenum">
              <a:rPr lang="en-IN" smtClean="0"/>
              <a:t>‹#›</a:t>
            </a:fld>
            <a:endParaRPr lang="en-IN"/>
          </a:p>
        </p:txBody>
      </p:sp>
    </p:spTree>
    <p:extLst>
      <p:ext uri="{BB962C8B-B14F-4D97-AF65-F5344CB8AC3E}">
        <p14:creationId xmlns:p14="http://schemas.microsoft.com/office/powerpoint/2010/main" val="3924433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E837-4524-8552-F65F-499719CE51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55043E-9401-15CE-14AF-83D3C34945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D0CB55-F4D7-0EAB-8E92-E4D559B411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8DEBA2-1B10-5DF3-B713-E86754AFE504}"/>
              </a:ext>
            </a:extLst>
          </p:cNvPr>
          <p:cNvSpPr>
            <a:spLocks noGrp="1"/>
          </p:cNvSpPr>
          <p:nvPr>
            <p:ph type="dt" sz="half" idx="10"/>
          </p:nvPr>
        </p:nvSpPr>
        <p:spPr/>
        <p:txBody>
          <a:bodyPr/>
          <a:lstStyle/>
          <a:p>
            <a:fld id="{2BA6C001-1CE9-4D86-B8DD-74F5DC4C6AFD}" type="datetimeFigureOut">
              <a:rPr lang="en-IN" smtClean="0"/>
              <a:t>30-01-2024</a:t>
            </a:fld>
            <a:endParaRPr lang="en-IN"/>
          </a:p>
        </p:txBody>
      </p:sp>
      <p:sp>
        <p:nvSpPr>
          <p:cNvPr id="6" name="Footer Placeholder 5">
            <a:extLst>
              <a:ext uri="{FF2B5EF4-FFF2-40B4-BE49-F238E27FC236}">
                <a16:creationId xmlns:a16="http://schemas.microsoft.com/office/drawing/2014/main" id="{3E9C5B2B-59D4-D2B8-A646-FDF20D44CC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39928-2014-0310-D2E4-7C19E7672433}"/>
              </a:ext>
            </a:extLst>
          </p:cNvPr>
          <p:cNvSpPr>
            <a:spLocks noGrp="1"/>
          </p:cNvSpPr>
          <p:nvPr>
            <p:ph type="sldNum" sz="quarter" idx="12"/>
          </p:nvPr>
        </p:nvSpPr>
        <p:spPr/>
        <p:txBody>
          <a:bodyPr/>
          <a:lstStyle/>
          <a:p>
            <a:fld id="{C632149C-2690-4E3C-93EB-C2E1AAA96603}" type="slidenum">
              <a:rPr lang="en-IN" smtClean="0"/>
              <a:t>‹#›</a:t>
            </a:fld>
            <a:endParaRPr lang="en-IN"/>
          </a:p>
        </p:txBody>
      </p:sp>
    </p:spTree>
    <p:extLst>
      <p:ext uri="{BB962C8B-B14F-4D97-AF65-F5344CB8AC3E}">
        <p14:creationId xmlns:p14="http://schemas.microsoft.com/office/powerpoint/2010/main" val="360116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3131-FA8D-D841-0B61-748C303CBA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F2E256-E7B6-3350-91F0-3F4BEC3E94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56106F-9476-794D-BBE7-4684C9A059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2D09CF-E9AF-F0E5-B6EA-C0B0227B38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6283A7-0520-371A-64B4-42ADF3EE7D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A61BCB-3D87-7EFE-9453-56180D3043A8}"/>
              </a:ext>
            </a:extLst>
          </p:cNvPr>
          <p:cNvSpPr>
            <a:spLocks noGrp="1"/>
          </p:cNvSpPr>
          <p:nvPr>
            <p:ph type="dt" sz="half" idx="10"/>
          </p:nvPr>
        </p:nvSpPr>
        <p:spPr/>
        <p:txBody>
          <a:bodyPr/>
          <a:lstStyle/>
          <a:p>
            <a:fld id="{2BA6C001-1CE9-4D86-B8DD-74F5DC4C6AFD}" type="datetimeFigureOut">
              <a:rPr lang="en-IN" smtClean="0"/>
              <a:t>30-01-2024</a:t>
            </a:fld>
            <a:endParaRPr lang="en-IN"/>
          </a:p>
        </p:txBody>
      </p:sp>
      <p:sp>
        <p:nvSpPr>
          <p:cNvPr id="8" name="Footer Placeholder 7">
            <a:extLst>
              <a:ext uri="{FF2B5EF4-FFF2-40B4-BE49-F238E27FC236}">
                <a16:creationId xmlns:a16="http://schemas.microsoft.com/office/drawing/2014/main" id="{F7A555AC-99AC-9FBD-BFD0-8B940A7A15D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C8AF8F-6790-E48A-E176-E3AE3BE4D1F5}"/>
              </a:ext>
            </a:extLst>
          </p:cNvPr>
          <p:cNvSpPr>
            <a:spLocks noGrp="1"/>
          </p:cNvSpPr>
          <p:nvPr>
            <p:ph type="sldNum" sz="quarter" idx="12"/>
          </p:nvPr>
        </p:nvSpPr>
        <p:spPr/>
        <p:txBody>
          <a:bodyPr/>
          <a:lstStyle/>
          <a:p>
            <a:fld id="{C632149C-2690-4E3C-93EB-C2E1AAA96603}" type="slidenum">
              <a:rPr lang="en-IN" smtClean="0"/>
              <a:t>‹#›</a:t>
            </a:fld>
            <a:endParaRPr lang="en-IN"/>
          </a:p>
        </p:txBody>
      </p:sp>
    </p:spTree>
    <p:extLst>
      <p:ext uri="{BB962C8B-B14F-4D97-AF65-F5344CB8AC3E}">
        <p14:creationId xmlns:p14="http://schemas.microsoft.com/office/powerpoint/2010/main" val="673378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7DCF-334E-9983-5D9C-BD67DD935A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19FF16-D5BC-31ED-466B-6F903915EE55}"/>
              </a:ext>
            </a:extLst>
          </p:cNvPr>
          <p:cNvSpPr>
            <a:spLocks noGrp="1"/>
          </p:cNvSpPr>
          <p:nvPr>
            <p:ph type="dt" sz="half" idx="10"/>
          </p:nvPr>
        </p:nvSpPr>
        <p:spPr/>
        <p:txBody>
          <a:bodyPr/>
          <a:lstStyle/>
          <a:p>
            <a:fld id="{2BA6C001-1CE9-4D86-B8DD-74F5DC4C6AFD}" type="datetimeFigureOut">
              <a:rPr lang="en-IN" smtClean="0"/>
              <a:t>30-01-2024</a:t>
            </a:fld>
            <a:endParaRPr lang="en-IN"/>
          </a:p>
        </p:txBody>
      </p:sp>
      <p:sp>
        <p:nvSpPr>
          <p:cNvPr id="4" name="Footer Placeholder 3">
            <a:extLst>
              <a:ext uri="{FF2B5EF4-FFF2-40B4-BE49-F238E27FC236}">
                <a16:creationId xmlns:a16="http://schemas.microsoft.com/office/drawing/2014/main" id="{EBF596FF-CB77-BFD8-6782-C084388E5D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90549F-7BCC-9F58-5487-C584567E5747}"/>
              </a:ext>
            </a:extLst>
          </p:cNvPr>
          <p:cNvSpPr>
            <a:spLocks noGrp="1"/>
          </p:cNvSpPr>
          <p:nvPr>
            <p:ph type="sldNum" sz="quarter" idx="12"/>
          </p:nvPr>
        </p:nvSpPr>
        <p:spPr/>
        <p:txBody>
          <a:bodyPr/>
          <a:lstStyle/>
          <a:p>
            <a:fld id="{C632149C-2690-4E3C-93EB-C2E1AAA96603}" type="slidenum">
              <a:rPr lang="en-IN" smtClean="0"/>
              <a:t>‹#›</a:t>
            </a:fld>
            <a:endParaRPr lang="en-IN"/>
          </a:p>
        </p:txBody>
      </p:sp>
    </p:spTree>
    <p:extLst>
      <p:ext uri="{BB962C8B-B14F-4D97-AF65-F5344CB8AC3E}">
        <p14:creationId xmlns:p14="http://schemas.microsoft.com/office/powerpoint/2010/main" val="57079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8849C2-51F4-4DE5-53A9-ED865BFF4C6A}"/>
              </a:ext>
            </a:extLst>
          </p:cNvPr>
          <p:cNvSpPr>
            <a:spLocks noGrp="1"/>
          </p:cNvSpPr>
          <p:nvPr>
            <p:ph type="dt" sz="half" idx="10"/>
          </p:nvPr>
        </p:nvSpPr>
        <p:spPr/>
        <p:txBody>
          <a:bodyPr/>
          <a:lstStyle/>
          <a:p>
            <a:fld id="{2BA6C001-1CE9-4D86-B8DD-74F5DC4C6AFD}" type="datetimeFigureOut">
              <a:rPr lang="en-IN" smtClean="0"/>
              <a:t>30-01-2024</a:t>
            </a:fld>
            <a:endParaRPr lang="en-IN"/>
          </a:p>
        </p:txBody>
      </p:sp>
      <p:sp>
        <p:nvSpPr>
          <p:cNvPr id="3" name="Footer Placeholder 2">
            <a:extLst>
              <a:ext uri="{FF2B5EF4-FFF2-40B4-BE49-F238E27FC236}">
                <a16:creationId xmlns:a16="http://schemas.microsoft.com/office/drawing/2014/main" id="{24C3A77E-3A86-0998-4E3D-CA08E5437D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E69EB8-9787-5F30-AF9F-33E65D52189D}"/>
              </a:ext>
            </a:extLst>
          </p:cNvPr>
          <p:cNvSpPr>
            <a:spLocks noGrp="1"/>
          </p:cNvSpPr>
          <p:nvPr>
            <p:ph type="sldNum" sz="quarter" idx="12"/>
          </p:nvPr>
        </p:nvSpPr>
        <p:spPr/>
        <p:txBody>
          <a:bodyPr/>
          <a:lstStyle/>
          <a:p>
            <a:fld id="{C632149C-2690-4E3C-93EB-C2E1AAA96603}" type="slidenum">
              <a:rPr lang="en-IN" smtClean="0"/>
              <a:t>‹#›</a:t>
            </a:fld>
            <a:endParaRPr lang="en-IN"/>
          </a:p>
        </p:txBody>
      </p:sp>
    </p:spTree>
    <p:extLst>
      <p:ext uri="{BB962C8B-B14F-4D97-AF65-F5344CB8AC3E}">
        <p14:creationId xmlns:p14="http://schemas.microsoft.com/office/powerpoint/2010/main" val="2378618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58BD9-B07D-419A-A3B0-D8B2934D7D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9C4BC6-DA6A-EFC5-FA46-F9270DE685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DE6D6B-21FA-1F70-031D-47E5E17E7A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6D00A-6E22-F63F-CB56-E4A1B2AFD6B6}"/>
              </a:ext>
            </a:extLst>
          </p:cNvPr>
          <p:cNvSpPr>
            <a:spLocks noGrp="1"/>
          </p:cNvSpPr>
          <p:nvPr>
            <p:ph type="dt" sz="half" idx="10"/>
          </p:nvPr>
        </p:nvSpPr>
        <p:spPr/>
        <p:txBody>
          <a:bodyPr/>
          <a:lstStyle/>
          <a:p>
            <a:fld id="{2BA6C001-1CE9-4D86-B8DD-74F5DC4C6AFD}" type="datetimeFigureOut">
              <a:rPr lang="en-IN" smtClean="0"/>
              <a:t>30-01-2024</a:t>
            </a:fld>
            <a:endParaRPr lang="en-IN"/>
          </a:p>
        </p:txBody>
      </p:sp>
      <p:sp>
        <p:nvSpPr>
          <p:cNvPr id="6" name="Footer Placeholder 5">
            <a:extLst>
              <a:ext uri="{FF2B5EF4-FFF2-40B4-BE49-F238E27FC236}">
                <a16:creationId xmlns:a16="http://schemas.microsoft.com/office/drawing/2014/main" id="{2E51A438-76EF-2F77-5FD3-974595EEE5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E1D932-8B61-0876-39C1-A909DEEA725B}"/>
              </a:ext>
            </a:extLst>
          </p:cNvPr>
          <p:cNvSpPr>
            <a:spLocks noGrp="1"/>
          </p:cNvSpPr>
          <p:nvPr>
            <p:ph type="sldNum" sz="quarter" idx="12"/>
          </p:nvPr>
        </p:nvSpPr>
        <p:spPr/>
        <p:txBody>
          <a:bodyPr/>
          <a:lstStyle/>
          <a:p>
            <a:fld id="{C632149C-2690-4E3C-93EB-C2E1AAA96603}" type="slidenum">
              <a:rPr lang="en-IN" smtClean="0"/>
              <a:t>‹#›</a:t>
            </a:fld>
            <a:endParaRPr lang="en-IN"/>
          </a:p>
        </p:txBody>
      </p:sp>
    </p:spTree>
    <p:extLst>
      <p:ext uri="{BB962C8B-B14F-4D97-AF65-F5344CB8AC3E}">
        <p14:creationId xmlns:p14="http://schemas.microsoft.com/office/powerpoint/2010/main" val="938865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E78F5-AAFA-DD2C-ED52-034DA94FA6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50FD6E-7E3B-42DF-E8AA-06BFEFE2D2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B4C887-2C65-7F9F-76C8-73382E447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A23FB-52B1-8A02-6B49-0C369B8465F7}"/>
              </a:ext>
            </a:extLst>
          </p:cNvPr>
          <p:cNvSpPr>
            <a:spLocks noGrp="1"/>
          </p:cNvSpPr>
          <p:nvPr>
            <p:ph type="dt" sz="half" idx="10"/>
          </p:nvPr>
        </p:nvSpPr>
        <p:spPr/>
        <p:txBody>
          <a:bodyPr/>
          <a:lstStyle/>
          <a:p>
            <a:fld id="{2BA6C001-1CE9-4D86-B8DD-74F5DC4C6AFD}" type="datetimeFigureOut">
              <a:rPr lang="en-IN" smtClean="0"/>
              <a:t>30-01-2024</a:t>
            </a:fld>
            <a:endParaRPr lang="en-IN"/>
          </a:p>
        </p:txBody>
      </p:sp>
      <p:sp>
        <p:nvSpPr>
          <p:cNvPr id="6" name="Footer Placeholder 5">
            <a:extLst>
              <a:ext uri="{FF2B5EF4-FFF2-40B4-BE49-F238E27FC236}">
                <a16:creationId xmlns:a16="http://schemas.microsoft.com/office/drawing/2014/main" id="{C77EDD68-D659-196F-F08E-9EAAC6C0B5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AE347A-C885-FBA2-BD2B-B66609526CFD}"/>
              </a:ext>
            </a:extLst>
          </p:cNvPr>
          <p:cNvSpPr>
            <a:spLocks noGrp="1"/>
          </p:cNvSpPr>
          <p:nvPr>
            <p:ph type="sldNum" sz="quarter" idx="12"/>
          </p:nvPr>
        </p:nvSpPr>
        <p:spPr/>
        <p:txBody>
          <a:bodyPr/>
          <a:lstStyle/>
          <a:p>
            <a:fld id="{C632149C-2690-4E3C-93EB-C2E1AAA96603}" type="slidenum">
              <a:rPr lang="en-IN" smtClean="0"/>
              <a:t>‹#›</a:t>
            </a:fld>
            <a:endParaRPr lang="en-IN"/>
          </a:p>
        </p:txBody>
      </p:sp>
    </p:spTree>
    <p:extLst>
      <p:ext uri="{BB962C8B-B14F-4D97-AF65-F5344CB8AC3E}">
        <p14:creationId xmlns:p14="http://schemas.microsoft.com/office/powerpoint/2010/main" val="3712543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D42B26-813D-15B3-ECDF-EDD6A96F54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BE5D48-384D-CBD5-3139-153E6371E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8953CF-B314-73FB-C85E-5F14F264C3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A6C001-1CE9-4D86-B8DD-74F5DC4C6AFD}" type="datetimeFigureOut">
              <a:rPr lang="en-IN" smtClean="0"/>
              <a:t>30-01-2024</a:t>
            </a:fld>
            <a:endParaRPr lang="en-IN"/>
          </a:p>
        </p:txBody>
      </p:sp>
      <p:sp>
        <p:nvSpPr>
          <p:cNvPr id="5" name="Footer Placeholder 4">
            <a:extLst>
              <a:ext uri="{FF2B5EF4-FFF2-40B4-BE49-F238E27FC236}">
                <a16:creationId xmlns:a16="http://schemas.microsoft.com/office/drawing/2014/main" id="{33E78269-6A73-ABE4-1B40-355F4C6CCB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77AF42-105B-AEC0-2B62-382EB4CEC4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32149C-2690-4E3C-93EB-C2E1AAA96603}" type="slidenum">
              <a:rPr lang="en-IN" smtClean="0"/>
              <a:t>‹#›</a:t>
            </a:fld>
            <a:endParaRPr lang="en-IN"/>
          </a:p>
        </p:txBody>
      </p:sp>
    </p:spTree>
    <p:extLst>
      <p:ext uri="{BB962C8B-B14F-4D97-AF65-F5344CB8AC3E}">
        <p14:creationId xmlns:p14="http://schemas.microsoft.com/office/powerpoint/2010/main" val="174174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ED07-E4B3-C966-7634-991FF85DA00B}"/>
              </a:ext>
            </a:extLst>
          </p:cNvPr>
          <p:cNvSpPr>
            <a:spLocks noGrp="1"/>
          </p:cNvSpPr>
          <p:nvPr>
            <p:ph type="ctrTitle"/>
          </p:nvPr>
        </p:nvSpPr>
        <p:spPr/>
        <p:txBody>
          <a:bodyPr/>
          <a:lstStyle/>
          <a:p>
            <a:r>
              <a:rPr lang="en-IN" dirty="0"/>
              <a:t>DevOps</a:t>
            </a:r>
          </a:p>
        </p:txBody>
      </p:sp>
      <p:sp>
        <p:nvSpPr>
          <p:cNvPr id="3" name="Subtitle 2">
            <a:extLst>
              <a:ext uri="{FF2B5EF4-FFF2-40B4-BE49-F238E27FC236}">
                <a16:creationId xmlns:a16="http://schemas.microsoft.com/office/drawing/2014/main" id="{880CF623-9863-FA97-BB77-5C87966923A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13090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1552-B56C-9196-C66A-0E4AE5EBC2D7}"/>
              </a:ext>
            </a:extLst>
          </p:cNvPr>
          <p:cNvSpPr>
            <a:spLocks noGrp="1"/>
          </p:cNvSpPr>
          <p:nvPr>
            <p:ph type="title"/>
          </p:nvPr>
        </p:nvSpPr>
        <p:spPr/>
        <p:txBody>
          <a:bodyPr/>
          <a:lstStyle/>
          <a:p>
            <a:r>
              <a:rPr lang="en-IN" dirty="0"/>
              <a:t>History of DevOps</a:t>
            </a:r>
          </a:p>
        </p:txBody>
      </p:sp>
      <p:sp>
        <p:nvSpPr>
          <p:cNvPr id="3" name="Content Placeholder 2">
            <a:extLst>
              <a:ext uri="{FF2B5EF4-FFF2-40B4-BE49-F238E27FC236}">
                <a16:creationId xmlns:a16="http://schemas.microsoft.com/office/drawing/2014/main" id="{22690170-F6BE-DFB3-BB63-7870959A273E}"/>
              </a:ext>
            </a:extLst>
          </p:cNvPr>
          <p:cNvSpPr>
            <a:spLocks noGrp="1"/>
          </p:cNvSpPr>
          <p:nvPr>
            <p:ph idx="1"/>
          </p:nvPr>
        </p:nvSpPr>
        <p:spPr/>
        <p:txBody>
          <a:bodyPr>
            <a:normAutofit lnSpcReduction="10000"/>
          </a:bodyPr>
          <a:lstStyle/>
          <a:p>
            <a:pPr algn="just"/>
            <a:r>
              <a:rPr lang="en-GB" b="1" i="0" dirty="0">
                <a:solidFill>
                  <a:srgbClr val="222222"/>
                </a:solidFill>
                <a:effectLst/>
              </a:rPr>
              <a:t>2008: </a:t>
            </a:r>
            <a:r>
              <a:rPr lang="en-GB" b="0" i="0" dirty="0">
                <a:solidFill>
                  <a:srgbClr val="000000"/>
                </a:solidFill>
                <a:effectLst/>
              </a:rPr>
              <a:t>It was in 2008 at an Agile conference conducted in Toronto, Canada, when a man named Andrew Shafer attempted to arrange a meetup session that was called “Agile Infrastructure.” Patrick was seemingly the only person who had attended this session. Andrew, after receiving a huge amount of negative feedback regarding this said that even he did not show up to his own session. However, Patrick was quite excited finally come across a like-minded person. He hunted Shafer down at the conference and talked to him in the hallway. They later went on to form a discussion group for various people who wanted to post their ideas that would help bring a relevant solution to the wide gap between development and operations. </a:t>
            </a:r>
          </a:p>
          <a:p>
            <a:endParaRPr lang="en-IN" dirty="0"/>
          </a:p>
        </p:txBody>
      </p:sp>
    </p:spTree>
    <p:extLst>
      <p:ext uri="{BB962C8B-B14F-4D97-AF65-F5344CB8AC3E}">
        <p14:creationId xmlns:p14="http://schemas.microsoft.com/office/powerpoint/2010/main" val="736217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EEFA-D003-7A96-1D01-1B04A9F6FF67}"/>
              </a:ext>
            </a:extLst>
          </p:cNvPr>
          <p:cNvSpPr>
            <a:spLocks noGrp="1"/>
          </p:cNvSpPr>
          <p:nvPr>
            <p:ph type="title"/>
          </p:nvPr>
        </p:nvSpPr>
        <p:spPr/>
        <p:txBody>
          <a:bodyPr/>
          <a:lstStyle/>
          <a:p>
            <a:r>
              <a:rPr lang="en-IN" dirty="0"/>
              <a:t>History of DevOps</a:t>
            </a:r>
          </a:p>
        </p:txBody>
      </p:sp>
      <p:sp>
        <p:nvSpPr>
          <p:cNvPr id="3" name="Content Placeholder 2">
            <a:extLst>
              <a:ext uri="{FF2B5EF4-FFF2-40B4-BE49-F238E27FC236}">
                <a16:creationId xmlns:a16="http://schemas.microsoft.com/office/drawing/2014/main" id="{C766C422-B09B-BCD8-F043-DB44C2A34655}"/>
              </a:ext>
            </a:extLst>
          </p:cNvPr>
          <p:cNvSpPr>
            <a:spLocks noGrp="1"/>
          </p:cNvSpPr>
          <p:nvPr>
            <p:ph idx="1"/>
          </p:nvPr>
        </p:nvSpPr>
        <p:spPr/>
        <p:txBody>
          <a:bodyPr>
            <a:noAutofit/>
          </a:bodyPr>
          <a:lstStyle/>
          <a:p>
            <a:pPr marL="0" indent="0" algn="just">
              <a:buNone/>
            </a:pPr>
            <a:r>
              <a:rPr lang="en-GB" b="1" i="0" dirty="0">
                <a:solidFill>
                  <a:srgbClr val="222222"/>
                </a:solidFill>
                <a:effectLst/>
              </a:rPr>
              <a:t>2009:</a:t>
            </a:r>
            <a:r>
              <a:rPr lang="en-GB" b="0" i="0" dirty="0">
                <a:solidFill>
                  <a:srgbClr val="000000"/>
                </a:solidFill>
                <a:effectLst/>
              </a:rPr>
              <a:t> During the initial stages, not a lot came forth with their ideas with this perspective. However, things started looking up in the June of 2009, Paul Hammond and John </a:t>
            </a:r>
            <a:r>
              <a:rPr lang="en-GB" b="0" i="0" dirty="0" err="1">
                <a:solidFill>
                  <a:srgbClr val="000000"/>
                </a:solidFill>
                <a:effectLst/>
              </a:rPr>
              <a:t>Allspaw</a:t>
            </a:r>
            <a:r>
              <a:rPr lang="en-GB" b="0" i="0" dirty="0">
                <a:solidFill>
                  <a:srgbClr val="000000"/>
                </a:solidFill>
                <a:effectLst/>
              </a:rPr>
              <a:t> conducted a lecture entitled “10+ Deploys a Day: Dev and Ops Cooperation at Flickr.” Patrick ended up watching the streaming video of that presentation when he was home in Belgium. Its views highly resonated with him making him realize that this was exactly the solution he had been looking for. Motivated by this lecture, he arranged a gathering of system administrators and developers to sit together and discuss the most ideal ways to begin bridging the gap between these two heterogeneous fields. This event was named </a:t>
            </a:r>
            <a:r>
              <a:rPr lang="en-GB" b="0" i="0" dirty="0" err="1">
                <a:solidFill>
                  <a:srgbClr val="000000"/>
                </a:solidFill>
                <a:effectLst/>
              </a:rPr>
              <a:t>DevOpsDays</a:t>
            </a:r>
            <a:r>
              <a:rPr lang="en-GB" b="0" i="0" dirty="0">
                <a:solidFill>
                  <a:srgbClr val="000000"/>
                </a:solidFill>
                <a:effectLst/>
              </a:rPr>
              <a:t>, and was held during the final week of October 2009. </a:t>
            </a:r>
          </a:p>
          <a:p>
            <a:pPr marL="0" indent="0">
              <a:buNone/>
            </a:pPr>
            <a:br>
              <a:rPr lang="en-GB" dirty="0"/>
            </a:br>
            <a:endParaRPr lang="en-IN" dirty="0"/>
          </a:p>
        </p:txBody>
      </p:sp>
    </p:spTree>
    <p:extLst>
      <p:ext uri="{BB962C8B-B14F-4D97-AF65-F5344CB8AC3E}">
        <p14:creationId xmlns:p14="http://schemas.microsoft.com/office/powerpoint/2010/main" val="2235278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99F8-2F43-9D69-C883-0DC353DB8A9D}"/>
              </a:ext>
            </a:extLst>
          </p:cNvPr>
          <p:cNvSpPr>
            <a:spLocks noGrp="1"/>
          </p:cNvSpPr>
          <p:nvPr>
            <p:ph type="title"/>
          </p:nvPr>
        </p:nvSpPr>
        <p:spPr/>
        <p:txBody>
          <a:bodyPr/>
          <a:lstStyle/>
          <a:p>
            <a:r>
              <a:rPr lang="en-IN" dirty="0"/>
              <a:t>History of DevOps</a:t>
            </a:r>
          </a:p>
        </p:txBody>
      </p:sp>
      <p:sp>
        <p:nvSpPr>
          <p:cNvPr id="3" name="Content Placeholder 2">
            <a:extLst>
              <a:ext uri="{FF2B5EF4-FFF2-40B4-BE49-F238E27FC236}">
                <a16:creationId xmlns:a16="http://schemas.microsoft.com/office/drawing/2014/main" id="{90FF65CC-E334-231E-0241-005847CB653E}"/>
              </a:ext>
            </a:extLst>
          </p:cNvPr>
          <p:cNvSpPr>
            <a:spLocks noGrp="1"/>
          </p:cNvSpPr>
          <p:nvPr>
            <p:ph idx="1"/>
          </p:nvPr>
        </p:nvSpPr>
        <p:spPr/>
        <p:txBody>
          <a:bodyPr/>
          <a:lstStyle/>
          <a:p>
            <a:pPr algn="just"/>
            <a:r>
              <a:rPr lang="en-GB" b="1" i="0" dirty="0">
                <a:solidFill>
                  <a:srgbClr val="222222"/>
                </a:solidFill>
                <a:effectLst/>
              </a:rPr>
              <a:t>2010</a:t>
            </a:r>
            <a:r>
              <a:rPr lang="en-GB" b="0" i="0" dirty="0">
                <a:solidFill>
                  <a:srgbClr val="000000"/>
                </a:solidFill>
                <a:effectLst/>
              </a:rPr>
              <a:t>: With the significant amount of attention that this event gathered from experts in both fields, there are lively debates held over Twitter where users used the hashtag #DevOps. This was all that was needed for smaller tech enterprises to make an effort in amalgamating the DevOps practices and the tools built to help new teams that are forming. By this time, DevOps managed to acquire a grassroots following where members began extensively pushing their respective ideas. </a:t>
            </a:r>
          </a:p>
          <a:p>
            <a:pPr marL="0" indent="0">
              <a:buNone/>
            </a:pPr>
            <a:endParaRPr lang="en-IN" dirty="0"/>
          </a:p>
        </p:txBody>
      </p:sp>
    </p:spTree>
    <p:extLst>
      <p:ext uri="{BB962C8B-B14F-4D97-AF65-F5344CB8AC3E}">
        <p14:creationId xmlns:p14="http://schemas.microsoft.com/office/powerpoint/2010/main" val="2460909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E9BA2-A71E-CA98-0244-11C512B26B84}"/>
              </a:ext>
            </a:extLst>
          </p:cNvPr>
          <p:cNvSpPr>
            <a:spLocks noGrp="1"/>
          </p:cNvSpPr>
          <p:nvPr>
            <p:ph type="title"/>
          </p:nvPr>
        </p:nvSpPr>
        <p:spPr/>
        <p:txBody>
          <a:bodyPr/>
          <a:lstStyle/>
          <a:p>
            <a:r>
              <a:rPr lang="en-IN" dirty="0"/>
              <a:t>History of DevOps</a:t>
            </a:r>
          </a:p>
        </p:txBody>
      </p:sp>
      <p:sp>
        <p:nvSpPr>
          <p:cNvPr id="3" name="Content Placeholder 2">
            <a:extLst>
              <a:ext uri="{FF2B5EF4-FFF2-40B4-BE49-F238E27FC236}">
                <a16:creationId xmlns:a16="http://schemas.microsoft.com/office/drawing/2014/main" id="{B9EC7A66-B8C7-741E-F673-CF81E0B8E411}"/>
              </a:ext>
            </a:extLst>
          </p:cNvPr>
          <p:cNvSpPr>
            <a:spLocks noGrp="1"/>
          </p:cNvSpPr>
          <p:nvPr>
            <p:ph idx="1"/>
          </p:nvPr>
        </p:nvSpPr>
        <p:spPr/>
        <p:txBody>
          <a:bodyPr>
            <a:normAutofit/>
          </a:bodyPr>
          <a:lstStyle/>
          <a:p>
            <a:pPr marL="0" indent="0" algn="just">
              <a:buNone/>
            </a:pPr>
            <a:r>
              <a:rPr lang="en-GB" b="1" i="0" dirty="0">
                <a:solidFill>
                  <a:srgbClr val="222222"/>
                </a:solidFill>
                <a:effectLst/>
              </a:rPr>
              <a:t>2011:</a:t>
            </a:r>
            <a:r>
              <a:rPr lang="en-GB" b="0" i="0" dirty="0">
                <a:solidFill>
                  <a:srgbClr val="000000"/>
                </a:solidFill>
                <a:effectLst/>
              </a:rPr>
              <a:t> It was in March 2011 when Cameron Haight of Gartner offered his predictions for DevOps to take a course in the following few years. With his positive outlook, many other members and users came and began implementing DevOps with wide ideas. Soon enough, enterprises regardless of how small or big scale they are started adopting DevOps. DevOps is one of the most internal frameworks in the workspace and were beginning to adopt these new practices. With DevOps earning more and more fame, it is a thing similar to Agile. </a:t>
            </a:r>
          </a:p>
          <a:p>
            <a:pPr marL="0" indent="0">
              <a:buNone/>
            </a:pPr>
            <a:endParaRPr lang="en-IN" dirty="0"/>
          </a:p>
        </p:txBody>
      </p:sp>
    </p:spTree>
    <p:extLst>
      <p:ext uri="{BB962C8B-B14F-4D97-AF65-F5344CB8AC3E}">
        <p14:creationId xmlns:p14="http://schemas.microsoft.com/office/powerpoint/2010/main" val="646924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DF525-48F1-DD50-026B-F4A43171D22C}"/>
              </a:ext>
            </a:extLst>
          </p:cNvPr>
          <p:cNvSpPr>
            <a:spLocks noGrp="1"/>
          </p:cNvSpPr>
          <p:nvPr>
            <p:ph type="title"/>
          </p:nvPr>
        </p:nvSpPr>
        <p:spPr/>
        <p:txBody>
          <a:bodyPr/>
          <a:lstStyle/>
          <a:p>
            <a:r>
              <a:rPr lang="en-IN" dirty="0"/>
              <a:t>History of DevOps</a:t>
            </a:r>
          </a:p>
        </p:txBody>
      </p:sp>
      <p:sp>
        <p:nvSpPr>
          <p:cNvPr id="3" name="Content Placeholder 2">
            <a:extLst>
              <a:ext uri="{FF2B5EF4-FFF2-40B4-BE49-F238E27FC236}">
                <a16:creationId xmlns:a16="http://schemas.microsoft.com/office/drawing/2014/main" id="{1AA5B764-5510-68B6-560F-BEF5ED17859A}"/>
              </a:ext>
            </a:extLst>
          </p:cNvPr>
          <p:cNvSpPr>
            <a:spLocks noGrp="1"/>
          </p:cNvSpPr>
          <p:nvPr>
            <p:ph idx="1"/>
          </p:nvPr>
        </p:nvSpPr>
        <p:spPr>
          <a:xfrm>
            <a:off x="838200" y="1825625"/>
            <a:ext cx="10515600" cy="4667250"/>
          </a:xfrm>
        </p:spPr>
        <p:txBody>
          <a:bodyPr>
            <a:normAutofit lnSpcReduction="10000"/>
          </a:bodyPr>
          <a:lstStyle/>
          <a:p>
            <a:pPr marL="0" indent="0" algn="just">
              <a:buNone/>
            </a:pPr>
            <a:r>
              <a:rPr lang="en-GB" b="1" i="0" dirty="0">
                <a:solidFill>
                  <a:srgbClr val="222222"/>
                </a:solidFill>
                <a:effectLst/>
              </a:rPr>
              <a:t>2015</a:t>
            </a:r>
            <a:r>
              <a:rPr lang="en-GB" b="0" i="0" dirty="0">
                <a:solidFill>
                  <a:srgbClr val="000000"/>
                </a:solidFill>
                <a:effectLst/>
              </a:rPr>
              <a:t>: DevOps incorporated into </a:t>
            </a:r>
            <a:r>
              <a:rPr lang="en-GB" b="0" i="0" dirty="0" err="1">
                <a:solidFill>
                  <a:srgbClr val="000000"/>
                </a:solidFill>
                <a:effectLst/>
              </a:rPr>
              <a:t>SAFe</a:t>
            </a:r>
            <a:r>
              <a:rPr lang="en-GB" b="0" i="0" dirty="0">
                <a:solidFill>
                  <a:srgbClr val="000000"/>
                </a:solidFill>
                <a:effectLst/>
              </a:rPr>
              <a:t>. </a:t>
            </a:r>
            <a:r>
              <a:rPr lang="en-GB" b="0" i="0" dirty="0" err="1">
                <a:solidFill>
                  <a:srgbClr val="000000"/>
                </a:solidFill>
                <a:effectLst/>
              </a:rPr>
              <a:t>SAFe</a:t>
            </a:r>
            <a:r>
              <a:rPr lang="en-GB" b="0" i="0" dirty="0">
                <a:solidFill>
                  <a:srgbClr val="000000"/>
                </a:solidFill>
                <a:effectLst/>
              </a:rPr>
              <a:t> is rapidly gaining traction in the enterprise arena, where DevOps is adopted and scaled across. </a:t>
            </a:r>
          </a:p>
          <a:p>
            <a:pPr marL="0" indent="0" algn="just">
              <a:buNone/>
            </a:pPr>
            <a:r>
              <a:rPr lang="en-GB" b="1" i="0" dirty="0">
                <a:solidFill>
                  <a:srgbClr val="222222"/>
                </a:solidFill>
                <a:effectLst/>
              </a:rPr>
              <a:t>2016</a:t>
            </a:r>
            <a:r>
              <a:rPr lang="en-GB" b="0" i="0" dirty="0">
                <a:solidFill>
                  <a:srgbClr val="000000"/>
                </a:solidFill>
                <a:effectLst/>
              </a:rPr>
              <a:t>: DevOps is the new norm for high-performing companies “Clearly, what was state of-the-art three years ago is just not good enough for today’s business environment.” </a:t>
            </a:r>
          </a:p>
          <a:p>
            <a:pPr marL="0" indent="0" algn="just">
              <a:buNone/>
            </a:pPr>
            <a:r>
              <a:rPr lang="en-GB" b="1" i="0" dirty="0">
                <a:solidFill>
                  <a:srgbClr val="222222"/>
                </a:solidFill>
                <a:effectLst/>
              </a:rPr>
              <a:t>2018</a:t>
            </a:r>
            <a:r>
              <a:rPr lang="en-GB" b="0" i="0" dirty="0">
                <a:solidFill>
                  <a:srgbClr val="000000"/>
                </a:solidFill>
                <a:effectLst/>
              </a:rPr>
              <a:t>: </a:t>
            </a:r>
            <a:r>
              <a:rPr lang="en-GB" dirty="0">
                <a:solidFill>
                  <a:srgbClr val="000000"/>
                </a:solidFill>
              </a:rPr>
              <a:t>State of </a:t>
            </a:r>
            <a:r>
              <a:rPr lang="en-GB" dirty="0" err="1">
                <a:solidFill>
                  <a:srgbClr val="000000"/>
                </a:solidFill>
              </a:rPr>
              <a:t>Devops</a:t>
            </a:r>
            <a:r>
              <a:rPr lang="en-GB" b="0" i="0" dirty="0">
                <a:solidFill>
                  <a:srgbClr val="000000"/>
                </a:solidFill>
                <a:effectLst/>
              </a:rPr>
              <a:t> report defines 5- stage approach From level 0 to 5, a descriptive, pragmatic approach is introduced to guide teams and mature DevOps initiatives, a report sponsored by Deloitte.</a:t>
            </a:r>
          </a:p>
          <a:p>
            <a:pPr marL="0" indent="0" algn="just">
              <a:buNone/>
            </a:pPr>
            <a:r>
              <a:rPr lang="en-GB" b="1" i="0" dirty="0">
                <a:solidFill>
                  <a:srgbClr val="222222"/>
                </a:solidFill>
                <a:effectLst/>
              </a:rPr>
              <a:t>2019</a:t>
            </a:r>
            <a:r>
              <a:rPr lang="en-GB" b="0" i="0" dirty="0">
                <a:solidFill>
                  <a:srgbClr val="000000"/>
                </a:solidFill>
                <a:effectLst/>
              </a:rPr>
              <a:t>: Enterprises embed more IT functions in their teams next to ‘Dev’ and ‘Ops’ “organizations are embedding security (</a:t>
            </a:r>
            <a:r>
              <a:rPr lang="en-GB" b="0" i="0" dirty="0" err="1">
                <a:solidFill>
                  <a:srgbClr val="000000"/>
                </a:solidFill>
                <a:effectLst/>
              </a:rPr>
              <a:t>DevSecOps</a:t>
            </a:r>
            <a:r>
              <a:rPr lang="en-GB" b="0" i="0" dirty="0">
                <a:solidFill>
                  <a:srgbClr val="000000"/>
                </a:solidFill>
                <a:effectLst/>
              </a:rPr>
              <a:t>), privacy, policy, data (</a:t>
            </a:r>
            <a:r>
              <a:rPr lang="en-GB" b="0" i="0" dirty="0" err="1">
                <a:solidFill>
                  <a:srgbClr val="000000"/>
                </a:solidFill>
                <a:effectLst/>
              </a:rPr>
              <a:t>DataOps</a:t>
            </a:r>
            <a:r>
              <a:rPr lang="en-GB" b="0" i="0" dirty="0">
                <a:solidFill>
                  <a:srgbClr val="000000"/>
                </a:solidFill>
                <a:effectLst/>
              </a:rPr>
              <a:t>) and controls into their DevOps culture and processes.” </a:t>
            </a:r>
          </a:p>
          <a:p>
            <a:pPr marL="0" indent="0" algn="l">
              <a:buNone/>
            </a:pPr>
            <a:endParaRPr lang="en-GB" b="0" i="0" dirty="0">
              <a:solidFill>
                <a:srgbClr val="000000"/>
              </a:solidFill>
              <a:effectLst/>
              <a:latin typeface="unset"/>
            </a:endParaRPr>
          </a:p>
          <a:p>
            <a:endParaRPr lang="en-IN" dirty="0"/>
          </a:p>
        </p:txBody>
      </p:sp>
    </p:spTree>
    <p:extLst>
      <p:ext uri="{BB962C8B-B14F-4D97-AF65-F5344CB8AC3E}">
        <p14:creationId xmlns:p14="http://schemas.microsoft.com/office/powerpoint/2010/main" val="2296901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D19B-4076-0425-97FC-A36781C20D2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CE6B08C-8EFD-7203-2457-54E0360E69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045653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9D8F212-C756-D4FA-B50B-7F3FAC69D91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11501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0C72-CA41-F651-8AC3-8832F31414AD}"/>
              </a:ext>
            </a:extLst>
          </p:cNvPr>
          <p:cNvSpPr>
            <a:spLocks noGrp="1"/>
          </p:cNvSpPr>
          <p:nvPr>
            <p:ph type="title"/>
          </p:nvPr>
        </p:nvSpPr>
        <p:spPr/>
        <p:txBody>
          <a:bodyPr/>
          <a:lstStyle/>
          <a:p>
            <a:r>
              <a:rPr lang="en-GB" dirty="0"/>
              <a:t>Continuous Code Inspection</a:t>
            </a:r>
            <a:endParaRPr lang="en-IN" dirty="0"/>
          </a:p>
        </p:txBody>
      </p:sp>
      <p:sp>
        <p:nvSpPr>
          <p:cNvPr id="3" name="Content Placeholder 2">
            <a:extLst>
              <a:ext uri="{FF2B5EF4-FFF2-40B4-BE49-F238E27FC236}">
                <a16:creationId xmlns:a16="http://schemas.microsoft.com/office/drawing/2014/main" id="{38D2F504-2A3E-B3DE-5A73-46A0721F786C}"/>
              </a:ext>
            </a:extLst>
          </p:cNvPr>
          <p:cNvSpPr>
            <a:spLocks noGrp="1"/>
          </p:cNvSpPr>
          <p:nvPr>
            <p:ph idx="1"/>
          </p:nvPr>
        </p:nvSpPr>
        <p:spPr/>
        <p:txBody>
          <a:bodyPr/>
          <a:lstStyle/>
          <a:p>
            <a:pPr algn="just"/>
            <a:r>
              <a:rPr lang="en-GB" dirty="0"/>
              <a:t>Continuous code inspection allows you to perform static code analysis and highlight bugs, vulnerabilities, and other code issues related to standards. Quality profiles and quality gates can be integrated with a continuous integration server. In short static code analysis (SCA) helps to analyse the code without running it.</a:t>
            </a:r>
            <a:endParaRPr lang="en-IN" dirty="0"/>
          </a:p>
        </p:txBody>
      </p:sp>
    </p:spTree>
    <p:extLst>
      <p:ext uri="{BB962C8B-B14F-4D97-AF65-F5344CB8AC3E}">
        <p14:creationId xmlns:p14="http://schemas.microsoft.com/office/powerpoint/2010/main" val="3741533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A58F6-6583-AFD9-A1BD-E17394DE97B7}"/>
              </a:ext>
            </a:extLst>
          </p:cNvPr>
          <p:cNvSpPr>
            <a:spLocks noGrp="1"/>
          </p:cNvSpPr>
          <p:nvPr>
            <p:ph type="title"/>
          </p:nvPr>
        </p:nvSpPr>
        <p:spPr/>
        <p:txBody>
          <a:bodyPr/>
          <a:lstStyle/>
          <a:p>
            <a:r>
              <a:rPr lang="en-GB" dirty="0"/>
              <a:t>Objectives</a:t>
            </a:r>
            <a:endParaRPr lang="en-IN" dirty="0"/>
          </a:p>
        </p:txBody>
      </p:sp>
      <p:sp>
        <p:nvSpPr>
          <p:cNvPr id="3" name="Content Placeholder 2">
            <a:extLst>
              <a:ext uri="{FF2B5EF4-FFF2-40B4-BE49-F238E27FC236}">
                <a16:creationId xmlns:a16="http://schemas.microsoft.com/office/drawing/2014/main" id="{E2339233-B76E-7557-D7DF-AB7038CB0F13}"/>
              </a:ext>
            </a:extLst>
          </p:cNvPr>
          <p:cNvSpPr>
            <a:spLocks noGrp="1"/>
          </p:cNvSpPr>
          <p:nvPr>
            <p:ph idx="1"/>
          </p:nvPr>
        </p:nvSpPr>
        <p:spPr/>
        <p:txBody>
          <a:bodyPr>
            <a:normAutofit lnSpcReduction="10000"/>
          </a:bodyPr>
          <a:lstStyle/>
          <a:p>
            <a:pPr algn="just"/>
            <a:r>
              <a:rPr lang="en-GB" dirty="0"/>
              <a:t>To maintain code quality.</a:t>
            </a:r>
          </a:p>
          <a:p>
            <a:pPr algn="just"/>
            <a:endParaRPr lang="en-GB" dirty="0"/>
          </a:p>
          <a:p>
            <a:pPr algn="just"/>
            <a:r>
              <a:rPr lang="en-GB" dirty="0"/>
              <a:t>To identify potential code quality issues during the development phase.</a:t>
            </a:r>
          </a:p>
          <a:p>
            <a:pPr algn="just"/>
            <a:endParaRPr lang="en-GB" dirty="0"/>
          </a:p>
          <a:p>
            <a:pPr algn="just"/>
            <a:r>
              <a:rPr lang="en-GB" dirty="0"/>
              <a:t>To cultivate the habit to write better quality of code with continuous improvement.</a:t>
            </a:r>
          </a:p>
          <a:p>
            <a:pPr algn="just"/>
            <a:endParaRPr lang="en-GB" dirty="0"/>
          </a:p>
          <a:p>
            <a:pPr algn="just"/>
            <a:r>
              <a:rPr lang="en-GB" dirty="0"/>
              <a:t>To fix programming errors , finding bugs, or ensuring conformance to coding guidelines.</a:t>
            </a:r>
            <a:endParaRPr lang="en-IN" dirty="0"/>
          </a:p>
        </p:txBody>
      </p:sp>
    </p:spTree>
    <p:extLst>
      <p:ext uri="{BB962C8B-B14F-4D97-AF65-F5344CB8AC3E}">
        <p14:creationId xmlns:p14="http://schemas.microsoft.com/office/powerpoint/2010/main" val="1146606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D423-D82C-32F7-196F-C2A18FAFAF5A}"/>
              </a:ext>
            </a:extLst>
          </p:cNvPr>
          <p:cNvSpPr>
            <a:spLocks noGrp="1"/>
          </p:cNvSpPr>
          <p:nvPr>
            <p:ph type="title"/>
          </p:nvPr>
        </p:nvSpPr>
        <p:spPr/>
        <p:txBody>
          <a:bodyPr/>
          <a:lstStyle/>
          <a:p>
            <a:r>
              <a:rPr lang="en-GB" dirty="0"/>
              <a:t>Benefits</a:t>
            </a:r>
            <a:endParaRPr lang="en-IN" dirty="0"/>
          </a:p>
        </p:txBody>
      </p:sp>
      <p:sp>
        <p:nvSpPr>
          <p:cNvPr id="3" name="Content Placeholder 2">
            <a:extLst>
              <a:ext uri="{FF2B5EF4-FFF2-40B4-BE49-F238E27FC236}">
                <a16:creationId xmlns:a16="http://schemas.microsoft.com/office/drawing/2014/main" id="{25617E15-525D-223E-F7C8-5420A12E834B}"/>
              </a:ext>
            </a:extLst>
          </p:cNvPr>
          <p:cNvSpPr>
            <a:spLocks noGrp="1"/>
          </p:cNvSpPr>
          <p:nvPr>
            <p:ph idx="1"/>
          </p:nvPr>
        </p:nvSpPr>
        <p:spPr/>
        <p:txBody>
          <a:bodyPr/>
          <a:lstStyle/>
          <a:p>
            <a:r>
              <a:rPr lang="en-GB" dirty="0"/>
              <a:t>SCA tools are affordable open-source or available with SDK’s.</a:t>
            </a:r>
          </a:p>
          <a:p>
            <a:r>
              <a:rPr lang="en-GB" dirty="0"/>
              <a:t>Automated Code Analysis</a:t>
            </a:r>
          </a:p>
          <a:p>
            <a:r>
              <a:rPr lang="en-GB" dirty="0"/>
              <a:t>Repeatable</a:t>
            </a:r>
          </a:p>
          <a:p>
            <a:r>
              <a:rPr lang="en-GB" dirty="0"/>
              <a:t>Details analysis on AS-IS scenario of code</a:t>
            </a:r>
          </a:p>
          <a:p>
            <a:r>
              <a:rPr lang="en-GB" dirty="0"/>
              <a:t>Customizable</a:t>
            </a:r>
          </a:p>
          <a:p>
            <a:r>
              <a:rPr lang="en-GB" dirty="0"/>
              <a:t>No human intervention except initial configuration for code analysis</a:t>
            </a:r>
          </a:p>
          <a:p>
            <a:r>
              <a:rPr lang="en-GB" dirty="0"/>
              <a:t>Huge rule set and efficient scanning of a large codebase</a:t>
            </a:r>
          </a:p>
          <a:p>
            <a:endParaRPr lang="en-IN" dirty="0"/>
          </a:p>
        </p:txBody>
      </p:sp>
    </p:spTree>
    <p:extLst>
      <p:ext uri="{BB962C8B-B14F-4D97-AF65-F5344CB8AC3E}">
        <p14:creationId xmlns:p14="http://schemas.microsoft.com/office/powerpoint/2010/main" val="218466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8C14-2F36-B121-AA32-20F08939CE50}"/>
              </a:ext>
            </a:extLst>
          </p:cNvPr>
          <p:cNvSpPr>
            <a:spLocks noGrp="1"/>
          </p:cNvSpPr>
          <p:nvPr>
            <p:ph type="title"/>
          </p:nvPr>
        </p:nvSpPr>
        <p:spPr/>
        <p:txBody>
          <a:bodyPr/>
          <a:lstStyle/>
          <a:p>
            <a:r>
              <a:rPr lang="en-IN" dirty="0"/>
              <a:t>DevOps</a:t>
            </a:r>
          </a:p>
        </p:txBody>
      </p:sp>
      <p:sp>
        <p:nvSpPr>
          <p:cNvPr id="3" name="Content Placeholder 2">
            <a:extLst>
              <a:ext uri="{FF2B5EF4-FFF2-40B4-BE49-F238E27FC236}">
                <a16:creationId xmlns:a16="http://schemas.microsoft.com/office/drawing/2014/main" id="{43A25157-6E37-D8DC-A614-DAC2B9ADCE07}"/>
              </a:ext>
            </a:extLst>
          </p:cNvPr>
          <p:cNvSpPr>
            <a:spLocks noGrp="1"/>
          </p:cNvSpPr>
          <p:nvPr>
            <p:ph idx="1"/>
          </p:nvPr>
        </p:nvSpPr>
        <p:spPr/>
        <p:txBody>
          <a:bodyPr/>
          <a:lstStyle/>
          <a:p>
            <a:pPr algn="just"/>
            <a:r>
              <a:rPr lang="en-GB" b="1" i="0" dirty="0">
                <a:solidFill>
                  <a:srgbClr val="202124"/>
                </a:solidFill>
                <a:effectLst/>
                <a:latin typeface="Arial" panose="020B0604020202020204" pitchFamily="34" charset="0"/>
                <a:cs typeface="Arial" panose="020B0604020202020204" pitchFamily="34" charset="0"/>
              </a:rPr>
              <a:t>DevOps</a:t>
            </a:r>
            <a:r>
              <a:rPr lang="en-GB" b="0" i="0" dirty="0">
                <a:solidFill>
                  <a:srgbClr val="202124"/>
                </a:solidFill>
                <a:effectLst/>
                <a:latin typeface="Arial" panose="020B0604020202020204" pitchFamily="34" charset="0"/>
                <a:cs typeface="Arial" panose="020B0604020202020204" pitchFamily="34" charset="0"/>
              </a:rPr>
              <a:t> is </a:t>
            </a:r>
            <a:r>
              <a:rPr lang="en-GB" b="0" i="0" dirty="0">
                <a:solidFill>
                  <a:srgbClr val="040C28"/>
                </a:solidFill>
                <a:effectLst/>
                <a:latin typeface="Arial" panose="020B0604020202020204" pitchFamily="34" charset="0"/>
                <a:cs typeface="Arial" panose="020B0604020202020204" pitchFamily="34" charset="0"/>
              </a:rPr>
              <a:t>the combination of cultural philosophies, practices, and tools that increases an organization's ability to deliver applications and services at high velocity.</a:t>
            </a:r>
          </a:p>
          <a:p>
            <a:pPr algn="just"/>
            <a:endParaRPr lang="en-GB" dirty="0">
              <a:solidFill>
                <a:srgbClr val="040C28"/>
              </a:solidFill>
              <a:latin typeface="Google Sans"/>
            </a:endParaRPr>
          </a:p>
          <a:p>
            <a:pPr algn="just"/>
            <a:r>
              <a:rPr lang="en-GB" b="1" i="0" dirty="0">
                <a:solidFill>
                  <a:srgbClr val="202122"/>
                </a:solidFill>
                <a:effectLst/>
                <a:latin typeface="Arial" panose="020B0604020202020204" pitchFamily="34" charset="0"/>
              </a:rPr>
              <a:t>DevOps</a:t>
            </a:r>
            <a:r>
              <a:rPr lang="en-GB" b="0" i="0" dirty="0">
                <a:solidFill>
                  <a:srgbClr val="202122"/>
                </a:solidFill>
                <a:effectLst/>
                <a:latin typeface="Arial" panose="020B0604020202020204" pitchFamily="34" charset="0"/>
              </a:rPr>
              <a:t> </a:t>
            </a:r>
            <a:r>
              <a:rPr lang="en-GB" b="0" i="0" dirty="0">
                <a:effectLst/>
                <a:latin typeface="Arial" panose="020B0604020202020204" pitchFamily="34" charset="0"/>
              </a:rPr>
              <a:t>is a methodology in the software development and IT industry . </a:t>
            </a:r>
            <a:r>
              <a:rPr lang="en-GB" b="0" i="0" dirty="0">
                <a:effectLst/>
                <a:latin typeface="Arial" panose="020B0604020202020204" pitchFamily="34" charset="0"/>
                <a:cs typeface="Arial" panose="020B0604020202020204" pitchFamily="34" charset="0"/>
              </a:rPr>
              <a:t>DevOps is a set of </a:t>
            </a:r>
            <a:r>
              <a:rPr lang="en-GB" dirty="0">
                <a:latin typeface="Arial" panose="020B0604020202020204" pitchFamily="34" charset="0"/>
                <a:cs typeface="Arial" panose="020B0604020202020204" pitchFamily="34" charset="0"/>
              </a:rPr>
              <a:t>practices </a:t>
            </a:r>
            <a:r>
              <a:rPr lang="en-GB" b="0" i="0" dirty="0">
                <a:effectLst/>
                <a:latin typeface="Arial" panose="020B0604020202020204" pitchFamily="34" charset="0"/>
                <a:cs typeface="Arial" panose="020B0604020202020204" pitchFamily="34" charset="0"/>
              </a:rPr>
              <a:t>, tools, and a cultural philosophy that automate and integrate the processes between software development and IT teams.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3130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BE0B-954E-4770-6DD8-0E6D30E133C8}"/>
              </a:ext>
            </a:extLst>
          </p:cNvPr>
          <p:cNvSpPr>
            <a:spLocks noGrp="1"/>
          </p:cNvSpPr>
          <p:nvPr>
            <p:ph type="title"/>
          </p:nvPr>
        </p:nvSpPr>
        <p:spPr/>
        <p:txBody>
          <a:bodyPr/>
          <a:lstStyle/>
          <a:p>
            <a:r>
              <a:rPr lang="en-GB" dirty="0"/>
              <a:t>Challenges</a:t>
            </a:r>
            <a:endParaRPr lang="en-IN" dirty="0"/>
          </a:p>
        </p:txBody>
      </p:sp>
      <p:sp>
        <p:nvSpPr>
          <p:cNvPr id="3" name="Content Placeholder 2">
            <a:extLst>
              <a:ext uri="{FF2B5EF4-FFF2-40B4-BE49-F238E27FC236}">
                <a16:creationId xmlns:a16="http://schemas.microsoft.com/office/drawing/2014/main" id="{5559973D-AD4C-711D-5F82-FE4AAD865B60}"/>
              </a:ext>
            </a:extLst>
          </p:cNvPr>
          <p:cNvSpPr>
            <a:spLocks noGrp="1"/>
          </p:cNvSpPr>
          <p:nvPr>
            <p:ph idx="1"/>
          </p:nvPr>
        </p:nvSpPr>
        <p:spPr>
          <a:xfrm>
            <a:off x="838200" y="1825624"/>
            <a:ext cx="10515600" cy="4778375"/>
          </a:xfrm>
        </p:spPr>
        <p:txBody>
          <a:bodyPr>
            <a:normAutofit lnSpcReduction="10000"/>
          </a:bodyPr>
          <a:lstStyle/>
          <a:p>
            <a:r>
              <a:rPr lang="en-GB" dirty="0"/>
              <a:t>To integrate the code using development tools to get the result as and when code is written.</a:t>
            </a:r>
          </a:p>
          <a:p>
            <a:endParaRPr lang="en-GB" dirty="0"/>
          </a:p>
          <a:p>
            <a:r>
              <a:rPr lang="en-GB" dirty="0"/>
              <a:t>To cultivate the mindset to avoid the issues in the code that have already occurred in past code inspections.</a:t>
            </a:r>
          </a:p>
          <a:p>
            <a:endParaRPr lang="en-GB" dirty="0"/>
          </a:p>
          <a:p>
            <a:r>
              <a:rPr lang="en-GB" dirty="0"/>
              <a:t>To develop a habit to write code that matches industry and technical standard.</a:t>
            </a:r>
          </a:p>
          <a:p>
            <a:endParaRPr lang="en-GB" dirty="0"/>
          </a:p>
          <a:p>
            <a:r>
              <a:rPr lang="en-GB" dirty="0"/>
              <a:t>To fix the benchmark for code quality in different programming languages and different domains.</a:t>
            </a:r>
          </a:p>
          <a:p>
            <a:endParaRPr lang="en-GB" dirty="0"/>
          </a:p>
          <a:p>
            <a:endParaRPr lang="en-IN" dirty="0"/>
          </a:p>
        </p:txBody>
      </p:sp>
    </p:spTree>
    <p:extLst>
      <p:ext uri="{BB962C8B-B14F-4D97-AF65-F5344CB8AC3E}">
        <p14:creationId xmlns:p14="http://schemas.microsoft.com/office/powerpoint/2010/main" val="3632049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ACB7B-0672-53DD-00CB-7A73C020BB92}"/>
              </a:ext>
            </a:extLst>
          </p:cNvPr>
          <p:cNvSpPr>
            <a:spLocks noGrp="1"/>
          </p:cNvSpPr>
          <p:nvPr>
            <p:ph type="title"/>
          </p:nvPr>
        </p:nvSpPr>
        <p:spPr/>
        <p:txBody>
          <a:bodyPr/>
          <a:lstStyle/>
          <a:p>
            <a:r>
              <a:rPr lang="en-GB" dirty="0"/>
              <a:t>Tools</a:t>
            </a:r>
            <a:endParaRPr lang="en-IN" dirty="0"/>
          </a:p>
        </p:txBody>
      </p:sp>
      <p:sp>
        <p:nvSpPr>
          <p:cNvPr id="3" name="Content Placeholder 2">
            <a:extLst>
              <a:ext uri="{FF2B5EF4-FFF2-40B4-BE49-F238E27FC236}">
                <a16:creationId xmlns:a16="http://schemas.microsoft.com/office/drawing/2014/main" id="{35844A04-B8E6-91C1-5E63-B688BD8755FC}"/>
              </a:ext>
            </a:extLst>
          </p:cNvPr>
          <p:cNvSpPr>
            <a:spLocks noGrp="1"/>
          </p:cNvSpPr>
          <p:nvPr>
            <p:ph idx="1"/>
          </p:nvPr>
        </p:nvSpPr>
        <p:spPr/>
        <p:txBody>
          <a:bodyPr/>
          <a:lstStyle/>
          <a:p>
            <a:r>
              <a:rPr lang="en-GB" dirty="0"/>
              <a:t>SonarQube</a:t>
            </a:r>
          </a:p>
          <a:p>
            <a:endParaRPr lang="en-GB" dirty="0"/>
          </a:p>
          <a:p>
            <a:r>
              <a:rPr lang="en-GB" dirty="0"/>
              <a:t>Android Lint</a:t>
            </a:r>
          </a:p>
          <a:p>
            <a:endParaRPr lang="en-GB" dirty="0"/>
          </a:p>
          <a:p>
            <a:r>
              <a:rPr lang="en-GB" dirty="0"/>
              <a:t>Swift Lint</a:t>
            </a:r>
            <a:br>
              <a:rPr lang="en-GB" dirty="0"/>
            </a:br>
            <a:endParaRPr lang="en-GB" dirty="0"/>
          </a:p>
          <a:p>
            <a:r>
              <a:rPr lang="en-GB" dirty="0" err="1"/>
              <a:t>CheckStyle</a:t>
            </a:r>
            <a:endParaRPr lang="en-IN" dirty="0"/>
          </a:p>
        </p:txBody>
      </p:sp>
    </p:spTree>
    <p:extLst>
      <p:ext uri="{BB962C8B-B14F-4D97-AF65-F5344CB8AC3E}">
        <p14:creationId xmlns:p14="http://schemas.microsoft.com/office/powerpoint/2010/main" val="1370202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BF572-59E4-E93D-FA32-8D0455F25B26}"/>
              </a:ext>
            </a:extLst>
          </p:cNvPr>
          <p:cNvSpPr>
            <a:spLocks noGrp="1"/>
          </p:cNvSpPr>
          <p:nvPr>
            <p:ph type="title"/>
          </p:nvPr>
        </p:nvSpPr>
        <p:spPr/>
        <p:txBody>
          <a:bodyPr/>
          <a:lstStyle/>
          <a:p>
            <a:r>
              <a:rPr lang="en-GB" dirty="0"/>
              <a:t>Outcome</a:t>
            </a:r>
            <a:endParaRPr lang="en-IN" dirty="0"/>
          </a:p>
        </p:txBody>
      </p:sp>
      <p:sp>
        <p:nvSpPr>
          <p:cNvPr id="3" name="Content Placeholder 2">
            <a:extLst>
              <a:ext uri="{FF2B5EF4-FFF2-40B4-BE49-F238E27FC236}">
                <a16:creationId xmlns:a16="http://schemas.microsoft.com/office/drawing/2014/main" id="{6C9AE077-F1AA-2319-201B-9173EDEFD427}"/>
              </a:ext>
            </a:extLst>
          </p:cNvPr>
          <p:cNvSpPr>
            <a:spLocks noGrp="1"/>
          </p:cNvSpPr>
          <p:nvPr>
            <p:ph idx="1"/>
          </p:nvPr>
        </p:nvSpPr>
        <p:spPr/>
        <p:txBody>
          <a:bodyPr/>
          <a:lstStyle/>
          <a:p>
            <a:r>
              <a:rPr lang="en-GB" dirty="0"/>
              <a:t>Priority based bugs-code issues, security vulnerabilities</a:t>
            </a:r>
          </a:p>
          <a:p>
            <a:endParaRPr lang="en-GB" dirty="0"/>
          </a:p>
          <a:p>
            <a:r>
              <a:rPr lang="en-GB" dirty="0"/>
              <a:t>Maintainability related issues</a:t>
            </a:r>
          </a:p>
          <a:p>
            <a:endParaRPr lang="en-GB" dirty="0"/>
          </a:p>
          <a:p>
            <a:r>
              <a:rPr lang="en-GB" dirty="0"/>
              <a:t>Quality gate results</a:t>
            </a:r>
            <a:endParaRPr lang="en-IN" dirty="0"/>
          </a:p>
        </p:txBody>
      </p:sp>
    </p:spTree>
    <p:extLst>
      <p:ext uri="{BB962C8B-B14F-4D97-AF65-F5344CB8AC3E}">
        <p14:creationId xmlns:p14="http://schemas.microsoft.com/office/powerpoint/2010/main" val="3953234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A0BA-C00C-441E-CD82-749EEB243289}"/>
              </a:ext>
            </a:extLst>
          </p:cNvPr>
          <p:cNvSpPr>
            <a:spLocks noGrp="1"/>
          </p:cNvSpPr>
          <p:nvPr>
            <p:ph type="title"/>
          </p:nvPr>
        </p:nvSpPr>
        <p:spPr/>
        <p:txBody>
          <a:bodyPr/>
          <a:lstStyle/>
          <a:p>
            <a:r>
              <a:rPr lang="en-GB" dirty="0"/>
              <a:t>Continuous Integration</a:t>
            </a:r>
            <a:endParaRPr lang="en-IN" dirty="0"/>
          </a:p>
        </p:txBody>
      </p:sp>
      <p:sp>
        <p:nvSpPr>
          <p:cNvPr id="3" name="Content Placeholder 2">
            <a:extLst>
              <a:ext uri="{FF2B5EF4-FFF2-40B4-BE49-F238E27FC236}">
                <a16:creationId xmlns:a16="http://schemas.microsoft.com/office/drawing/2014/main" id="{EA356476-1508-4A3C-8BE0-848D350131A1}"/>
              </a:ext>
            </a:extLst>
          </p:cNvPr>
          <p:cNvSpPr>
            <a:spLocks noGrp="1"/>
          </p:cNvSpPr>
          <p:nvPr>
            <p:ph idx="1"/>
          </p:nvPr>
        </p:nvSpPr>
        <p:spPr/>
        <p:txBody>
          <a:bodyPr/>
          <a:lstStyle/>
          <a:p>
            <a:pPr algn="just"/>
            <a:r>
              <a:rPr lang="en-GB" dirty="0"/>
              <a:t>Continuous integration is the DevOps practise to integrate the new feature implementation or bug fix in existing distributed version control systems such as git that triggers code quality checks , unit test execution and build . Continuous integration ids easy to implement and hence for DevOps starters, it works as a solid base on which the rest of practices can stand. </a:t>
            </a:r>
            <a:endParaRPr lang="en-IN" dirty="0"/>
          </a:p>
        </p:txBody>
      </p:sp>
    </p:spTree>
    <p:extLst>
      <p:ext uri="{BB962C8B-B14F-4D97-AF65-F5344CB8AC3E}">
        <p14:creationId xmlns:p14="http://schemas.microsoft.com/office/powerpoint/2010/main" val="2614668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AD16-A34F-364B-4975-75118200E442}"/>
              </a:ext>
            </a:extLst>
          </p:cNvPr>
          <p:cNvSpPr>
            <a:spLocks noGrp="1"/>
          </p:cNvSpPr>
          <p:nvPr>
            <p:ph type="title"/>
          </p:nvPr>
        </p:nvSpPr>
        <p:spPr/>
        <p:txBody>
          <a:bodyPr/>
          <a:lstStyle/>
          <a:p>
            <a:r>
              <a:rPr lang="en-GB" dirty="0"/>
              <a:t>Objectives</a:t>
            </a:r>
            <a:endParaRPr lang="en-IN" dirty="0"/>
          </a:p>
        </p:txBody>
      </p:sp>
      <p:sp>
        <p:nvSpPr>
          <p:cNvPr id="3" name="Content Placeholder 2">
            <a:extLst>
              <a:ext uri="{FF2B5EF4-FFF2-40B4-BE49-F238E27FC236}">
                <a16:creationId xmlns:a16="http://schemas.microsoft.com/office/drawing/2014/main" id="{714158FC-0B0A-8D4B-61E0-6B288B3258F6}"/>
              </a:ext>
            </a:extLst>
          </p:cNvPr>
          <p:cNvSpPr>
            <a:spLocks noGrp="1"/>
          </p:cNvSpPr>
          <p:nvPr>
            <p:ph idx="1"/>
          </p:nvPr>
        </p:nvSpPr>
        <p:spPr/>
        <p:txBody>
          <a:bodyPr/>
          <a:lstStyle/>
          <a:p>
            <a:r>
              <a:rPr lang="en-GB" dirty="0"/>
              <a:t>To fail fast and recover fasts</a:t>
            </a:r>
          </a:p>
          <a:p>
            <a:endParaRPr lang="en-GB" dirty="0"/>
          </a:p>
          <a:p>
            <a:r>
              <a:rPr lang="en-GB" dirty="0"/>
              <a:t>Compilation and unit test execution</a:t>
            </a:r>
          </a:p>
          <a:p>
            <a:endParaRPr lang="en-GB" dirty="0"/>
          </a:p>
          <a:p>
            <a:r>
              <a:rPr lang="en-GB" dirty="0"/>
              <a:t>Publishing test and code coverage reports on the Jenkins dashboard</a:t>
            </a:r>
          </a:p>
          <a:p>
            <a:endParaRPr lang="en-GB" dirty="0"/>
          </a:p>
          <a:p>
            <a:r>
              <a:rPr lang="en-GB" dirty="0"/>
              <a:t>To create a package or artifact</a:t>
            </a:r>
            <a:endParaRPr lang="en-IN" dirty="0"/>
          </a:p>
        </p:txBody>
      </p:sp>
    </p:spTree>
    <p:extLst>
      <p:ext uri="{BB962C8B-B14F-4D97-AF65-F5344CB8AC3E}">
        <p14:creationId xmlns:p14="http://schemas.microsoft.com/office/powerpoint/2010/main" val="2424590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471F-9E28-9355-7FE8-005EA12BBE0D}"/>
              </a:ext>
            </a:extLst>
          </p:cNvPr>
          <p:cNvSpPr>
            <a:spLocks noGrp="1"/>
          </p:cNvSpPr>
          <p:nvPr>
            <p:ph type="title"/>
          </p:nvPr>
        </p:nvSpPr>
        <p:spPr/>
        <p:txBody>
          <a:bodyPr/>
          <a:lstStyle/>
          <a:p>
            <a:r>
              <a:rPr lang="en-GB" dirty="0"/>
              <a:t>Benefits</a:t>
            </a:r>
            <a:endParaRPr lang="en-IN" dirty="0"/>
          </a:p>
        </p:txBody>
      </p:sp>
      <p:sp>
        <p:nvSpPr>
          <p:cNvPr id="3" name="Content Placeholder 2">
            <a:extLst>
              <a:ext uri="{FF2B5EF4-FFF2-40B4-BE49-F238E27FC236}">
                <a16:creationId xmlns:a16="http://schemas.microsoft.com/office/drawing/2014/main" id="{714D61BB-1A0F-A59B-E3D7-2AE78ACECCE0}"/>
              </a:ext>
            </a:extLst>
          </p:cNvPr>
          <p:cNvSpPr>
            <a:spLocks noGrp="1"/>
          </p:cNvSpPr>
          <p:nvPr>
            <p:ph idx="1"/>
          </p:nvPr>
        </p:nvSpPr>
        <p:spPr>
          <a:xfrm>
            <a:off x="838200" y="1825625"/>
            <a:ext cx="10515600" cy="4667250"/>
          </a:xfrm>
        </p:spPr>
        <p:txBody>
          <a:bodyPr>
            <a:normAutofit fontScale="92500" lnSpcReduction="10000"/>
          </a:bodyPr>
          <a:lstStyle/>
          <a:p>
            <a:r>
              <a:rPr lang="en-GB" dirty="0"/>
              <a:t>Improved quality-increased confidence</a:t>
            </a:r>
          </a:p>
          <a:p>
            <a:r>
              <a:rPr lang="en-GB" dirty="0"/>
              <a:t>Faster detection of failures</a:t>
            </a:r>
          </a:p>
          <a:p>
            <a:r>
              <a:rPr lang="en-GB" dirty="0"/>
              <a:t>Fewer effects in the resolution of errors in the early stages of issue</a:t>
            </a:r>
          </a:p>
          <a:p>
            <a:r>
              <a:rPr lang="en-GB" dirty="0"/>
              <a:t>Focus on new feature implementations and bug fixes</a:t>
            </a:r>
          </a:p>
          <a:p>
            <a:r>
              <a:rPr lang="en-GB" dirty="0"/>
              <a:t>Transparency and visibility across stakeholders</a:t>
            </a:r>
          </a:p>
          <a:p>
            <a:r>
              <a:rPr lang="en-GB" dirty="0"/>
              <a:t>Improved communication and collaboration</a:t>
            </a:r>
          </a:p>
          <a:p>
            <a:r>
              <a:rPr lang="en-GB" dirty="0"/>
              <a:t>A solid base of culture transformation movement</a:t>
            </a:r>
          </a:p>
          <a:p>
            <a:r>
              <a:rPr lang="en-GB" dirty="0"/>
              <a:t>Collective responsibility , accountability and ownership</a:t>
            </a:r>
          </a:p>
          <a:p>
            <a:r>
              <a:rPr lang="en-GB" dirty="0"/>
              <a:t>Reduced risks</a:t>
            </a:r>
          </a:p>
          <a:p>
            <a:r>
              <a:rPr lang="en-GB" dirty="0"/>
              <a:t>Reduced repetitive manual processes</a:t>
            </a:r>
          </a:p>
          <a:p>
            <a:endParaRPr lang="en-GB" dirty="0"/>
          </a:p>
        </p:txBody>
      </p:sp>
    </p:spTree>
    <p:extLst>
      <p:ext uri="{BB962C8B-B14F-4D97-AF65-F5344CB8AC3E}">
        <p14:creationId xmlns:p14="http://schemas.microsoft.com/office/powerpoint/2010/main" val="4202329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5B036-3646-3AA4-145C-05EEED901872}"/>
              </a:ext>
            </a:extLst>
          </p:cNvPr>
          <p:cNvSpPr>
            <a:spLocks noGrp="1"/>
          </p:cNvSpPr>
          <p:nvPr>
            <p:ph type="title"/>
          </p:nvPr>
        </p:nvSpPr>
        <p:spPr/>
        <p:txBody>
          <a:bodyPr/>
          <a:lstStyle/>
          <a:p>
            <a:r>
              <a:rPr lang="en-GB" dirty="0"/>
              <a:t>Challenges</a:t>
            </a:r>
            <a:endParaRPr lang="en-IN" dirty="0"/>
          </a:p>
        </p:txBody>
      </p:sp>
      <p:sp>
        <p:nvSpPr>
          <p:cNvPr id="3" name="Content Placeholder 2">
            <a:extLst>
              <a:ext uri="{FF2B5EF4-FFF2-40B4-BE49-F238E27FC236}">
                <a16:creationId xmlns:a16="http://schemas.microsoft.com/office/drawing/2014/main" id="{D3E8F200-EF3C-3421-0A76-46CF9E5D08C9}"/>
              </a:ext>
            </a:extLst>
          </p:cNvPr>
          <p:cNvSpPr>
            <a:spLocks noGrp="1"/>
          </p:cNvSpPr>
          <p:nvPr>
            <p:ph idx="1"/>
          </p:nvPr>
        </p:nvSpPr>
        <p:spPr/>
        <p:txBody>
          <a:bodyPr/>
          <a:lstStyle/>
          <a:p>
            <a:r>
              <a:rPr lang="en-GB" dirty="0"/>
              <a:t>Build automation to compile source code files to execute unit tests and to create a package file</a:t>
            </a:r>
          </a:p>
          <a:p>
            <a:endParaRPr lang="en-GB" dirty="0"/>
          </a:p>
          <a:p>
            <a:r>
              <a:rPr lang="en-GB" dirty="0"/>
              <a:t>Expertise to build automation tools such as Ant , Maven or Gradle is required</a:t>
            </a:r>
          </a:p>
          <a:p>
            <a:endParaRPr lang="en-GB" dirty="0"/>
          </a:p>
          <a:p>
            <a:r>
              <a:rPr lang="en-GB" dirty="0"/>
              <a:t>Unit test implementation- to develop a mindset in the team so the team can understand the importance of test-driven development</a:t>
            </a:r>
            <a:endParaRPr lang="en-IN" dirty="0"/>
          </a:p>
        </p:txBody>
      </p:sp>
    </p:spTree>
    <p:extLst>
      <p:ext uri="{BB962C8B-B14F-4D97-AF65-F5344CB8AC3E}">
        <p14:creationId xmlns:p14="http://schemas.microsoft.com/office/powerpoint/2010/main" val="604489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8E365-FA92-0612-C9CB-7BFDA2706FF7}"/>
              </a:ext>
            </a:extLst>
          </p:cNvPr>
          <p:cNvSpPr>
            <a:spLocks noGrp="1"/>
          </p:cNvSpPr>
          <p:nvPr>
            <p:ph type="title"/>
          </p:nvPr>
        </p:nvSpPr>
        <p:spPr/>
        <p:txBody>
          <a:bodyPr/>
          <a:lstStyle/>
          <a:p>
            <a:r>
              <a:rPr lang="en-GB" dirty="0"/>
              <a:t>Tools</a:t>
            </a:r>
            <a:endParaRPr lang="en-IN" dirty="0"/>
          </a:p>
        </p:txBody>
      </p:sp>
      <p:sp>
        <p:nvSpPr>
          <p:cNvPr id="3" name="Content Placeholder 2">
            <a:extLst>
              <a:ext uri="{FF2B5EF4-FFF2-40B4-BE49-F238E27FC236}">
                <a16:creationId xmlns:a16="http://schemas.microsoft.com/office/drawing/2014/main" id="{51882179-C7C5-BC33-52DA-F336E69B8EEA}"/>
              </a:ext>
            </a:extLst>
          </p:cNvPr>
          <p:cNvSpPr>
            <a:spLocks noGrp="1"/>
          </p:cNvSpPr>
          <p:nvPr>
            <p:ph idx="1"/>
          </p:nvPr>
        </p:nvSpPr>
        <p:spPr/>
        <p:txBody>
          <a:bodyPr/>
          <a:lstStyle/>
          <a:p>
            <a:r>
              <a:rPr lang="en-GB" dirty="0"/>
              <a:t>Jenkins</a:t>
            </a:r>
          </a:p>
          <a:p>
            <a:endParaRPr lang="en-GB" dirty="0"/>
          </a:p>
          <a:p>
            <a:r>
              <a:rPr lang="en-GB" dirty="0"/>
              <a:t>Microsoft Azure DevOps</a:t>
            </a:r>
          </a:p>
          <a:p>
            <a:endParaRPr lang="en-GB" dirty="0"/>
          </a:p>
          <a:p>
            <a:r>
              <a:rPr lang="en-GB" dirty="0"/>
              <a:t>Atlassian Bamboo</a:t>
            </a:r>
          </a:p>
          <a:p>
            <a:endParaRPr lang="en-GB" dirty="0"/>
          </a:p>
          <a:p>
            <a:r>
              <a:rPr lang="en-GB" dirty="0"/>
              <a:t>TeamCity</a:t>
            </a:r>
            <a:endParaRPr lang="en-IN" dirty="0"/>
          </a:p>
        </p:txBody>
      </p:sp>
    </p:spTree>
    <p:extLst>
      <p:ext uri="{BB962C8B-B14F-4D97-AF65-F5344CB8AC3E}">
        <p14:creationId xmlns:p14="http://schemas.microsoft.com/office/powerpoint/2010/main" val="2378840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B48F-1E6F-1A57-FB0E-A3B8DB3FF3DC}"/>
              </a:ext>
            </a:extLst>
          </p:cNvPr>
          <p:cNvSpPr>
            <a:spLocks noGrp="1"/>
          </p:cNvSpPr>
          <p:nvPr>
            <p:ph type="title"/>
          </p:nvPr>
        </p:nvSpPr>
        <p:spPr/>
        <p:txBody>
          <a:bodyPr/>
          <a:lstStyle/>
          <a:p>
            <a:r>
              <a:rPr lang="en-GB" dirty="0"/>
              <a:t>Outcome	</a:t>
            </a:r>
            <a:endParaRPr lang="en-IN" dirty="0"/>
          </a:p>
        </p:txBody>
      </p:sp>
      <p:sp>
        <p:nvSpPr>
          <p:cNvPr id="3" name="Content Placeholder 2">
            <a:extLst>
              <a:ext uri="{FF2B5EF4-FFF2-40B4-BE49-F238E27FC236}">
                <a16:creationId xmlns:a16="http://schemas.microsoft.com/office/drawing/2014/main" id="{27F0B6C4-CC5A-C9E3-17AB-0C44F3C37DF5}"/>
              </a:ext>
            </a:extLst>
          </p:cNvPr>
          <p:cNvSpPr>
            <a:spLocks noGrp="1"/>
          </p:cNvSpPr>
          <p:nvPr>
            <p:ph idx="1"/>
          </p:nvPr>
        </p:nvSpPr>
        <p:spPr/>
        <p:txBody>
          <a:bodyPr>
            <a:normAutofit lnSpcReduction="10000"/>
          </a:bodyPr>
          <a:lstStyle/>
          <a:p>
            <a:r>
              <a:rPr lang="en-GB" dirty="0"/>
              <a:t>Code quality reports</a:t>
            </a:r>
          </a:p>
          <a:p>
            <a:endParaRPr lang="en-GB" dirty="0"/>
          </a:p>
          <a:p>
            <a:r>
              <a:rPr lang="en-GB" dirty="0"/>
              <a:t>Codec quality gate verification</a:t>
            </a:r>
          </a:p>
          <a:p>
            <a:endParaRPr lang="en-GB" dirty="0"/>
          </a:p>
          <a:p>
            <a:r>
              <a:rPr lang="en-GB" dirty="0"/>
              <a:t>Unit tests reports</a:t>
            </a:r>
          </a:p>
          <a:p>
            <a:endParaRPr lang="en-GB" dirty="0"/>
          </a:p>
          <a:p>
            <a:r>
              <a:rPr lang="en-GB" dirty="0"/>
              <a:t>Code coverage reports based on unit tests</a:t>
            </a:r>
          </a:p>
          <a:p>
            <a:endParaRPr lang="en-GB" dirty="0"/>
          </a:p>
          <a:p>
            <a:r>
              <a:rPr lang="en-GB" dirty="0"/>
              <a:t>Package creation for distribution or deployment</a:t>
            </a:r>
          </a:p>
          <a:p>
            <a:endParaRPr lang="en-GB" dirty="0"/>
          </a:p>
          <a:p>
            <a:endParaRPr lang="en-GB" dirty="0"/>
          </a:p>
          <a:p>
            <a:endParaRPr lang="en-GB" dirty="0"/>
          </a:p>
        </p:txBody>
      </p:sp>
    </p:spTree>
    <p:extLst>
      <p:ext uri="{BB962C8B-B14F-4D97-AF65-F5344CB8AC3E}">
        <p14:creationId xmlns:p14="http://schemas.microsoft.com/office/powerpoint/2010/main" val="73789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AA82F-16F0-0DDC-EBD7-ACCE3D8FC846}"/>
              </a:ext>
            </a:extLst>
          </p:cNvPr>
          <p:cNvSpPr>
            <a:spLocks noGrp="1"/>
          </p:cNvSpPr>
          <p:nvPr>
            <p:ph type="title"/>
          </p:nvPr>
        </p:nvSpPr>
        <p:spPr/>
        <p:txBody>
          <a:bodyPr/>
          <a:lstStyle/>
          <a:p>
            <a:r>
              <a:rPr lang="en-IN" dirty="0"/>
              <a:t>Artifact Management</a:t>
            </a:r>
          </a:p>
        </p:txBody>
      </p:sp>
      <p:sp>
        <p:nvSpPr>
          <p:cNvPr id="3" name="Content Placeholder 2">
            <a:extLst>
              <a:ext uri="{FF2B5EF4-FFF2-40B4-BE49-F238E27FC236}">
                <a16:creationId xmlns:a16="http://schemas.microsoft.com/office/drawing/2014/main" id="{8FC33BB5-AB49-C71E-AECE-5FC65B985939}"/>
              </a:ext>
            </a:extLst>
          </p:cNvPr>
          <p:cNvSpPr>
            <a:spLocks noGrp="1"/>
          </p:cNvSpPr>
          <p:nvPr>
            <p:ph idx="1"/>
          </p:nvPr>
        </p:nvSpPr>
        <p:spPr/>
        <p:txBody>
          <a:bodyPr/>
          <a:lstStyle/>
          <a:p>
            <a:pPr algn="just"/>
            <a:r>
              <a:rPr lang="en-IN" dirty="0"/>
              <a:t>An artifact repository supports the artifact lifecycle and allows you to manage DevOps practices more efficiently by managing the version of different artifacts . It manages packages ready for deployment for dependencies that can be used to create packages itself.</a:t>
            </a:r>
          </a:p>
          <a:p>
            <a:pPr algn="just"/>
            <a:endParaRPr lang="en-IN" dirty="0"/>
          </a:p>
          <a:p>
            <a:pPr algn="just"/>
            <a:r>
              <a:rPr lang="en-IN" dirty="0"/>
              <a:t>Objective : To manage application packages such as WAR,APK,IPA file or Maven dependencies such as-Jar files. </a:t>
            </a:r>
          </a:p>
          <a:p>
            <a:pPr marL="0" indent="0">
              <a:buNone/>
            </a:pPr>
            <a:endParaRPr lang="en-IN" dirty="0"/>
          </a:p>
        </p:txBody>
      </p:sp>
    </p:spTree>
    <p:extLst>
      <p:ext uri="{BB962C8B-B14F-4D97-AF65-F5344CB8AC3E}">
        <p14:creationId xmlns:p14="http://schemas.microsoft.com/office/powerpoint/2010/main" val="1840523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8F2D-5297-E508-B924-8BABF197DA50}"/>
              </a:ext>
            </a:extLst>
          </p:cNvPr>
          <p:cNvSpPr>
            <a:spLocks noGrp="1"/>
          </p:cNvSpPr>
          <p:nvPr>
            <p:ph type="title"/>
          </p:nvPr>
        </p:nvSpPr>
        <p:spPr/>
        <p:txBody>
          <a:bodyPr/>
          <a:lstStyle/>
          <a:p>
            <a:r>
              <a:rPr lang="en-IN" dirty="0"/>
              <a:t>What Led to DevOps</a:t>
            </a:r>
          </a:p>
        </p:txBody>
      </p:sp>
      <p:sp>
        <p:nvSpPr>
          <p:cNvPr id="3" name="Content Placeholder 2">
            <a:extLst>
              <a:ext uri="{FF2B5EF4-FFF2-40B4-BE49-F238E27FC236}">
                <a16:creationId xmlns:a16="http://schemas.microsoft.com/office/drawing/2014/main" id="{607DAA25-A160-5782-0098-399F0DFF32E5}"/>
              </a:ext>
            </a:extLst>
          </p:cNvPr>
          <p:cNvSpPr>
            <a:spLocks noGrp="1"/>
          </p:cNvSpPr>
          <p:nvPr>
            <p:ph idx="1"/>
          </p:nvPr>
        </p:nvSpPr>
        <p:spPr/>
        <p:txBody>
          <a:bodyPr>
            <a:normAutofit lnSpcReduction="10000"/>
          </a:bodyPr>
          <a:lstStyle/>
          <a:p>
            <a:pPr algn="just"/>
            <a:r>
              <a:rPr lang="en-GB" b="0" i="0" dirty="0">
                <a:effectLst/>
                <a:latin typeface="Arial" panose="020B0604020202020204" pitchFamily="34" charset="0"/>
              </a:rPr>
              <a:t>The motivations for what has become modern DevOps and several standard DevOps practices such as automated build and test, </a:t>
            </a:r>
            <a:r>
              <a:rPr lang="en-GB" dirty="0">
                <a:latin typeface="Arial" panose="020B0604020202020204" pitchFamily="34" charset="0"/>
              </a:rPr>
              <a:t>continuous integration</a:t>
            </a:r>
            <a:r>
              <a:rPr lang="en-GB" b="0" i="0" dirty="0">
                <a:effectLst/>
                <a:latin typeface="Arial" panose="020B0604020202020204" pitchFamily="34" charset="0"/>
              </a:rPr>
              <a:t>, and </a:t>
            </a:r>
            <a:r>
              <a:rPr lang="en-GB" dirty="0">
                <a:latin typeface="Arial" panose="020B0604020202020204" pitchFamily="34" charset="0"/>
              </a:rPr>
              <a:t>continuous delivery</a:t>
            </a:r>
            <a:r>
              <a:rPr lang="en-GB" b="0" i="0" dirty="0">
                <a:effectLst/>
                <a:latin typeface="Arial" panose="020B0604020202020204" pitchFamily="34" charset="0"/>
              </a:rPr>
              <a:t> originated in the Agile world, which dates (informally) to the 1990s, and formally to 2001. </a:t>
            </a:r>
          </a:p>
          <a:p>
            <a:pPr algn="just"/>
            <a:endParaRPr lang="en-GB" b="0" i="0" dirty="0">
              <a:effectLst/>
              <a:latin typeface="Arial" panose="020B0604020202020204" pitchFamily="34" charset="0"/>
            </a:endParaRPr>
          </a:p>
          <a:p>
            <a:r>
              <a:rPr lang="en-GB" b="0" i="0" dirty="0">
                <a:solidFill>
                  <a:srgbClr val="202122"/>
                </a:solidFill>
                <a:effectLst/>
                <a:latin typeface="Arial" panose="020B0604020202020204" pitchFamily="34" charset="0"/>
              </a:rPr>
              <a:t> </a:t>
            </a:r>
            <a:r>
              <a:rPr lang="en-GB" b="0" i="0" dirty="0">
                <a:effectLst/>
                <a:latin typeface="Arial" panose="020B0604020202020204" pitchFamily="34" charset="0"/>
              </a:rPr>
              <a:t>Scrum emerged as the dominant Agile framework in the early 2000s and it omitted the engineering practices that were part of many Agile teams, the movement to automate operations / infrastructure functions splintered from Agile and expanded into what has become modern DevOps.</a:t>
            </a:r>
            <a:endParaRPr lang="en-IN" dirty="0"/>
          </a:p>
        </p:txBody>
      </p:sp>
    </p:spTree>
    <p:extLst>
      <p:ext uri="{BB962C8B-B14F-4D97-AF65-F5344CB8AC3E}">
        <p14:creationId xmlns:p14="http://schemas.microsoft.com/office/powerpoint/2010/main" val="2108291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8F756-4818-C067-F6B5-6AA62222EFFF}"/>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7825C142-6ED5-16E5-9757-8086CE7C5EA3}"/>
              </a:ext>
            </a:extLst>
          </p:cNvPr>
          <p:cNvSpPr>
            <a:spLocks noGrp="1"/>
          </p:cNvSpPr>
          <p:nvPr>
            <p:ph idx="1"/>
          </p:nvPr>
        </p:nvSpPr>
        <p:spPr/>
        <p:txBody>
          <a:bodyPr>
            <a:normAutofit lnSpcReduction="10000"/>
          </a:bodyPr>
          <a:lstStyle/>
          <a:p>
            <a:r>
              <a:rPr lang="en-IN" dirty="0"/>
              <a:t>Integration with CI server such as Jenkins or Automation tool such as IBM Urban code Deploy helps to maintain multiple versions of files.</a:t>
            </a:r>
          </a:p>
          <a:p>
            <a:r>
              <a:rPr lang="en-IN" dirty="0"/>
              <a:t>Rollback is easier while using the artifact repository as multiple versions are available.</a:t>
            </a:r>
          </a:p>
          <a:p>
            <a:r>
              <a:rPr lang="en-IN" dirty="0"/>
              <a:t>Integration with tools available for automation such as Jenkins , NPM , Docker and others.</a:t>
            </a:r>
          </a:p>
          <a:p>
            <a:r>
              <a:rPr lang="en-IN" dirty="0"/>
              <a:t>It serves as a shared library for artifact.</a:t>
            </a:r>
          </a:p>
          <a:p>
            <a:r>
              <a:rPr lang="en-IN" dirty="0"/>
              <a:t>Compliance control for all dependencies used by the team in applications and complete control of in-house developed libraries within an organization.</a:t>
            </a:r>
          </a:p>
        </p:txBody>
      </p:sp>
    </p:spTree>
    <p:extLst>
      <p:ext uri="{BB962C8B-B14F-4D97-AF65-F5344CB8AC3E}">
        <p14:creationId xmlns:p14="http://schemas.microsoft.com/office/powerpoint/2010/main" val="1181696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30E2-4FAC-0F51-80F2-EB8A60B40CE3}"/>
              </a:ext>
            </a:extLst>
          </p:cNvPr>
          <p:cNvSpPr>
            <a:spLocks noGrp="1"/>
          </p:cNvSpPr>
          <p:nvPr>
            <p:ph type="title"/>
          </p:nvPr>
        </p:nvSpPr>
        <p:spPr/>
        <p:txBody>
          <a:bodyPr/>
          <a:lstStyle/>
          <a:p>
            <a:r>
              <a:rPr lang="en-IN" dirty="0"/>
              <a:t>Challenges for Organization</a:t>
            </a:r>
          </a:p>
        </p:txBody>
      </p:sp>
      <p:sp>
        <p:nvSpPr>
          <p:cNvPr id="3" name="Content Placeholder 2">
            <a:extLst>
              <a:ext uri="{FF2B5EF4-FFF2-40B4-BE49-F238E27FC236}">
                <a16:creationId xmlns:a16="http://schemas.microsoft.com/office/drawing/2014/main" id="{B7F31ED5-C5E8-773B-532C-850301A37689}"/>
              </a:ext>
            </a:extLst>
          </p:cNvPr>
          <p:cNvSpPr>
            <a:spLocks noGrp="1"/>
          </p:cNvSpPr>
          <p:nvPr>
            <p:ph idx="1"/>
          </p:nvPr>
        </p:nvSpPr>
        <p:spPr>
          <a:xfrm>
            <a:off x="838200" y="1825625"/>
            <a:ext cx="10515600" cy="1406525"/>
          </a:xfrm>
        </p:spPr>
        <p:txBody>
          <a:bodyPr/>
          <a:lstStyle/>
          <a:p>
            <a:r>
              <a:rPr lang="en-IN" dirty="0"/>
              <a:t>The learning curve is medium to difficult.</a:t>
            </a:r>
          </a:p>
          <a:p>
            <a:r>
              <a:rPr lang="en-IN" dirty="0"/>
              <a:t>Downtime management if the repository is not as a Service.</a:t>
            </a:r>
          </a:p>
          <a:p>
            <a:endParaRPr lang="en-IN" dirty="0"/>
          </a:p>
        </p:txBody>
      </p:sp>
      <p:sp>
        <p:nvSpPr>
          <p:cNvPr id="4" name="Title 1">
            <a:extLst>
              <a:ext uri="{FF2B5EF4-FFF2-40B4-BE49-F238E27FC236}">
                <a16:creationId xmlns:a16="http://schemas.microsoft.com/office/drawing/2014/main" id="{B37AC955-1AEB-D6FB-8CDE-01C49EB0175D}"/>
              </a:ext>
            </a:extLst>
          </p:cNvPr>
          <p:cNvSpPr txBox="1">
            <a:spLocks/>
          </p:cNvSpPr>
          <p:nvPr/>
        </p:nvSpPr>
        <p:spPr>
          <a:xfrm>
            <a:off x="838200" y="296306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Tools</a:t>
            </a:r>
          </a:p>
        </p:txBody>
      </p:sp>
      <p:sp>
        <p:nvSpPr>
          <p:cNvPr id="5" name="Content Placeholder 2">
            <a:extLst>
              <a:ext uri="{FF2B5EF4-FFF2-40B4-BE49-F238E27FC236}">
                <a16:creationId xmlns:a16="http://schemas.microsoft.com/office/drawing/2014/main" id="{19A3511C-492B-D254-52CC-50726E151DCF}"/>
              </a:ext>
            </a:extLst>
          </p:cNvPr>
          <p:cNvSpPr txBox="1">
            <a:spLocks/>
          </p:cNvSpPr>
          <p:nvPr/>
        </p:nvSpPr>
        <p:spPr>
          <a:xfrm>
            <a:off x="762000" y="4797425"/>
            <a:ext cx="10515600" cy="1406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Artifactory</a:t>
            </a:r>
          </a:p>
          <a:p>
            <a:r>
              <a:rPr lang="en-IN" dirty="0"/>
              <a:t>Nexus Repository</a:t>
            </a:r>
          </a:p>
          <a:p>
            <a:endParaRPr lang="en-IN" dirty="0"/>
          </a:p>
        </p:txBody>
      </p:sp>
    </p:spTree>
    <p:extLst>
      <p:ext uri="{BB962C8B-B14F-4D97-AF65-F5344CB8AC3E}">
        <p14:creationId xmlns:p14="http://schemas.microsoft.com/office/powerpoint/2010/main" val="1017630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7C6D-89C5-B6BB-29CC-A2761D3EB19A}"/>
              </a:ext>
            </a:extLst>
          </p:cNvPr>
          <p:cNvSpPr>
            <a:spLocks noGrp="1"/>
          </p:cNvSpPr>
          <p:nvPr>
            <p:ph type="title"/>
          </p:nvPr>
        </p:nvSpPr>
        <p:spPr/>
        <p:txBody>
          <a:bodyPr/>
          <a:lstStyle/>
          <a:p>
            <a:r>
              <a:rPr lang="en-IN" dirty="0"/>
              <a:t>Outcome</a:t>
            </a:r>
          </a:p>
        </p:txBody>
      </p:sp>
      <p:sp>
        <p:nvSpPr>
          <p:cNvPr id="3" name="Content Placeholder 2">
            <a:extLst>
              <a:ext uri="{FF2B5EF4-FFF2-40B4-BE49-F238E27FC236}">
                <a16:creationId xmlns:a16="http://schemas.microsoft.com/office/drawing/2014/main" id="{380D57A2-DB0B-7776-FC42-CB737B837A81}"/>
              </a:ext>
            </a:extLst>
          </p:cNvPr>
          <p:cNvSpPr>
            <a:spLocks noGrp="1"/>
          </p:cNvSpPr>
          <p:nvPr>
            <p:ph idx="1"/>
          </p:nvPr>
        </p:nvSpPr>
        <p:spPr/>
        <p:txBody>
          <a:bodyPr/>
          <a:lstStyle/>
          <a:p>
            <a:r>
              <a:rPr lang="en-IN" dirty="0"/>
              <a:t>Versioned Artifact</a:t>
            </a:r>
          </a:p>
          <a:p>
            <a:r>
              <a:rPr lang="en-IN" dirty="0"/>
              <a:t>Shared Dependencies</a:t>
            </a:r>
          </a:p>
        </p:txBody>
      </p:sp>
    </p:spTree>
    <p:extLst>
      <p:ext uri="{BB962C8B-B14F-4D97-AF65-F5344CB8AC3E}">
        <p14:creationId xmlns:p14="http://schemas.microsoft.com/office/powerpoint/2010/main" val="3141534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1A0C-B519-6FCC-9AA3-CE9A2A709481}"/>
              </a:ext>
            </a:extLst>
          </p:cNvPr>
          <p:cNvSpPr>
            <a:spLocks noGrp="1"/>
          </p:cNvSpPr>
          <p:nvPr>
            <p:ph type="title"/>
          </p:nvPr>
        </p:nvSpPr>
        <p:spPr/>
        <p:txBody>
          <a:bodyPr/>
          <a:lstStyle/>
          <a:p>
            <a:r>
              <a:rPr lang="en-IN" dirty="0"/>
              <a:t>Continuous Delivery</a:t>
            </a:r>
          </a:p>
        </p:txBody>
      </p:sp>
      <p:sp>
        <p:nvSpPr>
          <p:cNvPr id="3" name="Content Placeholder 2">
            <a:extLst>
              <a:ext uri="{FF2B5EF4-FFF2-40B4-BE49-F238E27FC236}">
                <a16:creationId xmlns:a16="http://schemas.microsoft.com/office/drawing/2014/main" id="{D7314B87-F803-E292-E302-8DC4066BC2CF}"/>
              </a:ext>
            </a:extLst>
          </p:cNvPr>
          <p:cNvSpPr>
            <a:spLocks noGrp="1"/>
          </p:cNvSpPr>
          <p:nvPr>
            <p:ph idx="1"/>
          </p:nvPr>
        </p:nvSpPr>
        <p:spPr/>
        <p:txBody>
          <a:bodyPr/>
          <a:lstStyle/>
          <a:p>
            <a:pPr algn="just"/>
            <a:r>
              <a:rPr lang="en-IN" dirty="0"/>
              <a:t>The objective of continued delivery and continuous deployment is to deploy an application in Dev , test , UAT , production environment in an automated manner.</a:t>
            </a:r>
          </a:p>
          <a:p>
            <a:pPr algn="just"/>
            <a:endParaRPr lang="en-IN" dirty="0"/>
          </a:p>
          <a:p>
            <a:pPr algn="just"/>
            <a:r>
              <a:rPr lang="en-IN" dirty="0"/>
              <a:t>It helps in incremental release after short spans of development or sprint in the agile term.</a:t>
            </a:r>
          </a:p>
        </p:txBody>
      </p:sp>
    </p:spTree>
    <p:extLst>
      <p:ext uri="{BB962C8B-B14F-4D97-AF65-F5344CB8AC3E}">
        <p14:creationId xmlns:p14="http://schemas.microsoft.com/office/powerpoint/2010/main" val="1719365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4B70-62B0-A1D1-B308-1E68EA5AE902}"/>
              </a:ext>
            </a:extLst>
          </p:cNvPr>
          <p:cNvSpPr>
            <a:spLocks noGrp="1"/>
          </p:cNvSpPr>
          <p:nvPr>
            <p:ph type="title"/>
          </p:nvPr>
        </p:nvSpPr>
        <p:spPr/>
        <p:txBody>
          <a:bodyPr/>
          <a:lstStyle/>
          <a:p>
            <a:r>
              <a:rPr lang="en-IN" dirty="0"/>
              <a:t>Challenges : Faced by Organizations</a:t>
            </a:r>
          </a:p>
        </p:txBody>
      </p:sp>
      <p:sp>
        <p:nvSpPr>
          <p:cNvPr id="3" name="Content Placeholder 2">
            <a:extLst>
              <a:ext uri="{FF2B5EF4-FFF2-40B4-BE49-F238E27FC236}">
                <a16:creationId xmlns:a16="http://schemas.microsoft.com/office/drawing/2014/main" id="{24CB989E-7B55-5C88-F923-AC005243FB6C}"/>
              </a:ext>
            </a:extLst>
          </p:cNvPr>
          <p:cNvSpPr>
            <a:spLocks noGrp="1"/>
          </p:cNvSpPr>
          <p:nvPr>
            <p:ph idx="1"/>
          </p:nvPr>
        </p:nvSpPr>
        <p:spPr/>
        <p:txBody>
          <a:bodyPr/>
          <a:lstStyle/>
          <a:p>
            <a:pPr algn="just"/>
            <a:r>
              <a:rPr lang="en-IN" dirty="0"/>
              <a:t>To write scripts or use plugins or deploy an application in the specific environment.</a:t>
            </a:r>
          </a:p>
          <a:p>
            <a:pPr algn="just"/>
            <a:endParaRPr lang="en-IN" dirty="0"/>
          </a:p>
          <a:p>
            <a:pPr algn="just"/>
            <a:r>
              <a:rPr lang="en-IN" dirty="0"/>
              <a:t>To set an approval process for governance.</a:t>
            </a:r>
          </a:p>
          <a:p>
            <a:pPr algn="just"/>
            <a:endParaRPr lang="en-IN" dirty="0"/>
          </a:p>
          <a:p>
            <a:pPr algn="just"/>
            <a:r>
              <a:rPr lang="en-IN" dirty="0"/>
              <a:t>Proper access to the remote system to deploy an application.</a:t>
            </a:r>
          </a:p>
        </p:txBody>
      </p:sp>
    </p:spTree>
    <p:extLst>
      <p:ext uri="{BB962C8B-B14F-4D97-AF65-F5344CB8AC3E}">
        <p14:creationId xmlns:p14="http://schemas.microsoft.com/office/powerpoint/2010/main" val="26419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D311-EBA1-B6FE-4956-C3940DB49930}"/>
              </a:ext>
            </a:extLst>
          </p:cNvPr>
          <p:cNvSpPr>
            <a:spLocks noGrp="1"/>
          </p:cNvSpPr>
          <p:nvPr>
            <p:ph type="title"/>
          </p:nvPr>
        </p:nvSpPr>
        <p:spPr/>
        <p:txBody>
          <a:bodyPr/>
          <a:lstStyle/>
          <a:p>
            <a:r>
              <a:rPr lang="en-IN" dirty="0"/>
              <a:t>Tools</a:t>
            </a:r>
          </a:p>
        </p:txBody>
      </p:sp>
      <p:sp>
        <p:nvSpPr>
          <p:cNvPr id="3" name="Content Placeholder 2">
            <a:extLst>
              <a:ext uri="{FF2B5EF4-FFF2-40B4-BE49-F238E27FC236}">
                <a16:creationId xmlns:a16="http://schemas.microsoft.com/office/drawing/2014/main" id="{5428B56E-C38B-CE24-BEB3-4E88CA5AFD39}"/>
              </a:ext>
            </a:extLst>
          </p:cNvPr>
          <p:cNvSpPr>
            <a:spLocks noGrp="1"/>
          </p:cNvSpPr>
          <p:nvPr>
            <p:ph idx="1"/>
          </p:nvPr>
        </p:nvSpPr>
        <p:spPr/>
        <p:txBody>
          <a:bodyPr/>
          <a:lstStyle/>
          <a:p>
            <a:pPr algn="just"/>
            <a:r>
              <a:rPr lang="en-IN" dirty="0"/>
              <a:t>Plugins</a:t>
            </a:r>
          </a:p>
          <a:p>
            <a:pPr algn="just"/>
            <a:r>
              <a:rPr lang="en-IN" dirty="0"/>
              <a:t>Shell Script</a:t>
            </a:r>
          </a:p>
          <a:p>
            <a:pPr algn="just"/>
            <a:r>
              <a:rPr lang="en-IN" dirty="0"/>
              <a:t>Batch Script</a:t>
            </a:r>
          </a:p>
          <a:p>
            <a:pPr algn="just"/>
            <a:r>
              <a:rPr lang="en-IN" dirty="0"/>
              <a:t>App Centre</a:t>
            </a:r>
          </a:p>
          <a:p>
            <a:pPr algn="just"/>
            <a:r>
              <a:rPr lang="en-IN" dirty="0"/>
              <a:t>TestFlight</a:t>
            </a:r>
          </a:p>
          <a:p>
            <a:pPr algn="just"/>
            <a:r>
              <a:rPr lang="en-IN" dirty="0"/>
              <a:t>Other tools</a:t>
            </a:r>
          </a:p>
        </p:txBody>
      </p:sp>
    </p:spTree>
    <p:extLst>
      <p:ext uri="{BB962C8B-B14F-4D97-AF65-F5344CB8AC3E}">
        <p14:creationId xmlns:p14="http://schemas.microsoft.com/office/powerpoint/2010/main" val="1820745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1B27-E3E8-2F6B-7E9F-6E4518919127}"/>
              </a:ext>
            </a:extLst>
          </p:cNvPr>
          <p:cNvSpPr>
            <a:spLocks noGrp="1"/>
          </p:cNvSpPr>
          <p:nvPr>
            <p:ph type="title"/>
          </p:nvPr>
        </p:nvSpPr>
        <p:spPr/>
        <p:txBody>
          <a:bodyPr/>
          <a:lstStyle/>
          <a:p>
            <a:r>
              <a:rPr lang="en-IN" dirty="0"/>
              <a:t>Outcome</a:t>
            </a:r>
          </a:p>
        </p:txBody>
      </p:sp>
      <p:sp>
        <p:nvSpPr>
          <p:cNvPr id="3" name="Content Placeholder 2">
            <a:extLst>
              <a:ext uri="{FF2B5EF4-FFF2-40B4-BE49-F238E27FC236}">
                <a16:creationId xmlns:a16="http://schemas.microsoft.com/office/drawing/2014/main" id="{4076DE78-A19E-BAA2-DC25-080EF92BC619}"/>
              </a:ext>
            </a:extLst>
          </p:cNvPr>
          <p:cNvSpPr>
            <a:spLocks noGrp="1"/>
          </p:cNvSpPr>
          <p:nvPr>
            <p:ph idx="1"/>
          </p:nvPr>
        </p:nvSpPr>
        <p:spPr/>
        <p:txBody>
          <a:bodyPr/>
          <a:lstStyle/>
          <a:p>
            <a:pPr algn="just"/>
            <a:r>
              <a:rPr lang="en-IN" dirty="0"/>
              <a:t>Automated deployment of artifacts</a:t>
            </a:r>
          </a:p>
          <a:p>
            <a:pPr algn="just"/>
            <a:endParaRPr lang="en-IN" dirty="0"/>
          </a:p>
          <a:p>
            <a:pPr algn="just"/>
            <a:r>
              <a:rPr lang="en-IN" dirty="0"/>
              <a:t>Governance</a:t>
            </a:r>
          </a:p>
          <a:p>
            <a:pPr algn="just"/>
            <a:endParaRPr lang="en-IN" dirty="0"/>
          </a:p>
          <a:p>
            <a:pPr algn="just"/>
            <a:r>
              <a:rPr lang="en-IN" dirty="0"/>
              <a:t>Approval or review process before deployment</a:t>
            </a:r>
          </a:p>
        </p:txBody>
      </p:sp>
    </p:spTree>
    <p:extLst>
      <p:ext uri="{BB962C8B-B14F-4D97-AF65-F5344CB8AC3E}">
        <p14:creationId xmlns:p14="http://schemas.microsoft.com/office/powerpoint/2010/main" val="3869937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1A61-B28F-B073-BD61-A0DD52AE8483}"/>
              </a:ext>
            </a:extLst>
          </p:cNvPr>
          <p:cNvSpPr>
            <a:spLocks noGrp="1"/>
          </p:cNvSpPr>
          <p:nvPr>
            <p:ph type="title"/>
          </p:nvPr>
        </p:nvSpPr>
        <p:spPr/>
        <p:txBody>
          <a:bodyPr/>
          <a:lstStyle/>
          <a:p>
            <a:r>
              <a:rPr lang="en-IN" dirty="0"/>
              <a:t>Continuous Testing</a:t>
            </a:r>
          </a:p>
        </p:txBody>
      </p:sp>
      <p:sp>
        <p:nvSpPr>
          <p:cNvPr id="3" name="Content Placeholder 2">
            <a:extLst>
              <a:ext uri="{FF2B5EF4-FFF2-40B4-BE49-F238E27FC236}">
                <a16:creationId xmlns:a16="http://schemas.microsoft.com/office/drawing/2014/main" id="{6B21174A-6BD9-A582-2F4B-7ED8F2EF0128}"/>
              </a:ext>
            </a:extLst>
          </p:cNvPr>
          <p:cNvSpPr>
            <a:spLocks noGrp="1"/>
          </p:cNvSpPr>
          <p:nvPr>
            <p:ph idx="1"/>
          </p:nvPr>
        </p:nvSpPr>
        <p:spPr/>
        <p:txBody>
          <a:bodyPr/>
          <a:lstStyle/>
          <a:p>
            <a:pPr algn="just"/>
            <a:r>
              <a:rPr lang="en-IN" dirty="0"/>
              <a:t>Continuous testing helps to verify the functional aspects of an application in an automated manner and to keep application production-ready after all verifications.</a:t>
            </a:r>
          </a:p>
        </p:txBody>
      </p:sp>
      <p:sp>
        <p:nvSpPr>
          <p:cNvPr id="4" name="Title 1">
            <a:extLst>
              <a:ext uri="{FF2B5EF4-FFF2-40B4-BE49-F238E27FC236}">
                <a16:creationId xmlns:a16="http://schemas.microsoft.com/office/drawing/2014/main" id="{E8FEE2DA-A4A6-D835-68C4-392C7BD6DBC1}"/>
              </a:ext>
            </a:extLst>
          </p:cNvPr>
          <p:cNvSpPr txBox="1">
            <a:spLocks/>
          </p:cNvSpPr>
          <p:nvPr/>
        </p:nvSpPr>
        <p:spPr>
          <a:xfrm>
            <a:off x="984250" y="3184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Objectives</a:t>
            </a:r>
            <a:endParaRPr lang="en-IN" dirty="0"/>
          </a:p>
        </p:txBody>
      </p:sp>
      <p:sp>
        <p:nvSpPr>
          <p:cNvPr id="5" name="Content Placeholder 2">
            <a:extLst>
              <a:ext uri="{FF2B5EF4-FFF2-40B4-BE49-F238E27FC236}">
                <a16:creationId xmlns:a16="http://schemas.microsoft.com/office/drawing/2014/main" id="{8DC29D60-B81B-BEE1-4E84-0CBEA83F582F}"/>
              </a:ext>
            </a:extLst>
          </p:cNvPr>
          <p:cNvSpPr txBox="1">
            <a:spLocks/>
          </p:cNvSpPr>
          <p:nvPr/>
        </p:nvSpPr>
        <p:spPr>
          <a:xfrm>
            <a:off x="984250" y="4645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To verify the functional and non-functional aspects of an application in an automated manner  and to keep application production-ready after all verifications. </a:t>
            </a:r>
            <a:endParaRPr lang="en-IN" dirty="0"/>
          </a:p>
        </p:txBody>
      </p:sp>
    </p:spTree>
    <p:extLst>
      <p:ext uri="{BB962C8B-B14F-4D97-AF65-F5344CB8AC3E}">
        <p14:creationId xmlns:p14="http://schemas.microsoft.com/office/powerpoint/2010/main" val="1773722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EC4BEB6-D156-A3AC-F16F-D6D2858A6BC6}"/>
              </a:ext>
            </a:extLst>
          </p:cNvPr>
          <p:cNvSpPr>
            <a:spLocks noGrp="1"/>
          </p:cNvSpPr>
          <p:nvPr>
            <p:ph idx="1"/>
          </p:nvPr>
        </p:nvSpPr>
        <p:spPr/>
        <p:txBody>
          <a:bodyPr/>
          <a:lstStyle/>
          <a:p>
            <a:r>
              <a:rPr lang="en-IN" dirty="0"/>
              <a:t>Brings quality and improvement as a part of a </a:t>
            </a:r>
            <a:r>
              <a:rPr lang="en-IN" dirty="0" err="1"/>
              <a:t>continuos</a:t>
            </a:r>
            <a:r>
              <a:rPr lang="en-IN" dirty="0"/>
              <a:t> process or pipeline.</a:t>
            </a:r>
          </a:p>
          <a:p>
            <a:r>
              <a:rPr lang="en-IN" dirty="0"/>
              <a:t>Helps to detect issues in early stages.</a:t>
            </a:r>
          </a:p>
          <a:p>
            <a:r>
              <a:rPr lang="en-IN" dirty="0"/>
              <a:t> Accelerate application Delivery.</a:t>
            </a:r>
          </a:p>
          <a:p>
            <a:r>
              <a:rPr lang="en-IN" dirty="0"/>
              <a:t>Faster time to market with continuous feedback.</a:t>
            </a:r>
          </a:p>
          <a:p>
            <a:r>
              <a:rPr lang="en-IN" dirty="0"/>
              <a:t>Improve test coverage</a:t>
            </a:r>
          </a:p>
          <a:p>
            <a:r>
              <a:rPr lang="en-IN" dirty="0"/>
              <a:t>Transparency</a:t>
            </a:r>
          </a:p>
        </p:txBody>
      </p:sp>
      <p:sp>
        <p:nvSpPr>
          <p:cNvPr id="7" name="Title 6">
            <a:extLst>
              <a:ext uri="{FF2B5EF4-FFF2-40B4-BE49-F238E27FC236}">
                <a16:creationId xmlns:a16="http://schemas.microsoft.com/office/drawing/2014/main" id="{BABCF3B1-7A31-5FED-1054-8A70D8534A7E}"/>
              </a:ext>
            </a:extLst>
          </p:cNvPr>
          <p:cNvSpPr>
            <a:spLocks noGrp="1"/>
          </p:cNvSpPr>
          <p:nvPr>
            <p:ph type="title"/>
          </p:nvPr>
        </p:nvSpPr>
        <p:spPr/>
        <p:txBody>
          <a:bodyPr/>
          <a:lstStyle/>
          <a:p>
            <a:r>
              <a:rPr lang="en-IN" dirty="0"/>
              <a:t>Benefits	</a:t>
            </a:r>
          </a:p>
        </p:txBody>
      </p:sp>
    </p:spTree>
    <p:extLst>
      <p:ext uri="{BB962C8B-B14F-4D97-AF65-F5344CB8AC3E}">
        <p14:creationId xmlns:p14="http://schemas.microsoft.com/office/powerpoint/2010/main" val="33910548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B422-BDE0-CBEB-F619-2E9C4C2D56BD}"/>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FB48BB16-BD93-8596-CF8C-648518374C87}"/>
              </a:ext>
            </a:extLst>
          </p:cNvPr>
          <p:cNvSpPr>
            <a:spLocks noGrp="1"/>
          </p:cNvSpPr>
          <p:nvPr>
            <p:ph idx="1"/>
          </p:nvPr>
        </p:nvSpPr>
        <p:spPr/>
        <p:txBody>
          <a:bodyPr/>
          <a:lstStyle/>
          <a:p>
            <a:r>
              <a:rPr lang="en-IN" dirty="0"/>
              <a:t>Understanding requirements</a:t>
            </a:r>
          </a:p>
          <a:p>
            <a:r>
              <a:rPr lang="en-IN" dirty="0"/>
              <a:t>Trained resource to write functional test cases</a:t>
            </a:r>
          </a:p>
          <a:p>
            <a:r>
              <a:rPr lang="en-IN" dirty="0"/>
              <a:t>Testing framework and reusability</a:t>
            </a:r>
          </a:p>
          <a:p>
            <a:r>
              <a:rPr lang="en-IN" dirty="0"/>
              <a:t>Software licences</a:t>
            </a:r>
          </a:p>
          <a:p>
            <a:r>
              <a:rPr lang="en-IN" dirty="0"/>
              <a:t>Running the same test case multiple time</a:t>
            </a:r>
          </a:p>
          <a:p>
            <a:r>
              <a:rPr lang="en-IN" dirty="0"/>
              <a:t>Testing for multiple platform/device models is time consuming</a:t>
            </a:r>
          </a:p>
          <a:p>
            <a:r>
              <a:rPr lang="en-IN" dirty="0"/>
              <a:t>Testing application on the different models , screen sizes ,screen resolutions , OS</a:t>
            </a:r>
          </a:p>
        </p:txBody>
      </p:sp>
    </p:spTree>
    <p:extLst>
      <p:ext uri="{BB962C8B-B14F-4D97-AF65-F5344CB8AC3E}">
        <p14:creationId xmlns:p14="http://schemas.microsoft.com/office/powerpoint/2010/main" val="3240650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9B6BB1A-0453-E1A3-64C0-F3E3735A7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55746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C115-0EC8-9257-D192-19ACA68E2D65}"/>
              </a:ext>
            </a:extLst>
          </p:cNvPr>
          <p:cNvSpPr>
            <a:spLocks noGrp="1"/>
          </p:cNvSpPr>
          <p:nvPr>
            <p:ph type="title"/>
          </p:nvPr>
        </p:nvSpPr>
        <p:spPr/>
        <p:txBody>
          <a:bodyPr/>
          <a:lstStyle/>
          <a:p>
            <a:r>
              <a:rPr lang="en-IN" dirty="0"/>
              <a:t>Tools</a:t>
            </a:r>
          </a:p>
        </p:txBody>
      </p:sp>
      <p:sp>
        <p:nvSpPr>
          <p:cNvPr id="3" name="Content Placeholder 2">
            <a:extLst>
              <a:ext uri="{FF2B5EF4-FFF2-40B4-BE49-F238E27FC236}">
                <a16:creationId xmlns:a16="http://schemas.microsoft.com/office/drawing/2014/main" id="{9CC8601A-E88D-F229-CE61-D34961B3D362}"/>
              </a:ext>
            </a:extLst>
          </p:cNvPr>
          <p:cNvSpPr>
            <a:spLocks noGrp="1"/>
          </p:cNvSpPr>
          <p:nvPr>
            <p:ph idx="1"/>
          </p:nvPr>
        </p:nvSpPr>
        <p:spPr/>
        <p:txBody>
          <a:bodyPr/>
          <a:lstStyle/>
          <a:p>
            <a:r>
              <a:rPr lang="en-IN" dirty="0"/>
              <a:t>Selenium</a:t>
            </a:r>
          </a:p>
          <a:p>
            <a:r>
              <a:rPr lang="en-IN" dirty="0"/>
              <a:t>Appium</a:t>
            </a:r>
          </a:p>
          <a:p>
            <a:r>
              <a:rPr lang="en-IN" dirty="0"/>
              <a:t>Apache JMeter</a:t>
            </a:r>
          </a:p>
          <a:p>
            <a:r>
              <a:rPr lang="en-IN" dirty="0"/>
              <a:t>OWASP ZAP</a:t>
            </a:r>
          </a:p>
          <a:p>
            <a:r>
              <a:rPr lang="en-IN" dirty="0"/>
              <a:t>Cucumber</a:t>
            </a:r>
          </a:p>
          <a:p>
            <a:r>
              <a:rPr lang="en-IN"/>
              <a:t>Mob SF</a:t>
            </a:r>
            <a:endParaRPr lang="en-IN" dirty="0"/>
          </a:p>
          <a:p>
            <a:pPr marL="0" indent="0">
              <a:buNone/>
            </a:pPr>
            <a:endParaRPr lang="en-IN" dirty="0"/>
          </a:p>
        </p:txBody>
      </p:sp>
    </p:spTree>
    <p:extLst>
      <p:ext uri="{BB962C8B-B14F-4D97-AF65-F5344CB8AC3E}">
        <p14:creationId xmlns:p14="http://schemas.microsoft.com/office/powerpoint/2010/main" val="20308946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3876A-74A1-471E-43B0-D9BB06D896C1}"/>
              </a:ext>
            </a:extLst>
          </p:cNvPr>
          <p:cNvSpPr>
            <a:spLocks noGrp="1"/>
          </p:cNvSpPr>
          <p:nvPr>
            <p:ph type="title"/>
          </p:nvPr>
        </p:nvSpPr>
        <p:spPr/>
        <p:txBody>
          <a:bodyPr/>
          <a:lstStyle/>
          <a:p>
            <a:r>
              <a:rPr lang="en-IN" dirty="0"/>
              <a:t>Continuous Deployment</a:t>
            </a:r>
          </a:p>
        </p:txBody>
      </p:sp>
      <p:sp>
        <p:nvSpPr>
          <p:cNvPr id="3" name="Content Placeholder 2">
            <a:extLst>
              <a:ext uri="{FF2B5EF4-FFF2-40B4-BE49-F238E27FC236}">
                <a16:creationId xmlns:a16="http://schemas.microsoft.com/office/drawing/2014/main" id="{8DC7BDC5-BE22-2AF1-2FDC-1E71F705CD94}"/>
              </a:ext>
            </a:extLst>
          </p:cNvPr>
          <p:cNvSpPr>
            <a:spLocks noGrp="1"/>
          </p:cNvSpPr>
          <p:nvPr>
            <p:ph idx="1"/>
          </p:nvPr>
        </p:nvSpPr>
        <p:spPr/>
        <p:txBody>
          <a:bodyPr/>
          <a:lstStyle/>
          <a:p>
            <a:r>
              <a:rPr lang="en-IN" dirty="0"/>
              <a:t>Continuous Deployment is about confidence and capabilities that every change is deployed in the </a:t>
            </a:r>
            <a:r>
              <a:rPr lang="en-IN"/>
              <a:t>production environment</a:t>
            </a:r>
          </a:p>
          <a:p>
            <a:endParaRPr lang="en-IN" dirty="0"/>
          </a:p>
        </p:txBody>
      </p:sp>
    </p:spTree>
    <p:extLst>
      <p:ext uri="{BB962C8B-B14F-4D97-AF65-F5344CB8AC3E}">
        <p14:creationId xmlns:p14="http://schemas.microsoft.com/office/powerpoint/2010/main" val="204923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9984B-3318-CBA1-8E5A-E5E74816F76E}"/>
              </a:ext>
            </a:extLst>
          </p:cNvPr>
          <p:cNvSpPr>
            <a:spLocks noGrp="1"/>
          </p:cNvSpPr>
          <p:nvPr>
            <p:ph type="title"/>
          </p:nvPr>
        </p:nvSpPr>
        <p:spPr/>
        <p:txBody>
          <a:bodyPr/>
          <a:lstStyle/>
          <a:p>
            <a:r>
              <a:rPr lang="en-IN" dirty="0"/>
              <a:t>Agile Methodology</a:t>
            </a:r>
          </a:p>
        </p:txBody>
      </p:sp>
      <p:sp>
        <p:nvSpPr>
          <p:cNvPr id="3" name="Content Placeholder 2">
            <a:extLst>
              <a:ext uri="{FF2B5EF4-FFF2-40B4-BE49-F238E27FC236}">
                <a16:creationId xmlns:a16="http://schemas.microsoft.com/office/drawing/2014/main" id="{D9D3FEAA-70A5-5BD8-5CD9-CCA268B45244}"/>
              </a:ext>
            </a:extLst>
          </p:cNvPr>
          <p:cNvSpPr>
            <a:spLocks noGrp="1"/>
          </p:cNvSpPr>
          <p:nvPr>
            <p:ph idx="1"/>
          </p:nvPr>
        </p:nvSpPr>
        <p:spPr/>
        <p:txBody>
          <a:bodyPr/>
          <a:lstStyle/>
          <a:p>
            <a:pPr algn="just"/>
            <a:r>
              <a:rPr lang="en-IN" dirty="0"/>
              <a:t>Agile software development is a set of principles for software development in which requirement and solutions evolve through collaboration between self-organizing , cross-functional teams.</a:t>
            </a:r>
          </a:p>
          <a:p>
            <a:endParaRPr lang="en-IN" dirty="0"/>
          </a:p>
        </p:txBody>
      </p:sp>
    </p:spTree>
    <p:extLst>
      <p:ext uri="{BB962C8B-B14F-4D97-AF65-F5344CB8AC3E}">
        <p14:creationId xmlns:p14="http://schemas.microsoft.com/office/powerpoint/2010/main" val="2033746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32064-6DF0-229C-A7BD-A3AAE6DFEB2C}"/>
              </a:ext>
            </a:extLst>
          </p:cNvPr>
          <p:cNvSpPr>
            <a:spLocks noGrp="1"/>
          </p:cNvSpPr>
          <p:nvPr>
            <p:ph type="title"/>
          </p:nvPr>
        </p:nvSpPr>
        <p:spPr/>
        <p:txBody>
          <a:bodyPr/>
          <a:lstStyle/>
          <a:p>
            <a:r>
              <a:rPr lang="en-IN" dirty="0"/>
              <a:t>Principles 	</a:t>
            </a:r>
          </a:p>
        </p:txBody>
      </p:sp>
      <p:sp>
        <p:nvSpPr>
          <p:cNvPr id="3" name="Content Placeholder 2">
            <a:extLst>
              <a:ext uri="{FF2B5EF4-FFF2-40B4-BE49-F238E27FC236}">
                <a16:creationId xmlns:a16="http://schemas.microsoft.com/office/drawing/2014/main" id="{25ED21D9-D1A5-B5A6-108E-ACE96E0F7BB5}"/>
              </a:ext>
            </a:extLst>
          </p:cNvPr>
          <p:cNvSpPr>
            <a:spLocks noGrp="1"/>
          </p:cNvSpPr>
          <p:nvPr>
            <p:ph idx="1"/>
          </p:nvPr>
        </p:nvSpPr>
        <p:spPr/>
        <p:txBody>
          <a:bodyPr/>
          <a:lstStyle/>
          <a:p>
            <a:r>
              <a:rPr lang="en-IN" dirty="0"/>
              <a:t>Customer satisfaction by early and continuous delivery of valuable software.</a:t>
            </a:r>
          </a:p>
          <a:p>
            <a:r>
              <a:rPr lang="en-IN" dirty="0"/>
              <a:t>Welcome changing requirements, even in late deployments.</a:t>
            </a:r>
          </a:p>
          <a:p>
            <a:r>
              <a:rPr lang="en-IN" dirty="0"/>
              <a:t>Working software is delivered frequently(Weeks rather than months)</a:t>
            </a:r>
          </a:p>
          <a:p>
            <a:r>
              <a:rPr lang="en-IN" dirty="0"/>
              <a:t>Close daily, co-operation between business people and developers.</a:t>
            </a:r>
          </a:p>
          <a:p>
            <a:r>
              <a:rPr lang="en-IN" dirty="0"/>
              <a:t>Projects are built around motivated people who should be trusted.</a:t>
            </a:r>
          </a:p>
          <a:p>
            <a:r>
              <a:rPr lang="en-IN" dirty="0"/>
              <a:t>Face to Face communication is the best form of communication(co-location).</a:t>
            </a:r>
          </a:p>
          <a:p>
            <a:r>
              <a:rPr lang="en-IN" dirty="0"/>
              <a:t>Working software is the principal measure of progress.</a:t>
            </a:r>
          </a:p>
        </p:txBody>
      </p:sp>
    </p:spTree>
    <p:extLst>
      <p:ext uri="{BB962C8B-B14F-4D97-AF65-F5344CB8AC3E}">
        <p14:creationId xmlns:p14="http://schemas.microsoft.com/office/powerpoint/2010/main" val="34059298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57F5-707E-A766-694C-3CA251F1CDB9}"/>
              </a:ext>
            </a:extLst>
          </p:cNvPr>
          <p:cNvSpPr>
            <a:spLocks noGrp="1"/>
          </p:cNvSpPr>
          <p:nvPr>
            <p:ph type="title"/>
          </p:nvPr>
        </p:nvSpPr>
        <p:spPr/>
        <p:txBody>
          <a:bodyPr/>
          <a:lstStyle/>
          <a:p>
            <a:r>
              <a:rPr lang="en-IN" dirty="0"/>
              <a:t>Principles	</a:t>
            </a:r>
          </a:p>
        </p:txBody>
      </p:sp>
      <p:sp>
        <p:nvSpPr>
          <p:cNvPr id="3" name="Content Placeholder 2">
            <a:extLst>
              <a:ext uri="{FF2B5EF4-FFF2-40B4-BE49-F238E27FC236}">
                <a16:creationId xmlns:a16="http://schemas.microsoft.com/office/drawing/2014/main" id="{92E53B97-E932-5C16-5B65-6690A7003E8A}"/>
              </a:ext>
            </a:extLst>
          </p:cNvPr>
          <p:cNvSpPr>
            <a:spLocks noGrp="1"/>
          </p:cNvSpPr>
          <p:nvPr>
            <p:ph idx="1"/>
          </p:nvPr>
        </p:nvSpPr>
        <p:spPr/>
        <p:txBody>
          <a:bodyPr/>
          <a:lstStyle/>
          <a:p>
            <a:r>
              <a:rPr lang="en-IN" dirty="0"/>
              <a:t>Sustainable development , able to maintain constant pace.</a:t>
            </a:r>
          </a:p>
          <a:p>
            <a:r>
              <a:rPr lang="en-IN" dirty="0"/>
              <a:t>Continuous attention to technical excellence and good design.</a:t>
            </a:r>
          </a:p>
          <a:p>
            <a:r>
              <a:rPr lang="en-IN" dirty="0"/>
              <a:t>Simplicity- the art of maximizing the amount of work not done-is essential.</a:t>
            </a:r>
          </a:p>
          <a:p>
            <a:r>
              <a:rPr lang="en-IN" dirty="0"/>
              <a:t>Best architectures , requirements and design from self-organizing team.</a:t>
            </a:r>
          </a:p>
          <a:p>
            <a:r>
              <a:rPr lang="en-IN" dirty="0"/>
              <a:t>Regularly the team reflects on how to become more effective and adjust accordingly</a:t>
            </a:r>
          </a:p>
          <a:p>
            <a:endParaRPr lang="en-IN" dirty="0"/>
          </a:p>
          <a:p>
            <a:endParaRPr lang="en-IN" dirty="0"/>
          </a:p>
        </p:txBody>
      </p:sp>
    </p:spTree>
    <p:extLst>
      <p:ext uri="{BB962C8B-B14F-4D97-AF65-F5344CB8AC3E}">
        <p14:creationId xmlns:p14="http://schemas.microsoft.com/office/powerpoint/2010/main" val="38283661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EA7A-CD80-592C-A402-0900644C4229}"/>
              </a:ext>
            </a:extLst>
          </p:cNvPr>
          <p:cNvSpPr>
            <a:spLocks noGrp="1"/>
          </p:cNvSpPr>
          <p:nvPr>
            <p:ph type="title"/>
          </p:nvPr>
        </p:nvSpPr>
        <p:spPr/>
        <p:txBody>
          <a:bodyPr/>
          <a:lstStyle/>
          <a:p>
            <a:r>
              <a:rPr lang="en-IN" dirty="0"/>
              <a:t>Traditional Waterfall Model</a:t>
            </a:r>
          </a:p>
        </p:txBody>
      </p:sp>
      <p:pic>
        <p:nvPicPr>
          <p:cNvPr id="5" name="Content Placeholder 4">
            <a:extLst>
              <a:ext uri="{FF2B5EF4-FFF2-40B4-BE49-F238E27FC236}">
                <a16:creationId xmlns:a16="http://schemas.microsoft.com/office/drawing/2014/main" id="{08C0584D-3966-E008-2BD1-6B35E94AF7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pic>
        <p:nvPicPr>
          <p:cNvPr id="7" name="Picture 6">
            <a:extLst>
              <a:ext uri="{FF2B5EF4-FFF2-40B4-BE49-F238E27FC236}">
                <a16:creationId xmlns:a16="http://schemas.microsoft.com/office/drawing/2014/main" id="{D6C08DD4-2F82-B1FA-02DF-931D1F027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6200"/>
            <a:ext cx="12192000" cy="5511800"/>
          </a:xfrm>
          <a:prstGeom prst="rect">
            <a:avLst/>
          </a:prstGeom>
        </p:spPr>
      </p:pic>
    </p:spTree>
    <p:extLst>
      <p:ext uri="{BB962C8B-B14F-4D97-AF65-F5344CB8AC3E}">
        <p14:creationId xmlns:p14="http://schemas.microsoft.com/office/powerpoint/2010/main" val="33411872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6230-1859-2599-A61B-D772B9529E9B}"/>
              </a:ext>
            </a:extLst>
          </p:cNvPr>
          <p:cNvSpPr>
            <a:spLocks noGrp="1"/>
          </p:cNvSpPr>
          <p:nvPr>
            <p:ph type="title"/>
          </p:nvPr>
        </p:nvSpPr>
        <p:spPr/>
        <p:txBody>
          <a:bodyPr/>
          <a:lstStyle/>
          <a:p>
            <a:r>
              <a:rPr lang="en-IN" dirty="0"/>
              <a:t>Agile Model</a:t>
            </a:r>
          </a:p>
        </p:txBody>
      </p:sp>
      <p:pic>
        <p:nvPicPr>
          <p:cNvPr id="5" name="Content Placeholder 4">
            <a:extLst>
              <a:ext uri="{FF2B5EF4-FFF2-40B4-BE49-F238E27FC236}">
                <a16:creationId xmlns:a16="http://schemas.microsoft.com/office/drawing/2014/main" id="{24841619-3747-F279-62CC-C7BC2B9D7C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03111"/>
            <a:ext cx="10515600" cy="3796366"/>
          </a:xfrm>
        </p:spPr>
      </p:pic>
    </p:spTree>
    <p:extLst>
      <p:ext uri="{BB962C8B-B14F-4D97-AF65-F5344CB8AC3E}">
        <p14:creationId xmlns:p14="http://schemas.microsoft.com/office/powerpoint/2010/main" val="119992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21C5-1B32-984F-C238-50F9983581EA}"/>
              </a:ext>
            </a:extLst>
          </p:cNvPr>
          <p:cNvSpPr>
            <a:spLocks noGrp="1"/>
          </p:cNvSpPr>
          <p:nvPr>
            <p:ph type="title"/>
          </p:nvPr>
        </p:nvSpPr>
        <p:spPr/>
        <p:txBody>
          <a:bodyPr/>
          <a:lstStyle/>
          <a:p>
            <a:r>
              <a:rPr lang="en-IN" dirty="0"/>
              <a:t>Dev	</a:t>
            </a:r>
          </a:p>
        </p:txBody>
      </p:sp>
      <p:sp>
        <p:nvSpPr>
          <p:cNvPr id="3" name="Content Placeholder 2">
            <a:extLst>
              <a:ext uri="{FF2B5EF4-FFF2-40B4-BE49-F238E27FC236}">
                <a16:creationId xmlns:a16="http://schemas.microsoft.com/office/drawing/2014/main" id="{06F5A857-C326-959C-B4F8-3187093A3090}"/>
              </a:ext>
            </a:extLst>
          </p:cNvPr>
          <p:cNvSpPr>
            <a:spLocks noGrp="1"/>
          </p:cNvSpPr>
          <p:nvPr>
            <p:ph idx="1"/>
          </p:nvPr>
        </p:nvSpPr>
        <p:spPr/>
        <p:txBody>
          <a:bodyPr/>
          <a:lstStyle/>
          <a:p>
            <a:pPr algn="just"/>
            <a:r>
              <a:rPr lang="en-IN" dirty="0"/>
              <a:t>Writing code for robust applications using best methods.</a:t>
            </a:r>
          </a:p>
          <a:p>
            <a:pPr algn="just"/>
            <a:endParaRPr lang="en-IN" dirty="0"/>
          </a:p>
          <a:p>
            <a:pPr algn="just"/>
            <a:r>
              <a:rPr lang="en-IN" dirty="0"/>
              <a:t>Maintaining Standard and Quality of Code.</a:t>
            </a:r>
          </a:p>
          <a:p>
            <a:pPr algn="just"/>
            <a:endParaRPr lang="en-IN" dirty="0"/>
          </a:p>
          <a:p>
            <a:pPr algn="just"/>
            <a:r>
              <a:rPr lang="en-IN" dirty="0"/>
              <a:t>Writing Practical unit tests and utilizing test-driven development.</a:t>
            </a:r>
          </a:p>
          <a:p>
            <a:pPr algn="just"/>
            <a:endParaRPr lang="en-IN" dirty="0"/>
          </a:p>
          <a:p>
            <a:pPr algn="just"/>
            <a:r>
              <a:rPr lang="en-IN" dirty="0"/>
              <a:t>Verifying Behaviour of an Application.</a:t>
            </a:r>
          </a:p>
        </p:txBody>
      </p:sp>
    </p:spTree>
    <p:extLst>
      <p:ext uri="{BB962C8B-B14F-4D97-AF65-F5344CB8AC3E}">
        <p14:creationId xmlns:p14="http://schemas.microsoft.com/office/powerpoint/2010/main" val="762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C22E-3ECA-2D19-C03F-83234BE91209}"/>
              </a:ext>
            </a:extLst>
          </p:cNvPr>
          <p:cNvSpPr>
            <a:spLocks noGrp="1"/>
          </p:cNvSpPr>
          <p:nvPr>
            <p:ph type="title"/>
          </p:nvPr>
        </p:nvSpPr>
        <p:spPr/>
        <p:txBody>
          <a:bodyPr/>
          <a:lstStyle/>
          <a:p>
            <a:r>
              <a:rPr lang="en-IN" dirty="0"/>
              <a:t>Ops</a:t>
            </a:r>
          </a:p>
        </p:txBody>
      </p:sp>
      <p:sp>
        <p:nvSpPr>
          <p:cNvPr id="3" name="Content Placeholder 2">
            <a:extLst>
              <a:ext uri="{FF2B5EF4-FFF2-40B4-BE49-F238E27FC236}">
                <a16:creationId xmlns:a16="http://schemas.microsoft.com/office/drawing/2014/main" id="{0836144B-8692-F1FB-5ED2-4C2AC2306654}"/>
              </a:ext>
            </a:extLst>
          </p:cNvPr>
          <p:cNvSpPr>
            <a:spLocks noGrp="1"/>
          </p:cNvSpPr>
          <p:nvPr>
            <p:ph idx="1"/>
          </p:nvPr>
        </p:nvSpPr>
        <p:spPr/>
        <p:txBody>
          <a:bodyPr/>
          <a:lstStyle/>
          <a:p>
            <a:pPr algn="just"/>
            <a:r>
              <a:rPr lang="en-IN" dirty="0"/>
              <a:t>Automated provisioning and de provisioning of environments.</a:t>
            </a:r>
          </a:p>
          <a:p>
            <a:pPr algn="just"/>
            <a:endParaRPr lang="en-IN" dirty="0"/>
          </a:p>
          <a:p>
            <a:pPr algn="just"/>
            <a:r>
              <a:rPr lang="en-IN" dirty="0"/>
              <a:t>Scaling UP/ Scaling Down /Scaling Out</a:t>
            </a:r>
          </a:p>
          <a:p>
            <a:pPr algn="just"/>
            <a:endParaRPr lang="en-IN" dirty="0"/>
          </a:p>
          <a:p>
            <a:pPr algn="just"/>
            <a:r>
              <a:rPr lang="en-IN" dirty="0"/>
              <a:t>Managing Infrastructure using IaaC(Infrastructure as a Code) to maintain version and visibility.</a:t>
            </a:r>
          </a:p>
          <a:p>
            <a:pPr algn="just"/>
            <a:endParaRPr lang="en-IN" dirty="0"/>
          </a:p>
          <a:p>
            <a:pPr algn="just"/>
            <a:r>
              <a:rPr lang="en-IN" dirty="0"/>
              <a:t>Configuration Management , Monitoring and Measurement.</a:t>
            </a:r>
          </a:p>
          <a:p>
            <a:endParaRPr lang="en-IN" dirty="0"/>
          </a:p>
        </p:txBody>
      </p:sp>
    </p:spTree>
    <p:extLst>
      <p:ext uri="{BB962C8B-B14F-4D97-AF65-F5344CB8AC3E}">
        <p14:creationId xmlns:p14="http://schemas.microsoft.com/office/powerpoint/2010/main" val="1833655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61AD-666D-2788-185D-78B7D5BE6B94}"/>
              </a:ext>
            </a:extLst>
          </p:cNvPr>
          <p:cNvSpPr>
            <a:spLocks noGrp="1"/>
          </p:cNvSpPr>
          <p:nvPr>
            <p:ph type="title"/>
          </p:nvPr>
        </p:nvSpPr>
        <p:spPr/>
        <p:txBody>
          <a:bodyPr/>
          <a:lstStyle/>
          <a:p>
            <a:r>
              <a:rPr lang="en-IN" dirty="0"/>
              <a:t>Benefits of </a:t>
            </a:r>
            <a:r>
              <a:rPr lang="en-IN" dirty="0" err="1"/>
              <a:t>Devops</a:t>
            </a:r>
            <a:endParaRPr lang="en-IN" dirty="0"/>
          </a:p>
        </p:txBody>
      </p:sp>
      <p:sp>
        <p:nvSpPr>
          <p:cNvPr id="3" name="Content Placeholder 2">
            <a:extLst>
              <a:ext uri="{FF2B5EF4-FFF2-40B4-BE49-F238E27FC236}">
                <a16:creationId xmlns:a16="http://schemas.microsoft.com/office/drawing/2014/main" id="{A2330AF6-23F5-CB8B-0879-6B1FF1F3FF1C}"/>
              </a:ext>
            </a:extLst>
          </p:cNvPr>
          <p:cNvSpPr>
            <a:spLocks noGrp="1"/>
          </p:cNvSpPr>
          <p:nvPr>
            <p:ph idx="1"/>
          </p:nvPr>
        </p:nvSpPr>
        <p:spPr/>
        <p:txBody>
          <a:bodyPr/>
          <a:lstStyle/>
          <a:p>
            <a:pPr algn="just" fontAlgn="base">
              <a:buFont typeface="Arial" panose="020B0604020202020204" pitchFamily="34" charset="0"/>
              <a:buChar char="•"/>
            </a:pPr>
            <a:r>
              <a:rPr lang="en-GB" b="0" i="0" dirty="0">
                <a:solidFill>
                  <a:srgbClr val="000000"/>
                </a:solidFill>
                <a:effectLst/>
                <a:latin typeface="Helvetica Neue"/>
              </a:rPr>
              <a:t>Faster, better product delivery</a:t>
            </a:r>
          </a:p>
          <a:p>
            <a:pPr algn="just" fontAlgn="base">
              <a:buFont typeface="Arial" panose="020B0604020202020204" pitchFamily="34" charset="0"/>
              <a:buChar char="•"/>
            </a:pPr>
            <a:r>
              <a:rPr lang="en-GB" b="0" i="0" dirty="0">
                <a:solidFill>
                  <a:srgbClr val="000000"/>
                </a:solidFill>
                <a:effectLst/>
                <a:latin typeface="Helvetica Neue"/>
              </a:rPr>
              <a:t>Faster issue resolution and reduced complexity</a:t>
            </a:r>
          </a:p>
          <a:p>
            <a:pPr algn="just" fontAlgn="base">
              <a:buFont typeface="Arial" panose="020B0604020202020204" pitchFamily="34" charset="0"/>
              <a:buChar char="•"/>
            </a:pPr>
            <a:r>
              <a:rPr lang="en-GB" b="0" i="0" dirty="0">
                <a:solidFill>
                  <a:srgbClr val="000000"/>
                </a:solidFill>
                <a:effectLst/>
                <a:latin typeface="Helvetica Neue"/>
              </a:rPr>
              <a:t>Greater scalability and availability</a:t>
            </a:r>
          </a:p>
          <a:p>
            <a:pPr algn="just" fontAlgn="base">
              <a:buFont typeface="Arial" panose="020B0604020202020204" pitchFamily="34" charset="0"/>
              <a:buChar char="•"/>
            </a:pPr>
            <a:r>
              <a:rPr lang="en-GB" b="0" i="0" dirty="0">
                <a:solidFill>
                  <a:srgbClr val="000000"/>
                </a:solidFill>
                <a:effectLst/>
                <a:latin typeface="Helvetica Neue"/>
              </a:rPr>
              <a:t>More stable operating environments</a:t>
            </a:r>
          </a:p>
          <a:p>
            <a:pPr algn="just" fontAlgn="base">
              <a:buFont typeface="Arial" panose="020B0604020202020204" pitchFamily="34" charset="0"/>
              <a:buChar char="•"/>
            </a:pPr>
            <a:r>
              <a:rPr lang="en-GB" b="0" i="0" dirty="0">
                <a:solidFill>
                  <a:srgbClr val="000000"/>
                </a:solidFill>
                <a:effectLst/>
                <a:latin typeface="Helvetica Neue"/>
              </a:rPr>
              <a:t>Better resource utilization</a:t>
            </a:r>
          </a:p>
          <a:p>
            <a:pPr algn="just" fontAlgn="base">
              <a:buFont typeface="Arial" panose="020B0604020202020204" pitchFamily="34" charset="0"/>
              <a:buChar char="•"/>
            </a:pPr>
            <a:r>
              <a:rPr lang="en-GB" b="0" i="0" dirty="0">
                <a:solidFill>
                  <a:srgbClr val="000000"/>
                </a:solidFill>
                <a:effectLst/>
                <a:latin typeface="Helvetica Neue"/>
              </a:rPr>
              <a:t>Greater automation</a:t>
            </a:r>
          </a:p>
          <a:p>
            <a:pPr algn="just" fontAlgn="base">
              <a:buFont typeface="Arial" panose="020B0604020202020204" pitchFamily="34" charset="0"/>
              <a:buChar char="•"/>
            </a:pPr>
            <a:r>
              <a:rPr lang="en-GB" b="0" i="0" dirty="0">
                <a:solidFill>
                  <a:srgbClr val="000000"/>
                </a:solidFill>
                <a:effectLst/>
                <a:latin typeface="Helvetica Neue"/>
              </a:rPr>
              <a:t>Greater visibility into system outcomes</a:t>
            </a:r>
          </a:p>
          <a:p>
            <a:pPr algn="just" fontAlgn="base">
              <a:buFont typeface="Arial" panose="020B0604020202020204" pitchFamily="34" charset="0"/>
              <a:buChar char="•"/>
            </a:pPr>
            <a:r>
              <a:rPr lang="en-GB" b="0" i="0" dirty="0">
                <a:solidFill>
                  <a:srgbClr val="000000"/>
                </a:solidFill>
                <a:effectLst/>
                <a:latin typeface="Helvetica Neue"/>
              </a:rPr>
              <a:t>Greater innovation</a:t>
            </a:r>
          </a:p>
          <a:p>
            <a:endParaRPr lang="en-IN" dirty="0"/>
          </a:p>
        </p:txBody>
      </p:sp>
    </p:spTree>
    <p:extLst>
      <p:ext uri="{BB962C8B-B14F-4D97-AF65-F5344CB8AC3E}">
        <p14:creationId xmlns:p14="http://schemas.microsoft.com/office/powerpoint/2010/main" val="330826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934EF-2FD2-6249-BE47-3691114AF869}"/>
              </a:ext>
            </a:extLst>
          </p:cNvPr>
          <p:cNvSpPr>
            <a:spLocks noGrp="1"/>
          </p:cNvSpPr>
          <p:nvPr>
            <p:ph type="title"/>
          </p:nvPr>
        </p:nvSpPr>
        <p:spPr/>
        <p:txBody>
          <a:bodyPr/>
          <a:lstStyle/>
          <a:p>
            <a:r>
              <a:rPr lang="en-IN" dirty="0"/>
              <a:t>Benefits of DevOps</a:t>
            </a:r>
          </a:p>
        </p:txBody>
      </p:sp>
      <p:sp>
        <p:nvSpPr>
          <p:cNvPr id="3" name="Content Placeholder 2">
            <a:extLst>
              <a:ext uri="{FF2B5EF4-FFF2-40B4-BE49-F238E27FC236}">
                <a16:creationId xmlns:a16="http://schemas.microsoft.com/office/drawing/2014/main" id="{6F89719F-2CBE-9092-3613-78734F454041}"/>
              </a:ext>
            </a:extLst>
          </p:cNvPr>
          <p:cNvSpPr>
            <a:spLocks noGrp="1"/>
          </p:cNvSpPr>
          <p:nvPr>
            <p:ph idx="1"/>
          </p:nvPr>
        </p:nvSpPr>
        <p:spPr/>
        <p:txBody>
          <a:bodyPr/>
          <a:lstStyle/>
          <a:p>
            <a:pPr algn="just"/>
            <a:r>
              <a:rPr lang="en-IN" dirty="0"/>
              <a:t>Early Detection of Failure</a:t>
            </a:r>
          </a:p>
          <a:p>
            <a:pPr algn="just"/>
            <a:r>
              <a:rPr lang="en-IN" dirty="0"/>
              <a:t>Stable and consistent environment</a:t>
            </a:r>
          </a:p>
          <a:p>
            <a:pPr algn="just"/>
            <a:r>
              <a:rPr lang="en-IN" dirty="0"/>
              <a:t>Easy Rollback</a:t>
            </a:r>
          </a:p>
          <a:p>
            <a:pPr algn="just"/>
            <a:r>
              <a:rPr lang="en-IN" dirty="0"/>
              <a:t>Single-click Deployment</a:t>
            </a:r>
          </a:p>
          <a:p>
            <a:endParaRPr lang="en-IN" dirty="0"/>
          </a:p>
          <a:p>
            <a:endParaRPr lang="en-IN" dirty="0"/>
          </a:p>
          <a:p>
            <a:endParaRPr lang="en-IN" dirty="0"/>
          </a:p>
        </p:txBody>
      </p:sp>
    </p:spTree>
    <p:extLst>
      <p:ext uri="{BB962C8B-B14F-4D97-AF65-F5344CB8AC3E}">
        <p14:creationId xmlns:p14="http://schemas.microsoft.com/office/powerpoint/2010/main" val="1041368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9381-8290-620A-548D-B330A52C12E1}"/>
              </a:ext>
            </a:extLst>
          </p:cNvPr>
          <p:cNvSpPr>
            <a:spLocks noGrp="1"/>
          </p:cNvSpPr>
          <p:nvPr>
            <p:ph type="title"/>
          </p:nvPr>
        </p:nvSpPr>
        <p:spPr/>
        <p:txBody>
          <a:bodyPr/>
          <a:lstStyle/>
          <a:p>
            <a:r>
              <a:rPr lang="en-IN" dirty="0"/>
              <a:t>History of DevOps</a:t>
            </a:r>
          </a:p>
        </p:txBody>
      </p:sp>
      <p:sp>
        <p:nvSpPr>
          <p:cNvPr id="3" name="Content Placeholder 2">
            <a:extLst>
              <a:ext uri="{FF2B5EF4-FFF2-40B4-BE49-F238E27FC236}">
                <a16:creationId xmlns:a16="http://schemas.microsoft.com/office/drawing/2014/main" id="{90056E21-FE01-AAB5-B26A-E188C8D1AEB2}"/>
              </a:ext>
            </a:extLst>
          </p:cNvPr>
          <p:cNvSpPr>
            <a:spLocks noGrp="1"/>
          </p:cNvSpPr>
          <p:nvPr>
            <p:ph idx="1"/>
          </p:nvPr>
        </p:nvSpPr>
        <p:spPr/>
        <p:txBody>
          <a:bodyPr/>
          <a:lstStyle/>
          <a:p>
            <a:pPr algn="just"/>
            <a:r>
              <a:rPr lang="en-GB" b="1" i="0" dirty="0">
                <a:solidFill>
                  <a:srgbClr val="222222"/>
                </a:solidFill>
                <a:effectLst/>
              </a:rPr>
              <a:t>2007:</a:t>
            </a:r>
            <a:r>
              <a:rPr lang="en-GB" b="0" i="0" dirty="0">
                <a:solidFill>
                  <a:srgbClr val="000000"/>
                </a:solidFill>
                <a:effectLst/>
              </a:rPr>
              <a:t> It all started in 2007 when Patrick Debois started working on a robust data-centre migration where he was responsible for testing. He experienced many frustrations during the course of this project, starting from the continuous switching back and forth from the development side of the problem and the bevy of operations that waited on the other side. He realized that a large chunk of the effort and time was spent (or rather wasted) in navigating the project from development to operations. However, it wasn’t possible to bridge the significantly wide gap between the two worlds.  </a:t>
            </a:r>
          </a:p>
          <a:p>
            <a:endParaRPr lang="en-IN" dirty="0"/>
          </a:p>
        </p:txBody>
      </p:sp>
    </p:spTree>
    <p:extLst>
      <p:ext uri="{BB962C8B-B14F-4D97-AF65-F5344CB8AC3E}">
        <p14:creationId xmlns:p14="http://schemas.microsoft.com/office/powerpoint/2010/main" val="2519865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2094</Words>
  <Application>Microsoft Office PowerPoint</Application>
  <PresentationFormat>Widescreen</PresentationFormat>
  <Paragraphs>229</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Google Sans</vt:lpstr>
      <vt:lpstr>Helvetica Neue</vt:lpstr>
      <vt:lpstr>unset</vt:lpstr>
      <vt:lpstr>Office Theme</vt:lpstr>
      <vt:lpstr>DevOps</vt:lpstr>
      <vt:lpstr>DevOps</vt:lpstr>
      <vt:lpstr>What Led to DevOps</vt:lpstr>
      <vt:lpstr>PowerPoint Presentation</vt:lpstr>
      <vt:lpstr>Dev </vt:lpstr>
      <vt:lpstr>Ops</vt:lpstr>
      <vt:lpstr>Benefits of Devops</vt:lpstr>
      <vt:lpstr>Benefits of DevOps</vt:lpstr>
      <vt:lpstr>History of DevOps</vt:lpstr>
      <vt:lpstr>History of DevOps</vt:lpstr>
      <vt:lpstr>History of DevOps</vt:lpstr>
      <vt:lpstr>History of DevOps</vt:lpstr>
      <vt:lpstr>History of DevOps</vt:lpstr>
      <vt:lpstr>History of DevOps</vt:lpstr>
      <vt:lpstr>PowerPoint Presentation</vt:lpstr>
      <vt:lpstr>PowerPoint Presentation</vt:lpstr>
      <vt:lpstr>Continuous Code Inspection</vt:lpstr>
      <vt:lpstr>Objectives</vt:lpstr>
      <vt:lpstr>Benefits</vt:lpstr>
      <vt:lpstr>Challenges</vt:lpstr>
      <vt:lpstr>Tools</vt:lpstr>
      <vt:lpstr>Outcome</vt:lpstr>
      <vt:lpstr>Continuous Integration</vt:lpstr>
      <vt:lpstr>Objectives</vt:lpstr>
      <vt:lpstr>Benefits</vt:lpstr>
      <vt:lpstr>Challenges</vt:lpstr>
      <vt:lpstr>Tools</vt:lpstr>
      <vt:lpstr>Outcome </vt:lpstr>
      <vt:lpstr>Artifact Management</vt:lpstr>
      <vt:lpstr>Benefits</vt:lpstr>
      <vt:lpstr>Challenges for Organization</vt:lpstr>
      <vt:lpstr>Outcome</vt:lpstr>
      <vt:lpstr>Continuous Delivery</vt:lpstr>
      <vt:lpstr>Challenges : Faced by Organizations</vt:lpstr>
      <vt:lpstr>Tools</vt:lpstr>
      <vt:lpstr>Outcome</vt:lpstr>
      <vt:lpstr>Continuous Testing</vt:lpstr>
      <vt:lpstr>Benefits </vt:lpstr>
      <vt:lpstr>Challenges</vt:lpstr>
      <vt:lpstr>Tools</vt:lpstr>
      <vt:lpstr>Continuous Deployment</vt:lpstr>
      <vt:lpstr>Agile Methodology</vt:lpstr>
      <vt:lpstr>Principles  </vt:lpstr>
      <vt:lpstr>Principles </vt:lpstr>
      <vt:lpstr>Traditional Waterfall Model</vt:lpstr>
      <vt:lpstr>Agile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garvit dohere</dc:creator>
  <cp:lastModifiedBy>garvit dohere</cp:lastModifiedBy>
  <cp:revision>37</cp:revision>
  <dcterms:created xsi:type="dcterms:W3CDTF">2024-01-07T07:17:19Z</dcterms:created>
  <dcterms:modified xsi:type="dcterms:W3CDTF">2024-01-30T13:29:15Z</dcterms:modified>
</cp:coreProperties>
</file>