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8" r:id="rId4"/>
    <p:sldId id="277" r:id="rId5"/>
    <p:sldId id="279" r:id="rId6"/>
    <p:sldId id="280" r:id="rId7"/>
    <p:sldId id="282" r:id="rId8"/>
    <p:sldId id="283" r:id="rId9"/>
    <p:sldId id="259" r:id="rId10"/>
    <p:sldId id="285" r:id="rId11"/>
    <p:sldId id="258" r:id="rId12"/>
    <p:sldId id="261" r:id="rId13"/>
    <p:sldId id="272" r:id="rId14"/>
    <p:sldId id="260" r:id="rId15"/>
    <p:sldId id="273" r:id="rId16"/>
    <p:sldId id="262" r:id="rId17"/>
    <p:sldId id="281" r:id="rId18"/>
    <p:sldId id="26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B5C3-7238-4C01-9699-F354E165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F9171-7397-40C0-A777-9F93E58D7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FBD4-84BB-4282-A478-23FB7A2D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1540-4041-47E6-86E5-1FA7A63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82CE-0502-4441-8CA2-F32E300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0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3D22-F7FF-4498-A8EE-95FD37D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89164-F3CE-4BB7-8473-D44AADEBA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2F23-41B8-401F-80F7-CD3B13B9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C801-A7D3-4977-BF09-0B19916D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9EC61-320D-4E6F-A28E-4EB5874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FD3F7-1FD9-42E6-920A-6E647E927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1A356-71F2-42B5-ADF9-7BE20E0F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D367-EF61-49A3-8CCA-331DE977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3739-C6F8-4F38-9829-EA4F7C9C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87AB-39D0-4898-A3C7-A2493C37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F02A-79EA-4801-A388-4B39820C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E17B-81D3-48EE-BB7B-0CE3B307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15AC-5ACE-44D6-9931-59CC875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C137-E37C-41FE-9620-84CA29B3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515A-DB42-42E2-A395-58903E8C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2C57-1BB5-4DF1-B4C0-DB01892F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89D3A-89EF-4522-89C3-3B14219B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BBB0-E751-4B30-A892-48F40A78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6541-95D9-4D15-9FAC-3F5B30B4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A0FA-9CE7-4652-9CB3-E019CCCB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6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752-7CD6-4C87-B2E7-38F5B3E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8553-160F-4858-A907-6A13CFD0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3F695-E6FD-4353-B424-300FAB77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D97B5-D4F8-4DA6-9219-3B235B2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20E50-698C-4B3A-8B04-F9734CD7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3192-76A2-42DD-9CEB-E9B88A3E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3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E650-0C78-40BC-A9EF-8E8D1409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8E713-FACA-44D0-8210-34F96A51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B70E-43EB-4028-A548-EB05630B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5B7F0-2441-4B08-AC66-F0CB61BE1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5643A-EBDE-4407-AD6A-ACD470A0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3B157-7CDE-4D65-85C3-2590BDF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555F0-89DF-4A66-9AF8-FF998E31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06517-1193-4CE0-83E9-4C1420F8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0188-073B-4D0B-B3A7-5D7C3411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4E2E6-5AC9-4BF5-AC87-DC4FB6FB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A34A-0B47-4C17-9F66-E6393293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3CA0-3064-4D26-BEB3-8C62A18D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AD6BC-F017-4173-935E-0AD699AE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EA4A7-7920-4D38-9434-A3AFC9D3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7CB62-F3E8-4F4D-A35C-AA425D30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9CE2-E74A-4AF3-904C-71B06C09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9399-E0C3-4695-B003-C5570119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6B24B-5882-42C8-B7E8-9A227082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03A05-7E94-4C17-8CA2-8E050571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B924A-C5DF-44D6-966B-7D343910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8168-ADAA-4147-AC1B-3F09E1BE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79AB-B5DD-4A2E-996A-A4853359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A57C7-87B2-4577-BBA9-BA7EC8236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4B276-DE40-45BB-8B28-45BC95FB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2430-0E19-43B5-8B97-3EC95B88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CE1-2AAE-47BB-A92F-FA82F6C9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4AA6-D4AC-4AE9-A21E-8B1E51B9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1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47604-737B-4295-B412-4D574C61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8812-FF5A-4B3B-94B2-F7F9F011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6FBD-6F02-4F4A-90F8-12DDD7DB2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2BF1-1124-49DD-A4D1-6BBF3F0D7AE7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CD7B-5A70-443A-847B-682E5CF9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270D-5374-4A68-87D3-DAD120BA5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1C5A-C927-4044-9B0B-644B44FF982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11D9A-417F-422F-B1A6-D74B0C074AA1}"/>
              </a:ext>
            </a:extLst>
          </p:cNvPr>
          <p:cNvSpPr/>
          <p:nvPr userDrawn="1"/>
        </p:nvSpPr>
        <p:spPr>
          <a:xfrm>
            <a:off x="10726615" y="24606"/>
            <a:ext cx="1465385" cy="681037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Propositional logic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7AA8-1CDD-48FC-A97B-FED31F59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-Roman"/>
              </a:rPr>
              <a:t>E</a:t>
            </a:r>
            <a:r>
              <a:rPr lang="en-US" sz="4400" b="0" i="0" u="none" strike="noStrike" baseline="0" dirty="0">
                <a:latin typeface="Times-Roman"/>
              </a:rPr>
              <a:t>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36E8-7D38-4653-B83D-EA3D4591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baseline="0" dirty="0">
                <a:latin typeface="Times-Roman"/>
              </a:rPr>
              <a:t>“Roses are red and violets are blue.” </a:t>
            </a: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“John is smart or he studies every night.”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7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6621-1B90-40A8-830B-35593817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IN" sz="3600" b="1" i="0" u="none" strike="noStrike" baseline="0" dirty="0">
                <a:latin typeface="Times-Bold"/>
              </a:rPr>
              <a:t> Logical Connectives/Sentence Connectives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3087-AD6C-4E07-BBA2-B2CDE9D4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1526960"/>
            <a:ext cx="10515600" cy="476541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latin typeface="Times-Roman"/>
              </a:rPr>
              <a:t>Words or symbols used to combine two sentences to form compound sentences</a:t>
            </a:r>
            <a:endParaRPr lang="en-US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endParaRPr lang="en-US" sz="36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3600" b="0" i="0" u="none" strike="noStrike" baseline="0" dirty="0">
                <a:latin typeface="Times-Roman"/>
              </a:rPr>
              <a:t> </a:t>
            </a:r>
            <a:endParaRPr lang="en-IN" dirty="0"/>
          </a:p>
          <a:p>
            <a:pPr algn="l"/>
            <a:endParaRPr lang="en-IN" dirty="0"/>
          </a:p>
        </p:txBody>
      </p:sp>
      <p:pic>
        <p:nvPicPr>
          <p:cNvPr id="1026" name="Picture 2" descr="Logical Operations And Logical Connectivity">
            <a:extLst>
              <a:ext uri="{FF2B5EF4-FFF2-40B4-BE49-F238E27FC236}">
                <a16:creationId xmlns:a16="http://schemas.microsoft.com/office/drawing/2014/main" id="{5DA433A6-2906-4D9D-B090-616633EE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87" y="2808813"/>
            <a:ext cx="77438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A7D9-D2DA-448E-8867-BB69FC73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latin typeface="Times-Bold"/>
              </a:rPr>
              <a:t>Conjunction, </a:t>
            </a:r>
            <a:r>
              <a:rPr lang="en-IN" sz="4400" b="1" i="1" u="none" strike="noStrike" baseline="0" dirty="0">
                <a:latin typeface="MTMIB"/>
              </a:rPr>
              <a:t>p </a:t>
            </a:r>
            <a:r>
              <a:rPr lang="en-IN" sz="4400" b="1" i="0" u="none" strike="noStrike" baseline="0" dirty="0">
                <a:latin typeface="MTSYB"/>
              </a:rPr>
              <a:t>∧ </a:t>
            </a:r>
            <a:r>
              <a:rPr lang="en-IN" sz="4400" b="1" i="1" u="none" strike="noStrike" baseline="0" dirty="0">
                <a:latin typeface="MTMIB"/>
              </a:rPr>
              <a:t>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31A1-5AF8-495C-9683-D46657F1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5232245"/>
          </a:xfrm>
        </p:spPr>
        <p:txBody>
          <a:bodyPr/>
          <a:lstStyle/>
          <a:p>
            <a:pPr algn="just"/>
            <a:r>
              <a:rPr lang="en-US" sz="2800" b="0" i="0" u="none" strike="noStrike" baseline="0" dirty="0">
                <a:latin typeface="Times-Roman"/>
              </a:rPr>
              <a:t>Any two propositions can be combined by the word </a:t>
            </a:r>
            <a:r>
              <a:rPr lang="en-US" sz="2800" b="1" i="0" u="none" strike="noStrike" baseline="0" dirty="0">
                <a:solidFill>
                  <a:srgbClr val="00B050"/>
                </a:solidFill>
                <a:latin typeface="Times-Roman"/>
              </a:rPr>
              <a:t>“and” </a:t>
            </a:r>
            <a:r>
              <a:rPr lang="en-US" sz="2800" b="0" i="0" u="none" strike="noStrike" baseline="0" dirty="0">
                <a:latin typeface="Times-Roman"/>
              </a:rPr>
              <a:t>to form a compound proposition called the </a:t>
            </a:r>
            <a:r>
              <a:rPr lang="en-US" sz="2800" b="0" i="1" u="none" strike="noStrike" baseline="0" dirty="0">
                <a:solidFill>
                  <a:srgbClr val="FF0000"/>
                </a:solidFill>
                <a:latin typeface="Times-Italic"/>
              </a:rPr>
              <a:t>conjunction</a:t>
            </a:r>
            <a:r>
              <a:rPr lang="en-US" sz="2800" b="0" i="1" u="none" strike="noStrike" baseline="0" dirty="0">
                <a:latin typeface="Times-Itali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of the original propositions.</a:t>
            </a: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Symbolically,  </a:t>
            </a:r>
            <a:r>
              <a:rPr lang="en-IN" sz="2800" b="0" i="1" u="none" strike="noStrike" baseline="0" dirty="0">
                <a:latin typeface="MTMI"/>
              </a:rPr>
              <a:t>p </a:t>
            </a:r>
            <a:r>
              <a:rPr lang="en-IN" sz="2800" b="0" i="0" u="none" strike="noStrike" baseline="0" dirty="0">
                <a:latin typeface="MTSYN"/>
              </a:rPr>
              <a:t>∧ </a:t>
            </a:r>
            <a:r>
              <a:rPr lang="en-IN" sz="2800" b="0" i="1" u="none" strike="noStrike" baseline="0" dirty="0">
                <a:latin typeface="MTMI"/>
              </a:rPr>
              <a:t>q </a:t>
            </a:r>
            <a:r>
              <a:rPr lang="en-US" sz="2800" b="0" i="0" u="none" strike="noStrike" baseline="0" dirty="0">
                <a:latin typeface="Times-Roman"/>
              </a:rPr>
              <a:t>read “</a:t>
            </a:r>
            <a:r>
              <a:rPr lang="en-US" sz="2800" b="0" i="1" u="none" strike="noStrike" baseline="0" dirty="0">
                <a:latin typeface="Times-Italic"/>
              </a:rPr>
              <a:t>p </a:t>
            </a:r>
            <a:r>
              <a:rPr lang="en-US" sz="2800" b="0" i="0" u="none" strike="noStrike" baseline="0" dirty="0">
                <a:latin typeface="Times-Roman"/>
              </a:rPr>
              <a:t>and </a:t>
            </a:r>
            <a:r>
              <a:rPr lang="en-US" sz="2800" b="0" i="1" u="none" strike="noStrike" baseline="0" dirty="0">
                <a:latin typeface="Times-Italic"/>
              </a:rPr>
              <a:t>q</a:t>
            </a:r>
            <a:r>
              <a:rPr lang="en-US" sz="2800" b="0" i="0" u="none" strike="noStrike" baseline="0" dirty="0">
                <a:latin typeface="Times-Roman"/>
              </a:rPr>
              <a:t>,”</a:t>
            </a: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If </a:t>
            </a:r>
            <a:r>
              <a:rPr lang="en-US" sz="2800" b="0" i="1" u="none" strike="noStrike" baseline="0" dirty="0">
                <a:latin typeface="Times-Italic"/>
              </a:rPr>
              <a:t>p </a:t>
            </a:r>
            <a:r>
              <a:rPr lang="en-US" sz="2800" b="0" i="0" u="none" strike="noStrike" baseline="0" dirty="0">
                <a:latin typeface="Times-Roman"/>
              </a:rPr>
              <a:t>and </a:t>
            </a:r>
            <a:r>
              <a:rPr lang="en-US" sz="2800" b="0" i="1" u="none" strike="noStrike" baseline="0" dirty="0">
                <a:latin typeface="Times-Italic"/>
              </a:rPr>
              <a:t>q both </a:t>
            </a:r>
            <a:r>
              <a:rPr lang="en-US" sz="2800" b="0" i="0" u="none" strike="noStrike" baseline="0" dirty="0">
                <a:latin typeface="Times-Roman"/>
              </a:rPr>
              <a:t>are true, then </a:t>
            </a:r>
            <a:r>
              <a:rPr lang="en-US" sz="2800" b="0" i="1" u="none" strike="noStrike" baseline="0" dirty="0">
                <a:latin typeface="MTMI"/>
              </a:rPr>
              <a:t>p </a:t>
            </a:r>
            <a:r>
              <a:rPr lang="en-US" sz="2800" b="0" i="0" u="none" strike="noStrike" baseline="0" dirty="0">
                <a:latin typeface="MTSYN"/>
              </a:rPr>
              <a:t>∧ </a:t>
            </a:r>
            <a:r>
              <a:rPr lang="en-US" sz="2800" b="0" i="1" u="none" strike="noStrike" baseline="0" dirty="0">
                <a:latin typeface="MTMI"/>
              </a:rPr>
              <a:t>q </a:t>
            </a:r>
            <a:r>
              <a:rPr lang="en-US" sz="2800" b="0" i="0" u="none" strike="noStrike" baseline="0" dirty="0">
                <a:latin typeface="Times-Roman"/>
              </a:rPr>
              <a:t>is true; otherwise </a:t>
            </a:r>
            <a:r>
              <a:rPr lang="en-US" sz="2800" b="0" i="1" u="none" strike="noStrike" baseline="0" dirty="0">
                <a:latin typeface="MTMI"/>
              </a:rPr>
              <a:t>p </a:t>
            </a:r>
            <a:r>
              <a:rPr lang="en-US" sz="2800" b="0" i="0" u="none" strike="noStrike" baseline="0" dirty="0">
                <a:latin typeface="MTSYN"/>
              </a:rPr>
              <a:t>∧ </a:t>
            </a:r>
            <a:r>
              <a:rPr lang="en-US" sz="2800" b="0" i="1" u="none" strike="noStrike" baseline="0" dirty="0">
                <a:latin typeface="MTMI"/>
              </a:rPr>
              <a:t>q </a:t>
            </a:r>
            <a:r>
              <a:rPr lang="en-US" sz="2800" b="0" i="0" u="none" strike="noStrike" baseline="0" dirty="0">
                <a:latin typeface="Times-Roman"/>
              </a:rPr>
              <a:t>is false.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F9CF-78B0-45CD-9F15-100221D08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7" t="53287" r="65279" b="26731"/>
          <a:stretch/>
        </p:blipFill>
        <p:spPr>
          <a:xfrm>
            <a:off x="3559945" y="3861786"/>
            <a:ext cx="3808520" cy="26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42E-1FBC-419D-A489-D1DF7E7A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5FE3-161B-4F96-A6EF-EFD9E4E9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If p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the proposition “Today is Friday”</a:t>
            </a:r>
          </a:p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2800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the proposition </a:t>
            </a:r>
            <a:r>
              <a:rPr lang="en-US" dirty="0">
                <a:latin typeface="Arial" panose="020B0604020202020204" pitchFamily="34" charset="0"/>
              </a:rPr>
              <a:t>“</a:t>
            </a:r>
            <a:r>
              <a:rPr lang="en-US" sz="2800" b="0" i="0" u="none" strike="noStrike" baseline="0" dirty="0">
                <a:latin typeface="Arial" panose="020B0604020202020204" pitchFamily="34" charset="0"/>
              </a:rPr>
              <a:t>It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is raining today”</a:t>
            </a:r>
            <a:endParaRPr lang="en-IN" sz="2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IN" sz="2800" dirty="0">
                <a:latin typeface="Times New Roman" panose="02020603050405020304" pitchFamily="18" charset="0"/>
              </a:rPr>
              <a:t>Then </a:t>
            </a:r>
            <a:r>
              <a:rPr lang="en-US" sz="2800" b="0" i="1" u="none" strike="noStrike" baseline="0" dirty="0">
                <a:latin typeface="MTMI"/>
              </a:rPr>
              <a:t>p </a:t>
            </a:r>
            <a:r>
              <a:rPr lang="en-US" sz="2800" b="0" i="0" u="none" strike="noStrike" baseline="0" dirty="0">
                <a:latin typeface="MTSYN"/>
              </a:rPr>
              <a:t>∧ </a:t>
            </a:r>
            <a:r>
              <a:rPr lang="en-US" sz="2800" b="0" i="1" u="none" strike="noStrike" baseline="0" dirty="0">
                <a:latin typeface="MTMI"/>
              </a:rPr>
              <a:t>q  will be </a:t>
            </a:r>
          </a:p>
          <a:p>
            <a:pPr algn="l"/>
            <a:r>
              <a:rPr lang="en-IN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Today is Friday and it is raining today</a:t>
            </a:r>
            <a:endParaRPr lang="en-US" sz="4000" b="0" i="0" u="none" strike="noStrike" baseline="0" dirty="0">
              <a:solidFill>
                <a:srgbClr val="FF0000"/>
              </a:solidFill>
              <a:latin typeface="Times-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7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4440-B690-42CB-8CFE-CED44368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/>
          </a:bodyPr>
          <a:lstStyle/>
          <a:p>
            <a:r>
              <a:rPr lang="en-IN" sz="3600" b="1" i="0" u="none" strike="noStrike" baseline="0" dirty="0">
                <a:latin typeface="Times-Bold"/>
              </a:rPr>
              <a:t>Disjunction, </a:t>
            </a:r>
            <a:r>
              <a:rPr lang="en-IN" sz="3600" b="1" i="1" u="none" strike="noStrike" baseline="0" dirty="0">
                <a:latin typeface="MTMIB"/>
              </a:rPr>
              <a:t>p </a:t>
            </a:r>
            <a:r>
              <a:rPr lang="en-IN" sz="3600" b="1" i="0" u="none" strike="noStrike" baseline="0" dirty="0">
                <a:latin typeface="MTSYB"/>
              </a:rPr>
              <a:t>∨ </a:t>
            </a:r>
            <a:r>
              <a:rPr lang="en-IN" sz="3600" b="1" i="1" u="none" strike="noStrike" baseline="0" dirty="0">
                <a:latin typeface="MTMIB"/>
              </a:rPr>
              <a:t>q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0FDE-D7D2-4E39-8FB6-03B6FAAD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601810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Any two propositions can be combined by the word </a:t>
            </a:r>
            <a:r>
              <a:rPr lang="en-US" b="1" i="0" u="none" strike="noStrike" baseline="0" dirty="0">
                <a:solidFill>
                  <a:srgbClr val="00B050"/>
                </a:solidFill>
                <a:latin typeface="Times-Roman"/>
              </a:rPr>
              <a:t>“or” </a:t>
            </a:r>
            <a:r>
              <a:rPr lang="en-US" b="0" i="0" u="none" strike="noStrike" baseline="0" dirty="0">
                <a:latin typeface="Times-Roman"/>
              </a:rPr>
              <a:t>to form a compound proposition called the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-Italic"/>
              </a:rPr>
              <a:t>disjunction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of the original propositions. </a:t>
            </a:r>
          </a:p>
          <a:p>
            <a:pPr algn="just"/>
            <a:r>
              <a:rPr lang="en-US" b="0" i="0" u="none" strike="noStrike" baseline="0" dirty="0">
                <a:latin typeface="Times-Roman"/>
              </a:rPr>
              <a:t>Symbolically, </a:t>
            </a:r>
            <a:r>
              <a:rPr lang="en-IN" b="0" i="1" u="none" strike="noStrike" baseline="0" dirty="0">
                <a:latin typeface="MTMI"/>
              </a:rPr>
              <a:t>p </a:t>
            </a:r>
            <a:r>
              <a:rPr lang="en-IN" b="0" i="0" u="none" strike="noStrike" baseline="0" dirty="0">
                <a:latin typeface="MTSYN"/>
              </a:rPr>
              <a:t>∨ </a:t>
            </a:r>
            <a:r>
              <a:rPr lang="en-IN" b="0" i="1" u="none" strike="noStrike" baseline="0" dirty="0">
                <a:latin typeface="MTMI"/>
              </a:rPr>
              <a:t>q </a:t>
            </a:r>
            <a:r>
              <a:rPr lang="en-US" b="0" i="0" u="none" strike="noStrike" baseline="0" dirty="0">
                <a:latin typeface="Times-Roman"/>
              </a:rPr>
              <a:t>read “</a:t>
            </a:r>
            <a:r>
              <a:rPr lang="en-US" b="0" i="1" u="none" strike="noStrike" baseline="0" dirty="0">
                <a:latin typeface="Times-Italic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or </a:t>
            </a:r>
            <a:r>
              <a:rPr lang="en-US" b="0" i="1" u="none" strike="noStrike" baseline="0" dirty="0">
                <a:latin typeface="Times-Italic"/>
              </a:rPr>
              <a:t>q</a:t>
            </a:r>
            <a:r>
              <a:rPr lang="en-US" b="0" i="0" u="none" strike="noStrike" baseline="0" dirty="0">
                <a:latin typeface="Times-Roman"/>
              </a:rPr>
              <a:t>” </a:t>
            </a:r>
          </a:p>
          <a:p>
            <a:pPr algn="just"/>
            <a:r>
              <a:rPr lang="en-US" b="0" i="0" u="none" strike="noStrike" baseline="0" dirty="0">
                <a:latin typeface="Times-Roman"/>
              </a:rPr>
              <a:t>If </a:t>
            </a:r>
            <a:r>
              <a:rPr lang="en-US" b="0" i="1" u="none" strike="noStrike" baseline="0" dirty="0">
                <a:latin typeface="Times-Italic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and </a:t>
            </a:r>
            <a:r>
              <a:rPr lang="en-US" b="0" i="1" u="none" strike="noStrike" baseline="0" dirty="0">
                <a:latin typeface="Times-Italic"/>
              </a:rPr>
              <a:t>q both </a:t>
            </a:r>
            <a:r>
              <a:rPr lang="en-US" b="0" i="0" u="none" strike="noStrike" baseline="0" dirty="0">
                <a:latin typeface="Times-Roman"/>
              </a:rPr>
              <a:t>are false, then </a:t>
            </a:r>
            <a:r>
              <a:rPr lang="en-US" b="0" i="1" u="none" strike="noStrike" baseline="0" dirty="0">
                <a:latin typeface="MTMI"/>
              </a:rPr>
              <a:t>p </a:t>
            </a:r>
            <a:r>
              <a:rPr lang="en-US" b="0" i="0" u="none" strike="noStrike" baseline="0" dirty="0">
                <a:latin typeface="MTSYN"/>
              </a:rPr>
              <a:t>∨ </a:t>
            </a:r>
            <a:r>
              <a:rPr lang="en-US" b="0" i="1" u="none" strike="noStrike" baseline="0" dirty="0">
                <a:latin typeface="MTMI"/>
              </a:rPr>
              <a:t>q </a:t>
            </a:r>
            <a:r>
              <a:rPr lang="en-US" b="0" i="0" u="none" strike="noStrike" baseline="0" dirty="0">
                <a:latin typeface="Times-Roman"/>
              </a:rPr>
              <a:t>is false; otherwise </a:t>
            </a:r>
            <a:r>
              <a:rPr lang="en-US" b="0" i="1" u="none" strike="noStrike" baseline="0" dirty="0">
                <a:latin typeface="MTMI"/>
              </a:rPr>
              <a:t>p </a:t>
            </a:r>
            <a:r>
              <a:rPr lang="en-US" b="0" i="0" u="none" strike="noStrike" baseline="0" dirty="0">
                <a:latin typeface="MTSYN"/>
              </a:rPr>
              <a:t>∨ </a:t>
            </a:r>
            <a:r>
              <a:rPr lang="en-US" b="0" i="1" u="none" strike="noStrike" baseline="0" dirty="0">
                <a:latin typeface="MTMI"/>
              </a:rPr>
              <a:t>q </a:t>
            </a:r>
            <a:r>
              <a:rPr lang="en-US" b="0" i="0" u="none" strike="noStrike" baseline="0" dirty="0">
                <a:latin typeface="Times-Roman"/>
              </a:rPr>
              <a:t>is true.</a:t>
            </a:r>
          </a:p>
          <a:p>
            <a:pPr algn="l"/>
            <a:endParaRPr lang="en-US" sz="2400" dirty="0">
              <a:latin typeface="Times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1A400-6BB9-4ED8-A6E9-F6F4B773B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5" t="74868" r="49438" b="5438"/>
          <a:stretch/>
        </p:blipFill>
        <p:spPr>
          <a:xfrm>
            <a:off x="4027503" y="3577701"/>
            <a:ext cx="3775969" cy="29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447A-EFBD-45FA-A71C-ACFCBE2B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96D2-9045-47E8-9C90-9A2E54C0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1" u="none" strike="noStrike" baseline="0" dirty="0">
                <a:latin typeface="Times New Roman" panose="02020603050405020304" pitchFamily="18" charset="0"/>
              </a:rPr>
              <a:t>If 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the proposition “Today is Friday”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the proposition </a:t>
            </a:r>
            <a:r>
              <a:rPr lang="en-US" dirty="0">
                <a:latin typeface="Arial" panose="020B0604020202020204" pitchFamily="34" charset="0"/>
              </a:rPr>
              <a:t>“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It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raining today”</a:t>
            </a:r>
            <a:endParaRPr lang="en-IN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</a:rPr>
              <a:t>Then </a:t>
            </a:r>
            <a:r>
              <a:rPr lang="en-US" b="0" i="1" u="none" strike="noStrike" baseline="0" dirty="0">
                <a:latin typeface="MTMI"/>
              </a:rPr>
              <a:t>p </a:t>
            </a:r>
            <a:r>
              <a:rPr lang="en-US" dirty="0">
                <a:latin typeface="MTSYN"/>
              </a:rPr>
              <a:t>v</a:t>
            </a:r>
            <a:r>
              <a:rPr lang="en-US" b="0" i="0" u="none" strike="noStrike" baseline="0" dirty="0">
                <a:latin typeface="MTSYN"/>
              </a:rPr>
              <a:t> </a:t>
            </a:r>
            <a:r>
              <a:rPr lang="en-US" b="0" i="1" u="none" strike="noStrike" baseline="0" dirty="0">
                <a:latin typeface="MTMI"/>
              </a:rPr>
              <a:t>q  will be </a:t>
            </a:r>
          </a:p>
          <a:p>
            <a:pPr algn="l"/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Today is Friday or it is raining today</a:t>
            </a:r>
            <a:endParaRPr lang="en-US" b="0" i="0" u="none" strike="noStrike" baseline="0" dirty="0">
              <a:solidFill>
                <a:srgbClr val="FF0000"/>
              </a:solidFill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301A-0C0E-4103-AD10-15B829BE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Times-Bold"/>
              </a:rPr>
              <a:t>Negation, </a:t>
            </a:r>
            <a:r>
              <a:rPr lang="en-IN" sz="4400" b="1" i="0" u="none" strike="noStrike" baseline="0" dirty="0">
                <a:latin typeface="MTSYB"/>
              </a:rPr>
              <a:t>￢</a:t>
            </a:r>
            <a:r>
              <a:rPr lang="en-IN" sz="4400" b="1" i="1" u="none" strike="noStrike" baseline="0" dirty="0">
                <a:latin typeface="MTMIB"/>
              </a:rPr>
              <a:t>p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2298-6D27-47E1-8078-05397E55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515600" cy="5049499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-Roman"/>
              </a:rPr>
              <a:t>Given any proposition </a:t>
            </a:r>
            <a:r>
              <a:rPr lang="en-US" b="0" i="1" u="none" strike="noStrike" baseline="0" dirty="0">
                <a:latin typeface="Times-Italic"/>
              </a:rPr>
              <a:t>p</a:t>
            </a:r>
            <a:r>
              <a:rPr lang="en-US" b="0" i="0" u="none" strike="noStrike" baseline="0" dirty="0">
                <a:latin typeface="Times-Roman"/>
              </a:rPr>
              <a:t>, another proposition, called the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-Italic"/>
              </a:rPr>
              <a:t>negation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of </a:t>
            </a:r>
            <a:r>
              <a:rPr lang="en-US" b="0" i="1" u="none" strike="noStrike" baseline="0" dirty="0">
                <a:latin typeface="Times-Italic"/>
              </a:rPr>
              <a:t>p</a:t>
            </a:r>
            <a:r>
              <a:rPr lang="en-US" b="0" i="0" u="none" strike="noStrike" baseline="0" dirty="0">
                <a:latin typeface="Times-Roman"/>
              </a:rPr>
              <a:t>, can be formed by writing “It is not true that </a:t>
            </a:r>
            <a:r>
              <a:rPr lang="en-US" b="0" i="1" u="none" strike="noStrike" baseline="0" dirty="0">
                <a:latin typeface="MTMI"/>
              </a:rPr>
              <a:t>. . .</a:t>
            </a:r>
            <a:r>
              <a:rPr lang="en-US" b="0" i="0" u="none" strike="noStrike" baseline="0" dirty="0">
                <a:latin typeface="Times-Roman"/>
              </a:rPr>
              <a:t>” or “It is false that </a:t>
            </a:r>
            <a:r>
              <a:rPr lang="en-US" b="0" i="1" u="none" strike="noStrike" baseline="0" dirty="0">
                <a:latin typeface="MTMI"/>
              </a:rPr>
              <a:t>. . .</a:t>
            </a:r>
            <a:r>
              <a:rPr lang="en-US" b="0" i="0" u="none" strike="noStrike" baseline="0" dirty="0">
                <a:latin typeface="Times-Roman"/>
              </a:rPr>
              <a:t>” before </a:t>
            </a:r>
            <a:r>
              <a:rPr lang="en-US" b="0" i="1" u="none" strike="noStrike" baseline="0" dirty="0">
                <a:latin typeface="Times-Italic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or by inserting in </a:t>
            </a:r>
            <a:r>
              <a:rPr lang="en-US" b="0" i="1" u="none" strike="noStrike" baseline="0" dirty="0">
                <a:latin typeface="Times-Italic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the word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-Roman"/>
              </a:rPr>
              <a:t>“not.”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Symbolically, the negation of </a:t>
            </a:r>
            <a:r>
              <a:rPr lang="en-US" b="0" i="1" u="none" strike="noStrike" baseline="0" dirty="0">
                <a:latin typeface="Times-Italic"/>
              </a:rPr>
              <a:t>p</a:t>
            </a:r>
            <a:r>
              <a:rPr lang="en-US" b="0" i="0" u="none" strike="noStrike" baseline="0" dirty="0">
                <a:latin typeface="Times-Roman"/>
              </a:rPr>
              <a:t>, read “not </a:t>
            </a:r>
            <a:r>
              <a:rPr lang="en-US" b="0" i="1" u="none" strike="noStrike" baseline="0" dirty="0">
                <a:latin typeface="Times-Italic"/>
              </a:rPr>
              <a:t>p</a:t>
            </a:r>
            <a:r>
              <a:rPr lang="en-US" b="0" i="0" u="none" strike="noStrike" baseline="0" dirty="0">
                <a:latin typeface="Times-Roman"/>
              </a:rPr>
              <a:t>,” is denoted by </a:t>
            </a:r>
            <a:r>
              <a:rPr lang="en-IN" b="0" i="0" u="none" strike="noStrike" baseline="0" dirty="0">
                <a:latin typeface="MTSYN"/>
              </a:rPr>
              <a:t>￢</a:t>
            </a:r>
            <a:r>
              <a:rPr lang="en-IN" b="0" i="1" u="none" strike="noStrike" baseline="0" dirty="0">
                <a:latin typeface="MTMI"/>
              </a:rPr>
              <a:t>p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If </a:t>
            </a:r>
            <a:r>
              <a:rPr lang="en-US" b="0" i="1" u="none" strike="noStrike" baseline="0" dirty="0">
                <a:latin typeface="Times-Italic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is true, then </a:t>
            </a:r>
            <a:r>
              <a:rPr lang="en-US" b="0" i="0" u="none" strike="noStrike" baseline="0" dirty="0">
                <a:latin typeface="MTSYN"/>
              </a:rPr>
              <a:t>￢</a:t>
            </a:r>
            <a:r>
              <a:rPr lang="en-US" b="0" i="1" u="none" strike="noStrike" baseline="0" dirty="0">
                <a:latin typeface="MTMI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is false; and if </a:t>
            </a:r>
            <a:r>
              <a:rPr lang="en-US" b="0" i="1" u="none" strike="noStrike" baseline="0" dirty="0">
                <a:latin typeface="Times-Italic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is false, then </a:t>
            </a:r>
            <a:r>
              <a:rPr lang="en-US" b="0" i="0" u="none" strike="noStrike" baseline="0" dirty="0">
                <a:latin typeface="MTSYN"/>
              </a:rPr>
              <a:t>￢</a:t>
            </a:r>
            <a:r>
              <a:rPr lang="en-US" b="0" i="1" u="none" strike="noStrike" baseline="0" dirty="0">
                <a:latin typeface="MTMI"/>
              </a:rPr>
              <a:t>p </a:t>
            </a:r>
            <a:r>
              <a:rPr lang="en-US" b="0" i="0" u="none" strike="noStrike" baseline="0" dirty="0">
                <a:latin typeface="Times-Roman"/>
              </a:rPr>
              <a:t>is true.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1600" b="0" i="0" u="none" strike="noStrike" baseline="0" dirty="0">
              <a:latin typeface="Times-Roman"/>
            </a:endParaRPr>
          </a:p>
          <a:p>
            <a:pPr algn="l"/>
            <a:endParaRPr lang="en-US" sz="1600" b="0" i="0" u="none" strike="noStrike" baseline="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A5CA3-9225-4877-9FE7-7CD61964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32" t="74113" r="37013" b="14017"/>
          <a:stretch/>
        </p:blipFill>
        <p:spPr>
          <a:xfrm>
            <a:off x="4253883" y="3555506"/>
            <a:ext cx="2431002" cy="2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C1CB-18C6-4263-BD47-5E045A26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9C99-EAC3-4734-8351-6BC2EFAC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 If p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is the proposition</a:t>
            </a:r>
            <a:r>
              <a:rPr lang="en-IN" sz="3200" b="0" i="0" u="none" strike="noStrike" baseline="0" dirty="0">
                <a:latin typeface="Times New Roman" panose="02020603050405020304" pitchFamily="18" charset="0"/>
              </a:rPr>
              <a:t> “Today is Friday</a:t>
            </a:r>
            <a:r>
              <a:rPr lang="en-US" sz="3200" dirty="0">
                <a:latin typeface="Times-Roman"/>
              </a:rPr>
              <a:t>”</a:t>
            </a:r>
          </a:p>
          <a:p>
            <a:pPr marL="0" indent="0" algn="l">
              <a:buNone/>
            </a:pPr>
            <a:r>
              <a:rPr lang="en-US" sz="3200" dirty="0">
                <a:latin typeface="Times-Roman"/>
              </a:rPr>
              <a:t>       then </a:t>
            </a:r>
            <a:r>
              <a:rPr lang="en-US" sz="3200" b="0" i="0" u="none" strike="noStrike" baseline="0" dirty="0">
                <a:latin typeface="MTSYN"/>
              </a:rPr>
              <a:t>￢</a:t>
            </a:r>
            <a:r>
              <a:rPr lang="en-US" sz="3200" b="0" i="1" u="none" strike="noStrike" baseline="0" dirty="0">
                <a:latin typeface="MTMI"/>
              </a:rPr>
              <a:t>p will be “</a:t>
            </a:r>
            <a:r>
              <a:rPr lang="en-US" sz="3200" b="0" i="1" u="none" strike="noStrike" baseline="0" dirty="0">
                <a:solidFill>
                  <a:srgbClr val="FF0000"/>
                </a:solidFill>
                <a:latin typeface="MTMI"/>
              </a:rPr>
              <a:t>Today is not Friday</a:t>
            </a:r>
            <a:r>
              <a:rPr lang="en-US" sz="3200" b="0" i="1" u="none" strike="noStrike" baseline="0" dirty="0">
                <a:latin typeface="MTMI"/>
              </a:rPr>
              <a:t>” </a:t>
            </a:r>
          </a:p>
          <a:p>
            <a:pPr marL="0" indent="0" algn="l">
              <a:buNone/>
            </a:pPr>
            <a:r>
              <a:rPr lang="en-US" sz="3200" i="1" dirty="0">
                <a:latin typeface="MTMI"/>
              </a:rPr>
              <a:t>                               </a:t>
            </a:r>
            <a:r>
              <a:rPr lang="en-US" sz="3200" b="0" i="1" u="none" strike="noStrike" baseline="0" dirty="0">
                <a:latin typeface="MTMI"/>
              </a:rPr>
              <a:t>or “</a:t>
            </a:r>
            <a:r>
              <a:rPr lang="en-US" sz="3200" b="0" i="1" u="none" strike="noStrike" baseline="0" dirty="0">
                <a:solidFill>
                  <a:srgbClr val="FF0000"/>
                </a:solidFill>
                <a:latin typeface="MTMI"/>
              </a:rPr>
              <a:t>It is not Friday today</a:t>
            </a:r>
            <a:r>
              <a:rPr lang="en-US" sz="3200" b="0" i="1" u="none" strike="noStrike" baseline="0" dirty="0">
                <a:latin typeface="MTMI"/>
              </a:rPr>
              <a:t>”</a:t>
            </a:r>
            <a:endParaRPr lang="en-US" sz="3200" dirty="0">
              <a:latin typeface="Times-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2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7073D-1A5A-4D40-9980-E5F446645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4905"/>
                <a:ext cx="10515600" cy="5662058"/>
              </a:xfrm>
            </p:spPr>
            <p:txBody>
              <a:bodyPr/>
              <a:lstStyle/>
              <a:p>
                <a:pPr algn="l"/>
                <a:r>
                  <a:rPr lang="en-US" b="0" i="0" u="none" strike="noStrike" baseline="0" dirty="0">
                    <a:latin typeface="Times-Roman"/>
                  </a:rPr>
                  <a:t>The logical notation for the connectives “and,” “or,” and “not” is not completely standardized. </a:t>
                </a:r>
              </a:p>
              <a:p>
                <a:pPr algn="l"/>
                <a:endParaRPr lang="en-US" b="0" i="0" u="none" strike="noStrike" baseline="0" dirty="0">
                  <a:latin typeface="Times-Roman"/>
                </a:endParaRPr>
              </a:p>
              <a:p>
                <a:pPr marL="0" indent="0" algn="l">
                  <a:buNone/>
                </a:pPr>
                <a:endParaRPr lang="en-US" b="0" i="0" u="none" strike="noStrike" baseline="0" dirty="0">
                  <a:latin typeface="Times-Roman"/>
                </a:endParaRPr>
              </a:p>
              <a:p>
                <a:pPr algn="l"/>
                <a:r>
                  <a:rPr lang="en-US" b="0" i="0" u="none" strike="noStrike" baseline="0" dirty="0">
                    <a:latin typeface="Times-Roman"/>
                  </a:rPr>
                  <a:t>For </a:t>
                </a:r>
                <a:r>
                  <a:rPr lang="en-IN" b="0" i="0" u="none" strike="noStrike" baseline="0" dirty="0">
                    <a:latin typeface="Times-Roman"/>
                  </a:rPr>
                  <a:t>example, some texts use:</a:t>
                </a:r>
              </a:p>
              <a:p>
                <a:pPr algn="l"/>
                <a:r>
                  <a:rPr lang="en-IN" b="0" i="1" u="none" strike="noStrike" baseline="0" dirty="0">
                    <a:latin typeface="MTMI"/>
                  </a:rPr>
                  <a:t>p </a:t>
                </a:r>
                <a:r>
                  <a:rPr lang="en-IN" b="0" i="0" u="none" strike="noStrike" baseline="0" dirty="0">
                    <a:latin typeface="Times-Roman"/>
                  </a:rPr>
                  <a:t>&amp; </a:t>
                </a:r>
                <a:r>
                  <a:rPr lang="en-IN" b="0" i="1" u="none" strike="noStrike" baseline="0" dirty="0">
                    <a:latin typeface="MTMI"/>
                  </a:rPr>
                  <a:t>q,  p </a:t>
                </a:r>
                <a:r>
                  <a:rPr lang="en-IN" b="0" i="0" u="none" strike="noStrike" baseline="0" dirty="0">
                    <a:latin typeface="MTSYN"/>
                  </a:rPr>
                  <a:t>・ </a:t>
                </a:r>
                <a:r>
                  <a:rPr lang="en-IN" b="0" i="1" u="none" strike="noStrike" baseline="0" dirty="0">
                    <a:latin typeface="MTMI"/>
                  </a:rPr>
                  <a:t>q </a:t>
                </a:r>
                <a:r>
                  <a:rPr lang="en-IN" b="0" i="0" u="none" strike="noStrike" baseline="0" dirty="0">
                    <a:latin typeface="Times-Roman"/>
                  </a:rPr>
                  <a:t>or  </a:t>
                </a:r>
                <a:r>
                  <a:rPr lang="en-IN" b="0" i="1" u="none" strike="noStrike" baseline="0" dirty="0" err="1">
                    <a:latin typeface="MTMI"/>
                  </a:rPr>
                  <a:t>pq</a:t>
                </a:r>
                <a:r>
                  <a:rPr lang="en-IN" b="0" i="1" u="none" strike="noStrike" baseline="0" dirty="0">
                    <a:latin typeface="MTMI"/>
                  </a:rPr>
                  <a:t>  </a:t>
                </a:r>
                <a:r>
                  <a:rPr lang="en-IN" b="0" i="0" u="none" strike="noStrike" baseline="0" dirty="0">
                    <a:solidFill>
                      <a:srgbClr val="FF0000"/>
                    </a:solidFill>
                    <a:latin typeface="Times-Roman"/>
                  </a:rPr>
                  <a:t>for </a:t>
                </a:r>
                <a:r>
                  <a:rPr lang="en-IN" b="0" i="1" u="none" strike="noStrike" baseline="0" dirty="0">
                    <a:solidFill>
                      <a:srgbClr val="FF0000"/>
                    </a:solidFill>
                    <a:latin typeface="MTMI"/>
                  </a:rPr>
                  <a:t>p </a:t>
                </a:r>
                <a:r>
                  <a:rPr lang="en-IN" b="0" i="0" u="none" strike="noStrike" baseline="0" dirty="0">
                    <a:solidFill>
                      <a:srgbClr val="FF0000"/>
                    </a:solidFill>
                    <a:latin typeface="MTSYN"/>
                  </a:rPr>
                  <a:t>∧ </a:t>
                </a:r>
                <a:r>
                  <a:rPr lang="en-IN" b="0" i="1" u="none" strike="noStrike" baseline="0" dirty="0">
                    <a:solidFill>
                      <a:srgbClr val="FF0000"/>
                    </a:solidFill>
                    <a:latin typeface="MTMI"/>
                  </a:rPr>
                  <a:t>q</a:t>
                </a:r>
              </a:p>
              <a:p>
                <a:pPr algn="l"/>
                <a:r>
                  <a:rPr lang="en-IN" b="0" i="1" u="none" strike="noStrike" baseline="0" dirty="0">
                    <a:latin typeface="MTMI"/>
                  </a:rPr>
                  <a:t>p </a:t>
                </a:r>
                <a:r>
                  <a:rPr lang="en-IN" b="0" i="0" u="none" strike="noStrike" baseline="0" dirty="0">
                    <a:latin typeface="MTSYN"/>
                  </a:rPr>
                  <a:t>+ </a:t>
                </a:r>
                <a:r>
                  <a:rPr lang="en-IN" b="0" i="1" u="none" strike="noStrike" baseline="0" dirty="0">
                    <a:latin typeface="MTMI"/>
                  </a:rPr>
                  <a:t>q </a:t>
                </a:r>
                <a:r>
                  <a:rPr lang="en-IN" b="0" i="0" u="none" strike="noStrike" baseline="0" dirty="0">
                    <a:solidFill>
                      <a:srgbClr val="FF0000"/>
                    </a:solidFill>
                    <a:latin typeface="Times-Roman"/>
                  </a:rPr>
                  <a:t>for </a:t>
                </a:r>
                <a:r>
                  <a:rPr lang="en-IN" b="0" i="1" u="none" strike="noStrike" baseline="0" dirty="0">
                    <a:solidFill>
                      <a:srgbClr val="FF0000"/>
                    </a:solidFill>
                    <a:latin typeface="MTMI"/>
                  </a:rPr>
                  <a:t>p </a:t>
                </a:r>
                <a:r>
                  <a:rPr lang="en-IN" b="0" i="0" u="none" strike="noStrike" baseline="0" dirty="0">
                    <a:solidFill>
                      <a:srgbClr val="FF0000"/>
                    </a:solidFill>
                    <a:latin typeface="MTSYN"/>
                  </a:rPr>
                  <a:t>∨ </a:t>
                </a:r>
                <a:r>
                  <a:rPr lang="en-IN" b="0" i="1" u="none" strike="noStrike" baseline="0" dirty="0">
                    <a:solidFill>
                      <a:srgbClr val="FF0000"/>
                    </a:solidFill>
                    <a:latin typeface="MTMI"/>
                  </a:rPr>
                  <a:t>q</a:t>
                </a:r>
              </a:p>
              <a:p>
                <a:pPr algn="l"/>
                <a:r>
                  <a:rPr lang="en-IN" i="1" dirty="0">
                    <a:latin typeface="MTMI"/>
                  </a:rPr>
                  <a:t>p</a:t>
                </a:r>
                <a:r>
                  <a:rPr lang="en-IN" b="0" i="1" u="none" strike="noStrike" baseline="0" dirty="0">
                    <a:latin typeface="MTMI"/>
                  </a:rPr>
                  <a:t>’</a:t>
                </a:r>
                <a:r>
                  <a:rPr lang="en-US" b="0" i="1" u="none" strike="noStrike" baseline="0" dirty="0">
                    <a:latin typeface="MTMI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b="0" i="0" u="none" strike="noStrike" baseline="0" dirty="0">
                    <a:latin typeface="Times-Roman"/>
                  </a:rPr>
                  <a:t> or </a:t>
                </a:r>
                <a:r>
                  <a:rPr lang="en-US" b="0" i="0" u="none" strike="noStrike" baseline="0" dirty="0">
                    <a:latin typeface="MTSYN"/>
                  </a:rPr>
                  <a:t>∼ </a:t>
                </a:r>
                <a:r>
                  <a:rPr lang="en-US" b="0" i="1" u="none" strike="noStrike" baseline="0" dirty="0">
                    <a:latin typeface="MTMI"/>
                  </a:rPr>
                  <a:t>p </a:t>
                </a:r>
                <a:r>
                  <a:rPr lang="en-US" b="0" i="0" u="none" strike="noStrike" baseline="0" dirty="0">
                    <a:solidFill>
                      <a:srgbClr val="FF0000"/>
                    </a:solidFill>
                    <a:latin typeface="Times-Roman"/>
                  </a:rPr>
                  <a:t>for </a:t>
                </a:r>
                <a:r>
                  <a:rPr lang="en-US" b="0" i="0" u="none" strike="noStrike" baseline="0" dirty="0">
                    <a:solidFill>
                      <a:srgbClr val="FF0000"/>
                    </a:solidFill>
                    <a:latin typeface="MTSYN"/>
                  </a:rPr>
                  <a:t>￢</a:t>
                </a:r>
                <a:r>
                  <a:rPr lang="en-US" b="0" i="1" u="none" strike="noStrike" baseline="0" dirty="0">
                    <a:solidFill>
                      <a:srgbClr val="FF0000"/>
                    </a:solidFill>
                    <a:latin typeface="MTMI"/>
                  </a:rPr>
                  <a:t>p</a:t>
                </a:r>
              </a:p>
              <a:p>
                <a:pPr algn="l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7073D-1A5A-4D40-9980-E5F446645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4905"/>
                <a:ext cx="10515600" cy="5662058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BCD6-9D52-45CE-8FB2-82E109B5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97B4-E595-4E23-BE7B-F1D4E756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Conditional Statement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9338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8871-7D8E-4F86-A917-51C95D80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B3A3-39F2-4235-AF46-C19F7E2E5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583"/>
            <a:ext cx="10515600" cy="3824380"/>
          </a:xfrm>
        </p:spPr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Times-Roman"/>
              </a:rPr>
              <a:t>A </a:t>
            </a:r>
            <a:r>
              <a:rPr lang="en-US" sz="4000" b="0" i="1" u="none" strike="noStrike" baseline="0" dirty="0">
                <a:solidFill>
                  <a:srgbClr val="FF0000"/>
                </a:solidFill>
                <a:latin typeface="Times-Italic"/>
              </a:rPr>
              <a:t>proposition</a:t>
            </a:r>
            <a:r>
              <a:rPr lang="en-US" sz="4000" b="0" i="0" u="none" strike="noStrike" baseline="0" dirty="0">
                <a:latin typeface="Times-Roman"/>
              </a:rPr>
              <a:t> is a declarative statement which is either true or false, but not both.</a:t>
            </a:r>
          </a:p>
        </p:txBody>
      </p:sp>
    </p:spTree>
    <p:extLst>
      <p:ext uri="{BB962C8B-B14F-4D97-AF65-F5344CB8AC3E}">
        <p14:creationId xmlns:p14="http://schemas.microsoft.com/office/powerpoint/2010/main" val="117866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880-7A68-4100-A793-29FAA872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E6CD-6C90-4D63-BDAE-BC6FE833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All the following declarative sentences are propositions.</a:t>
            </a:r>
          </a:p>
          <a:p>
            <a:pPr marL="0" indent="0" algn="l">
              <a:buNone/>
            </a:pPr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</a:rPr>
              <a:t>1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Delhi is the capital of India.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2. Toronto is the capital of Canada.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</a:rPr>
              <a:t>3. 1 </a:t>
            </a:r>
            <a:r>
              <a:rPr lang="en-IN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IN" dirty="0">
                <a:latin typeface="Times New Roman" panose="02020603050405020304" pitchFamily="18" charset="0"/>
              </a:rPr>
              <a:t>1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2.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</a:rPr>
              <a:t>4. 2+2 </a:t>
            </a:r>
            <a:r>
              <a:rPr lang="en-IN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3.</a:t>
            </a:r>
          </a:p>
          <a:p>
            <a:pPr marL="0" indent="0" algn="l">
              <a:buNone/>
            </a:pPr>
            <a:endParaRPr lang="en-IN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Propositions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1 and 3 are true, whereas 2 and 4 are false</a:t>
            </a:r>
          </a:p>
          <a:p>
            <a:pPr algn="l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455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9EE-BAC3-4A2A-BB08-F45E0F5E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baseline="0" dirty="0">
                <a:latin typeface="Times New Roman" panose="02020603050405020304" pitchFamily="18" charset="0"/>
              </a:rPr>
              <a:t>Consider the following sentences</a:t>
            </a:r>
            <a:br>
              <a:rPr lang="en-IN" sz="4400" b="0" i="0" u="none" strike="noStrike" baseline="0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2D24-DB20-4D66-BAF5-C6917E5D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1. What time is it?</a:t>
            </a:r>
          </a:p>
          <a:p>
            <a:pPr marL="0" indent="0" algn="l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</a:rPr>
              <a:t>2. Read this carefully.</a:t>
            </a:r>
          </a:p>
          <a:p>
            <a:pPr marL="0" indent="0" algn="l">
              <a:buNone/>
            </a:pPr>
            <a:r>
              <a:rPr lang="en-IN" b="0" i="1" u="none" strike="noStrike" baseline="0" dirty="0">
                <a:latin typeface="Times New Roman" panose="02020603050405020304" pitchFamily="18" charset="0"/>
              </a:rPr>
              <a:t>3. x </a:t>
            </a:r>
            <a:r>
              <a:rPr lang="en-IN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1 </a:t>
            </a:r>
            <a:r>
              <a:rPr lang="en-IN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2.</a:t>
            </a:r>
          </a:p>
          <a:p>
            <a:pPr marL="0" indent="0" algn="l">
              <a:buNone/>
            </a:pPr>
            <a:r>
              <a:rPr lang="en-IN" b="0" i="1" u="none" strike="noStrike" baseline="0" dirty="0">
                <a:latin typeface="Arial" panose="020B0604020202020204" pitchFamily="34" charset="0"/>
              </a:rPr>
              <a:t>4. </a:t>
            </a:r>
            <a:r>
              <a:rPr lang="en-IN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IN" b="0" i="0" u="none" strike="noStrike" baseline="0" dirty="0">
                <a:latin typeface="Arial" panose="020B0604020202020204" pitchFamily="34" charset="0"/>
              </a:rPr>
              <a:t>+ </a:t>
            </a:r>
            <a:r>
              <a:rPr lang="en-IN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IN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IN" b="0" i="1" u="none" strike="noStrike" baseline="0" dirty="0">
                <a:latin typeface="Times New Roman" panose="02020603050405020304" pitchFamily="18" charset="0"/>
              </a:rPr>
              <a:t>z.</a:t>
            </a:r>
          </a:p>
          <a:p>
            <a:pPr marL="0" indent="0" algn="l">
              <a:buNone/>
            </a:pPr>
            <a:endParaRPr lang="en-IN" b="0" i="1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Sentences 1 and 2 are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not propositions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because they are not declarative sentences. 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Sentences 3 and 4 are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not propositions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because they are neither true nor false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9967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2F6-181E-419C-B169-BAF6552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540397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-Roman"/>
              </a:rPr>
            </a:br>
            <a:r>
              <a:rPr lang="en-US" sz="4400" dirty="0">
                <a:solidFill>
                  <a:srgbClr val="FF0000"/>
                </a:solidFill>
                <a:latin typeface="Times-Roman"/>
              </a:rPr>
              <a:t>Examples</a:t>
            </a:r>
            <a:br>
              <a:rPr lang="en-US" sz="4400" dirty="0">
                <a:latin typeface="Times-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2E73-C5CC-4A6B-9B74-79D6ED48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8889"/>
            <a:ext cx="10515600" cy="5868140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-Roman"/>
              </a:rPr>
              <a:t>(</a:t>
            </a:r>
            <a:r>
              <a:rPr lang="en-US" b="0" i="0" u="none" strike="noStrike" baseline="0" dirty="0" err="1">
                <a:latin typeface="Times-Roman"/>
              </a:rPr>
              <a:t>i</a:t>
            </a:r>
            <a:r>
              <a:rPr lang="en-US" b="0" i="0" u="none" strike="noStrike" baseline="0" dirty="0">
                <a:latin typeface="Times-Roman"/>
              </a:rPr>
              <a:t>) Ice floats in water.  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(ii) China is in Europe. 		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(iii) 2 </a:t>
            </a:r>
            <a:r>
              <a:rPr lang="en-US" b="0" i="0" u="none" strike="noStrike" baseline="0" dirty="0">
                <a:latin typeface="MTSYN"/>
              </a:rPr>
              <a:t>+ </a:t>
            </a:r>
            <a:r>
              <a:rPr lang="en-US" b="0" i="0" u="none" strike="noStrike" baseline="0" dirty="0">
                <a:latin typeface="Times-Roman"/>
              </a:rPr>
              <a:t>2 </a:t>
            </a:r>
            <a:r>
              <a:rPr lang="en-US" b="0" i="0" u="none" strike="noStrike" baseline="0" dirty="0">
                <a:latin typeface="MTSYN"/>
              </a:rPr>
              <a:t>= </a:t>
            </a:r>
            <a:r>
              <a:rPr lang="en-US" b="0" i="0" u="none" strike="noStrike" baseline="0" dirty="0">
                <a:latin typeface="Times-Roman"/>
              </a:rPr>
              <a:t>4    </a:t>
            </a:r>
          </a:p>
          <a:p>
            <a:r>
              <a:rPr lang="en-US" b="0" i="0" u="none" strike="noStrike" baseline="0" dirty="0">
                <a:latin typeface="Times-Roman"/>
              </a:rPr>
              <a:t>(iv) 2 </a:t>
            </a:r>
            <a:r>
              <a:rPr lang="en-US" b="0" i="0" u="none" strike="noStrike" baseline="0" dirty="0">
                <a:latin typeface="MTSYN"/>
              </a:rPr>
              <a:t>+ </a:t>
            </a:r>
            <a:r>
              <a:rPr lang="en-US" b="0" i="0" u="none" strike="noStrike" baseline="0" dirty="0">
                <a:latin typeface="Times-Roman"/>
              </a:rPr>
              <a:t>2 </a:t>
            </a:r>
            <a:r>
              <a:rPr lang="en-US" b="0" i="0" u="none" strike="noStrike" baseline="0" dirty="0">
                <a:latin typeface="MTSYN"/>
              </a:rPr>
              <a:t>= </a:t>
            </a:r>
            <a:r>
              <a:rPr lang="en-US" b="0" i="0" u="none" strike="noStrike" baseline="0" dirty="0">
                <a:latin typeface="Times-Roman"/>
              </a:rPr>
              <a:t>5 			 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(v) Where are you going?</a:t>
            </a:r>
          </a:p>
          <a:p>
            <a:pPr algn="l"/>
            <a:r>
              <a:rPr lang="en-US" b="0" i="0" u="none" strike="noStrike" baseline="0" dirty="0">
                <a:latin typeface="Times-Roman"/>
              </a:rPr>
              <a:t>(vi) Do your homework.</a:t>
            </a:r>
          </a:p>
          <a:p>
            <a:pPr algn="l"/>
            <a:endParaRPr lang="en-US" b="0" i="0" u="none" strike="noStrike" baseline="0" dirty="0"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first four are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propositions</a:t>
            </a:r>
            <a:r>
              <a:rPr lang="en-US" sz="2400" b="0" i="0" u="none" strike="noStrike" baseline="0" dirty="0">
                <a:latin typeface="Times-Roman"/>
              </a:rPr>
              <a:t>, the last two are not.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Also, (</a:t>
            </a:r>
            <a:r>
              <a:rPr lang="en-US" sz="2400" b="0" i="0" u="none" strike="noStrike" baseline="0" dirty="0" err="1">
                <a:latin typeface="Times-Roman"/>
              </a:rPr>
              <a:t>i</a:t>
            </a:r>
            <a:r>
              <a:rPr lang="en-US" sz="2400" b="0" i="0" u="none" strike="noStrike" baseline="0" dirty="0">
                <a:latin typeface="Times-Roman"/>
              </a:rPr>
              <a:t>) and (iii) are true, but (ii) and (iv) are false.</a:t>
            </a:r>
          </a:p>
          <a:p>
            <a:r>
              <a:rPr lang="en-US" sz="3200" dirty="0">
                <a:latin typeface="Times-Roman"/>
              </a:rPr>
              <a:t>These are called </a:t>
            </a:r>
            <a:r>
              <a:rPr lang="en-US" sz="3200" dirty="0">
                <a:solidFill>
                  <a:srgbClr val="FF0000"/>
                </a:solidFill>
                <a:latin typeface="Times-Roman"/>
              </a:rPr>
              <a:t>primitive propositions</a:t>
            </a:r>
            <a:endParaRPr lang="en-IN" sz="4400" dirty="0">
              <a:solidFill>
                <a:srgbClr val="FF0000"/>
              </a:solidFill>
            </a:endParaRPr>
          </a:p>
          <a:p>
            <a:pPr algn="l"/>
            <a:endParaRPr lang="en-US" sz="2400" b="0" i="0" u="none" strike="noStrike" baseline="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69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970E-ECF7-4E89-B501-3F9D687D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P</a:t>
            </a:r>
            <a:r>
              <a:rPr lang="en-US" sz="4400" b="1" i="0" u="none" strike="noStrike" baseline="0" dirty="0">
                <a:latin typeface="Times New Roman" panose="02020603050405020304" pitchFamily="18" charset="0"/>
              </a:rPr>
              <a:t>ropositional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BD32-9207-4F4C-91D2-DB46187E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We use letters to denote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propositions </a:t>
            </a:r>
          </a:p>
          <a:p>
            <a:pPr algn="just"/>
            <a:endParaRPr lang="en-US" b="1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These letters are called </a:t>
            </a:r>
            <a:r>
              <a:rPr lang="en-US" b="1" dirty="0">
                <a:latin typeface="Times New Roman" panose="02020603050405020304" pitchFamily="18" charset="0"/>
              </a:rPr>
              <a:t>propositional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variables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(or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statement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variables)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 The conventional letters used for propositional variables are </a:t>
            </a:r>
            <a:r>
              <a:rPr lang="en-US" i="1" dirty="0" err="1">
                <a:latin typeface="Arial" panose="020B0604020202020204" pitchFamily="34" charset="0"/>
              </a:rPr>
              <a:t>p,q,r,s</a:t>
            </a:r>
            <a:r>
              <a:rPr lang="en-US" i="1" dirty="0">
                <a:latin typeface="Arial" panose="020B0604020202020204" pitchFamily="34" charset="0"/>
              </a:rPr>
              <a:t>..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..  </a:t>
            </a:r>
            <a:r>
              <a:rPr lang="en-US" i="1" dirty="0">
                <a:latin typeface="Times New Roman" panose="02020603050405020304" pitchFamily="18" charset="0"/>
              </a:rPr>
              <a:t>or   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P,Q,R,S,…..</a:t>
            </a:r>
          </a:p>
          <a:p>
            <a:pPr algn="just"/>
            <a:endParaRPr lang="en-US" b="0" i="1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</a:rPr>
              <a:t>Example :    P=Lucknow is the capital of U.P.</a:t>
            </a:r>
          </a:p>
          <a:p>
            <a:pPr marL="0" indent="0" algn="l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985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ABAF-C5B4-42CE-BA7C-6BBB9498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truth value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of a proposition is denoted by T (True) or F (False) 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The area of logic that deals with propositions is called the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propositional calculus or propositional logic.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30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F483-07BD-4924-AD35-ABE24A37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Compound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CA98-47E3-4005-A546-38CA3679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Many mathematical statements are constructed by combining one or more propositions. 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New propositions, called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compound propositions,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are formed from existing propositions using logical operators(connectives).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982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103B-9083-49AA-A015-D57F428D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IN" sz="4400" b="1" i="0" u="none" strike="noStrike" baseline="0" dirty="0">
                <a:latin typeface="Times-Bold"/>
              </a:rPr>
              <a:t>Compound Propositions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2A97-F69C-46B8-B7E6-EF64D711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A proposition is said to be </a:t>
            </a:r>
            <a:r>
              <a:rPr lang="en-US" b="1" i="1" u="none" strike="noStrike" baseline="0" dirty="0">
                <a:solidFill>
                  <a:srgbClr val="00B050"/>
                </a:solidFill>
                <a:latin typeface="Times-Italic"/>
              </a:rPr>
              <a:t>primitive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b="0" i="0" u="none" strike="noStrike" baseline="0" dirty="0">
                <a:latin typeface="Times-Roman"/>
              </a:rPr>
              <a:t>if it cannot be broken down into simpler propositions.</a:t>
            </a:r>
          </a:p>
          <a:p>
            <a:pPr algn="just"/>
            <a:endParaRPr lang="en-US" b="0" i="0" u="none" strike="noStrike" baseline="0" dirty="0">
              <a:latin typeface="Times-Roman"/>
            </a:endParaRPr>
          </a:p>
          <a:p>
            <a:pPr algn="just"/>
            <a:r>
              <a:rPr lang="en-US" dirty="0">
                <a:latin typeface="Times-Roman"/>
              </a:rPr>
              <a:t>A</a:t>
            </a:r>
            <a:r>
              <a:rPr lang="en-US" b="0" i="0" u="none" strike="noStrike" baseline="0" dirty="0">
                <a:latin typeface="Times-Roman"/>
              </a:rPr>
              <a:t> propositions </a:t>
            </a:r>
            <a:r>
              <a:rPr lang="en-US" dirty="0">
                <a:latin typeface="Times-Roman"/>
              </a:rPr>
              <a:t>is said to be </a:t>
            </a:r>
            <a:r>
              <a:rPr lang="en-US" b="1" i="1" u="none" strike="noStrike" baseline="0" dirty="0">
                <a:solidFill>
                  <a:srgbClr val="00B050"/>
                </a:solidFill>
                <a:latin typeface="Times-Italic"/>
              </a:rPr>
              <a:t>composite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b="0" u="none" strike="noStrike" baseline="0" dirty="0">
                <a:latin typeface="Times-Italic"/>
              </a:rPr>
              <a:t>if it is </a:t>
            </a:r>
            <a:r>
              <a:rPr lang="en-US" b="0" i="0" u="none" strike="noStrike" baseline="0" dirty="0">
                <a:latin typeface="Times-Roman"/>
              </a:rPr>
              <a:t>composed of </a:t>
            </a:r>
            <a:r>
              <a:rPr lang="en-US" b="1" u="none" strike="noStrike" baseline="0" dirty="0" err="1">
                <a:latin typeface="Times-Italic"/>
              </a:rPr>
              <a:t>subpropositions</a:t>
            </a:r>
            <a:r>
              <a:rPr lang="en-US" b="0" i="1" u="none" strike="noStrike" baseline="0" dirty="0">
                <a:latin typeface="Times-Italic"/>
              </a:rPr>
              <a:t> </a:t>
            </a:r>
            <a:r>
              <a:rPr lang="en-US" dirty="0">
                <a:latin typeface="Times-Roman"/>
              </a:rPr>
              <a:t>which are connected with the help of </a:t>
            </a:r>
            <a:r>
              <a:rPr lang="en-US" b="0" i="0" u="none" strike="noStrike" baseline="0" dirty="0">
                <a:latin typeface="Times-Roman"/>
              </a:rPr>
              <a:t> various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-Roman"/>
              </a:rPr>
              <a:t>connectives</a:t>
            </a:r>
            <a:r>
              <a:rPr lang="en-US" b="0" i="0" u="none" strike="noStrike" baseline="0" dirty="0">
                <a:latin typeface="Times-Roman"/>
              </a:rPr>
              <a:t> 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Such composite propositions are called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-Italic"/>
              </a:rPr>
              <a:t>compound propositions</a:t>
            </a:r>
            <a:r>
              <a:rPr lang="en-US" b="0" i="1" u="none" strike="noStrike" baseline="0" dirty="0">
                <a:latin typeface="Times-Italic"/>
              </a:rPr>
              <a:t>.</a:t>
            </a:r>
          </a:p>
          <a:p>
            <a:pPr algn="just"/>
            <a:endParaRPr lang="en-US" sz="3200" i="1" dirty="0">
              <a:latin typeface="Times-Italic"/>
            </a:endParaRPr>
          </a:p>
          <a:p>
            <a:pPr algn="l"/>
            <a:endParaRPr lang="en-US" sz="1600" b="0" i="0" u="none" strike="noStrike" baseline="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8757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845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MTMI</vt:lpstr>
      <vt:lpstr>MTMIB</vt:lpstr>
      <vt:lpstr>MTSYB</vt:lpstr>
      <vt:lpstr>MTSYN</vt:lpstr>
      <vt:lpstr>Times New Roman</vt:lpstr>
      <vt:lpstr>Times-Bold</vt:lpstr>
      <vt:lpstr>Times-Italic</vt:lpstr>
      <vt:lpstr>Times-Roman</vt:lpstr>
      <vt:lpstr>Office Theme</vt:lpstr>
      <vt:lpstr>   Discrete Mathematics BCSC 0010</vt:lpstr>
      <vt:lpstr>Introduction</vt:lpstr>
      <vt:lpstr>Examples</vt:lpstr>
      <vt:lpstr>Consider the following sentences </vt:lpstr>
      <vt:lpstr> Examples </vt:lpstr>
      <vt:lpstr>Propositional variables</vt:lpstr>
      <vt:lpstr>PowerPoint Presentation</vt:lpstr>
      <vt:lpstr>Compound Propositions</vt:lpstr>
      <vt:lpstr>Compound Propositions</vt:lpstr>
      <vt:lpstr>Examples</vt:lpstr>
      <vt:lpstr> Logical Connectives/Sentence Connectives</vt:lpstr>
      <vt:lpstr>Conjunction, p ∧ q</vt:lpstr>
      <vt:lpstr>Example</vt:lpstr>
      <vt:lpstr>Disjunction, p ∨ q</vt:lpstr>
      <vt:lpstr>Example</vt:lpstr>
      <vt:lpstr>Negation, ￢p  </vt:lpstr>
      <vt:lpstr>Example</vt:lpstr>
      <vt:lpstr>PowerPoint Presentation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</dc:title>
  <dc:creator>swati saxena</dc:creator>
  <cp:lastModifiedBy>swati saxena</cp:lastModifiedBy>
  <cp:revision>17</cp:revision>
  <dcterms:created xsi:type="dcterms:W3CDTF">2020-10-20T13:18:37Z</dcterms:created>
  <dcterms:modified xsi:type="dcterms:W3CDTF">2020-12-08T08:14:58Z</dcterms:modified>
</cp:coreProperties>
</file>