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68" r:id="rId4"/>
    <p:sldId id="285" r:id="rId5"/>
    <p:sldId id="269" r:id="rId6"/>
    <p:sldId id="284" r:id="rId7"/>
    <p:sldId id="270" r:id="rId8"/>
    <p:sldId id="271" r:id="rId9"/>
    <p:sldId id="286" r:id="rId10"/>
    <p:sldId id="287" r:id="rId11"/>
    <p:sldId id="289" r:id="rId12"/>
    <p:sldId id="266" r:id="rId13"/>
    <p:sldId id="264" r:id="rId14"/>
    <p:sldId id="288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CE56-9CDD-4F32-9360-F765D1C8B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AD26E-31B3-4351-8AB3-12A414F1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72B0-0AB3-464A-B765-ACEAF0FF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1136-6282-4AF9-B205-23AF87EC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D46C-AA82-4322-B073-DB0E3A61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9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5E63-0F63-4EED-9224-85188DDA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BF3FA-0336-4897-8509-BD8D7B85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7773-C998-47CB-A14A-49BB3FD4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9334-F292-4F95-9602-ADAD6211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A17E-5092-4FF6-9803-6F86BFF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9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12159-B611-44E0-9A3B-ADB0D66FE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71A5-A967-47D5-A798-EDC8894F7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35DE-8E50-4D1C-AEF0-9692BC62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EBDD-2BEF-404F-B30B-9B81B4F2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EB9F-DED2-48D8-BDAE-2DE4CD58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0DAD-E679-49B2-B4F0-3725D8B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1B63-F5B0-4FE0-AD17-821C1A80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3231-0E93-4788-8577-D23FA5B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8A18-05B2-46BA-BBB0-B256A78B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49A9-0173-4E31-91FB-5FFA4249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1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A29C-E6F7-4AED-8C1B-242DC073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574B-A232-4C19-8A7A-D70FCDB1F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2886-7192-4116-9DEB-EF6FB85C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92C2-6460-44B4-8DCB-C5264A2A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BCEF-50DE-450A-A355-0AB6C93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0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3374-F68A-4AC1-9B66-68FC0D8F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5B8B-8476-4F19-AE71-B639795D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0B7D-EB4B-4E66-A998-E9C869FB8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4AE72-50DA-48CD-B658-224286D3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FBFD8-5657-48C9-8547-2B3A011D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38FF8-CE62-44BF-A69B-5114D21E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0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0C7C-64CB-4CF8-9126-91DCEA9A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05CF8-8231-4A87-A5A9-FDCC1EC5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0F1F1-6F8E-42E9-8670-59B4F2DF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8C333-463D-4D90-BC44-7C9896CAD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9E462-C31C-40F5-A832-8F46B95EA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7FAD2-212D-4894-BA4D-DCCDAB12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190F4-4DB8-4523-868A-F5F876DD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DEA27-63F7-4357-AA12-2FF9BA5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BE4F-6DB0-4199-9CDF-58138E4A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497EF-F1D3-4D32-9963-23514DC7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72EFC-5F06-4B1E-9450-FDC7543E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C91A5-B353-40C4-A588-9177500D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8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53D49-EC94-41BA-B51B-1666D58B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B0CA1-3DB0-4A54-8C2B-7DB102F3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C484-4EBB-4DF6-9DAF-FE2D6E53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1CE2-6282-4580-AC05-5AA9FF2A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C89-0112-4452-B3A3-D468950D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75BEA-6D97-4236-BF31-E004B8EDA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47986-89A3-444D-99C8-6EE2295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99E96-A61C-4C1D-B7F7-EABB2F14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AD604-EB02-4FAC-92BE-51903350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0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E338-EE76-486B-ABF2-FE25F8F0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94D60-22F6-4B20-8A3B-E149A5989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951ED-886E-43AB-9CA1-BBA9D298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122A-C646-4F78-96CB-DA14C10D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F2CE8-67EE-4422-AF8D-1B4C91D9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270F3-1D65-4F9A-B829-A52416AB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037B3-C82A-4493-9F3E-8E9FA8E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2EAEC-FDB4-47D1-BEAE-A8EC9D5C1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03D4-20A5-4938-9DCE-8B968814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7DAF-596F-4277-84A8-CBCF0E38CE8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681F-851B-4AD7-964A-04E01C6CD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0F03-1D64-48A6-9CF0-FB924CEF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D389-0E11-45D0-98ED-03D14101011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50AC00-122D-4F8F-B7C2-90B786222ED6}"/>
              </a:ext>
            </a:extLst>
          </p:cNvPr>
          <p:cNvSpPr/>
          <p:nvPr userDrawn="1"/>
        </p:nvSpPr>
        <p:spPr>
          <a:xfrm>
            <a:off x="10788162" y="0"/>
            <a:ext cx="1403838" cy="78251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3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2096724"/>
          </a:xfrm>
        </p:spPr>
        <p:txBody>
          <a:bodyPr>
            <a:normAutofit fontScale="85000" lnSpcReduction="10000"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</a:p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Propositional Logic</a:t>
            </a:r>
          </a:p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(Logical Connectives and Truth Tables)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5932-ECB2-4524-B914-1C2B20D5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AB26-8B9F-405C-B6F2-23B8EAED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be the statement “You can take the flight” 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and let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be the statement “You buy a ticket.”</a:t>
            </a:r>
          </a:p>
          <a:p>
            <a:pPr algn="l"/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Then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 p 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↔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is the statement :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"You can take the flight if and only if you buy a ticket."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016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4943-6B0A-4B49-A69F-7D47EB0F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Precedence of connectives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1BE93-3D89-4F34-A21A-0567081AF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369"/>
          <a:stretch/>
        </p:blipFill>
        <p:spPr>
          <a:xfrm>
            <a:off x="1922870" y="1535836"/>
            <a:ext cx="3892005" cy="27647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618B8-68D4-441A-919F-FC679849BC83}"/>
              </a:ext>
            </a:extLst>
          </p:cNvPr>
          <p:cNvSpPr txBox="1"/>
          <p:nvPr/>
        </p:nvSpPr>
        <p:spPr>
          <a:xfrm>
            <a:off x="1253971" y="4759300"/>
            <a:ext cx="106598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u="none" strike="noStrike" baseline="0" dirty="0">
                <a:latin typeface="Times-Roman"/>
              </a:rPr>
              <a:t>For example, </a:t>
            </a:r>
            <a:r>
              <a:rPr lang="en-US" sz="4000" b="0" i="0" u="none" strike="noStrike" baseline="0" dirty="0">
                <a:latin typeface="MTSYN"/>
              </a:rPr>
              <a:t>￢</a:t>
            </a:r>
            <a:r>
              <a:rPr lang="en-US" sz="4000" b="0" i="1" u="none" strike="noStrike" baseline="0" dirty="0">
                <a:latin typeface="MTMI"/>
              </a:rPr>
              <a:t>p </a:t>
            </a:r>
            <a:r>
              <a:rPr lang="en-US" sz="4000" b="0" i="0" u="none" strike="noStrike" baseline="0" dirty="0">
                <a:latin typeface="MTSYN"/>
              </a:rPr>
              <a:t>∧ </a:t>
            </a:r>
            <a:r>
              <a:rPr lang="en-US" sz="4000" b="0" i="1" u="none" strike="noStrike" baseline="0" dirty="0">
                <a:latin typeface="MTMI"/>
              </a:rPr>
              <a:t>q </a:t>
            </a:r>
            <a:r>
              <a:rPr lang="en-US" sz="4000" b="0" i="0" u="none" strike="noStrike" baseline="0" dirty="0">
                <a:latin typeface="Times-Roman"/>
              </a:rPr>
              <a:t>means </a:t>
            </a:r>
            <a:r>
              <a:rPr lang="en-US" sz="4000" b="0" i="1" u="none" strike="noStrike" baseline="0" dirty="0">
                <a:latin typeface="MTMI"/>
              </a:rPr>
              <a:t>(</a:t>
            </a:r>
            <a:r>
              <a:rPr lang="en-US" sz="4000" b="0" i="0" u="none" strike="noStrike" baseline="0" dirty="0">
                <a:latin typeface="MTSYN"/>
              </a:rPr>
              <a:t>￢</a:t>
            </a:r>
            <a:r>
              <a:rPr lang="en-US" sz="4000" b="0" i="1" u="none" strike="noStrike" baseline="0" dirty="0">
                <a:latin typeface="MTMI"/>
              </a:rPr>
              <a:t>p) </a:t>
            </a:r>
            <a:r>
              <a:rPr lang="en-US" sz="4000" b="0" i="0" u="none" strike="noStrike" baseline="0" dirty="0">
                <a:latin typeface="MTSYN"/>
              </a:rPr>
              <a:t>∧ </a:t>
            </a:r>
            <a:r>
              <a:rPr lang="en-US" sz="4000" b="0" i="1" u="none" strike="noStrike" baseline="0" dirty="0">
                <a:latin typeface="MTMI"/>
              </a:rPr>
              <a:t>q </a:t>
            </a:r>
            <a:r>
              <a:rPr lang="en-US" sz="4000" b="0" i="0" u="none" strike="noStrike" baseline="0" dirty="0">
                <a:latin typeface="Times-Roman"/>
              </a:rPr>
              <a:t> </a:t>
            </a:r>
          </a:p>
          <a:p>
            <a:pPr marL="0" indent="0" algn="l">
              <a:buNone/>
            </a:pPr>
            <a:r>
              <a:rPr lang="en-US" sz="4000" dirty="0">
                <a:latin typeface="Times-Roman"/>
              </a:rPr>
              <a:t>                                         </a:t>
            </a:r>
            <a:r>
              <a:rPr lang="en-US" sz="4000" b="0" i="0" u="none" strike="noStrike" baseline="0" dirty="0">
                <a:latin typeface="Times-Roman"/>
              </a:rPr>
              <a:t>not </a:t>
            </a:r>
            <a:r>
              <a:rPr lang="en-US" sz="4000" b="0" i="0" u="none" strike="noStrike" baseline="0" dirty="0">
                <a:latin typeface="MTSYN"/>
              </a:rPr>
              <a:t>￢</a:t>
            </a:r>
            <a:r>
              <a:rPr lang="en-US" sz="4000" b="0" i="1" u="none" strike="noStrike" baseline="0" dirty="0">
                <a:latin typeface="MTMI"/>
              </a:rPr>
              <a:t>(p </a:t>
            </a:r>
            <a:r>
              <a:rPr lang="en-US" sz="4000" b="0" i="0" u="none" strike="noStrike" baseline="0" dirty="0">
                <a:latin typeface="MTSYN"/>
              </a:rPr>
              <a:t>∧ </a:t>
            </a:r>
            <a:r>
              <a:rPr lang="en-US" sz="4000" b="0" i="1" u="none" strike="noStrike" baseline="0" dirty="0">
                <a:latin typeface="MTMI"/>
              </a:rPr>
              <a:t>q)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610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944D-47F3-47BE-B4E8-BB97A4C3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Exclusive OR (XOR)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8D4B-7710-4E66-B5B9-C4C34E9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28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2800" b="0" i="1" u="none" strike="noStrike" baseline="0" dirty="0">
                <a:latin typeface="Arial" panose="020B0604020202020204" pitchFamily="34" charset="0"/>
              </a:rPr>
              <a:t>q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be propositions. </a:t>
            </a:r>
          </a:p>
          <a:p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exclusive or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of </a:t>
            </a:r>
            <a:r>
              <a:rPr lang="en-US" sz="28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2800" b="0" i="1" u="none" strike="noStrike" baseline="0" dirty="0">
                <a:latin typeface="Arial" panose="020B0604020202020204" pitchFamily="34" charset="0"/>
              </a:rPr>
              <a:t>q,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denoted by </a:t>
            </a:r>
            <a:r>
              <a:rPr lang="en-US" sz="28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IN" dirty="0"/>
              <a:t>⊕</a:t>
            </a:r>
            <a:r>
              <a:rPr lang="en-US" sz="2800" b="0" i="1" u="none" strike="noStrike" baseline="0" dirty="0">
                <a:latin typeface="Arial" panose="020B0604020202020204" pitchFamily="34" charset="0"/>
              </a:rPr>
              <a:t>q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the proposition that is true when exactly one of </a:t>
            </a: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true and is false otherwise.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9A011-4018-48B2-8EE5-45003E08D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34" t="38197" r="56092" b="46537"/>
          <a:stretch/>
        </p:blipFill>
        <p:spPr>
          <a:xfrm>
            <a:off x="4012707" y="3755254"/>
            <a:ext cx="5415378" cy="27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652C-AA50-4100-861A-A427E412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3029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Truth Tables of Compound Propositions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25D93-40D7-4F85-93F2-CBCC4B27B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10" t="66098" r="54437" b="18455"/>
          <a:stretch/>
        </p:blipFill>
        <p:spPr>
          <a:xfrm>
            <a:off x="1198485" y="2470863"/>
            <a:ext cx="8883389" cy="33629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0CD7D4-ECEB-4EE6-9033-60FD4C3763D2}"/>
              </a:ext>
            </a:extLst>
          </p:cNvPr>
          <p:cNvSpPr txBox="1"/>
          <p:nvPr/>
        </p:nvSpPr>
        <p:spPr>
          <a:xfrm>
            <a:off x="366203" y="1628544"/>
            <a:ext cx="11387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Construct a truth table for </a:t>
            </a:r>
            <a:r>
              <a:rPr lang="en-IN" sz="3200" b="1" i="0" u="none" strike="noStrike" baseline="0" dirty="0"/>
              <a:t>the proposition ￢</a:t>
            </a:r>
            <a:r>
              <a:rPr lang="en-IN" sz="3200" b="1" i="1" u="none" strike="noStrike" baseline="0" dirty="0"/>
              <a:t>(p</a:t>
            </a:r>
            <a:r>
              <a:rPr lang="en-IN" sz="3200" b="1" i="0" u="none" strike="noStrike" baseline="0" dirty="0"/>
              <a:t>∧￢</a:t>
            </a:r>
            <a:r>
              <a:rPr lang="en-IN" sz="3200" b="1" i="1" u="none" strike="noStrike" baseline="0" dirty="0"/>
              <a:t>q)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431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033C-BBDD-4CAF-8AE9-E5534B5C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400" b="1" dirty="0"/>
            </a:br>
            <a:r>
              <a:rPr lang="en-IN" sz="4400" b="1" dirty="0"/>
              <a:t>Construct a truth table for </a:t>
            </a:r>
            <a:r>
              <a:rPr lang="en-IN" sz="4400" b="1" i="0" u="none" strike="noStrike" baseline="0" dirty="0"/>
              <a:t>the proposition </a:t>
            </a:r>
            <a:br>
              <a:rPr lang="en-IN" sz="4400" b="1" i="0" u="none" strike="noStrike" baseline="0" dirty="0"/>
            </a:br>
            <a:r>
              <a:rPr lang="nn-NO" sz="4400" b="0" i="1" u="none" strike="noStrike" baseline="0" dirty="0">
                <a:latin typeface="Arial" panose="020B0604020202020204" pitchFamily="34" charset="0"/>
              </a:rPr>
              <a:t>(p </a:t>
            </a:r>
            <a:r>
              <a:rPr lang="nn-NO" sz="4400" b="0" i="0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nn-NO" sz="4400" i="1" dirty="0">
                <a:latin typeface="Arial" panose="020B0604020202020204" pitchFamily="34" charset="0"/>
              </a:rPr>
              <a:t>~</a:t>
            </a:r>
            <a:r>
              <a:rPr lang="nn-NO" sz="4400" b="0" i="1" u="none" strike="noStrike" baseline="0" dirty="0">
                <a:latin typeface="Arial" panose="020B0604020202020204" pitchFamily="34" charset="0"/>
              </a:rPr>
              <a:t>q) </a:t>
            </a:r>
            <a:r>
              <a:rPr lang="nn-NO" sz="44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nn-NO" sz="4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nn-NO" sz="4400" b="0" i="1" u="none" strike="noStrike" baseline="0" dirty="0">
                <a:latin typeface="Arial" panose="020B0604020202020204" pitchFamily="34" charset="0"/>
              </a:rPr>
              <a:t>(p </a:t>
            </a:r>
            <a:r>
              <a:rPr lang="en-US" sz="4400" b="0" i="0" u="none" strike="noStrike" baseline="0" dirty="0">
                <a:latin typeface="MTSYN"/>
              </a:rPr>
              <a:t>∧ </a:t>
            </a:r>
            <a:r>
              <a:rPr lang="nn-NO" sz="4400" b="0" i="1" u="none" strike="noStrike" baseline="0" dirty="0">
                <a:latin typeface="Arial" panose="020B0604020202020204" pitchFamily="34" charset="0"/>
              </a:rPr>
              <a:t>q)</a:t>
            </a:r>
            <a:br>
              <a:rPr lang="en-IN" dirty="0"/>
            </a:br>
            <a:endParaRPr lang="en-IN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42AC3-472E-497C-A766-9B72C835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574" y="1863223"/>
            <a:ext cx="9501815" cy="4107891"/>
          </a:xfrm>
        </p:spPr>
      </p:pic>
    </p:spTree>
    <p:extLst>
      <p:ext uri="{BB962C8B-B14F-4D97-AF65-F5344CB8AC3E}">
        <p14:creationId xmlns:p14="http://schemas.microsoft.com/office/powerpoint/2010/main" val="93203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C4C2-954E-4632-A2C1-22A98CC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5080-1AAE-49C7-AC02-7DCAEB16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How to Translate English Sentences into expressions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7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886-7E3F-4017-894B-51C5BD16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668"/>
          </a:xfrm>
        </p:spPr>
        <p:txBody>
          <a:bodyPr>
            <a:normAutofit/>
          </a:bodyPr>
          <a:lstStyle/>
          <a:p>
            <a:r>
              <a:rPr lang="en-IN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Conditional or Implication</a:t>
            </a:r>
            <a:endParaRPr lang="en-IN" sz="7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DBC4-F7ED-46FE-9976-157000E1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494296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 propositions.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conditional statement p 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the proposition "if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then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q."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 conditional statement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false when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true and q is false, and true otherwise.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In the conditional statement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q,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is called the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hypothesis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(or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antecedent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or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premise)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is called the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conclusion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(or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consequence).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36DF4-00E5-4018-B6EF-55A02692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40" y="4203631"/>
            <a:ext cx="4597717" cy="25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F036-567B-4758-9CE6-56B43705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411550"/>
            <a:ext cx="10515600" cy="5182663"/>
          </a:xfrm>
        </p:spPr>
        <p:txBody>
          <a:bodyPr>
            <a:normAutofit/>
          </a:bodyPr>
          <a:lstStyle/>
          <a:p>
            <a:pPr algn="l"/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"if 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p,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then 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q"</a:t>
            </a:r>
          </a:p>
          <a:p>
            <a:pPr algn="l"/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"if </a:t>
            </a:r>
            <a:r>
              <a:rPr lang="en-IN" sz="3200" b="0" i="1" u="none" strike="noStrike" baseline="0" dirty="0">
                <a:latin typeface="Arial" panose="020B0604020202020204" pitchFamily="34" charset="0"/>
              </a:rPr>
              <a:t>p, q"</a:t>
            </a:r>
          </a:p>
          <a:p>
            <a:pPr algn="l"/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"q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p"</a:t>
            </a:r>
          </a:p>
          <a:p>
            <a:pPr algn="l"/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"q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when 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p"</a:t>
            </a:r>
          </a:p>
          <a:p>
            <a:pPr algn="l"/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"q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unless ~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p"</a:t>
            </a:r>
          </a:p>
          <a:p>
            <a:pPr algn="l"/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"p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implies 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q"</a:t>
            </a:r>
          </a:p>
          <a:p>
            <a:pPr algn="l"/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"p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only if 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q"</a:t>
            </a:r>
          </a:p>
          <a:p>
            <a:pPr algn="l"/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"q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whenever 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p"</a:t>
            </a:r>
          </a:p>
          <a:p>
            <a:pPr algn="l"/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"q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follows from </a:t>
            </a:r>
            <a:r>
              <a:rPr lang="en-IN" sz="3200" b="0" i="1" u="none" strike="noStrike" baseline="0" dirty="0">
                <a:latin typeface="Times New Roman" panose="02020603050405020304" pitchFamily="18" charset="0"/>
              </a:rPr>
              <a:t>p"</a:t>
            </a:r>
            <a:endParaRPr lang="en-IN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C9176-02EF-4649-BF12-D6076A39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ariety of terminology is used to express </a:t>
            </a:r>
            <a:r>
              <a:rPr lang="en-US" sz="36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p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6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endParaRPr lang="en-US" sz="36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D420-2718-4480-A581-37E7CBD2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4E5E-03DB-460D-A5A4-E935AB62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 the statement "Maria learns discrete mathematics" 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the statement "Maria will find a good job." Express the statement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as a statement in English.</a:t>
            </a: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“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Maria learns discrete mathematics, then she will find a good job.”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                                                   or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“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Maria will find a good job when she learns discrete mathematics.”</a:t>
            </a:r>
            <a:endParaRPr lang="en-US" dirty="0">
              <a:latin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BCF6-DD5C-4336-8936-50F132F3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</a:rPr>
              <a:t>CONVERSE, CONTRAPOSITIVE, AND INVERSE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3B9A-BD82-4DA8-AF2E-39AB0DB7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5"/>
            <a:ext cx="10515600" cy="5013988"/>
          </a:xfrm>
        </p:spPr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We can form some new conditional statements starting with a conditional statement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3200" dirty="0">
                <a:latin typeface="HiddenHorzOCR"/>
                <a:sym typeface="Wingdings" panose="05000000000000000000" pitchFamily="2" charset="2"/>
              </a:rPr>
              <a:t></a:t>
            </a:r>
            <a:r>
              <a:rPr lang="en-US" sz="3200" b="0" i="0" u="none" strike="noStrike" baseline="0" dirty="0">
                <a:latin typeface="HiddenHorzOCR"/>
              </a:rPr>
              <a:t>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q. </a:t>
            </a:r>
          </a:p>
          <a:p>
            <a:pPr marL="0" indent="0" algn="l">
              <a:buNone/>
            </a:pPr>
            <a:endParaRPr lang="en-US" sz="3200" i="1" dirty="0">
              <a:latin typeface="Arial" panose="020B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converse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of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sz="3200" dirty="0">
                <a:latin typeface="HiddenHorzOCR"/>
                <a:sym typeface="Wingdings" panose="05000000000000000000" pitchFamily="2" charset="2"/>
              </a:rPr>
              <a:t>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200" b="0" u="none" strike="noStrike" baseline="0" dirty="0">
                <a:latin typeface="Times New Roman" panose="02020603050405020304" pitchFamily="18" charset="0"/>
              </a:rPr>
              <a:t>is the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proposition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200" dirty="0">
                <a:latin typeface="HiddenHorzOCR"/>
                <a:sym typeface="Wingdings" panose="05000000000000000000" pitchFamily="2" charset="2"/>
              </a:rPr>
              <a:t>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p.</a:t>
            </a:r>
          </a:p>
          <a:p>
            <a:pPr algn="l"/>
            <a:endParaRPr lang="en-US" sz="3200" b="0" i="1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contrapositive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of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sz="3200" dirty="0">
                <a:latin typeface="HiddenHorzOCR"/>
                <a:sym typeface="Wingdings" panose="05000000000000000000" pitchFamily="2" charset="2"/>
              </a:rPr>
              <a:t>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is the proposition </a:t>
            </a:r>
            <a:r>
              <a:rPr lang="en-US" sz="3200" b="0" i="0" u="none" strike="noStrike" baseline="0" dirty="0">
                <a:latin typeface="HiddenHorzOCR"/>
              </a:rPr>
              <a:t>~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0" i="0" u="none" strike="noStrike" baseline="0" dirty="0">
                <a:latin typeface="HiddenHorzOCR"/>
              </a:rPr>
              <a:t>~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p.</a:t>
            </a:r>
          </a:p>
          <a:p>
            <a:pPr algn="l"/>
            <a:endParaRPr lang="en-US" sz="3200" b="0" i="1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inverse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of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3200" dirty="0">
                <a:latin typeface="HiddenHorzOCR"/>
                <a:sym typeface="Wingdings" panose="05000000000000000000" pitchFamily="2" charset="2"/>
              </a:rPr>
              <a:t>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q  is the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proposition </a:t>
            </a:r>
            <a:r>
              <a:rPr lang="en-US" sz="3200" b="0" i="0" u="none" strike="noStrike" baseline="0" dirty="0">
                <a:latin typeface="HiddenHorzOCR"/>
              </a:rPr>
              <a:t>~ </a:t>
            </a:r>
            <a:r>
              <a:rPr lang="en-US" sz="3200" i="1" dirty="0">
                <a:latin typeface="Times New Roman" panose="02020603050405020304" pitchFamily="18" charset="0"/>
              </a:rPr>
              <a:t>p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0" i="0" u="none" strike="noStrike" baseline="0" dirty="0">
                <a:latin typeface="HiddenHorzOCR"/>
              </a:rPr>
              <a:t>~ </a:t>
            </a:r>
            <a:r>
              <a:rPr lang="en-US" sz="3200" i="1" dirty="0">
                <a:latin typeface="Times New Roman" panose="02020603050405020304" pitchFamily="18" charset="0"/>
              </a:rPr>
              <a:t>q.</a:t>
            </a:r>
            <a:endParaRPr lang="en-US" sz="3200" b="0" i="1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sz="1800" i="1" dirty="0">
              <a:latin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2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C610-A176-4842-8E44-89772CE2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</a:rPr>
              <a:t>T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he contrapositive always has the same truth </a:t>
            </a:r>
            <a:r>
              <a:rPr lang="pt-BR" sz="2800" b="0" i="0" u="none" strike="noStrike" baseline="0" dirty="0">
                <a:latin typeface="Times New Roman" panose="02020603050405020304" pitchFamily="18" charset="0"/>
              </a:rPr>
              <a:t>value as </a:t>
            </a:r>
            <a:r>
              <a:rPr lang="pt-BR" sz="28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pt-BR" sz="2800" dirty="0">
                <a:latin typeface="HiddenHorzOCR"/>
                <a:sym typeface="Wingdings" panose="05000000000000000000" pitchFamily="2" charset="2"/>
              </a:rPr>
              <a:t></a:t>
            </a:r>
            <a:r>
              <a:rPr lang="pt-BR" sz="2800" b="0" i="1" u="none" strike="noStrike" baseline="0" dirty="0">
                <a:latin typeface="Times New Roman" panose="02020603050405020304" pitchFamily="18" charset="0"/>
              </a:rPr>
              <a:t>q .</a:t>
            </a:r>
          </a:p>
          <a:p>
            <a:pPr algn="just"/>
            <a:endParaRPr lang="pt-BR" sz="2800" i="1" dirty="0">
              <a:latin typeface="Times New Roman" panose="02020603050405020304" pitchFamily="18" charset="0"/>
            </a:endParaRP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When two compound propositions always have the same truth value we call them </a:t>
            </a: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equivalent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, so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conditional statement and its contrapositive are equivalent.</a:t>
            </a:r>
          </a:p>
          <a:p>
            <a:pPr algn="just"/>
            <a:endParaRPr lang="en-US" sz="2800" dirty="0">
              <a:latin typeface="Times New Roman" panose="02020603050405020304" pitchFamily="18" charset="0"/>
            </a:endParaRPr>
          </a:p>
          <a:p>
            <a:pPr algn="just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converse and the inverse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of a conditional statement are also equivalent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7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F84-806A-4079-A304-58029CF5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3100" b="0" i="0" u="none" strike="noStrike" baseline="0" dirty="0">
                <a:latin typeface="Times New Roman" panose="02020603050405020304" pitchFamily="18" charset="0"/>
              </a:rPr>
              <a:t>What are the contrapositive, the converse, and the inverse of the conditional statement "</a:t>
            </a:r>
            <a:r>
              <a:rPr lang="en-US" sz="3100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The home team wins whenever it is raining</a:t>
            </a:r>
            <a:r>
              <a:rPr lang="en-US" sz="3100" b="0" i="0" u="none" strike="noStrike" baseline="0" dirty="0">
                <a:latin typeface="Times New Roman" panose="02020603050405020304" pitchFamily="18" charset="0"/>
              </a:rPr>
              <a:t>."?</a:t>
            </a:r>
            <a:br>
              <a:rPr lang="en-US" sz="4400" b="0" i="0" u="none" strike="noStrike" baseline="0" dirty="0"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C4D6-730F-4EF7-ACD2-9D2DDE97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Solution: </a:t>
            </a:r>
          </a:p>
          <a:p>
            <a:pPr algn="just"/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Because </a:t>
            </a:r>
            <a:r>
              <a:rPr lang="en-US" sz="3000" i="1" dirty="0">
                <a:latin typeface="Times New Roman" panose="02020603050405020304" pitchFamily="18" charset="0"/>
              </a:rPr>
              <a:t>“</a:t>
            </a:r>
            <a:r>
              <a:rPr lang="en-US" sz="30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whenever </a:t>
            </a:r>
            <a:r>
              <a:rPr lang="en-US" sz="3000" b="0" i="1" u="none" strike="noStrike" baseline="0" dirty="0">
                <a:latin typeface="Times New Roman" panose="02020603050405020304" pitchFamily="18" charset="0"/>
              </a:rPr>
              <a:t>p” </a:t>
            </a:r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is one of the ways to express the conditional statement </a:t>
            </a:r>
            <a:r>
              <a:rPr lang="en-US" sz="30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US" sz="3000" dirty="0">
                <a:latin typeface="HiddenHorzOCR"/>
                <a:sym typeface="Wingdings" panose="05000000000000000000" pitchFamily="2" charset="2"/>
              </a:rPr>
              <a:t></a:t>
            </a:r>
            <a:r>
              <a:rPr lang="en-US" sz="3000" b="0" i="0" u="none" strike="noStrike" baseline="0" dirty="0">
                <a:latin typeface="HiddenHorzOCR"/>
              </a:rPr>
              <a:t> </a:t>
            </a:r>
            <a:r>
              <a:rPr lang="en-US" sz="3000" b="0" i="1" u="none" strike="noStrike" baseline="0" dirty="0">
                <a:latin typeface="Arial" panose="020B0604020202020204" pitchFamily="34" charset="0"/>
              </a:rPr>
              <a:t>q, </a:t>
            </a:r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the original statement can be rewritten as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</a:rPr>
              <a:t>“</a:t>
            </a:r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If it is raining, then the home team wins.”</a:t>
            </a:r>
          </a:p>
          <a:p>
            <a:pPr algn="just"/>
            <a:r>
              <a:rPr lang="en-US" sz="3000" b="1" i="0" u="none" strike="noStrike" baseline="0" dirty="0">
                <a:latin typeface="Times New Roman" panose="02020603050405020304" pitchFamily="18" charset="0"/>
              </a:rPr>
              <a:t>Consequently, </a:t>
            </a:r>
          </a:p>
          <a:p>
            <a:pPr algn="just"/>
            <a:r>
              <a:rPr lang="en-US" sz="30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contrapositive </a:t>
            </a:r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: “If the home team does not win, then it is not raining.”</a:t>
            </a:r>
          </a:p>
          <a:p>
            <a:pPr algn="just"/>
            <a:r>
              <a:rPr lang="en-IN" sz="30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converse:</a:t>
            </a:r>
            <a:r>
              <a:rPr lang="en-IN" sz="3000" b="0" i="0" u="none" strike="noStrike" baseline="0" dirty="0">
                <a:latin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</a:rPr>
              <a:t>“</a:t>
            </a:r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If the home team wins, then it is raining.”</a:t>
            </a:r>
          </a:p>
          <a:p>
            <a:pPr algn="just"/>
            <a:r>
              <a:rPr lang="en-IN" sz="30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Inverse:</a:t>
            </a:r>
            <a:r>
              <a:rPr lang="en-IN" sz="3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</a:rPr>
              <a:t>“</a:t>
            </a:r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If it is not raining, then the home team does not win.”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C8F8-D648-4A25-BFC7-A052EE0B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935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Biconditional or Equivalence</a:t>
            </a:r>
            <a:endParaRPr lang="en-IN" sz="7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AD8F-64C2-4497-B8DF-41E47E7B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1"/>
            <a:ext cx="10515600" cy="4658881"/>
          </a:xfrm>
        </p:spPr>
        <p:txBody>
          <a:bodyPr>
            <a:noAutofit/>
          </a:bodyPr>
          <a:lstStyle/>
          <a:p>
            <a:r>
              <a:rPr lang="en-US" b="0" i="0" u="none" strike="noStrike" baseline="0" dirty="0">
                <a:latin typeface="Times New Roman" panose="02020603050405020304" pitchFamily="18" charset="0"/>
              </a:rPr>
              <a:t>We now introduce another way to combine propositions that expresses</a:t>
            </a:r>
            <a:br>
              <a:rPr lang="en-US" b="0" i="0" u="none" strike="noStrike" baseline="0" dirty="0">
                <a:latin typeface="Times New Roman" panose="02020603050405020304" pitchFamily="18" charset="0"/>
              </a:rPr>
            </a:br>
            <a:r>
              <a:rPr lang="en-US" b="0" i="0" u="none" strike="noStrike" baseline="0" dirty="0">
                <a:latin typeface="Times New Roman" panose="02020603050405020304" pitchFamily="18" charset="0"/>
              </a:rPr>
              <a:t>that two propositions have the same truth value.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 propositions. The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biconditional statement p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↔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the proposition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"p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if and only if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q."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 biconditional statement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↔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true when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have the same truth values, and is false otherwise. Biconditional statements are also called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bi-implications.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A0DEC-F21B-48DE-B930-F6B7001C8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5" t="69034" r="56019" b="15145"/>
          <a:stretch/>
        </p:blipFill>
        <p:spPr>
          <a:xfrm>
            <a:off x="6844683" y="4554244"/>
            <a:ext cx="4145872" cy="21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C946-CB02-4CE7-9AFB-7C73DB57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Biconditional or Equivalence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F515-5DBD-400E-B857-989047B2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There are some other common ways to express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↔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 </a:t>
            </a:r>
          </a:p>
          <a:p>
            <a:pPr algn="l"/>
            <a:endParaRPr lang="en-US" sz="3200" b="0" i="1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necessary and sufficient for 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q"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"if 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conversely"</a:t>
            </a:r>
          </a:p>
          <a:p>
            <a:pPr algn="l"/>
            <a:r>
              <a:rPr lang="en-IN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 </a:t>
            </a:r>
            <a:r>
              <a:rPr lang="en-IN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IN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l">
              <a:buNone/>
            </a:pPr>
            <a:endParaRPr lang="en-IN" sz="3200" b="0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 </a:t>
            </a:r>
            <a:r>
              <a:rPr lang="en-IN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↔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has exactly the same truth value as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(p </a:t>
            </a:r>
            <a:r>
              <a:rPr lang="en-US" b="1" dirty="0">
                <a:solidFill>
                  <a:srgbClr val="FF0000"/>
                </a:solidFill>
                <a:latin typeface="HiddenHorzOCR"/>
                <a:sym typeface="Wingdings" panose="05000000000000000000" pitchFamily="2" charset="2"/>
              </a:rPr>
              <a:t>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HiddenHorzOCR"/>
              </a:rPr>
              <a:t>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q) </a:t>
            </a:r>
            <a:r>
              <a:rPr lang="en-US" sz="2800" b="0" i="0" u="none" strike="noStrike" baseline="0" dirty="0">
                <a:latin typeface="MTSYN"/>
              </a:rPr>
              <a:t>∧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(q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HiddenHorzOCR"/>
              </a:rPr>
              <a:t>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p).</a:t>
            </a:r>
            <a:endParaRPr lang="en-IN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1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755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HiddenHorzOCR</vt:lpstr>
      <vt:lpstr>MTMI</vt:lpstr>
      <vt:lpstr>MTSYN</vt:lpstr>
      <vt:lpstr>Times New Roman</vt:lpstr>
      <vt:lpstr>Times-Roman</vt:lpstr>
      <vt:lpstr>Office Theme</vt:lpstr>
      <vt:lpstr>   Discrete Mathematics BCSC 0010</vt:lpstr>
      <vt:lpstr>Conditional or Implication</vt:lpstr>
      <vt:lpstr>Variety of terminology is used to express p  q</vt:lpstr>
      <vt:lpstr>Example</vt:lpstr>
      <vt:lpstr>CONVERSE, CONTRAPOSITIVE, AND INVERSE</vt:lpstr>
      <vt:lpstr>PowerPoint Presentation</vt:lpstr>
      <vt:lpstr>What are the contrapositive, the converse, and the inverse of the conditional statement "The home team wins whenever it is raining."? </vt:lpstr>
      <vt:lpstr>Biconditional or Equivalence</vt:lpstr>
      <vt:lpstr>Biconditional or Equivalence</vt:lpstr>
      <vt:lpstr>Example</vt:lpstr>
      <vt:lpstr>Precedence of connectives</vt:lpstr>
      <vt:lpstr>Exclusive OR (XOR)</vt:lpstr>
      <vt:lpstr>Truth Tables of Compound Propositions</vt:lpstr>
      <vt:lpstr> Construct a truth table for the proposition  (p v ~q)  (p ∧ q) 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</dc:title>
  <dc:creator>swati saxena</dc:creator>
  <cp:lastModifiedBy>swati saxena</cp:lastModifiedBy>
  <cp:revision>9</cp:revision>
  <dcterms:created xsi:type="dcterms:W3CDTF">2020-10-21T07:50:59Z</dcterms:created>
  <dcterms:modified xsi:type="dcterms:W3CDTF">2020-12-08T08:16:21Z</dcterms:modified>
</cp:coreProperties>
</file>