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4" r:id="rId7"/>
    <p:sldId id="265" r:id="rId8"/>
    <p:sldId id="263" r:id="rId9"/>
    <p:sldId id="283" r:id="rId10"/>
    <p:sldId id="292" r:id="rId11"/>
    <p:sldId id="348" r:id="rId12"/>
    <p:sldId id="3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C453-9A13-462F-AAFC-C734F286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71AF-FF46-445F-BBC7-02D3FEE08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43A0-5A8F-4FA4-9008-889AFEE1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A74D-8381-4E87-BA13-96684221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ED4A-4A6D-40EA-927B-EEA1EC95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31B-9273-4BA9-9D91-5D34365A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1245-3279-4537-9DF3-AD2EDFC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2900-6C1C-4921-9786-1EA6E8FD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8ABC-DCA7-4592-9ECE-1585F29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F330-3C51-4715-8A64-08456CA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25D30-7AE8-4F3E-B709-DF5AB4411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5D4A-5C68-468F-B09F-1957250D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099C-B007-4909-9121-87D32376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A34C-BA8B-4BE4-9AA6-987692E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B74A-434B-4CC3-AFA9-C4855311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04A-958E-4C8B-9789-34DB7041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4422-1C84-4707-8279-9180D54A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15C7-1C17-4226-A3B1-1DA897CD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64D4-E394-40D3-B3BA-CA55DA9F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8B6D-E869-4E3B-B5D1-910A213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E61-C42B-4DFD-B006-8F89D840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1233-7DCF-4366-AF75-BBFF3CCC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DD56-495E-430D-994D-E1A0077F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D9B8-F9ED-49D7-8A17-D3FB1456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C04D-5A41-4796-9651-084AB36E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1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4526-B536-4AF1-BF05-99245BD3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B902-E702-4888-8902-223C77E8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27FA5-2342-420E-918B-6319901B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C5D6-AA21-492E-970E-81AB9356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E195-2E62-48CC-B88D-49EBD6D3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F266-505C-4D11-A806-4AD8E022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4673-055C-4F83-B372-F9E306C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1453-8579-4A6D-84C2-D5A41568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4C928-AD68-4BA0-B4C0-7259A560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84DC1-7F5F-4338-923C-C8A285E36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1ADA2-6C37-4AEC-A13C-00BE1E81E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0ECFB-6B84-4E39-8B42-92A82E9E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6A938-7632-4693-82CE-B091F689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F9FE5-CCA9-438F-9A5E-E0092DA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26D0-3C65-4100-BB36-CCCC9055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A5FFF-36CC-429E-BAB1-5B08681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1651F-5F75-47DF-8CF5-88105A88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966F7-CEAF-4B43-855C-8C424515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37B04-EF1A-4F3C-9B32-21BFD983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75A87-7E55-4221-952A-3E771DCF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C23F7-775D-4B26-8A3A-713D5E0A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EE5-41C8-4F41-A16F-301A5DE1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30AC-853B-47BF-BC6D-F08D4527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33E4-E9DC-4CA8-A129-A18CB2D2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8D90-D042-4007-B7BE-912397A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0B82-3A90-491E-AB42-9B8F45CD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F976-F68D-44AD-9B6F-B216D31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9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5F24-DE09-4B22-91FB-AE51680D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B6EDF-2F38-4B21-9D5F-4443025FB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A516-20AF-4D43-94CA-124FF63F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08C3-C3EA-4764-A574-723C6DF6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887B-5C23-432F-957F-1D12F4B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981D-FA0D-4BB0-A6A5-AA42B9A5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3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D1A96-CBA4-4116-B8F6-EBC8FA0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65CD-7E3E-457B-9D9E-20720EAB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3728-13F6-40F8-A9C0-0787B3C6D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4E84-67DF-4B55-8AA0-D835A5E284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71CD-6666-4515-8E62-9B7E09A1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86A8E-C059-4446-ABC0-776E90D9B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13841-306D-420B-A722-31D7016C0F99}"/>
              </a:ext>
            </a:extLst>
          </p:cNvPr>
          <p:cNvSpPr/>
          <p:nvPr userDrawn="1"/>
        </p:nvSpPr>
        <p:spPr>
          <a:xfrm>
            <a:off x="10046677" y="49090"/>
            <a:ext cx="2107223" cy="111662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E0A-BCFA-4CCB-AAB1-1AC1AC8E1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BCE1-2001-4D6A-8AF3-40E100FF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7943"/>
          </a:xfrm>
        </p:spPr>
        <p:txBody>
          <a:bodyPr>
            <a:normAutofit fontScale="92500"/>
          </a:bodyPr>
          <a:lstStyle/>
          <a:p>
            <a:r>
              <a:rPr lang="en-IN" sz="5200" dirty="0"/>
              <a:t>Module 1</a:t>
            </a:r>
          </a:p>
          <a:p>
            <a:endParaRPr lang="en-IN" sz="5200" dirty="0"/>
          </a:p>
          <a:p>
            <a:r>
              <a:rPr lang="en-IN" sz="5200" dirty="0"/>
              <a:t>Introduction to Counting Principles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6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83B-C599-4179-BC84-86368DE6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DB64-D4A8-4C18-B784-EC6E480E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bookcase shelf has 5 History texts, 3 Sociology texts, 6 Anthropology texts, and 4 Psychology texts. Find the number n of ways a student can choose: </a:t>
            </a:r>
          </a:p>
          <a:p>
            <a:r>
              <a:rPr lang="en-US" dirty="0"/>
              <a:t>(a) one of the texts;</a:t>
            </a:r>
          </a:p>
          <a:p>
            <a:r>
              <a:rPr lang="en-US" dirty="0"/>
              <a:t> (b) one of each type of text. </a:t>
            </a:r>
          </a:p>
          <a:p>
            <a:endParaRPr lang="en-US" dirty="0"/>
          </a:p>
          <a:p>
            <a:r>
              <a:rPr lang="en-US" dirty="0"/>
              <a:t>(a) Here the Sum Rule applies; hence, n = 5 + 3 + 6 + 4 = 18. </a:t>
            </a:r>
          </a:p>
          <a:p>
            <a:r>
              <a:rPr lang="en-US" dirty="0"/>
              <a:t>(b) Here the Product Rule applies; hence, n = 5 · 3 · 6 · 4 = 360.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8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A history class contains 8 male students and 6 female students. Find the number </a:t>
            </a:r>
            <a:r>
              <a:rPr lang="en-US" i="1" dirty="0"/>
              <a:t>n of ways that the class </a:t>
            </a:r>
            <a:r>
              <a:rPr lang="en-US" dirty="0"/>
              <a:t>can elect:</a:t>
            </a:r>
          </a:p>
          <a:p>
            <a:r>
              <a:rPr lang="en-US" dirty="0"/>
              <a:t> (</a:t>
            </a:r>
            <a:r>
              <a:rPr lang="en-US" i="1" dirty="0"/>
              <a:t>a) 1 class representative;</a:t>
            </a:r>
          </a:p>
          <a:p>
            <a:r>
              <a:rPr lang="en-US" i="1" dirty="0"/>
              <a:t> (b) 2 class representatives, 1 male and 1 female;</a:t>
            </a:r>
          </a:p>
          <a:p>
            <a:r>
              <a:rPr lang="en-US" i="1" dirty="0"/>
              <a:t> (c) 1 president and 1 </a:t>
            </a:r>
            <a:r>
              <a:rPr lang="en-US" dirty="0"/>
              <a:t>vice president.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a) Here the Sum Rule is used; hence, n = 8 + 6 = 14.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b) Here the Product Rule is used; hence, n = 8 ・ 6 = 48.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c) There are 14 ways to elect the president, and then 13 ways to elect the vice president. Thus n = 14 ・ 13 = 182.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Next Topic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Permutations 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CB19-114F-4AA3-BB33-5DE996C7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303276" cy="491633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how many ways can a team of 6 men and 4 women be chosen from among 50 men and 38 women? </a:t>
            </a:r>
          </a:p>
          <a:p>
            <a:pPr algn="just"/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different 10 lettered PAN numbers can be generated such that the first five letters are capital alphabets, the next four are digits and the last is again a capital letter?</a:t>
            </a:r>
          </a:p>
          <a:p>
            <a:pPr algn="just"/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solving these problems, mathematical theory of counting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3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A8AE-A109-4E0F-BE4B-B0C9C750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7323-9DCA-4EFC-B913-08586339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Theory of Counting developed some techniques for determining, </a:t>
            </a:r>
            <a:r>
              <a:rPr lang="en-US" dirty="0">
                <a:solidFill>
                  <a:schemeClr val="accent1"/>
                </a:solidFill>
              </a:rPr>
              <a:t>without direct enumeration</a:t>
            </a:r>
            <a:r>
              <a:rPr lang="en-US" dirty="0"/>
              <a:t>, the number of possible outcomes of a particular event or the number of elements in a set. </a:t>
            </a:r>
          </a:p>
          <a:p>
            <a:pPr algn="just"/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are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 and combinations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 and combinations are ordered or unordered arrangements of objects of a set.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arrangements of objects is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combinatorics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0F15-9D98-4CDC-9E58-DC53B9F0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Basic Counting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52A8-28E3-4DE6-A12A-EFC34F97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/>
          <a:lstStyle/>
          <a:p>
            <a:r>
              <a:rPr lang="en-IN" dirty="0"/>
              <a:t>Sum Rule </a:t>
            </a:r>
          </a:p>
          <a:p>
            <a:r>
              <a:rPr lang="en-IN" dirty="0"/>
              <a:t>Product Rule</a:t>
            </a:r>
          </a:p>
        </p:txBody>
      </p:sp>
    </p:spTree>
    <p:extLst>
      <p:ext uri="{BB962C8B-B14F-4D97-AF65-F5344CB8AC3E}">
        <p14:creationId xmlns:p14="http://schemas.microsoft.com/office/powerpoint/2010/main" val="14900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F12A-2473-407C-A6B7-E478914C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53544" cy="81560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Sum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1CC5-2DD2-43C5-B277-2CFB20F3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>
            <a:normAutofit/>
          </a:bodyPr>
          <a:lstStyle/>
          <a:p>
            <a:r>
              <a:rPr lang="en-IN" dirty="0"/>
              <a:t>If a </a:t>
            </a:r>
            <a:r>
              <a:rPr lang="en-IN" dirty="0">
                <a:solidFill>
                  <a:srgbClr val="FF0000"/>
                </a:solidFill>
              </a:rPr>
              <a:t>task</a:t>
            </a:r>
            <a:r>
              <a:rPr lang="en-IN" dirty="0"/>
              <a:t> can either be completed in </a:t>
            </a:r>
            <a:r>
              <a:rPr lang="en-IN" dirty="0">
                <a:solidFill>
                  <a:srgbClr val="FF0000"/>
                </a:solidFill>
              </a:rPr>
              <a:t>n1</a:t>
            </a:r>
            <a:r>
              <a:rPr lang="en-IN" dirty="0"/>
              <a:t> ways or in </a:t>
            </a:r>
            <a:r>
              <a:rPr lang="en-IN" dirty="0">
                <a:solidFill>
                  <a:srgbClr val="FF0000"/>
                </a:solidFill>
              </a:rPr>
              <a:t>n2</a:t>
            </a:r>
            <a:r>
              <a:rPr lang="en-IN" dirty="0"/>
              <a:t> ways</a:t>
            </a:r>
          </a:p>
          <a:p>
            <a:r>
              <a:rPr lang="en-IN" dirty="0"/>
              <a:t> n1 and n2 are disjoint set of ways</a:t>
            </a:r>
          </a:p>
          <a:p>
            <a:r>
              <a:rPr lang="en-IN" dirty="0"/>
              <a:t>Then there are total </a:t>
            </a:r>
            <a:r>
              <a:rPr lang="en-IN" dirty="0">
                <a:solidFill>
                  <a:srgbClr val="FF0000"/>
                </a:solidFill>
              </a:rPr>
              <a:t>(n1+n2)</a:t>
            </a:r>
            <a:r>
              <a:rPr lang="en-IN" dirty="0"/>
              <a:t>ways to do a </a:t>
            </a:r>
            <a:r>
              <a:rPr lang="en-IN" dirty="0">
                <a:solidFill>
                  <a:srgbClr val="FF0000"/>
                </a:solidFill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/>
              <a:t>The department will award a free computer to either a CS student or a CS professor. How many different choices are there, if there are 530 students and 15 professors? </a:t>
            </a:r>
          </a:p>
          <a:p>
            <a:r>
              <a:rPr lang="en-US" dirty="0">
                <a:solidFill>
                  <a:srgbClr val="FF0000"/>
                </a:solidFill>
              </a:rPr>
              <a:t>Total ways (530+15) 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DB7A-48A2-4B22-8986-DB566B7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8DC5-5FF2-4B3A-9ADF-DB7D22D9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889"/>
            <a:ext cx="10515600" cy="5298074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algn="just"/>
            <a:r>
              <a:rPr lang="en-US" sz="3400" dirty="0"/>
              <a:t>A student can choose one computer project from one of three lists. The three lists contain 23, 15 and 19 possible choices. How many possible projects are there to choose from?</a:t>
            </a:r>
          </a:p>
          <a:p>
            <a:endParaRPr lang="en-US" sz="3400" dirty="0"/>
          </a:p>
          <a:p>
            <a:r>
              <a:rPr lang="en-IN" sz="3400" dirty="0"/>
              <a:t>List 1   contains 23 projects</a:t>
            </a:r>
          </a:p>
          <a:p>
            <a:r>
              <a:rPr lang="en-IN" sz="3400" dirty="0"/>
              <a:t>List 2   contains 15 projects</a:t>
            </a:r>
          </a:p>
          <a:p>
            <a:r>
              <a:rPr lang="en-IN" sz="3400" dirty="0"/>
              <a:t>List 3   contains 19 projects</a:t>
            </a:r>
          </a:p>
          <a:p>
            <a:r>
              <a:rPr lang="en-IN" sz="3400" dirty="0"/>
              <a:t>A student can choose a project from one of the 3 lists</a:t>
            </a:r>
          </a:p>
          <a:p>
            <a:r>
              <a:rPr lang="en-IN" sz="3400" dirty="0"/>
              <a:t>No project is common</a:t>
            </a:r>
          </a:p>
          <a:p>
            <a:r>
              <a:rPr lang="en-IN" sz="3400" dirty="0"/>
              <a:t>Therefore, (23+15+19) ways to choose a project</a:t>
            </a:r>
          </a:p>
          <a:p>
            <a:endParaRPr lang="en-US" sz="3400" dirty="0"/>
          </a:p>
          <a:p>
            <a:r>
              <a:rPr lang="en-US" sz="3400" dirty="0">
                <a:solidFill>
                  <a:srgbClr val="FF0000"/>
                </a:solidFill>
              </a:rPr>
              <a:t>Total ways (23+15+19)</a:t>
            </a:r>
            <a:endParaRPr lang="en-IN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3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2480-77A1-46C1-8951-FC5C6122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Product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495D-1FAA-4B73-B75E-3B2169DD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1"/>
            <a:ext cx="10515600" cy="4392551"/>
          </a:xfrm>
        </p:spPr>
        <p:txBody>
          <a:bodyPr/>
          <a:lstStyle/>
          <a:p>
            <a:r>
              <a:rPr lang="en-US" dirty="0"/>
              <a:t>Suppose that a procedure can be broken down into a sequence of two tasks. </a:t>
            </a:r>
          </a:p>
          <a:p>
            <a:r>
              <a:rPr lang="en-US" dirty="0"/>
              <a:t>If there are </a:t>
            </a:r>
            <a:r>
              <a:rPr lang="en-US" dirty="0">
                <a:solidFill>
                  <a:srgbClr val="FF0000"/>
                </a:solidFill>
              </a:rPr>
              <a:t>n1 ways to do the first task</a:t>
            </a:r>
            <a:r>
              <a:rPr lang="en-US" dirty="0"/>
              <a:t> and</a:t>
            </a:r>
          </a:p>
          <a:p>
            <a:r>
              <a:rPr lang="en-US" dirty="0"/>
              <a:t>For each of these ways of doing the first task</a:t>
            </a:r>
            <a:r>
              <a:rPr lang="en-US" dirty="0">
                <a:solidFill>
                  <a:srgbClr val="FF0000"/>
                </a:solidFill>
              </a:rPr>
              <a:t>, there are n2 ways to do the second task </a:t>
            </a:r>
            <a:r>
              <a:rPr lang="en-US" dirty="0"/>
              <a:t>,</a:t>
            </a:r>
          </a:p>
          <a:p>
            <a:r>
              <a:rPr lang="en-US" dirty="0"/>
              <a:t>Then, there are n1 · n2 ways to do the procedure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40D8-A9AD-4696-B4C4-AF3DFC03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DCE9-EED8-4274-BA58-A7CC7DE4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r>
              <a:rPr lang="en-IN" dirty="0"/>
              <a:t>Suppose there are 2 employees and 12 offices</a:t>
            </a:r>
          </a:p>
          <a:p>
            <a:r>
              <a:rPr lang="en-IN" dirty="0"/>
              <a:t>How many different ways to assign different offices to these two employees?</a:t>
            </a:r>
          </a:p>
          <a:p>
            <a:r>
              <a:rPr lang="en-IN" dirty="0"/>
              <a:t>First employee : 12 ways</a:t>
            </a:r>
          </a:p>
          <a:p>
            <a:r>
              <a:rPr lang="en-IN" dirty="0"/>
              <a:t>Second employee: 11 ways</a:t>
            </a:r>
          </a:p>
          <a:p>
            <a:r>
              <a:rPr lang="en-IN" dirty="0"/>
              <a:t>Therefore, total (12.11) ways to assign offices to these two employees </a:t>
            </a:r>
          </a:p>
        </p:txBody>
      </p:sp>
    </p:spTree>
    <p:extLst>
      <p:ext uri="{BB962C8B-B14F-4D97-AF65-F5344CB8AC3E}">
        <p14:creationId xmlns:p14="http://schemas.microsoft.com/office/powerpoint/2010/main" val="9376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A82C-4169-4E86-BF8B-1A4C18F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E95B-14D8-40C4-A5F5-0DDE495D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FF0000"/>
                </a:solidFill>
              </a:rPr>
              <a:t>Suppose a college has 3 different history courses, 4 different literature courses, and 2 different sociology courses.</a:t>
            </a:r>
          </a:p>
          <a:p>
            <a:pPr algn="just"/>
            <a:r>
              <a:rPr lang="en-US" sz="3200" dirty="0"/>
              <a:t>(a)The number m of ways a student can choose one of each kind of courses is:</a:t>
            </a:r>
          </a:p>
          <a:p>
            <a:pPr algn="just"/>
            <a:r>
              <a:rPr lang="en-US" sz="3200" dirty="0">
                <a:solidFill>
                  <a:srgbClr val="0070C0"/>
                </a:solidFill>
              </a:rPr>
              <a:t>m =3.4.2 =24</a:t>
            </a:r>
          </a:p>
          <a:p>
            <a:pPr algn="just"/>
            <a:r>
              <a:rPr lang="en-US" sz="3200" dirty="0"/>
              <a:t>(b) The number n of ways a student can choose just one of the courses is:</a:t>
            </a:r>
          </a:p>
          <a:p>
            <a:pPr algn="just"/>
            <a:r>
              <a:rPr lang="en-US" sz="3200" dirty="0">
                <a:solidFill>
                  <a:srgbClr val="0070C0"/>
                </a:solidFill>
              </a:rPr>
              <a:t>n =3+4+2=9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16292</TotalTime>
  <Words>715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Discrete Mathematics BCSC0010</vt:lpstr>
      <vt:lpstr>PowerPoint Presentation</vt:lpstr>
      <vt:lpstr>Introduction</vt:lpstr>
      <vt:lpstr>Basic Counting Principles</vt:lpstr>
      <vt:lpstr>Sum Rule</vt:lpstr>
      <vt:lpstr>Example</vt:lpstr>
      <vt:lpstr>Product Rule</vt:lpstr>
      <vt:lpstr>Example</vt:lpstr>
      <vt:lpstr>EXAMPLE </vt:lpstr>
      <vt:lpstr>Example</vt:lpstr>
      <vt:lpstr>Example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306</cp:revision>
  <dcterms:created xsi:type="dcterms:W3CDTF">2020-06-30T02:13:17Z</dcterms:created>
  <dcterms:modified xsi:type="dcterms:W3CDTF">2020-08-19T17:05:58Z</dcterms:modified>
</cp:coreProperties>
</file>