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66" r:id="rId3"/>
    <p:sldId id="267" r:id="rId4"/>
    <p:sldId id="269" r:id="rId5"/>
    <p:sldId id="285" r:id="rId6"/>
    <p:sldId id="270" r:id="rId7"/>
    <p:sldId id="275" r:id="rId8"/>
    <p:sldId id="276" r:id="rId9"/>
    <p:sldId id="277" r:id="rId10"/>
    <p:sldId id="279" r:id="rId11"/>
    <p:sldId id="280" r:id="rId12"/>
    <p:sldId id="284" r:id="rId13"/>
    <p:sldId id="281" r:id="rId14"/>
    <p:sldId id="282" r:id="rId15"/>
    <p:sldId id="272" r:id="rId16"/>
    <p:sldId id="273" r:id="rId17"/>
    <p:sldId id="359" r:id="rId18"/>
    <p:sldId id="360" r:id="rId19"/>
    <p:sldId id="352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453-9A13-462F-AAFC-C734F286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1AF-FF46-445F-BBC7-02D3FEE0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43A0-5A8F-4FA4-9008-889AFEE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A74D-8381-4E87-BA13-96684221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ED4A-4A6D-40EA-927B-EEA1EC95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31B-9273-4BA9-9D91-5D34365A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1245-3279-4537-9DF3-AD2EDFC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2900-6C1C-4921-9786-1EA6E8FD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8ABC-DCA7-4592-9ECE-1585F29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F330-3C51-4715-8A64-08456CA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25D30-7AE8-4F3E-B709-DF5AB441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5D4A-5C68-468F-B09F-1957250D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099C-B007-4909-9121-87D32376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A34C-BA8B-4BE4-9AA6-987692E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B74A-434B-4CC3-AFA9-C4855311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04A-958E-4C8B-9789-34DB704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4422-1C84-4707-8279-9180D54A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15C7-1C17-4226-A3B1-1DA897CD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64D4-E394-40D3-B3BA-CA55DA9F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8B6D-E869-4E3B-B5D1-910A213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E61-C42B-4DFD-B006-8F89D84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1233-7DCF-4366-AF75-BBFF3CCC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DD56-495E-430D-994D-E1A0077F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D9B8-F9ED-49D7-8A17-D3FB1456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C04D-5A41-4796-9651-084AB36E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4526-B536-4AF1-BF05-99245BD3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B902-E702-4888-8902-223C77E8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27FA5-2342-420E-918B-6319901B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C5D6-AA21-492E-970E-81AB935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E195-2E62-48CC-B88D-49EBD6D3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F266-505C-4D11-A806-4AD8E022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4673-055C-4F83-B372-F9E306C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1453-8579-4A6D-84C2-D5A41568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C928-AD68-4BA0-B4C0-7259A560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84DC1-7F5F-4338-923C-C8A285E36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1ADA2-6C37-4AEC-A13C-00BE1E81E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0ECFB-6B84-4E39-8B42-92A82E9E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6A938-7632-4693-82CE-B091F689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F9FE5-CCA9-438F-9A5E-E0092DA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26D0-3C65-4100-BB36-CCCC9055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A5FFF-36CC-429E-BAB1-5B08681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1651F-5F75-47DF-8CF5-88105A88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966F7-CEAF-4B43-855C-8C42451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37B04-EF1A-4F3C-9B32-21BFD983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75A87-7E55-4221-952A-3E771DCF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23F7-775D-4B26-8A3A-713D5E0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EE5-41C8-4F41-A16F-301A5DE1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30AC-853B-47BF-BC6D-F08D4527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3E4-E9DC-4CA8-A129-A18CB2D2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8D90-D042-4007-B7BE-912397A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0B82-3A90-491E-AB42-9B8F45CD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F976-F68D-44AD-9B6F-B216D31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5F24-DE09-4B22-91FB-AE51680D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B6EDF-2F38-4B21-9D5F-4443025FB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A516-20AF-4D43-94CA-124FF63F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08C3-C3EA-4764-A574-723C6DF6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887B-5C23-432F-957F-1D12F4B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981D-FA0D-4BB0-A6A5-AA42B9A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D1A96-CBA4-4116-B8F6-EBC8FA0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65CD-7E3E-457B-9D9E-20720EAB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3728-13F6-40F8-A9C0-0787B3C6D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4E84-67DF-4B55-8AA0-D835A5E2841B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71CD-6666-4515-8E62-9B7E09A1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6A8E-C059-4446-ABC0-776E90D9B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13841-306D-420B-A722-31D7016C0F99}"/>
              </a:ext>
            </a:extLst>
          </p:cNvPr>
          <p:cNvSpPr/>
          <p:nvPr userDrawn="1"/>
        </p:nvSpPr>
        <p:spPr>
          <a:xfrm>
            <a:off x="10046677" y="49090"/>
            <a:ext cx="2107223" cy="11166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Permutations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5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A430-3B13-4DE3-8437-75ADA313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DF20-79D0-4A78-AE22-5A8FC258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pPr algn="just"/>
            <a:r>
              <a:rPr lang="en-US" sz="3600" dirty="0">
                <a:solidFill>
                  <a:srgbClr val="00B050"/>
                </a:solidFill>
              </a:rPr>
              <a:t>Find the number m of seven-letter words that can be formed using the letters of the word “BENZENE.”</a:t>
            </a:r>
          </a:p>
          <a:p>
            <a:pPr algn="just"/>
            <a:r>
              <a:rPr lang="en-US" sz="3600" dirty="0"/>
              <a:t>We seek the number of permutations of 7 objects of which 3 are alike (the three E’s), and 2 are alike (the two N’s).</a:t>
            </a:r>
          </a:p>
          <a:p>
            <a:pPr algn="just"/>
            <a:endParaRPr lang="en-US" sz="3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8211D-828D-4034-AD98-886B8DAC4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93" t="40259" r="39344" b="53010"/>
          <a:stretch/>
        </p:blipFill>
        <p:spPr>
          <a:xfrm>
            <a:off x="2290440" y="4487661"/>
            <a:ext cx="8948691" cy="16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ADEF-1D44-4A2A-A9EA-B1B0C65C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Ordered Samples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1414-6F3B-4930-BF26-738917D2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r>
              <a:rPr lang="en-US" sz="3600" dirty="0"/>
              <a:t>When we choose one element after another, say, r times, we call the choice an ordered sample of size r.</a:t>
            </a:r>
          </a:p>
          <a:p>
            <a:r>
              <a:rPr lang="en-US" sz="3600" b="1" dirty="0"/>
              <a:t>Example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To choose 3 cards one after the other from a 52-card deck</a:t>
            </a:r>
            <a:r>
              <a:rPr lang="en-US" sz="3200" dirty="0"/>
              <a:t> (choice is ordered sample of size 3)</a:t>
            </a:r>
          </a:p>
          <a:p>
            <a:endParaRPr lang="en-US" sz="3200" dirty="0"/>
          </a:p>
          <a:p>
            <a:r>
              <a:rPr lang="en-US" sz="3600" dirty="0"/>
              <a:t>Two cases:</a:t>
            </a:r>
          </a:p>
          <a:p>
            <a:r>
              <a:rPr lang="en-IN" sz="2400" dirty="0"/>
              <a:t>(1) Sampling with replacement</a:t>
            </a:r>
          </a:p>
          <a:p>
            <a:r>
              <a:rPr lang="en-IN" sz="2400" dirty="0"/>
              <a:t>(2) Sampling without replacement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27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1C63-1F4D-4EF2-B597-32CBEB08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38460" cy="84223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(1) Sampling with replacement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2697E-74DF-4499-8F8B-0F6620E2A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3895"/>
                <a:ext cx="10515600" cy="48630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Here the element is replaced in the set S before the next element is chosen.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Thus, each time there are n ways to choose an element (</a:t>
                </a:r>
                <a:r>
                  <a:rPr lang="en-US" sz="3600" dirty="0">
                    <a:solidFill>
                      <a:srgbClr val="0070C0"/>
                    </a:solidFill>
                  </a:rPr>
                  <a:t>repetitions are allowed).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The number of such samples is: 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    </a:t>
                </a:r>
                <a:r>
                  <a:rPr lang="en-US" sz="3600" dirty="0" err="1"/>
                  <a:t>n·n·n</a:t>
                </a:r>
                <a:r>
                  <a:rPr lang="en-US" sz="3600" dirty="0"/>
                  <a:t>···</a:t>
                </a:r>
                <a:r>
                  <a:rPr lang="en-US" sz="3600" dirty="0" err="1"/>
                  <a:t>n·n</a:t>
                </a:r>
                <a:r>
                  <a:rPr lang="en-US" sz="3600" dirty="0"/>
                  <a:t>(r factors)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IN" sz="3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2697E-74DF-4499-8F8B-0F6620E2A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3895"/>
                <a:ext cx="10515600" cy="4863068"/>
              </a:xfrm>
              <a:blipFill>
                <a:blip r:embed="rId2"/>
                <a:stretch>
                  <a:fillRect l="-1623" t="-3137" r="-1739" b="-1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131D-DDF9-441D-9F90-345B6D55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(2) Sampling without replacement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153DA-3969-42AA-B2D0-AB358EEF5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528"/>
                <a:ext cx="10515600" cy="483643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Here the element is not replaced in the set S before the next element is chosen. </a:t>
                </a:r>
              </a:p>
              <a:p>
                <a:pPr algn="just"/>
                <a:r>
                  <a:rPr lang="en-US" sz="3600" dirty="0"/>
                  <a:t>Thus, there is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 repetition </a:t>
                </a:r>
                <a:r>
                  <a:rPr lang="en-US" sz="3600" dirty="0"/>
                  <a:t>in the ordered sample. </a:t>
                </a:r>
              </a:p>
              <a:p>
                <a:pPr algn="just"/>
                <a:r>
                  <a:rPr lang="en-US" sz="3600" dirty="0"/>
                  <a:t>Such a sample is simply an r-permutation. </a:t>
                </a:r>
              </a:p>
              <a:p>
                <a:pPr algn="just"/>
                <a:r>
                  <a:rPr lang="en-US" sz="3600" dirty="0"/>
                  <a:t>Thus the number of such samples is:</a:t>
                </a:r>
              </a:p>
              <a:p>
                <a:pPr algn="just"/>
                <a:r>
                  <a:rPr lang="en-US" sz="3600" dirty="0"/>
                  <a:t>P(</a:t>
                </a:r>
                <a:r>
                  <a:rPr lang="en-US" sz="3600" dirty="0" err="1"/>
                  <a:t>n,r</a:t>
                </a:r>
                <a:r>
                  <a:rPr lang="en-US" sz="3600" dirty="0"/>
                  <a:t>) = n(n−1)(n−2)···(n−r +1) =</a:t>
                </a:r>
                <a:r>
                  <a:rPr lang="pt-BR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)!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153DA-3969-42AA-B2D0-AB358EEF5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528"/>
                <a:ext cx="10515600" cy="4836435"/>
              </a:xfrm>
              <a:blipFill>
                <a:blip r:embed="rId2"/>
                <a:stretch>
                  <a:fillRect l="-1623" t="-315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5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90F-B9B1-4159-B975-DDD73DF1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00FE-A754-41FA-9281-BD1C5093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380"/>
            <a:ext cx="10515600" cy="5333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 cards are chosen one after the other from a 52-card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deck. Find the number m of ways this can be done:</a:t>
            </a:r>
          </a:p>
          <a:p>
            <a:r>
              <a:rPr lang="en-US" dirty="0">
                <a:solidFill>
                  <a:srgbClr val="FF0000"/>
                </a:solidFill>
              </a:rPr>
              <a:t> (a) with replacement;</a:t>
            </a:r>
          </a:p>
          <a:p>
            <a:r>
              <a:rPr lang="en-US" dirty="0">
                <a:solidFill>
                  <a:srgbClr val="FF0000"/>
                </a:solidFill>
              </a:rPr>
              <a:t> (b) without replacement.</a:t>
            </a:r>
          </a:p>
          <a:p>
            <a:r>
              <a:rPr lang="en-US" b="1" dirty="0">
                <a:solidFill>
                  <a:srgbClr val="00B050"/>
                </a:solidFill>
              </a:rPr>
              <a:t>Solution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(a) Each card can be chosen in 52 ways. Thus m =52(52)(52) =140608.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Here there is no replacement. Thus the ﬁrst card can be chosen in 52 ways, the second in 51 ways, and the third in 50 ways. Therefore:</a:t>
            </a:r>
          </a:p>
          <a:p>
            <a:pPr marL="0" indent="0">
              <a:buNone/>
            </a:pPr>
            <a:r>
              <a:rPr lang="en-US" dirty="0"/>
              <a:t>m = P(52,3) =52(51)(50) =132600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783-DAA3-4BA5-A845-F232C0E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5B3B-6684-41DE-8690-A36C0B7A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are there to select a first-prize winner, a second-prize winner, and a third-prize winner from 100 different people who have entered a contest?</a:t>
            </a:r>
          </a:p>
          <a:p>
            <a:endParaRPr lang="en-US" dirty="0"/>
          </a:p>
          <a:p>
            <a:r>
              <a:rPr lang="en-US" dirty="0"/>
              <a:t>P(100, 3) = 100·99·98 = 970,200.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734C-779C-4C2B-93CC-B547457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E8E8-271F-4513-BC22-5D3D47C3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How many permutations of the letters ABCDEFGH contain the string ABC? 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Solution: </a:t>
            </a:r>
          </a:p>
          <a:p>
            <a:pPr algn="just"/>
            <a:r>
              <a:rPr lang="en-US" dirty="0"/>
              <a:t>Because the letters ABC must occur as a block, </a:t>
            </a:r>
          </a:p>
          <a:p>
            <a:pPr algn="just"/>
            <a:r>
              <a:rPr lang="en-US" dirty="0"/>
              <a:t>we can find the answer by finding the number of permutations of six objects, namely, the block ABC and the individual letters D, E, F, G, and H. </a:t>
            </a:r>
          </a:p>
          <a:p>
            <a:pPr algn="just"/>
            <a:r>
              <a:rPr lang="en-US" dirty="0"/>
              <a:t>Because these six objects can occur in any order, there are 6! = 720 permutations of the letters ABCDEFGH in which ABC occurs as a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number </a:t>
            </a:r>
            <a:r>
              <a:rPr lang="en-US" i="1" dirty="0"/>
              <a:t>n of distinct permutations that can be formed from all the letters of each word: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i="1" dirty="0"/>
              <a:t>a) THOSE; (b) UNUSUAL; (c) SOCIOLOGICAL.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354" y="3590117"/>
            <a:ext cx="77057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367" y="4499574"/>
            <a:ext cx="9725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contains 8 students. Find the number </a:t>
            </a:r>
            <a:r>
              <a:rPr lang="en-US" i="1" dirty="0"/>
              <a:t>n of samples of size 3:</a:t>
            </a:r>
          </a:p>
          <a:p>
            <a:r>
              <a:rPr lang="en-US" dirty="0"/>
              <a:t>(</a:t>
            </a:r>
            <a:r>
              <a:rPr lang="en-US" i="1" dirty="0"/>
              <a:t>a)With replacement; (b)Without replacement.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050" y="3668563"/>
            <a:ext cx="97440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Combinations 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4FED-78B5-4368-B2BE-D79AC9A1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256B-9163-4CE9-9844-CB060B59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2004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 how many ways can we select </a:t>
            </a:r>
            <a:r>
              <a:rPr lang="en-US" b="1" dirty="0">
                <a:solidFill>
                  <a:srgbClr val="FF0000"/>
                </a:solidFill>
              </a:rPr>
              <a:t>three students </a:t>
            </a:r>
            <a:r>
              <a:rPr lang="en-US" dirty="0">
                <a:solidFill>
                  <a:srgbClr val="FF0000"/>
                </a:solidFill>
              </a:rPr>
              <a:t>from a group of five students to stand in line for a picture?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Solution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en-US" dirty="0"/>
              <a:t>5 ways are there to select the first student </a:t>
            </a:r>
          </a:p>
          <a:p>
            <a:pPr algn="just"/>
            <a:r>
              <a:rPr lang="en-US" dirty="0"/>
              <a:t>4 ways are there to select the second student </a:t>
            </a:r>
          </a:p>
          <a:p>
            <a:pPr algn="just"/>
            <a:r>
              <a:rPr lang="en-US" dirty="0"/>
              <a:t>3 ways are there to select the third student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By the product rule, </a:t>
            </a:r>
          </a:p>
          <a:p>
            <a:pPr algn="just"/>
            <a:r>
              <a:rPr lang="en-US" dirty="0"/>
              <a:t>There are 5 . 4 . 3 = 60 ways to select three students from a group of five students to stand in line for a picture. </a:t>
            </a:r>
          </a:p>
        </p:txBody>
      </p:sp>
    </p:spTree>
    <p:extLst>
      <p:ext uri="{BB962C8B-B14F-4D97-AF65-F5344CB8AC3E}">
        <p14:creationId xmlns:p14="http://schemas.microsoft.com/office/powerpoint/2010/main" val="9061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6823-5D43-4A5D-89BE-A529D979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98B9-0ED8-47B6-A64A-2B5E8918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FED-537E-4103-AC5F-533AA1CE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00D7-ADF3-46E2-82F7-F52761D3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 how many ways can we arrange </a:t>
            </a:r>
            <a:r>
              <a:rPr lang="en-US" b="1" dirty="0">
                <a:solidFill>
                  <a:srgbClr val="FF0000"/>
                </a:solidFill>
              </a:rPr>
              <a:t>all five </a:t>
            </a:r>
            <a:r>
              <a:rPr lang="en-US" dirty="0">
                <a:solidFill>
                  <a:srgbClr val="FF0000"/>
                </a:solidFill>
              </a:rPr>
              <a:t>of these students in a line for a picture? </a:t>
            </a:r>
            <a:endParaRPr lang="en-IN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To arrange all five students in a line for a picture, we select </a:t>
            </a:r>
          </a:p>
          <a:p>
            <a:pPr algn="just"/>
            <a:r>
              <a:rPr lang="en-US" dirty="0"/>
              <a:t>the first student in five ways, </a:t>
            </a:r>
          </a:p>
          <a:p>
            <a:pPr algn="just"/>
            <a:r>
              <a:rPr lang="en-US" dirty="0"/>
              <a:t>the second in four ways, </a:t>
            </a:r>
          </a:p>
          <a:p>
            <a:pPr algn="just"/>
            <a:r>
              <a:rPr lang="en-US" dirty="0"/>
              <a:t>the third in three ways, </a:t>
            </a:r>
          </a:p>
          <a:p>
            <a:pPr algn="just"/>
            <a:r>
              <a:rPr lang="en-US" dirty="0"/>
              <a:t>the fourth in two ways, </a:t>
            </a:r>
          </a:p>
          <a:p>
            <a:pPr algn="just"/>
            <a:r>
              <a:rPr lang="en-US" dirty="0"/>
              <a:t>and the fifth in one way. </a:t>
            </a:r>
          </a:p>
          <a:p>
            <a:pPr algn="just"/>
            <a:r>
              <a:rPr lang="en-US" dirty="0"/>
              <a:t>Consequently, there are 5 . 4 . 3 . 2 . 1 = 120 ways to arrange all five students in a line for a picture.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6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D514-60DA-43F4-AAA8-5907E4D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Permutation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1312-42AF-460C-8E76-F7D96902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Any arrangement of a set of n objects in a </a:t>
            </a:r>
            <a:r>
              <a:rPr lang="en-US" sz="3200" b="1" dirty="0">
                <a:solidFill>
                  <a:srgbClr val="FF0000"/>
                </a:solidFill>
              </a:rPr>
              <a:t>given order </a:t>
            </a:r>
            <a:r>
              <a:rPr lang="en-US" sz="3200" dirty="0"/>
              <a:t>is called a </a:t>
            </a:r>
            <a:r>
              <a:rPr lang="en-US" sz="3200" dirty="0">
                <a:solidFill>
                  <a:srgbClr val="FF0000"/>
                </a:solidFill>
              </a:rPr>
              <a:t>permutation </a:t>
            </a:r>
            <a:r>
              <a:rPr lang="en-US" sz="3200" dirty="0"/>
              <a:t> (taken all at a time).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Any arrangement of any r ≤ n of these objects in a given order is called an “</a:t>
            </a:r>
            <a:r>
              <a:rPr lang="en-US" sz="3200" dirty="0">
                <a:solidFill>
                  <a:srgbClr val="FF0000"/>
                </a:solidFill>
              </a:rPr>
              <a:t>r-permutation</a:t>
            </a:r>
            <a:r>
              <a:rPr lang="en-US" sz="3200" dirty="0"/>
              <a:t>” or “a permutation of the n objects taken r at a time.”</a:t>
            </a:r>
          </a:p>
          <a:p>
            <a:pPr algn="just"/>
            <a:endParaRPr lang="en-IN" sz="32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9D8A-D701-4A1C-A3A0-E93BAF61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IN" b="1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5FA24-F3C0-4006-B859-CD09083DB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number of permutations of n objects </a:t>
                </a:r>
                <a:r>
                  <a:rPr lang="en-US" b="1" dirty="0">
                    <a:solidFill>
                      <a:srgbClr val="FF0000"/>
                    </a:solidFill>
                  </a:rPr>
                  <a:t>taken r at a time </a:t>
                </a:r>
                <a:r>
                  <a:rPr lang="en-US" dirty="0"/>
                  <a:t>will be denoted by P (n, r) {sometimes it is denoted as  </a:t>
                </a:r>
                <a:r>
                  <a:rPr lang="en-US" dirty="0" err="1"/>
                  <a:t>nPr</a:t>
                </a:r>
                <a:r>
                  <a:rPr lang="en-US" dirty="0"/>
                  <a:t>, </a:t>
                </a:r>
                <a:r>
                  <a:rPr lang="en-US" dirty="0" err="1"/>
                  <a:t>Pn,r</a:t>
                </a:r>
                <a:r>
                  <a:rPr lang="en-US" dirty="0"/>
                  <a:t> or (n)r}.</a:t>
                </a:r>
              </a:p>
              <a:p>
                <a:pPr algn="just"/>
                <a:endParaRPr lang="en-IN" sz="28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IN" sz="2800" b="1" dirty="0">
                    <a:solidFill>
                      <a:srgbClr val="FF0000"/>
                    </a:solidFill>
                  </a:rPr>
                  <a:t>r-permutations </a:t>
                </a:r>
                <a:r>
                  <a:rPr lang="en-IN" sz="2800" b="1" dirty="0">
                    <a:solidFill>
                      <a:srgbClr val="0070C0"/>
                    </a:solidFill>
                  </a:rPr>
                  <a:t>of a set with n distinct elements. </a:t>
                </a:r>
              </a:p>
              <a:p>
                <a:pPr algn="just"/>
                <a:r>
                  <a:rPr lang="pt-BR" b="1" dirty="0">
                    <a:solidFill>
                      <a:srgbClr val="0070C0"/>
                    </a:solidFill>
                  </a:rPr>
                  <a:t>P (n, r) = n(n − 1)(n − 2)···(n − r + 1)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)!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pt-BR" b="1" dirty="0">
                  <a:solidFill>
                    <a:schemeClr val="tx1"/>
                  </a:solidFill>
                </a:endParaRPr>
              </a:p>
              <a:p>
                <a:pPr algn="just"/>
                <a:endParaRPr lang="pt-BR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ermutations of n objects (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taken all at a time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). </a:t>
                </a:r>
              </a:p>
              <a:p>
                <a:pPr algn="just"/>
                <a:r>
                  <a:rPr lang="en-US" sz="2800" b="1" dirty="0">
                    <a:solidFill>
                      <a:srgbClr val="00B050"/>
                    </a:solidFill>
                  </a:rPr>
                  <a:t>P(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n,n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)= n! </a:t>
                </a:r>
              </a:p>
              <a:p>
                <a:pPr algn="just"/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5FA24-F3C0-4006-B859-CD09083DB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5D89-856A-4B88-9306-0AC43A7C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8D1A-2BFD-4222-B6AA-3C0252C8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S = {a, b, c}. </a:t>
            </a:r>
          </a:p>
          <a:p>
            <a:r>
              <a:rPr lang="en-US" dirty="0"/>
              <a:t>The 2-permutations of S are the </a:t>
            </a:r>
            <a:r>
              <a:rPr lang="en-US" dirty="0">
                <a:solidFill>
                  <a:srgbClr val="FF0000"/>
                </a:solidFill>
              </a:rPr>
              <a:t>ordered arrangements </a:t>
            </a:r>
            <a:r>
              <a:rPr lang="en-US" dirty="0"/>
              <a:t>of 2 elements</a:t>
            </a:r>
          </a:p>
          <a:p>
            <a:r>
              <a:rPr lang="en-US" dirty="0"/>
              <a:t>a, b  ; 	a, c   ; 	     b, a   ;       b, c  ;     c, a   and   c, b. </a:t>
            </a:r>
          </a:p>
          <a:p>
            <a:r>
              <a:rPr lang="en-US" dirty="0"/>
              <a:t>Consequently, there are six 2-permutations of this set with three elements. </a:t>
            </a:r>
          </a:p>
          <a:p>
            <a:r>
              <a:rPr lang="en-US" dirty="0"/>
              <a:t>By the product rule, it follows that </a:t>
            </a:r>
            <a:r>
              <a:rPr lang="en-US" dirty="0">
                <a:solidFill>
                  <a:srgbClr val="FF0000"/>
                </a:solidFill>
              </a:rPr>
              <a:t>P(3, 2) = 3 . 2 = 6.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C9EC-E444-4C99-B533-36381F6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67944" cy="5936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CAFC-B4DE-4A68-A7CA-92392E5D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8"/>
            <a:ext cx="10515600" cy="561956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Find the number of “three-letter words” using only the given six letters A, B, C, D, E, F, without repetition.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Solution </a:t>
            </a:r>
          </a:p>
          <a:p>
            <a:pPr algn="just"/>
            <a:r>
              <a:rPr lang="en-US" sz="3200" dirty="0"/>
              <a:t>The ﬁrst letter can be chosen in 6 ways; </a:t>
            </a:r>
          </a:p>
          <a:p>
            <a:pPr algn="just"/>
            <a:r>
              <a:rPr lang="en-US" sz="3200" dirty="0"/>
              <a:t>following this, the second letter can be chosen in 5 ways; </a:t>
            </a:r>
          </a:p>
          <a:p>
            <a:pPr algn="just"/>
            <a:r>
              <a:rPr lang="en-US" sz="3200" dirty="0"/>
              <a:t>and, ﬁnally, the third letter can be chosen in 4 ways. </a:t>
            </a:r>
          </a:p>
          <a:p>
            <a:pPr algn="just"/>
            <a:r>
              <a:rPr lang="en-US" sz="3200" dirty="0"/>
              <a:t>P(6,3) =6·5·4=120</a:t>
            </a:r>
          </a:p>
          <a:p>
            <a:pPr algn="just"/>
            <a:r>
              <a:rPr lang="en-US" sz="3200" dirty="0"/>
              <a:t>There are 120 permutations of 6 objects taken 3 at a time.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54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288D-1FD7-4926-968B-908D18D3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7027416" cy="1325563"/>
          </a:xfrm>
        </p:spPr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A72-7972-489B-BEB3-DAECEBF9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</a:rPr>
              <a:t>There are n! permutations of n objects (</a:t>
            </a:r>
            <a:r>
              <a:rPr lang="en-US" sz="3200" b="1" dirty="0">
                <a:solidFill>
                  <a:srgbClr val="FF0000"/>
                </a:solidFill>
              </a:rPr>
              <a:t>taken all at a time</a:t>
            </a:r>
            <a:r>
              <a:rPr lang="en-US" sz="3200" b="1" dirty="0">
                <a:solidFill>
                  <a:srgbClr val="00B050"/>
                </a:solidFill>
              </a:rPr>
              <a:t>). </a:t>
            </a:r>
          </a:p>
          <a:p>
            <a:pPr algn="just"/>
            <a:r>
              <a:rPr lang="en-US" sz="3200" b="1" dirty="0">
                <a:solidFill>
                  <a:srgbClr val="00B050"/>
                </a:solidFill>
              </a:rPr>
              <a:t>P(</a:t>
            </a:r>
            <a:r>
              <a:rPr lang="en-US" sz="3200" b="1" dirty="0" err="1">
                <a:solidFill>
                  <a:srgbClr val="00B050"/>
                </a:solidFill>
              </a:rPr>
              <a:t>n,n</a:t>
            </a:r>
            <a:r>
              <a:rPr lang="en-US" sz="3200" b="1" dirty="0">
                <a:solidFill>
                  <a:srgbClr val="00B050"/>
                </a:solidFill>
              </a:rPr>
              <a:t>)= n! </a:t>
            </a:r>
          </a:p>
          <a:p>
            <a:pPr algn="just"/>
            <a:endParaRPr lang="en-US" sz="3200" dirty="0">
              <a:solidFill>
                <a:srgbClr val="FF0000"/>
              </a:solidFill>
            </a:endParaRPr>
          </a:p>
          <a:p>
            <a:pPr algn="just"/>
            <a:r>
              <a:rPr lang="en-US" sz="3200" b="1" dirty="0">
                <a:solidFill>
                  <a:srgbClr val="FF0000"/>
                </a:solidFill>
              </a:rPr>
              <a:t>For example, </a:t>
            </a:r>
          </a:p>
          <a:p>
            <a:pPr algn="just"/>
            <a:r>
              <a:rPr lang="en-US" sz="3200" dirty="0"/>
              <a:t>Permutations of the three letters A, B, C. </a:t>
            </a:r>
          </a:p>
          <a:p>
            <a:pPr algn="just"/>
            <a:r>
              <a:rPr lang="en-US" sz="3200" dirty="0"/>
              <a:t>These are: ABC, ACB, BAC, BCA, CAB, CBA.</a:t>
            </a:r>
          </a:p>
          <a:p>
            <a:pPr algn="just"/>
            <a:r>
              <a:rPr lang="en-US" sz="3200" dirty="0"/>
              <a:t>P(3,3)= 3!=6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445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0DB-141C-469A-84E5-E48CD7F9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Permutations with Repetitions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EA55A-B4FD-4EBC-A972-7511E6109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3076"/>
                <a:ext cx="10515600" cy="5093887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IN" sz="3600" dirty="0"/>
              </a:p>
              <a:p>
                <a:pPr algn="just"/>
                <a:r>
                  <a:rPr lang="en-IN" sz="3600" dirty="0"/>
                  <a:t>Let P(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…..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/>
                  <a:t>) denote the number of permutations of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3600" dirty="0"/>
                  <a:t> objects of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600" dirty="0"/>
                  <a:t> are alike,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600" dirty="0"/>
                  <a:t> are alike,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/>
                  <a:t> are alike. </a:t>
                </a:r>
              </a:p>
              <a:p>
                <a:pPr algn="just"/>
                <a:endParaRPr lang="en-IN" sz="3600" dirty="0"/>
              </a:p>
              <a:p>
                <a:pPr algn="just"/>
                <a:r>
                  <a:rPr lang="en-IN" sz="3600" dirty="0"/>
                  <a:t>The general formula is:</a:t>
                </a:r>
              </a:p>
              <a:p>
                <a:pPr algn="just"/>
                <a:r>
                  <a:rPr lang="en-IN" sz="3600" dirty="0"/>
                  <a:t>P(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…..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/>
                  <a:t>) </a:t>
                </a:r>
                <a:r>
                  <a:rPr lang="en-IN" sz="3600" b="1" dirty="0"/>
                  <a:t>=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IN" sz="3600" dirty="0" smtClean="0">
                            <a:solidFill>
                              <a:schemeClr val="tx1"/>
                            </a:solidFill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I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600" dirty="0" smtClean="0">
                            <a:solidFill>
                              <a:schemeClr val="tx1"/>
                            </a:solidFill>
                          </a:rPr>
                          <m:t>!</m:t>
                        </m:r>
                        <m:sSub>
                          <m:sSubPr>
                            <m:ctrlPr>
                              <a:rPr lang="en-I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!...</m:t>
                        </m:r>
                        <m:sSub>
                          <m:sSubPr>
                            <m:ctrlPr>
                              <a:rPr lang="en-IN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!</m:t>
                        </m:r>
                      </m:den>
                    </m:f>
                  </m:oMath>
                </a14:m>
                <a:endParaRPr lang="en-IN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EA55A-B4FD-4EBC-A972-7511E6109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3076"/>
                <a:ext cx="10515600" cy="5093887"/>
              </a:xfrm>
              <a:blipFill>
                <a:blip r:embed="rId2"/>
                <a:stretch>
                  <a:fillRect l="-162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9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16666</TotalTime>
  <Words>1192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Discrete Mathematics BCSC0010</vt:lpstr>
      <vt:lpstr>Example</vt:lpstr>
      <vt:lpstr>Example</vt:lpstr>
      <vt:lpstr>Permutation</vt:lpstr>
      <vt:lpstr>Permutation</vt:lpstr>
      <vt:lpstr>Example</vt:lpstr>
      <vt:lpstr>EXAMPLE</vt:lpstr>
      <vt:lpstr>Example</vt:lpstr>
      <vt:lpstr> Permutations with Repetitions </vt:lpstr>
      <vt:lpstr>EXAMPLE</vt:lpstr>
      <vt:lpstr> Ordered Samples </vt:lpstr>
      <vt:lpstr> (1) Sampling with replacement </vt:lpstr>
      <vt:lpstr> (2) Sampling without replacement </vt:lpstr>
      <vt:lpstr>EXAMPLE</vt:lpstr>
      <vt:lpstr>Example</vt:lpstr>
      <vt:lpstr>Example</vt:lpstr>
      <vt:lpstr>Example :</vt:lpstr>
      <vt:lpstr>Examples</vt:lpstr>
      <vt:lpstr>Next 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323</cp:revision>
  <dcterms:created xsi:type="dcterms:W3CDTF">2020-06-30T02:13:17Z</dcterms:created>
  <dcterms:modified xsi:type="dcterms:W3CDTF">2020-08-23T06:36:47Z</dcterms:modified>
</cp:coreProperties>
</file>