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63" r:id="rId3"/>
    <p:sldId id="286" r:id="rId4"/>
    <p:sldId id="287" r:id="rId5"/>
    <p:sldId id="288" r:id="rId6"/>
    <p:sldId id="366" r:id="rId7"/>
    <p:sldId id="370" r:id="rId8"/>
    <p:sldId id="373" r:id="rId9"/>
    <p:sldId id="368" r:id="rId10"/>
    <p:sldId id="289" r:id="rId11"/>
    <p:sldId id="291" r:id="rId12"/>
    <p:sldId id="375" r:id="rId13"/>
    <p:sldId id="3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C453-9A13-462F-AAFC-C734F286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71AF-FF46-445F-BBC7-02D3FEE08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43A0-5A8F-4FA4-9008-889AFEE1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A74D-8381-4E87-BA13-96684221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ED4A-4A6D-40EA-927B-EEA1EC95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7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C31B-9273-4BA9-9D91-5D34365A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1245-3279-4537-9DF3-AD2EDFCD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2900-6C1C-4921-9786-1EA6E8FD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8ABC-DCA7-4592-9ECE-1585F29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F330-3C51-4715-8A64-08456CA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25D30-7AE8-4F3E-B709-DF5AB4411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5D4A-5C68-468F-B09F-1957250D0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099C-B007-4909-9121-87D32376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A34C-BA8B-4BE4-9AA6-987692E1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B74A-434B-4CC3-AFA9-C4855311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04A-958E-4C8B-9789-34DB7041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4422-1C84-4707-8279-9180D54A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15C7-1C17-4226-A3B1-1DA897CD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64D4-E394-40D3-B3BA-CA55DA9F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8B6D-E869-4E3B-B5D1-910A213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E61-C42B-4DFD-B006-8F89D840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1233-7DCF-4366-AF75-BBFF3CCC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DD56-495E-430D-994D-E1A0077F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D9B8-F9ED-49D7-8A17-D3FB1456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C04D-5A41-4796-9651-084AB36E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1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4526-B536-4AF1-BF05-99245BD3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B902-E702-4888-8902-223C77E8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27FA5-2342-420E-918B-6319901B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C5D6-AA21-492E-970E-81AB9356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E195-2E62-48CC-B88D-49EBD6D3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F266-505C-4D11-A806-4AD8E022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4673-055C-4F83-B372-F9E306C0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1453-8579-4A6D-84C2-D5A41568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4C928-AD68-4BA0-B4C0-7259A560F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84DC1-7F5F-4338-923C-C8A285E36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1ADA2-6C37-4AEC-A13C-00BE1E81E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0ECFB-6B84-4E39-8B42-92A82E9E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6A938-7632-4693-82CE-B091F689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F9FE5-CCA9-438F-9A5E-E0092DA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26D0-3C65-4100-BB36-CCCC9055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A5FFF-36CC-429E-BAB1-5B08681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1651F-5F75-47DF-8CF5-88105A88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966F7-CEAF-4B43-855C-8C424515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37B04-EF1A-4F3C-9B32-21BFD983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75A87-7E55-4221-952A-3E771DCF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C23F7-775D-4B26-8A3A-713D5E0A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EE5-41C8-4F41-A16F-301A5DE1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30AC-853B-47BF-BC6D-F08D4527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33E4-E9DC-4CA8-A129-A18CB2D2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8D90-D042-4007-B7BE-912397A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0B82-3A90-491E-AB42-9B8F45CD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F976-F68D-44AD-9B6F-B216D31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9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5F24-DE09-4B22-91FB-AE51680D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B6EDF-2F38-4B21-9D5F-4443025FB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A516-20AF-4D43-94CA-124FF63F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08C3-C3EA-4764-A574-723C6DF6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9887B-5C23-432F-957F-1D12F4B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981D-FA0D-4BB0-A6A5-AA42B9A5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3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D1A96-CBA4-4116-B8F6-EBC8FA0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65CD-7E3E-457B-9D9E-20720EAB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3728-13F6-40F8-A9C0-0787B3C6D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4E84-67DF-4B55-8AA0-D835A5E2841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71CD-6666-4515-8E62-9B7E09A1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86A8E-C059-4446-ABC0-776E90D9B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0B77-B71D-4D81-99C1-5A959EB33C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13841-306D-420B-A722-31D7016C0F99}"/>
              </a:ext>
            </a:extLst>
          </p:cNvPr>
          <p:cNvSpPr/>
          <p:nvPr userDrawn="1"/>
        </p:nvSpPr>
        <p:spPr>
          <a:xfrm>
            <a:off x="10046677" y="49090"/>
            <a:ext cx="2107223" cy="111662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E0A-BCFA-4CCB-AAB1-1AC1AC8E1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BCE1-2001-4D6A-8AF3-40E100FF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7943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200" dirty="0"/>
          </a:p>
          <a:p>
            <a:r>
              <a:rPr lang="en-IN" sz="5200" dirty="0"/>
              <a:t>Combinations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6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E6C2-0CCB-4457-AD14-04C0805A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Combination with Repetition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E1675-7D0B-4DE9-AB87-C27718F9A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060"/>
                <a:ext cx="10515600" cy="4729903"/>
              </a:xfrm>
            </p:spPr>
            <p:txBody>
              <a:bodyPr/>
              <a:lstStyle/>
              <a:p>
                <a:r>
                  <a:rPr lang="en-US" dirty="0"/>
                  <a:t>There are C(n + r - 1, r) r-combinations from a set with n elements when repetition of elements is allowed. </a:t>
                </a:r>
              </a:p>
              <a:p>
                <a:endParaRPr lang="en-US" dirty="0"/>
              </a:p>
              <a:p>
                <a:r>
                  <a:rPr lang="en-US" dirty="0"/>
                  <a:t>C(n + r - 1, r)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/>
                          <m:t>(</m:t>
                        </m:r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 + </m:t>
                        </m:r>
                        <m:r>
                          <m:rPr>
                            <m:nor/>
                          </m:rPr>
                          <a:rPr lang="pt-BR" dirty="0"/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 −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1)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dirty="0"/>
                          <m:t>r</m:t>
                        </m:r>
                        <m:r>
                          <m:rPr>
                            <m:nor/>
                          </m:rPr>
                          <a:rPr lang="pt-BR" dirty="0"/>
                          <m:t>! (</m:t>
                        </m:r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 −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pt-BR" dirty="0"/>
                          <m:t>)!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E1675-7D0B-4DE9-AB87-C27718F9A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060"/>
                <a:ext cx="10515600" cy="4729903"/>
              </a:xfrm>
              <a:blipFill>
                <a:blip r:embed="rId2"/>
                <a:stretch>
                  <a:fillRect l="-1043" t="-20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0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14A-049E-4A97-8201-27B5071E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778C-E5BB-4FF7-99C2-EEA3AD6E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8541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Suppose that a cookie shop has 4 different kinds of cookies. How many different ways can 6 cookies be chosen? Assume that only the type of cookie, and not the individual cookies or the order in which they are chosen, matters.</a:t>
            </a:r>
          </a:p>
          <a:p>
            <a:r>
              <a:rPr lang="en-US" b="1" dirty="0"/>
              <a:t>Solution</a:t>
            </a:r>
            <a:r>
              <a:rPr lang="en-US" dirty="0"/>
              <a:t> </a:t>
            </a:r>
          </a:p>
          <a:p>
            <a:r>
              <a:rPr lang="en-US" dirty="0"/>
              <a:t>The number of ways to choose 6 cookies is the number of </a:t>
            </a:r>
          </a:p>
          <a:p>
            <a:pPr marL="0" indent="0">
              <a:buNone/>
            </a:pPr>
            <a:r>
              <a:rPr lang="en-US" dirty="0"/>
              <a:t>   6-combinations of a set with 4 elements. </a:t>
            </a:r>
          </a:p>
          <a:p>
            <a:r>
              <a:rPr lang="en-US" dirty="0"/>
              <a:t>This equals C (4 + 6 - 1, 6) = C (9, 6) = 84 </a:t>
            </a:r>
          </a:p>
          <a:p>
            <a:r>
              <a:rPr lang="en-US" dirty="0"/>
              <a:t>There are 84 different ways to choose the six cookies.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67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6AAE-E7E0-487F-8C6E-87F80C4A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IN" b="1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1968-EF8E-4C7C-B794-11978AD2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4"/>
            <a:ext cx="10515600" cy="4969599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how many ways a committee of 5 members be selected from 6 men and 5 ladies consisting of 3 men and 2 ladies.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committee of 5 is to be formed out of 6 men and 4 ladies. In how many ways this is done, when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at least 2 ladies are included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(b)at most 2 ladies are included 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a group of 6 men and 4 women we have to choose a committee of 5 people. How many committees are possible if there are no restrictions?</a:t>
            </a:r>
          </a:p>
          <a:p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bangle shop sells  5 kinds of bangles. Find the number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ways a customer can buy: (</a:t>
            </a:r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8 </a:t>
            </a:r>
            <a:r>
              <a:rPr lang="en-US" sz="2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bangels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dozen </a:t>
            </a:r>
            <a:r>
              <a:rPr lang="en-IN" sz="2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bangels</a:t>
            </a:r>
            <a:r>
              <a:rPr lang="en-I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latin typeface="Minion Pro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60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0648-255F-499A-A0DF-6E5805A4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AE32-F165-4170-ABAF-69122F79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03609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E1EC-C8DE-4287-865C-4E336998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IN" b="1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7E2C-098E-4BE4-ACDF-5EDF0AAF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Each of the different group or selections which can be formed by taking some or all of a number of objects, irrespective of their arrangement, is called </a:t>
            </a:r>
            <a:r>
              <a:rPr lang="en-IN" sz="3200" b="1" dirty="0"/>
              <a:t>combination.</a:t>
            </a:r>
          </a:p>
          <a:p>
            <a:pPr marL="0" indent="0" algn="ctr">
              <a:buNone/>
            </a:pPr>
            <a:endParaRPr lang="en-IN" sz="3200" dirty="0"/>
          </a:p>
          <a:p>
            <a:pPr marL="0" indent="0" algn="ctr">
              <a:buNone/>
            </a:pPr>
            <a:r>
              <a:rPr lang="en-IN" sz="3200" dirty="0"/>
              <a:t>Or</a:t>
            </a:r>
          </a:p>
          <a:p>
            <a:pPr algn="just"/>
            <a:endParaRPr lang="en-IN" sz="3200" dirty="0"/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Selection of objects from a group of objects where the order of selection does not matter.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593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64D8-A877-4D86-8220-26E1EDC9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535A2-3F2C-41F1-9A7C-BAC00D4C4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4300"/>
                <a:ext cx="10515600" cy="5182663"/>
              </a:xfrm>
            </p:spPr>
            <p:txBody>
              <a:bodyPr/>
              <a:lstStyle/>
              <a:p>
                <a:r>
                  <a:rPr lang="en-US" dirty="0"/>
                  <a:t>Let S be a set with n elements. </a:t>
                </a:r>
              </a:p>
              <a:p>
                <a:r>
                  <a:rPr lang="en-US" dirty="0"/>
                  <a:t>A combination of these n elements taken r at a time is any selection of r elements where order does not count. Such a selection is called an r-combination; </a:t>
                </a:r>
              </a:p>
              <a:p>
                <a:r>
                  <a:rPr lang="en-US" dirty="0"/>
                  <a:t>it is simply a subset of S with r elements. </a:t>
                </a:r>
              </a:p>
              <a:p>
                <a:r>
                  <a:rPr lang="en-US" dirty="0"/>
                  <a:t>The number of such combinations will be denoted by C(n, r) </a:t>
                </a:r>
              </a:p>
              <a:p>
                <a:r>
                  <a:rPr lang="en-US" dirty="0"/>
                  <a:t>(other texts may use </a:t>
                </a:r>
                <a:r>
                  <a:rPr lang="en-US" sz="2000" dirty="0" err="1"/>
                  <a:t>n</a:t>
                </a:r>
                <a:r>
                  <a:rPr lang="en-US" dirty="0" err="1"/>
                  <a:t>C</a:t>
                </a:r>
                <a:r>
                  <a:rPr lang="en-US" sz="2000" dirty="0" err="1"/>
                  <a:t>r</a:t>
                </a:r>
                <a:r>
                  <a:rPr lang="en-US" dirty="0"/>
                  <a:t>, </a:t>
                </a:r>
                <a:r>
                  <a:rPr lang="en-US" dirty="0" err="1"/>
                  <a:t>C</a:t>
                </a:r>
                <a:r>
                  <a:rPr lang="en-US" sz="2000" dirty="0" err="1"/>
                  <a:t>n,r</a:t>
                </a:r>
                <a:r>
                  <a:rPr lang="en-US" sz="2000" dirty="0"/>
                  <a:t>,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535A2-3F2C-41F1-9A7C-BAC00D4C4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4300"/>
                <a:ext cx="10515600" cy="5182663"/>
              </a:xfrm>
              <a:blipFill>
                <a:blip r:embed="rId2"/>
                <a:stretch>
                  <a:fillRect l="-1043" t="-1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3D3078F-F68C-4B1E-AF2E-C3DC17D17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36" t="79519" r="52245" b="16600"/>
          <a:stretch/>
        </p:blipFill>
        <p:spPr>
          <a:xfrm>
            <a:off x="1883043" y="4508716"/>
            <a:ext cx="5294376" cy="923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EF6C1-9C0A-4273-B1D8-1FCE0BCE99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82" t="50841" r="52669" b="45061"/>
          <a:stretch/>
        </p:blipFill>
        <p:spPr>
          <a:xfrm>
            <a:off x="838200" y="5628443"/>
            <a:ext cx="6592409" cy="7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0943-72DC-422E-A543-A00D59F1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93567" cy="132556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/>
              <a:t>Find the number of combinations of 4 objects, A, B, C, D, taken </a:t>
            </a:r>
            <a:br>
              <a:rPr lang="en-US" sz="2800" b="1" dirty="0"/>
            </a:br>
            <a:r>
              <a:rPr lang="en-US" sz="2800" b="1" dirty="0"/>
              <a:t>3 at a time. Each combination of three objects determines </a:t>
            </a:r>
            <a:br>
              <a:rPr lang="en-US" sz="2800" b="1" dirty="0"/>
            </a:br>
            <a:r>
              <a:rPr lang="en-US" sz="2800" b="1" dirty="0"/>
              <a:t>3! = 6 permutations of the objects as follows: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93C4F-068B-4CB8-8B09-AF64D8555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75" t="25286" r="40004" b="63716"/>
          <a:stretch/>
        </p:blipFill>
        <p:spPr>
          <a:xfrm>
            <a:off x="2095128" y="1864311"/>
            <a:ext cx="7738110" cy="218390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585361E-01A4-401C-A9AB-43C070421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0" t="36286" r="35538" b="53818"/>
          <a:stretch/>
        </p:blipFill>
        <p:spPr>
          <a:xfrm>
            <a:off x="838200" y="4494320"/>
            <a:ext cx="10180320" cy="1613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45BC2A-DFFA-4227-9085-2981B9D2C8EF}"/>
              </a:ext>
            </a:extLst>
          </p:cNvPr>
          <p:cNvSpPr txBox="1"/>
          <p:nvPr/>
        </p:nvSpPr>
        <p:spPr>
          <a:xfrm>
            <a:off x="2816440" y="6107837"/>
            <a:ext cx="830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 (4, 3) = 4 · 3 · 2 = 24 and 3! = 6; hence C(4, 3) = 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78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3B20-01B6-40F4-9DF4-58B9FDA7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208146" cy="69131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6D16-BA05-4382-B61F-3442EBBD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547752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farmer buys 3 cows, 2 goats, and 4 hens from a man who has 6 cows, 5 goats, and 8 hens. Find the number of choices that the farmer has. </a:t>
            </a:r>
          </a:p>
          <a:p>
            <a:pPr algn="just"/>
            <a:r>
              <a:rPr lang="en-US" sz="3200" b="1" dirty="0">
                <a:solidFill>
                  <a:srgbClr val="0070C0"/>
                </a:solidFill>
              </a:rPr>
              <a:t>Solution</a:t>
            </a:r>
          </a:p>
          <a:p>
            <a:pPr algn="just"/>
            <a:r>
              <a:rPr lang="en-US" sz="3200" dirty="0"/>
              <a:t>The farmer can choose the cows in C(6, 3) ways, </a:t>
            </a:r>
          </a:p>
          <a:p>
            <a:pPr algn="just"/>
            <a:r>
              <a:rPr lang="en-US" sz="3200" dirty="0"/>
              <a:t>the goats in C(5, 2) ways, </a:t>
            </a:r>
          </a:p>
          <a:p>
            <a:pPr algn="just"/>
            <a:r>
              <a:rPr lang="en-US" sz="3200" dirty="0"/>
              <a:t>and the hens in C(8, 4) ways. </a:t>
            </a:r>
          </a:p>
          <a:p>
            <a:pPr algn="just"/>
            <a:r>
              <a:rPr lang="en-US" sz="3200" dirty="0"/>
              <a:t>Thus the number m of choices follows: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7AD5A-D68F-4EB1-9D6A-BE89C9C7D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71" t="67573" r="37451" b="26343"/>
          <a:stretch/>
        </p:blipFill>
        <p:spPr>
          <a:xfrm>
            <a:off x="1766655" y="5615126"/>
            <a:ext cx="8078681" cy="10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C75E-5E39-40C6-A8E9-E5CC8F58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US" b="0" i="0" dirty="0">
                <a:effectLst/>
                <a:latin typeface="Minion Pro"/>
              </a:rPr>
              <a:t>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6847-7028-4085-B5B7-2AB18939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Minion Pro"/>
              </a:rPr>
              <a:t>Find the number of subsets of the set {1, 2, 3, 4, 5, 6, 7, 8, 9, 10, 11} having 4 elements.</a:t>
            </a:r>
          </a:p>
          <a:p>
            <a:pPr marL="0" indent="0" algn="l">
              <a:buNone/>
            </a:pPr>
            <a:br>
              <a:rPr lang="en-US" b="0" i="0" dirty="0">
                <a:effectLst/>
                <a:latin typeface="Minion Pro"/>
              </a:rPr>
            </a:br>
            <a:r>
              <a:rPr lang="en-US" b="0" i="0" dirty="0">
                <a:effectLst/>
                <a:latin typeface="Minion Pro"/>
              </a:rPr>
              <a:t>We can do this by using the combination formula as:</a:t>
            </a:r>
          </a:p>
          <a:p>
            <a:pPr algn="l"/>
            <a:r>
              <a:rPr lang="en-US" b="0" i="0" baseline="30000" dirty="0">
                <a:effectLst/>
                <a:latin typeface="Minion Pro"/>
              </a:rPr>
              <a:t>11</a:t>
            </a:r>
            <a:r>
              <a:rPr lang="en-US" b="0" i="0" dirty="0">
                <a:effectLst/>
                <a:latin typeface="Minion Pro"/>
              </a:rPr>
              <a:t> C </a:t>
            </a:r>
            <a:r>
              <a:rPr lang="en-US" b="0" i="0" baseline="-25000" dirty="0">
                <a:effectLst/>
                <a:latin typeface="Minion Pro"/>
              </a:rPr>
              <a:t>4</a:t>
            </a:r>
            <a:r>
              <a:rPr lang="en-US" b="0" i="0" dirty="0">
                <a:effectLst/>
                <a:latin typeface="Minion Pro"/>
              </a:rPr>
              <a:t> = 11!/4!(11-4)! </a:t>
            </a:r>
          </a:p>
          <a:p>
            <a:pPr marL="0" indent="0">
              <a:buNone/>
            </a:pPr>
            <a:r>
              <a:rPr lang="en-US" dirty="0">
                <a:latin typeface="Minion Pro"/>
              </a:rPr>
              <a:t>             </a:t>
            </a:r>
            <a:r>
              <a:rPr lang="en-US" b="0" i="0" dirty="0">
                <a:effectLst/>
                <a:latin typeface="Minion Pro"/>
              </a:rPr>
              <a:t>= 11</a:t>
            </a:r>
            <a:r>
              <a:rPr lang="en-US" dirty="0">
                <a:latin typeface="Minion Pro"/>
              </a:rPr>
              <a:t>!/ 4!7</a:t>
            </a:r>
            <a:r>
              <a:rPr lang="en-US" b="0" i="0" dirty="0">
                <a:effectLst/>
                <a:latin typeface="Minion Pro"/>
              </a:rPr>
              <a:t>! </a:t>
            </a:r>
          </a:p>
          <a:p>
            <a:pPr marL="0" indent="0" algn="l">
              <a:buNone/>
            </a:pPr>
            <a:r>
              <a:rPr lang="en-US" dirty="0">
                <a:latin typeface="Minion Pro"/>
              </a:rPr>
              <a:t>             </a:t>
            </a:r>
            <a:r>
              <a:rPr lang="en-US" b="0" i="0" dirty="0">
                <a:effectLst/>
                <a:latin typeface="Minion Pro"/>
              </a:rPr>
              <a:t>= (11.10.9.8)/4.3.2.1 </a:t>
            </a:r>
          </a:p>
          <a:p>
            <a:pPr marL="0" indent="0" algn="l">
              <a:buNone/>
            </a:pPr>
            <a:r>
              <a:rPr lang="en-US" dirty="0">
                <a:latin typeface="Minion Pro"/>
              </a:rPr>
              <a:t>             </a:t>
            </a:r>
            <a:r>
              <a:rPr lang="en-US" b="0" i="0" dirty="0">
                <a:effectLst/>
                <a:latin typeface="Minion Pro"/>
              </a:rPr>
              <a:t>= 330 ways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4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519-7239-4A3D-B5D3-1B4EDE5A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A62A-701E-416B-880D-38C9B833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>
                <a:latin typeface="Times-Roman"/>
              </a:rPr>
              <a:t>A box contains 8 blue socks and 6 red socks. Find the number n of ways two socks can be drawn from the</a:t>
            </a:r>
            <a:r>
              <a:rPr lang="en-IN" b="0" i="0" u="none" strike="noStrike" baseline="0" dirty="0">
                <a:latin typeface="Times-Roman"/>
              </a:rPr>
              <a:t> box if:  </a:t>
            </a:r>
          </a:p>
          <a:p>
            <a:pPr marL="0" indent="0" algn="just">
              <a:buNone/>
            </a:pPr>
            <a:r>
              <a:rPr lang="en-US" b="0" i="0" u="none" strike="noStrike" baseline="0" dirty="0">
                <a:latin typeface="Times-Roman"/>
              </a:rPr>
              <a:t>(</a:t>
            </a:r>
            <a:r>
              <a:rPr lang="en-US" b="0" i="1" u="none" strike="noStrike" baseline="0" dirty="0">
                <a:latin typeface="MTMI"/>
              </a:rPr>
              <a:t>a</a:t>
            </a:r>
            <a:r>
              <a:rPr lang="en-US" b="0" i="0" u="none" strike="noStrike" baseline="0" dirty="0">
                <a:latin typeface="Times-Roman"/>
              </a:rPr>
              <a:t>) They can be any color. </a:t>
            </a:r>
          </a:p>
          <a:p>
            <a:pPr marL="0" indent="0" algn="just">
              <a:buNone/>
            </a:pPr>
            <a:r>
              <a:rPr lang="en-US" b="0" i="0" u="none" strike="noStrike" baseline="0" dirty="0">
                <a:latin typeface="Times-Roman"/>
              </a:rPr>
              <a:t>(</a:t>
            </a:r>
            <a:r>
              <a:rPr lang="en-US" b="0" i="1" u="none" strike="noStrike" baseline="0" dirty="0">
                <a:latin typeface="MTMI"/>
              </a:rPr>
              <a:t>b</a:t>
            </a:r>
            <a:r>
              <a:rPr lang="en-US" b="0" i="0" u="none" strike="noStrike" baseline="0" dirty="0">
                <a:latin typeface="Times-Roman"/>
              </a:rPr>
              <a:t>) They must be the same color.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7825F-9697-4883-9581-E47A61428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60453" r="48981" b="30966"/>
          <a:stretch/>
        </p:blipFill>
        <p:spPr>
          <a:xfrm>
            <a:off x="726921" y="3429000"/>
            <a:ext cx="8070112" cy="14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519-7239-4A3D-B5D3-1B4EDE5A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A62A-701E-416B-880D-38C9B833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>
                <a:latin typeface="Times-Roman"/>
              </a:rPr>
              <a:t>A box contains 8 blue socks and 6 red socks. Find the number n of ways two socks can be drawn from the</a:t>
            </a:r>
            <a:r>
              <a:rPr lang="en-IN" b="0" i="0" u="none" strike="noStrike" baseline="0" dirty="0">
                <a:latin typeface="Times-Roman"/>
              </a:rPr>
              <a:t> box if:  </a:t>
            </a:r>
          </a:p>
          <a:p>
            <a:pPr marL="0" indent="0" algn="just">
              <a:buNone/>
            </a:pPr>
            <a:r>
              <a:rPr lang="en-US" b="0" i="0" u="none" strike="noStrike" baseline="0" dirty="0">
                <a:latin typeface="Times-Roman"/>
              </a:rPr>
              <a:t>(</a:t>
            </a:r>
            <a:r>
              <a:rPr lang="en-US" b="0" i="1" u="none" strike="noStrike" baseline="0" dirty="0">
                <a:latin typeface="MTMI"/>
              </a:rPr>
              <a:t>a</a:t>
            </a:r>
            <a:r>
              <a:rPr lang="en-US" b="0" i="0" u="none" strike="noStrike" baseline="0" dirty="0">
                <a:latin typeface="Times-Roman"/>
              </a:rPr>
              <a:t>) They can be any color. </a:t>
            </a:r>
          </a:p>
          <a:p>
            <a:pPr marL="0" indent="0" algn="just">
              <a:buNone/>
            </a:pPr>
            <a:r>
              <a:rPr lang="en-US" b="0" i="0" u="none" strike="noStrike" baseline="0" dirty="0">
                <a:latin typeface="Times-Roman"/>
              </a:rPr>
              <a:t>(</a:t>
            </a:r>
            <a:r>
              <a:rPr lang="en-US" b="0" i="1" u="none" strike="noStrike" baseline="0" dirty="0">
                <a:latin typeface="MTMI"/>
              </a:rPr>
              <a:t>b</a:t>
            </a:r>
            <a:r>
              <a:rPr lang="en-US" b="0" i="0" u="none" strike="noStrike" baseline="0" dirty="0">
                <a:latin typeface="Times-Roman"/>
              </a:rPr>
              <a:t>) They must be the same color.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5E689-3E98-439C-A88C-6F3985584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68596" r="32864" b="25825"/>
          <a:stretch/>
        </p:blipFill>
        <p:spPr>
          <a:xfrm>
            <a:off x="726921" y="3293616"/>
            <a:ext cx="10626879" cy="10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D479-2BB9-41ED-9491-91907F24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Minion Pro"/>
              </a:rPr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9EA3-91AB-40C5-8932-CD2F9ED9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899212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Minion Pro"/>
              </a:rPr>
              <a:t>The Indian </a:t>
            </a:r>
            <a:r>
              <a:rPr lang="en-US" b="1" i="0" u="none" strike="noStrike" dirty="0">
                <a:solidFill>
                  <a:srgbClr val="FF0000"/>
                </a:solidFill>
                <a:effectLst/>
                <a:latin typeface="Minion Pro"/>
              </a:rPr>
              <a:t>Cricket</a:t>
            </a:r>
            <a:r>
              <a:rPr lang="en-US" b="1" i="0" dirty="0">
                <a:solidFill>
                  <a:srgbClr val="FF0000"/>
                </a:solidFill>
                <a:effectLst/>
                <a:latin typeface="Minion Pro"/>
              </a:rPr>
              <a:t> team consists of 16 players. It includes 2 wicketkeepers and 5 bowlers. In how many ways can you select a cricket team of </a:t>
            </a:r>
            <a:r>
              <a:rPr lang="en-US" b="1" dirty="0">
                <a:solidFill>
                  <a:srgbClr val="FF0000"/>
                </a:solidFill>
                <a:latin typeface="Minion Pro"/>
              </a:rPr>
              <a:t>11</a:t>
            </a:r>
            <a:r>
              <a:rPr lang="en-US" b="1" i="0" dirty="0">
                <a:solidFill>
                  <a:srgbClr val="FF0000"/>
                </a:solidFill>
                <a:effectLst/>
                <a:latin typeface="Minion Pro"/>
              </a:rPr>
              <a:t> players if you have to select 1 wicketkeeper and at least 4 bowlers?</a:t>
            </a:r>
          </a:p>
          <a:p>
            <a:pPr algn="just"/>
            <a:endParaRPr lang="en-US" b="1" i="0" dirty="0">
              <a:solidFill>
                <a:srgbClr val="FF0000"/>
              </a:solidFill>
              <a:effectLst/>
              <a:latin typeface="Minion Pro"/>
            </a:endParaRPr>
          </a:p>
          <a:p>
            <a:pPr algn="just"/>
            <a:r>
              <a:rPr lang="en-US" b="0" i="0" dirty="0">
                <a:effectLst/>
                <a:latin typeface="Minion Pro"/>
              </a:rPr>
              <a:t>Case1: number of ways of selecting 1 wicket keeper, 4 bowlers and 6 other players =</a:t>
            </a:r>
            <a:r>
              <a:rPr lang="en-US" b="0" i="0" baseline="30000" dirty="0">
                <a:effectLst/>
                <a:latin typeface="Minion Pro"/>
              </a:rPr>
              <a:t>2</a:t>
            </a:r>
            <a:r>
              <a:rPr lang="en-US" b="0" i="0" dirty="0">
                <a:effectLst/>
                <a:latin typeface="Minion Pro"/>
              </a:rPr>
              <a:t>C</a:t>
            </a:r>
            <a:r>
              <a:rPr lang="en-US" b="0" i="0" baseline="-25000" dirty="0">
                <a:effectLst/>
                <a:latin typeface="Minion Pro"/>
              </a:rPr>
              <a:t>1</a:t>
            </a:r>
            <a:r>
              <a:rPr lang="en-US" b="0" i="0" dirty="0">
                <a:effectLst/>
                <a:latin typeface="Minion Pro"/>
              </a:rPr>
              <a:t>×</a:t>
            </a:r>
            <a:r>
              <a:rPr lang="en-US" b="0" i="0" baseline="30000" dirty="0">
                <a:effectLst/>
                <a:latin typeface="Minion Pro"/>
              </a:rPr>
              <a:t>5</a:t>
            </a:r>
            <a:r>
              <a:rPr lang="en-US" b="0" i="0" dirty="0">
                <a:effectLst/>
                <a:latin typeface="Minion Pro"/>
              </a:rPr>
              <a:t>C</a:t>
            </a:r>
            <a:r>
              <a:rPr lang="en-US" b="0" i="0" baseline="-25000" dirty="0">
                <a:effectLst/>
                <a:latin typeface="Minion Pro"/>
              </a:rPr>
              <a:t>4</a:t>
            </a:r>
            <a:r>
              <a:rPr lang="en-US" b="0" i="0" dirty="0">
                <a:effectLst/>
                <a:latin typeface="Minion Pro"/>
              </a:rPr>
              <a:t>×</a:t>
            </a:r>
            <a:r>
              <a:rPr lang="en-US" b="0" i="0" baseline="30000" dirty="0">
                <a:effectLst/>
                <a:latin typeface="Minion Pro"/>
              </a:rPr>
              <a:t>9</a:t>
            </a:r>
            <a:r>
              <a:rPr lang="en-US" b="0" i="0" dirty="0">
                <a:effectLst/>
                <a:latin typeface="Minion Pro"/>
              </a:rPr>
              <a:t>C</a:t>
            </a:r>
            <a:r>
              <a:rPr lang="en-US" b="0" i="0" baseline="-25000" dirty="0">
                <a:effectLst/>
                <a:latin typeface="Minion Pro"/>
              </a:rPr>
              <a:t>6 </a:t>
            </a:r>
            <a:r>
              <a:rPr lang="en-US" b="0" i="0" dirty="0">
                <a:effectLst/>
                <a:latin typeface="Minion Pro"/>
              </a:rPr>
              <a:t>= 840.</a:t>
            </a:r>
          </a:p>
          <a:p>
            <a:pPr algn="just"/>
            <a:r>
              <a:rPr lang="en-US" b="0" i="0" dirty="0">
                <a:effectLst/>
                <a:latin typeface="Minion Pro"/>
              </a:rPr>
              <a:t>Case2: the number of ways of selecting 1 wicket keeper, 5 bowlers and 5 other players= </a:t>
            </a:r>
            <a:r>
              <a:rPr lang="en-US" b="0" i="0" baseline="30000" dirty="0">
                <a:effectLst/>
                <a:latin typeface="Minion Pro"/>
              </a:rPr>
              <a:t>2</a:t>
            </a:r>
            <a:r>
              <a:rPr lang="en-US" b="0" i="0" dirty="0">
                <a:effectLst/>
                <a:latin typeface="Minion Pro"/>
              </a:rPr>
              <a:t>C</a:t>
            </a:r>
            <a:r>
              <a:rPr lang="en-US" b="0" i="0" baseline="-25000" dirty="0">
                <a:effectLst/>
                <a:latin typeface="Minion Pro"/>
              </a:rPr>
              <a:t>1</a:t>
            </a:r>
            <a:r>
              <a:rPr lang="en-US" b="0" i="0" dirty="0">
                <a:effectLst/>
                <a:latin typeface="Minion Pro"/>
              </a:rPr>
              <a:t>×</a:t>
            </a:r>
            <a:r>
              <a:rPr lang="en-US" b="0" i="0" baseline="30000" dirty="0">
                <a:effectLst/>
                <a:latin typeface="Minion Pro"/>
              </a:rPr>
              <a:t>5</a:t>
            </a:r>
            <a:r>
              <a:rPr lang="en-US" b="0" i="0" dirty="0">
                <a:effectLst/>
                <a:latin typeface="Minion Pro"/>
              </a:rPr>
              <a:t>C</a:t>
            </a:r>
            <a:r>
              <a:rPr lang="en-US" b="0" i="0" baseline="-25000" dirty="0">
                <a:effectLst/>
                <a:latin typeface="Minion Pro"/>
              </a:rPr>
              <a:t>5</a:t>
            </a:r>
            <a:r>
              <a:rPr lang="en-US" b="0" i="0" dirty="0">
                <a:effectLst/>
                <a:latin typeface="Minion Pro"/>
              </a:rPr>
              <a:t>×</a:t>
            </a:r>
            <a:r>
              <a:rPr lang="en-US" b="0" i="0" baseline="30000" dirty="0">
                <a:effectLst/>
                <a:latin typeface="Minion Pro"/>
              </a:rPr>
              <a:t>9</a:t>
            </a:r>
            <a:r>
              <a:rPr lang="en-US" b="0" i="0" dirty="0">
                <a:effectLst/>
                <a:latin typeface="Minion Pro"/>
              </a:rPr>
              <a:t>C</a:t>
            </a:r>
            <a:r>
              <a:rPr lang="en-US" b="0" i="0" baseline="-25000" dirty="0">
                <a:effectLst/>
                <a:latin typeface="Minion Pro"/>
              </a:rPr>
              <a:t>5</a:t>
            </a:r>
            <a:r>
              <a:rPr lang="en-US" b="0" i="0" dirty="0">
                <a:effectLst/>
                <a:latin typeface="Minion Pro"/>
              </a:rPr>
              <a:t> = 252</a:t>
            </a:r>
          </a:p>
          <a:p>
            <a:pPr algn="just"/>
            <a:r>
              <a:rPr lang="en-US" b="0" i="0" dirty="0">
                <a:effectLst/>
                <a:latin typeface="Minion Pro"/>
              </a:rPr>
              <a:t>Therefore, the total number of ways of selecting the team </a:t>
            </a:r>
          </a:p>
          <a:p>
            <a:pPr algn="just"/>
            <a:r>
              <a:rPr lang="en-US" b="0" i="0" dirty="0">
                <a:effectLst/>
                <a:latin typeface="Minion Pro"/>
              </a:rPr>
              <a:t>= 840 + 252 = 1092.</a:t>
            </a:r>
          </a:p>
        </p:txBody>
      </p:sp>
    </p:spTree>
    <p:extLst>
      <p:ext uri="{BB962C8B-B14F-4D97-AF65-F5344CB8AC3E}">
        <p14:creationId xmlns:p14="http://schemas.microsoft.com/office/powerpoint/2010/main" val="233572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13881</TotalTime>
  <Words>846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Minion Pro</vt:lpstr>
      <vt:lpstr>MTMI</vt:lpstr>
      <vt:lpstr>Roboto</vt:lpstr>
      <vt:lpstr>Times New Roman</vt:lpstr>
      <vt:lpstr>Times-Roman</vt:lpstr>
      <vt:lpstr>Office Theme</vt:lpstr>
      <vt:lpstr>Discrete Mathematics BCSC0010</vt:lpstr>
      <vt:lpstr>COMBINATIONS</vt:lpstr>
      <vt:lpstr>COMBINATIONS</vt:lpstr>
      <vt:lpstr>Find the number of combinations of 4 objects, A, B, C, D, taken  3 at a time. Each combination of three objects determines  3! = 6 permutations of the objects as follows:</vt:lpstr>
      <vt:lpstr>Example</vt:lpstr>
      <vt:lpstr> Example </vt:lpstr>
      <vt:lpstr>Example</vt:lpstr>
      <vt:lpstr>Example</vt:lpstr>
      <vt:lpstr>Example</vt:lpstr>
      <vt:lpstr>Combination with Repetition</vt:lpstr>
      <vt:lpstr>Example</vt:lpstr>
      <vt:lpstr>Practice Questions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 </cp:lastModifiedBy>
  <cp:revision>355</cp:revision>
  <dcterms:created xsi:type="dcterms:W3CDTF">2020-06-30T02:13:17Z</dcterms:created>
  <dcterms:modified xsi:type="dcterms:W3CDTF">2020-08-31T05:12:18Z</dcterms:modified>
</cp:coreProperties>
</file>