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4" r:id="rId10"/>
    <p:sldId id="267" r:id="rId11"/>
    <p:sldId id="263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4FD4-AA24-4094-9FE8-A543BC166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78C51-C031-4025-9929-77DB4D54E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4176-B07D-4550-8E6C-3D579A46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3E4F-1B4C-49D5-BA82-638FCECF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E5A9-BB2E-4C06-950A-16296297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5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A934-1863-4349-9F73-AF31235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B3E79-D13B-4697-857C-491FEF453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BDDD-7640-4BC8-827C-F08F5AB8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9780-3B32-426B-A631-A8B7D5AC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F398-BF7C-43BF-B4F5-A41BDD76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96C0E-EFC3-4CE7-98EA-DC958BCF3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9F0E-11BA-4BFB-8F60-123673F93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DC79-6B88-4A59-9E9D-02B64DEF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8252-873C-412C-9F8B-097A0158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F2B-A2E2-48EF-BE35-955F5065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2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17A5-C098-4E06-B4BA-ADBB9DF8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D81A-81D8-46CB-B2F0-DF22C12A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B905-3ACC-4350-8188-1D23115F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288B-12F3-41A5-8EA3-D13C20E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FCD9-3ECB-4890-9DA9-BDCD47C4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5775-83F4-47AB-85E4-2F32CD69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C4883-B6B7-4C9D-BAF8-3EF1DBC68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B98A-BCC8-4611-83E4-C768B30F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683C-1540-4C6F-9382-48337106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BFD9-4801-4F14-8876-54D2BCBE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9F29-425F-4007-BE55-10E6D42C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6D3E-FBB7-4C73-946D-D24CB4D8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C39DF-E0CD-43E1-AF04-0D358D1FA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47564-962C-4F7D-BD28-3E6D49AE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CEF5-07F2-44D9-A88B-DD9250F5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B0E47-DDF4-4C28-B112-0FDC21EB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9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92F2-B1CF-453D-8407-BE5D2908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5C1F9-FD71-4F3A-AADF-EA16FC899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71D0D-7623-4DC0-9D4D-E632D2A7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CC87F-17A1-4E34-A950-32B40D35C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FE94B-B74D-4F4D-B701-BC7A7E303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6F657-A508-41C8-A6B0-83283262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3E1B1-2B32-4136-ACCF-81A3FE6D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6428D-EC60-42B0-8026-662077A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8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3281-FFB7-4401-B4C6-9DA91C0D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4FF92-7B19-489E-BA17-6FB7D2FA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E6009-82EA-47B6-A4DD-0F9E29D4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237A0-DCE5-4FE7-BB48-6F609F28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4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9AD75-EB33-47E4-B45D-8F9A1061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C8E0B-BB22-48DE-B557-68004386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BA4F5-03F3-4B0E-A4FC-9FF39E2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9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2DD1-3CDA-4F75-9621-E7AA19E2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E536-89E1-463F-8192-C96BA769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3B30F-1C88-440E-AF13-5E202FDA4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150CF-0B9D-43F5-ACD8-EC71AC35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6DFD1-9AC4-4CEC-854D-3FA10098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6E31-DEF8-41D1-93B9-923E665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F919-6CA1-4BF1-9240-45CA051C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196EE-9555-4570-B9A1-9B43BF239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7FEB2-6064-4725-AD8C-95317F43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1D9CD-50FC-4B35-9633-7AD2985B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DA57-1302-4647-881D-09AB6E7A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C6F5B-BBD9-4FED-ABF9-5525D0A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B5FAD-F6AD-4C4F-B2F5-0E67255A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EA99-ABAE-4E74-9603-3A65990A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2772-B313-4A69-A8CB-C9958BF8A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1802-3BB8-47A7-9128-D33086C21AD5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8672-3940-4EF5-AA6A-11CE14DA5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3BD4-D0F8-4F20-854A-5D0A16E04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8717E-9691-4E82-A1CB-F01822B955A8}"/>
              </a:ext>
            </a:extLst>
          </p:cNvPr>
          <p:cNvSpPr/>
          <p:nvPr userDrawn="1"/>
        </p:nvSpPr>
        <p:spPr>
          <a:xfrm>
            <a:off x="10117016" y="52694"/>
            <a:ext cx="2074984" cy="115179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3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basics/types-of-relation-discrete%20mathematics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3E0A-BCFA-4CCB-AAB1-1AC1AC8E1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0BCE1-2001-4D6A-8AF3-40E100FF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7943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200" dirty="0"/>
          </a:p>
          <a:p>
            <a:r>
              <a:rPr lang="en-IN" sz="5200" dirty="0"/>
              <a:t>Relations (Lecture 7)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6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FB70-ABD6-48BE-B65F-85C7E55C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520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Solution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3200" dirty="0"/>
              <a:t>The relations R3 and R5 are reflexive because they both contain all pairs of the form (a, a), namely, (1, 1), (2, 2), (3, 3), and (4, 4). 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The other relations are not reflexive because they do not contain all of these ordered pairs. 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31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EA54-49AE-48DD-AA10-FBC0E5CB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Irreflexive Relation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8E1E-ACB9-4ACA-9C90-31FD651F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/>
              <a:t>A </a:t>
            </a:r>
            <a:r>
              <a:rPr lang="en-US" sz="3600" b="1" dirty="0"/>
              <a:t>relation</a:t>
            </a:r>
            <a:r>
              <a:rPr lang="en-US" sz="3600" dirty="0"/>
              <a:t> is called </a:t>
            </a:r>
            <a:r>
              <a:rPr lang="en-US" sz="3600" b="1" dirty="0"/>
              <a:t>irreflexive</a:t>
            </a:r>
            <a:r>
              <a:rPr lang="en-US" sz="3600" dirty="0"/>
              <a:t>, or anti-reflexive, if it doesn't relate any element of set to itself. 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Example is the "</a:t>
            </a:r>
            <a:r>
              <a:rPr lang="en-US" sz="3600" dirty="0">
                <a:solidFill>
                  <a:srgbClr val="00B050"/>
                </a:solidFill>
              </a:rPr>
              <a:t>greater than</a:t>
            </a:r>
            <a:r>
              <a:rPr lang="en-US" sz="3600" dirty="0"/>
              <a:t>" </a:t>
            </a:r>
            <a:r>
              <a:rPr lang="en-US" sz="3600" b="1" dirty="0"/>
              <a:t>relation</a:t>
            </a:r>
            <a:r>
              <a:rPr lang="en-US" sz="3600" dirty="0"/>
              <a:t> (x &gt; y) on the real numbers.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A </a:t>
            </a:r>
            <a:r>
              <a:rPr lang="en-US" sz="3600" b="1" dirty="0"/>
              <a:t>relation</a:t>
            </a:r>
            <a:r>
              <a:rPr lang="en-US" sz="3600" dirty="0"/>
              <a:t> is </a:t>
            </a:r>
            <a:r>
              <a:rPr lang="en-US" sz="3600" b="1" dirty="0"/>
              <a:t>irreflexive</a:t>
            </a:r>
            <a:r>
              <a:rPr lang="en-US" sz="3600" dirty="0"/>
              <a:t> if: (a, a) </a:t>
            </a:r>
            <a:r>
              <a:rPr lang="en-IN" sz="3600" dirty="0"/>
              <a:t>∉</a:t>
            </a:r>
            <a:r>
              <a:rPr lang="en-US" sz="3600" dirty="0"/>
              <a:t> R,  ∀ a ∈ A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47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1A42-0B8C-435C-90DB-BBFF5990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Symmetric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9E1C-75D6-4D74-9261-7A345B95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relation R on a set A is called </a:t>
            </a:r>
            <a:r>
              <a:rPr lang="en-US" sz="3600" dirty="0">
                <a:solidFill>
                  <a:srgbClr val="FF0000"/>
                </a:solidFill>
              </a:rPr>
              <a:t>symmetric</a:t>
            </a:r>
            <a:r>
              <a:rPr lang="en-US" sz="3600" dirty="0"/>
              <a:t> if (b, a) </a:t>
            </a:r>
            <a:r>
              <a:rPr lang="en-IN" sz="3600" dirty="0"/>
              <a:t>∈</a:t>
            </a:r>
            <a:r>
              <a:rPr lang="en-US" sz="3600" dirty="0"/>
              <a:t> R whenever (a, b) </a:t>
            </a:r>
            <a:r>
              <a:rPr lang="en-IN" sz="3600" dirty="0"/>
              <a:t>∈</a:t>
            </a:r>
            <a:r>
              <a:rPr lang="en-US" sz="3600" dirty="0"/>
              <a:t> R, for </a:t>
            </a:r>
            <a:r>
              <a:rPr lang="en-IN" sz="3600" dirty="0"/>
              <a:t>∀</a:t>
            </a:r>
            <a:r>
              <a:rPr lang="en-US" sz="3600" dirty="0"/>
              <a:t> a, b </a:t>
            </a:r>
            <a:r>
              <a:rPr lang="en-IN" sz="3600" dirty="0"/>
              <a:t>∈ </a:t>
            </a:r>
            <a:r>
              <a:rPr lang="en-US" sz="3600" dirty="0"/>
              <a:t>A </a:t>
            </a:r>
          </a:p>
          <a:p>
            <a:endParaRPr lang="en-US" sz="3600" dirty="0"/>
          </a:p>
          <a:p>
            <a:r>
              <a:rPr lang="en-US" sz="3600" dirty="0"/>
              <a:t>The relation R on the set A is symmetric if </a:t>
            </a:r>
          </a:p>
          <a:p>
            <a:pPr marL="0" indent="0">
              <a:buNone/>
            </a:pPr>
            <a:r>
              <a:rPr lang="en-IN" sz="3600" dirty="0"/>
              <a:t>  ∀</a:t>
            </a:r>
            <a:r>
              <a:rPr lang="en-US" sz="3600" dirty="0"/>
              <a:t>a</a:t>
            </a:r>
            <a:r>
              <a:rPr lang="en-IN" sz="3600" dirty="0"/>
              <a:t>∀</a:t>
            </a:r>
            <a:r>
              <a:rPr lang="en-US" sz="3600" dirty="0"/>
              <a:t>b((a, b) </a:t>
            </a:r>
            <a:r>
              <a:rPr lang="en-IN" sz="3600" dirty="0"/>
              <a:t>∈</a:t>
            </a:r>
            <a:r>
              <a:rPr lang="en-US" sz="3600" dirty="0"/>
              <a:t> R </a:t>
            </a:r>
            <a:r>
              <a:rPr lang="en-IN" sz="3600" dirty="0"/>
              <a:t>→</a:t>
            </a:r>
            <a:r>
              <a:rPr lang="en-US" sz="3600" dirty="0"/>
              <a:t>(b, a) </a:t>
            </a:r>
            <a:r>
              <a:rPr lang="en-IN" sz="3600" dirty="0"/>
              <a:t>∈</a:t>
            </a:r>
            <a:r>
              <a:rPr lang="en-US" sz="3600" dirty="0"/>
              <a:t> R)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4273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DEE3-D11A-41AD-BF51-6EEA6D25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2F61-4361-4C2B-910D-C3FAF225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5"/>
            <a:ext cx="10515600" cy="4747658"/>
          </a:xfrm>
        </p:spPr>
        <p:txBody>
          <a:bodyPr>
            <a:normAutofit/>
          </a:bodyPr>
          <a:lstStyle/>
          <a:p>
            <a:r>
              <a:rPr lang="en-IN" dirty="0"/>
              <a:t>Consider the following relations on {1, 2, 3, 4}: </a:t>
            </a:r>
          </a:p>
          <a:p>
            <a:r>
              <a:rPr lang="en-IN" dirty="0"/>
              <a:t>R1 = {(1, 1),(1,2),(2, 1),(2,2),(3,4),(4, 1), (4,4)} </a:t>
            </a:r>
          </a:p>
          <a:p>
            <a:r>
              <a:rPr lang="en-IN" dirty="0"/>
              <a:t>R2 = {(1, 1),(1,2),(2, 1)} </a:t>
            </a:r>
          </a:p>
          <a:p>
            <a:r>
              <a:rPr lang="en-IN" dirty="0"/>
              <a:t>R3 = {(1, 1),(1,2),(1,4),(2, 1),(2,2),(3,3),(4, 1), (4,4)}</a:t>
            </a:r>
          </a:p>
          <a:p>
            <a:r>
              <a:rPr lang="en-IN" dirty="0"/>
              <a:t>R4 = {(2, 1), (3,1), (3, 2), (4,1), (4, 2), (4, 3)}, </a:t>
            </a:r>
          </a:p>
          <a:p>
            <a:r>
              <a:rPr lang="en-IN" dirty="0"/>
              <a:t>R5 = {(1, 1), (1, 2), (1, 3), (1,4), (2, 2), (2,3), (2, 4), (3, 3), (3, 4), (4, 4)} </a:t>
            </a:r>
          </a:p>
          <a:p>
            <a:r>
              <a:rPr lang="en-IN" dirty="0"/>
              <a:t>R6 = {(3, 4)}</a:t>
            </a:r>
          </a:p>
          <a:p>
            <a:pPr marL="0" indent="0">
              <a:buNone/>
            </a:pPr>
            <a:r>
              <a:rPr lang="en-IN" b="1" dirty="0"/>
              <a:t> </a:t>
            </a:r>
          </a:p>
          <a:p>
            <a:r>
              <a:rPr lang="en-IN" dirty="0"/>
              <a:t>Here, R2 and R3 are symmetric</a:t>
            </a:r>
          </a:p>
        </p:txBody>
      </p:sp>
    </p:spTree>
    <p:extLst>
      <p:ext uri="{BB962C8B-B14F-4D97-AF65-F5344CB8AC3E}">
        <p14:creationId xmlns:p14="http://schemas.microsoft.com/office/powerpoint/2010/main" val="18278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443D-B9B2-4677-BF31-85F7EE60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362C-7FB2-4C5F-9845-2D81744D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225"/>
            <a:ext cx="10515600" cy="4596738"/>
          </a:xfrm>
        </p:spPr>
        <p:txBody>
          <a:bodyPr>
            <a:normAutofit/>
          </a:bodyPr>
          <a:lstStyle/>
          <a:p>
            <a:r>
              <a:rPr lang="en-US" sz="3200" dirty="0"/>
              <a:t>Let A and B be non empty sets then any subset R of A x B is called a </a:t>
            </a:r>
            <a:r>
              <a:rPr lang="en-US" sz="3200" dirty="0">
                <a:solidFill>
                  <a:srgbClr val="FF0000"/>
                </a:solidFill>
              </a:rPr>
              <a:t>relation</a:t>
            </a:r>
            <a:r>
              <a:rPr lang="en-US" sz="3200" dirty="0"/>
              <a:t> from A to B. </a:t>
            </a:r>
          </a:p>
          <a:p>
            <a:r>
              <a:rPr lang="en-US" sz="3200" dirty="0"/>
              <a:t>Thus, R </a:t>
            </a:r>
            <a:r>
              <a:rPr lang="en-IN" sz="3200" dirty="0"/>
              <a:t>⊆ </a:t>
            </a:r>
            <a:r>
              <a:rPr lang="en-IN" sz="3200" dirty="0" err="1"/>
              <a:t>AxB</a:t>
            </a:r>
            <a:endParaRPr lang="en-IN" sz="3200" dirty="0"/>
          </a:p>
          <a:p>
            <a:r>
              <a:rPr lang="en-US" sz="3200" dirty="0"/>
              <a:t>Suppose R is a relation from A to B. </a:t>
            </a:r>
          </a:p>
          <a:p>
            <a:r>
              <a:rPr lang="en-US" sz="3200" dirty="0"/>
              <a:t>Then R is a set of ordered pairs (</a:t>
            </a:r>
            <a:r>
              <a:rPr lang="en-US" sz="3200" dirty="0" err="1"/>
              <a:t>a,b</a:t>
            </a:r>
            <a:r>
              <a:rPr lang="en-US" sz="3200" dirty="0"/>
              <a:t>) where a ∈ A and b ∈ B</a:t>
            </a:r>
          </a:p>
          <a:p>
            <a:r>
              <a:rPr lang="en-US" sz="3200" dirty="0"/>
              <a:t>If (</a:t>
            </a:r>
            <a:r>
              <a:rPr lang="en-US" sz="3200" dirty="0" err="1"/>
              <a:t>a,b</a:t>
            </a:r>
            <a:r>
              <a:rPr lang="en-US" sz="3200" dirty="0"/>
              <a:t>) ∈ R; we then say “a is R-related to b”, written </a:t>
            </a:r>
            <a:r>
              <a:rPr lang="en-US" sz="3200" dirty="0" err="1"/>
              <a:t>aRb</a:t>
            </a:r>
            <a:r>
              <a:rPr lang="en-US" sz="3200" dirty="0"/>
              <a:t>. </a:t>
            </a:r>
          </a:p>
          <a:p>
            <a:r>
              <a:rPr lang="en-IN" sz="3200" dirty="0"/>
              <a:t>R={(</a:t>
            </a:r>
            <a:r>
              <a:rPr lang="en-IN" sz="3200" dirty="0" err="1"/>
              <a:t>a,b</a:t>
            </a:r>
            <a:r>
              <a:rPr lang="en-IN" sz="3200" dirty="0"/>
              <a:t>):a</a:t>
            </a:r>
            <a:r>
              <a:rPr lang="en-IN" sz="3200" b="1" dirty="0"/>
              <a:t>∈ </a:t>
            </a:r>
            <a:r>
              <a:rPr lang="en-IN" sz="3200" dirty="0"/>
              <a:t>A, b</a:t>
            </a:r>
            <a:r>
              <a:rPr lang="en-IN" sz="3200" b="1" dirty="0"/>
              <a:t>∈ </a:t>
            </a:r>
            <a:r>
              <a:rPr lang="en-IN" sz="3200" dirty="0"/>
              <a:t>B and </a:t>
            </a:r>
            <a:r>
              <a:rPr lang="en-IN" sz="3200" dirty="0" err="1"/>
              <a:t>aRb</a:t>
            </a:r>
            <a:r>
              <a:rPr lang="en-IN" sz="3200" dirty="0"/>
              <a:t>}</a:t>
            </a:r>
          </a:p>
          <a:p>
            <a:endParaRPr lang="en-US" sz="3200" dirty="0"/>
          </a:p>
          <a:p>
            <a:endParaRPr lang="en-IN" sz="3200" dirty="0"/>
          </a:p>
          <a:p>
            <a:endParaRPr lang="en-US" sz="32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8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8E1C-12A6-4156-825E-576279B9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F733-768E-42F0-9B7A-547B0365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Let A={1,2,5} and B={2,4}</a:t>
            </a:r>
          </a:p>
          <a:p>
            <a:r>
              <a:rPr lang="en-IN" sz="3600" dirty="0"/>
              <a:t>Then , </a:t>
            </a:r>
            <a:r>
              <a:rPr lang="en-IN" sz="3600" dirty="0" err="1"/>
              <a:t>AxB</a:t>
            </a:r>
            <a:r>
              <a:rPr lang="en-IN" sz="3600" dirty="0"/>
              <a:t>={(1,2),(1,4),(2,2),(2,4),(5,2),(5,4)}</a:t>
            </a:r>
          </a:p>
          <a:p>
            <a:r>
              <a:rPr lang="en-IN" sz="3600" dirty="0"/>
              <a:t>If Relation from A to B is expressed by statement</a:t>
            </a:r>
            <a:r>
              <a:rPr lang="en-IN" sz="3600" dirty="0">
                <a:solidFill>
                  <a:srgbClr val="00B050"/>
                </a:solidFill>
              </a:rPr>
              <a:t> “is less than” </a:t>
            </a:r>
            <a:r>
              <a:rPr lang="en-IN" sz="3600" dirty="0"/>
              <a:t>then </a:t>
            </a:r>
          </a:p>
          <a:p>
            <a:r>
              <a:rPr lang="en-IN" sz="3600" dirty="0"/>
              <a:t>R={(1,2),)(1,4),(2,4)}</a:t>
            </a:r>
          </a:p>
        </p:txBody>
      </p:sp>
    </p:spTree>
    <p:extLst>
      <p:ext uri="{BB962C8B-B14F-4D97-AF65-F5344CB8AC3E}">
        <p14:creationId xmlns:p14="http://schemas.microsoft.com/office/powerpoint/2010/main" val="10060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2267-EA1D-464D-BD7D-CFD59BC0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Complement of a relation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C364-67DF-4355-91B4-12F64FC6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/>
          <a:lstStyle/>
          <a:p>
            <a:r>
              <a:rPr lang="en-US" dirty="0"/>
              <a:t>Complement of a relation will contain all the pairs where pair do not belong to relation but belongs to Cartesian product.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8C7CC-C903-419F-BD3D-1D973D7CC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4" t="59288" r="64903" b="21383"/>
          <a:stretch/>
        </p:blipFill>
        <p:spPr>
          <a:xfrm>
            <a:off x="1056441" y="2741719"/>
            <a:ext cx="5992429" cy="35701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D16644-0DE1-4060-9410-6FF7C2A0D176}"/>
              </a:ext>
            </a:extLst>
          </p:cNvPr>
          <p:cNvSpPr/>
          <p:nvPr/>
        </p:nvSpPr>
        <p:spPr>
          <a:xfrm>
            <a:off x="1056441" y="6169709"/>
            <a:ext cx="10644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hlinkClick r:id="rId3"/>
              </a:rPr>
              <a:t>Ref:https</a:t>
            </a:r>
            <a:r>
              <a:rPr lang="en-IN" dirty="0">
                <a:hlinkClick r:id="rId3"/>
              </a:rPr>
              <a:t>://www.includehelp.com/basics/types-of-relation-discrete%20mathematics.aspx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1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00D0-A95B-4292-94B3-7A0DF381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Inverse of a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E54EC-DE98-4445-A37E-66E5ACE9C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35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/>
                  <a:t>Let </a:t>
                </a:r>
                <a:r>
                  <a:rPr lang="en-US" sz="3600" b="1" dirty="0"/>
                  <a:t>R</a:t>
                </a:r>
                <a:r>
                  <a:rPr lang="en-US" sz="3600" dirty="0"/>
                  <a:t> be any relation from </a:t>
                </a:r>
                <a:r>
                  <a:rPr lang="en-US" sz="3600" b="1" dirty="0"/>
                  <a:t>A to B</a:t>
                </a:r>
                <a:r>
                  <a:rPr lang="en-US" sz="3600" dirty="0"/>
                  <a:t>. </a:t>
                </a:r>
              </a:p>
              <a:p>
                <a:pPr algn="just"/>
                <a:endParaRPr lang="en-US" sz="3600" dirty="0"/>
              </a:p>
              <a:p>
                <a:pPr algn="just"/>
                <a:r>
                  <a:rPr lang="en-US" sz="3600" dirty="0"/>
                  <a:t>The inverse of </a:t>
                </a:r>
                <a:r>
                  <a:rPr lang="en-US" sz="3600" b="1" dirty="0"/>
                  <a:t>R</a:t>
                </a:r>
                <a:r>
                  <a:rPr lang="en-US" sz="3600" dirty="0"/>
                  <a:t> denoted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IN" sz="3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is the relation from </a:t>
                </a:r>
                <a:r>
                  <a:rPr lang="en-US" sz="3600" b="1" dirty="0"/>
                  <a:t>B to A</a:t>
                </a:r>
                <a:r>
                  <a:rPr lang="en-US" sz="3600" dirty="0"/>
                  <a:t> defined by:</a:t>
                </a:r>
              </a:p>
              <a:p>
                <a:pPr algn="just"/>
                <a:endParaRPr lang="en-US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sz="3600" dirty="0"/>
                  <a:t>={(</a:t>
                </a:r>
                <a:r>
                  <a:rPr lang="en-IN" sz="3600" dirty="0" err="1"/>
                  <a:t>y,x</a:t>
                </a:r>
                <a:r>
                  <a:rPr lang="en-IN" sz="3600" dirty="0"/>
                  <a:t>): y </a:t>
                </a:r>
                <a:r>
                  <a:rPr lang="en-IN" sz="3600" b="1" dirty="0"/>
                  <a:t>∈ </a:t>
                </a:r>
                <a:r>
                  <a:rPr lang="en-IN" sz="3600" dirty="0"/>
                  <a:t>B, x </a:t>
                </a:r>
                <a:r>
                  <a:rPr lang="en-IN" sz="3600" b="1" dirty="0"/>
                  <a:t>∈</a:t>
                </a:r>
                <a:r>
                  <a:rPr lang="en-IN" sz="3600" dirty="0"/>
                  <a:t> A,(</a:t>
                </a:r>
                <a:r>
                  <a:rPr lang="en-IN" sz="3600" dirty="0" err="1"/>
                  <a:t>x,y</a:t>
                </a:r>
                <a:r>
                  <a:rPr lang="en-IN" sz="3600" dirty="0"/>
                  <a:t>) </a:t>
                </a:r>
                <a:r>
                  <a:rPr lang="en-IN" sz="3600" b="1" dirty="0"/>
                  <a:t>∈ </a:t>
                </a:r>
                <a:r>
                  <a:rPr lang="en-IN" sz="3600" dirty="0"/>
                  <a:t>R}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E54EC-DE98-4445-A37E-66E5ACE9C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3550"/>
                <a:ext cx="10515600" cy="4351338"/>
              </a:xfrm>
              <a:blipFill>
                <a:blip r:embed="rId2"/>
                <a:stretch>
                  <a:fillRect l="-1623" t="-3361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8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5E1D-761F-47C6-8269-2A6F660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35DF9E-D616-4691-B71F-403C2A609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600" dirty="0"/>
                  <a:t>A={1,2,3} and B={3,4,5}</a:t>
                </a:r>
              </a:p>
              <a:p>
                <a:r>
                  <a:rPr lang="en-IN" sz="3600" dirty="0" err="1"/>
                  <a:t>AxB</a:t>
                </a:r>
                <a:r>
                  <a:rPr lang="en-IN" sz="3600" dirty="0"/>
                  <a:t>={(1,3),(1,4),(1,5),(2,3),(2,4),(2,5),(3,3),(3,4),(3,5)}</a:t>
                </a:r>
              </a:p>
              <a:p>
                <a:endParaRPr lang="en-IN" sz="3600" dirty="0"/>
              </a:p>
              <a:p>
                <a:r>
                  <a:rPr lang="en-IN" sz="3600" dirty="0"/>
                  <a:t>If R={(2,3),(3,4)}</a:t>
                </a:r>
              </a:p>
              <a:p>
                <a:r>
                  <a:rPr lang="en-IN" sz="36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sz="3600" dirty="0"/>
                  <a:t>={(3,2),(4,3)}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35DF9E-D616-4691-B71F-403C2A609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7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EDD1-B255-4FF4-B4ED-80C8213F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Properties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7F6C-0CB2-4EF4-A0AD-6EB3AAD9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Reflexive Relation</a:t>
            </a:r>
          </a:p>
          <a:p>
            <a:pPr algn="just"/>
            <a:r>
              <a:rPr lang="en-US" sz="4000" dirty="0"/>
              <a:t>Irreflexive Relation</a:t>
            </a:r>
          </a:p>
          <a:p>
            <a:pPr algn="just"/>
            <a:r>
              <a:rPr lang="en-US" sz="4000" dirty="0"/>
              <a:t>Symmetric Relation</a:t>
            </a:r>
          </a:p>
          <a:p>
            <a:pPr algn="just"/>
            <a:r>
              <a:rPr lang="en-US" sz="4000" dirty="0"/>
              <a:t>Transitive Relation 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733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5F4F-C7EC-4A9E-895B-B0D3029D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Reflexive Relation 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C86D-9259-4D47-BD1B-79A4F35A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/>
              <a:t>A </a:t>
            </a:r>
            <a:r>
              <a:rPr lang="en-US" sz="3600" b="1" dirty="0"/>
              <a:t>reflexive relation</a:t>
            </a:r>
            <a:r>
              <a:rPr lang="en-US" sz="3600" dirty="0"/>
              <a:t> is the one in which every element of a set is related to itself.</a:t>
            </a:r>
          </a:p>
          <a:p>
            <a:pPr algn="just"/>
            <a:r>
              <a:rPr lang="en-US" sz="3600" dirty="0"/>
              <a:t>A relation R on a set A is called reflexive if (a, a) ∈ R for every element a ∈ A.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b="1" dirty="0">
                <a:solidFill>
                  <a:srgbClr val="0070C0"/>
                </a:solidFill>
              </a:rPr>
              <a:t>Example</a:t>
            </a:r>
          </a:p>
          <a:p>
            <a:pPr algn="just"/>
            <a:r>
              <a:rPr lang="en-US" sz="3600" dirty="0"/>
              <a:t>Let A = {1, 2}</a:t>
            </a:r>
          </a:p>
          <a:p>
            <a:pPr algn="just"/>
            <a:r>
              <a:rPr lang="en-US" sz="3600" dirty="0"/>
              <a:t>If R = {(1, 1), (2, 2), (1, 2)} </a:t>
            </a:r>
          </a:p>
          <a:p>
            <a:pPr algn="just"/>
            <a:r>
              <a:rPr lang="en-US" sz="3600" dirty="0"/>
              <a:t>Then it will be a </a:t>
            </a:r>
            <a:r>
              <a:rPr lang="en-US" sz="3600" b="1" dirty="0"/>
              <a:t>Reflexive relation.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1A1E-90D1-4880-A36C-6EA7CA4B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258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E560-1A01-419C-A925-0D6ADB09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>
            <a:normAutofit/>
          </a:bodyPr>
          <a:lstStyle/>
          <a:p>
            <a:r>
              <a:rPr lang="en-IN" dirty="0"/>
              <a:t>Consider the following relations on {1, 2, 3, 4}: </a:t>
            </a:r>
          </a:p>
          <a:p>
            <a:r>
              <a:rPr lang="en-IN" dirty="0"/>
              <a:t>R1 = {(1, 1),(1,2),(2, 1),(2,2),(3,4),(4, 1), (4,4)} </a:t>
            </a:r>
          </a:p>
          <a:p>
            <a:r>
              <a:rPr lang="en-IN" dirty="0"/>
              <a:t>R2 = {(1, 1),(1,2),(2, 1)} </a:t>
            </a:r>
          </a:p>
          <a:p>
            <a:r>
              <a:rPr lang="en-IN" dirty="0"/>
              <a:t>R3 = {(1, 1),(1,2),(1,4),(2, 1),(2,2),(3,3),(4, 1), (4,4)} </a:t>
            </a:r>
          </a:p>
          <a:p>
            <a:r>
              <a:rPr lang="en-IN" dirty="0"/>
              <a:t>R4 = {(2, 1), (3,1), (3, 2), (4,1), (4, 2), (4, 3)} </a:t>
            </a:r>
          </a:p>
          <a:p>
            <a:r>
              <a:rPr lang="en-IN" dirty="0"/>
              <a:t>R5 = {(1, 1), (1, 2), (1, 3), (1,4), (2, 2), (2,3), (2, 4), (3, 3), (3, 4), (4, 4)}</a:t>
            </a:r>
          </a:p>
          <a:p>
            <a:r>
              <a:rPr lang="en-IN" dirty="0"/>
              <a:t>R6 = {(3, 4)}</a:t>
            </a:r>
          </a:p>
          <a:p>
            <a:r>
              <a:rPr lang="en-IN" dirty="0"/>
              <a:t>Which of these relations are reflexive?</a:t>
            </a:r>
          </a:p>
          <a:p>
            <a:pPr marL="0" indent="0">
              <a:buNone/>
            </a:pPr>
            <a:r>
              <a:rPr lang="en-IN" dirty="0"/>
              <a:t>										Contd..</a:t>
            </a:r>
          </a:p>
        </p:txBody>
      </p:sp>
    </p:spTree>
    <p:extLst>
      <p:ext uri="{BB962C8B-B14F-4D97-AF65-F5344CB8AC3E}">
        <p14:creationId xmlns:p14="http://schemas.microsoft.com/office/powerpoint/2010/main" val="404295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928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Discrete Mathematics BCSC0010</vt:lpstr>
      <vt:lpstr>Relation</vt:lpstr>
      <vt:lpstr>Example </vt:lpstr>
      <vt:lpstr>Complement of a relation</vt:lpstr>
      <vt:lpstr>Inverse of a Relation</vt:lpstr>
      <vt:lpstr>Example</vt:lpstr>
      <vt:lpstr>Properties of Relations</vt:lpstr>
      <vt:lpstr>Reflexive Relation </vt:lpstr>
      <vt:lpstr>Example</vt:lpstr>
      <vt:lpstr>PowerPoint Presentation</vt:lpstr>
      <vt:lpstr>Irreflexive Relation</vt:lpstr>
      <vt:lpstr>Symmetric Relation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saxena</dc:creator>
  <cp:lastModifiedBy>swati saxena</cp:lastModifiedBy>
  <cp:revision>218</cp:revision>
  <dcterms:created xsi:type="dcterms:W3CDTF">2020-06-15T01:39:29Z</dcterms:created>
  <dcterms:modified xsi:type="dcterms:W3CDTF">2021-02-15T06:24:02Z</dcterms:modified>
</cp:coreProperties>
</file>