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9" r:id="rId4"/>
    <p:sldId id="270" r:id="rId5"/>
    <p:sldId id="265" r:id="rId6"/>
    <p:sldId id="271" r:id="rId7"/>
    <p:sldId id="272" r:id="rId8"/>
    <p:sldId id="273" r:id="rId9"/>
    <p:sldId id="274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4FD4-AA24-4094-9FE8-A543BC16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78C51-C031-4025-9929-77DB4D54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4176-B07D-4550-8E6C-3D579A46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3E4F-1B4C-49D5-BA82-638FCECF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E5A9-BB2E-4C06-950A-1629629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5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A934-1863-4349-9F73-AF31235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B3E79-D13B-4697-857C-491FEF45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BDDD-7640-4BC8-827C-F08F5AB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9780-3B32-426B-A631-A8B7D5AC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F398-BF7C-43BF-B4F5-A41BDD76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96C0E-EFC3-4CE7-98EA-DC958BCF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9F0E-11BA-4BFB-8F60-123673F9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DC79-6B88-4A59-9E9D-02B64DEF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8252-873C-412C-9F8B-097A0158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F2B-A2E2-48EF-BE35-955F506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7A5-C098-4E06-B4BA-ADBB9DF8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D81A-81D8-46CB-B2F0-DF22C12A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B905-3ACC-4350-8188-1D23115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288B-12F3-41A5-8EA3-D13C20E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FCD9-3ECB-4890-9DA9-BDCD47C4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5775-83F4-47AB-85E4-2F32CD69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4883-B6B7-4C9D-BAF8-3EF1DBC6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B98A-BCC8-4611-83E4-C768B30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683C-1540-4C6F-9382-48337106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BFD9-4801-4F14-8876-54D2BCB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F29-425F-4007-BE55-10E6D42C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6D3E-FBB7-4C73-946D-D24CB4D8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39DF-E0CD-43E1-AF04-0D358D1F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564-962C-4F7D-BD28-3E6D49AE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CEF5-07F2-44D9-A88B-DD9250F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B0E47-DDF4-4C28-B112-0FDC21E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92F2-B1CF-453D-8407-BE5D290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C1F9-FD71-4F3A-AADF-EA16FC899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1D0D-7623-4DC0-9D4D-E632D2A7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CC87F-17A1-4E34-A950-32B40D35C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E94B-B74D-4F4D-B701-BC7A7E30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6F657-A508-41C8-A6B0-8328326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3E1B1-2B32-4136-ACCF-81A3FE6D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6428D-EC60-42B0-8026-662077A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281-FFB7-4401-B4C6-9DA91C0D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4FF92-7B19-489E-BA17-6FB7D2F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E6009-82EA-47B6-A4DD-0F9E29D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37A0-DCE5-4FE7-BB48-6F609F28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9AD75-EB33-47E4-B45D-8F9A1061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C8E0B-BB22-48DE-B557-68004386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A4F5-03F3-4B0E-A4FC-9FF39E2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2DD1-3CDA-4F75-9621-E7AA19E2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E536-89E1-463F-8192-C96BA76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B30F-1C88-440E-AF13-5E202FDA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50CF-0B9D-43F5-ACD8-EC71AC35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6DFD1-9AC4-4CEC-854D-3FA1009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6E31-DEF8-41D1-93B9-923E665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919-6CA1-4BF1-9240-45CA051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196EE-9555-4570-B9A1-9B43BF239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FEB2-6064-4725-AD8C-95317F43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D9CD-50FC-4B35-9633-7AD2985B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DA57-1302-4647-881D-09AB6E7A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6F5B-BBD9-4FED-ABF9-5525D0A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B5FAD-F6AD-4C4F-B2F5-0E6725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EA99-ABAE-4E74-9603-3A65990A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2772-B313-4A69-A8CB-C9958BF8A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1802-3BB8-47A7-9128-D33086C21AD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8672-3940-4EF5-AA6A-11CE14DA5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3BD4-D0F8-4F20-854A-5D0A16E04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8717E-9691-4E82-A1CB-F01822B955A8}"/>
              </a:ext>
            </a:extLst>
          </p:cNvPr>
          <p:cNvSpPr/>
          <p:nvPr userDrawn="1"/>
        </p:nvSpPr>
        <p:spPr>
          <a:xfrm>
            <a:off x="10117016" y="52694"/>
            <a:ext cx="2074984" cy="115179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Relations (Lecture 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61D4-1B63-4DC6-B487-60854ABF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2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2EBA-22C6-4222-8DC4-C5605C00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2"/>
            <a:ext cx="10515600" cy="56728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500" dirty="0"/>
              <a:t>R be a relation on set of integers Z defined by </a:t>
            </a:r>
          </a:p>
          <a:p>
            <a:pPr marL="0" indent="0" algn="just">
              <a:buNone/>
            </a:pPr>
            <a:r>
              <a:rPr lang="en-US" sz="3500" dirty="0"/>
              <a:t>R = {(x, y) | x-y is divisible by 3}. Show that R is an equivalence relation.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B050"/>
                </a:solidFill>
                <a:latin typeface="Source Sans Pro" panose="020B0604020202020204" pitchFamily="34" charset="0"/>
              </a:rPr>
              <a:t>Solution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Consider any 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Z</a:t>
            </a:r>
            <a:endParaRPr lang="en-US" altLang="en-US" sz="35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 Since </a:t>
            </a: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=0=3.0⇒</a:t>
            </a: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(a−a) is divisible by 3.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		 ⇒(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		 </a:t>
            </a: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⇒ </a:t>
            </a:r>
            <a:r>
              <a:rPr lang="en-US" altLang="en-US" sz="3500" dirty="0">
                <a:solidFill>
                  <a:srgbClr val="00B050"/>
                </a:solidFill>
                <a:latin typeface="Source Sans Pro" panose="020B0604020202020204" pitchFamily="34" charset="0"/>
              </a:rPr>
              <a:t>is reflexive.</a:t>
            </a:r>
            <a:r>
              <a:rPr lang="en-US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										</a:t>
            </a:r>
            <a:r>
              <a:rPr lang="en-US" altLang="en-US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Contd</a:t>
            </a:r>
            <a:r>
              <a:rPr lang="en-US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…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51E3F3-9B86-4253-BBD5-B04920DF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04"/>
            <a:ext cx="184731" cy="464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23BB-7B91-4E12-893E-72E8E6C7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Let 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 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(a−b) is divisible by 3.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	       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=3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q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	       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⇒a−b=3q for some 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endParaRPr lang="en-US" altLang="en-US" sz="3200" dirty="0">
              <a:solidFill>
                <a:srgbClr val="333333"/>
              </a:solidFill>
              <a:latin typeface="MathJax_Math-ital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	       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=3(−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32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	       ⇒(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is divisible by 3                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200" dirty="0">
                <a:solidFill>
                  <a:srgbClr val="333333"/>
                </a:solidFill>
                <a:latin typeface="MathJax_AMS"/>
              </a:rPr>
              <a:t>∵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⇒−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⇒−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32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Thus, 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⇒(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R </a:t>
            </a:r>
            <a:r>
              <a:rPr lang="en-US" altLang="en-US" sz="3200" dirty="0">
                <a:solidFill>
                  <a:srgbClr val="00B050"/>
                </a:solidFill>
                <a:latin typeface="Source Sans Pro" panose="020B0604020202020204" pitchFamily="34" charset="0"/>
              </a:rPr>
              <a:t>is symmetric.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7ECC-28C4-41FB-91CB-AA52F79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933590" cy="6169980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Let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 and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</a:t>
            </a:r>
            <a:endParaRPr lang="en-US" altLang="en-US" sz="3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	⇒(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is divisible by 3 and (b−c) is divisible by 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	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=3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q 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and 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=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3q′  for some </a:t>
            </a:r>
            <a:r>
              <a:rPr lang="en-US" altLang="en-US" sz="30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q,q′∈Z</a:t>
            </a:r>
            <a:endParaRPr lang="en-US" altLang="en-US" sz="3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           ⇒(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)+(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)=3(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</a:t>
            </a:r>
            <a:r>
              <a:rPr lang="en-US" alt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           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=3(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3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           ⇒(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 is divisible by 3                                                               							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>
                <a:solidFill>
                  <a:srgbClr val="333333"/>
                </a:solidFill>
                <a:latin typeface="MathJax_AMS"/>
              </a:rPr>
              <a:t>∵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.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 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⇒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 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000" dirty="0"/>
              <a:t>           ⇒(</a:t>
            </a:r>
            <a:r>
              <a:rPr lang="en-IN" sz="3000" dirty="0" err="1"/>
              <a:t>a,c</a:t>
            </a:r>
            <a:r>
              <a:rPr lang="en-IN" sz="3000" dirty="0"/>
              <a:t>)∈R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IN" sz="3000" dirty="0"/>
            </a:b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Thus,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 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and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⇒</a:t>
            </a:r>
            <a:r>
              <a:rPr lang="en-IN" sz="3000" dirty="0"/>
              <a:t> (</a:t>
            </a:r>
            <a:r>
              <a:rPr lang="en-IN" sz="3000" dirty="0" err="1"/>
              <a:t>a,c</a:t>
            </a:r>
            <a:r>
              <a:rPr lang="en-IN" sz="3000" dirty="0"/>
              <a:t>)∈R ⇒ 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R </a:t>
            </a:r>
            <a:r>
              <a:rPr lang="en-US" altLang="en-US" sz="3000" dirty="0">
                <a:solidFill>
                  <a:srgbClr val="00B050"/>
                </a:solidFill>
                <a:latin typeface="Source Sans Pro" panose="020B0503030403020204" pitchFamily="34" charset="0"/>
              </a:rPr>
              <a:t>is transitive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.</a:t>
            </a:r>
            <a:endParaRPr lang="en-US" altLang="en-US" sz="1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FF0000"/>
                </a:solidFill>
                <a:latin typeface="Source Sans Pro" panose="020B0503030403020204" pitchFamily="34" charset="0"/>
              </a:rPr>
              <a:t>Therefore, the relation R is reflexive, symmetric and transitive, and hence it is an equivalence relation</a:t>
            </a:r>
            <a:endParaRPr lang="en-US" altLang="en-US" sz="3000" dirty="0">
              <a:solidFill>
                <a:srgbClr val="FF0000"/>
              </a:solidFill>
              <a:latin typeface="Source Sans Pro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3D1B5-7F32-4870-8D5C-9B0CBA79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EDD1-B255-4FF4-B4ED-80C8213F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7F6C-0CB2-4EF4-A0AD-6EB3AAD9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B050"/>
                </a:solidFill>
              </a:rPr>
              <a:t>Reflexive Relation</a:t>
            </a:r>
          </a:p>
          <a:p>
            <a:pPr algn="just"/>
            <a:r>
              <a:rPr lang="en-US" sz="4000" dirty="0">
                <a:solidFill>
                  <a:srgbClr val="00B050"/>
                </a:solidFill>
              </a:rPr>
              <a:t>Irreflexive Relation</a:t>
            </a:r>
          </a:p>
          <a:p>
            <a:pPr algn="just"/>
            <a:r>
              <a:rPr lang="en-US" sz="4000" dirty="0">
                <a:solidFill>
                  <a:srgbClr val="00B050"/>
                </a:solidFill>
              </a:rPr>
              <a:t>Symmetric Relation</a:t>
            </a:r>
          </a:p>
          <a:p>
            <a:pPr algn="just"/>
            <a:r>
              <a:rPr lang="en-US" sz="4000" dirty="0"/>
              <a:t>Transitive Relation 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733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65BB-EA24-4336-9954-412E51F5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Transitive Relation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802F-ADF8-46DE-A339-A426EAC4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3600" dirty="0"/>
              <a:t>A relation R on a set A is called </a:t>
            </a:r>
            <a:r>
              <a:rPr lang="en-US" sz="3600" dirty="0">
                <a:solidFill>
                  <a:srgbClr val="FF0000"/>
                </a:solidFill>
              </a:rPr>
              <a:t>transitive</a:t>
            </a:r>
            <a:r>
              <a:rPr lang="en-US" sz="3600" dirty="0"/>
              <a:t> if whenever (a, b) </a:t>
            </a:r>
            <a:r>
              <a:rPr lang="en-IN" sz="3600" dirty="0"/>
              <a:t>∈ </a:t>
            </a:r>
            <a:r>
              <a:rPr lang="en-US" sz="3600" dirty="0"/>
              <a:t>R and (b, c) </a:t>
            </a:r>
            <a:r>
              <a:rPr lang="en-IN" sz="3600" dirty="0"/>
              <a:t>∈</a:t>
            </a:r>
            <a:r>
              <a:rPr lang="en-US" sz="3600" dirty="0"/>
              <a:t> R, then (a, c) </a:t>
            </a:r>
            <a:r>
              <a:rPr lang="en-IN" sz="3600" dirty="0"/>
              <a:t>∈</a:t>
            </a:r>
            <a:r>
              <a:rPr lang="en-US" sz="3600" dirty="0"/>
              <a:t> R, for all a, b, c </a:t>
            </a:r>
            <a:r>
              <a:rPr lang="en-IN" sz="3600" dirty="0"/>
              <a:t>∈ </a:t>
            </a:r>
            <a:r>
              <a:rPr lang="en-US" sz="3600" dirty="0"/>
              <a:t>A.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 The relation R on a set A is transitive if we have </a:t>
            </a:r>
          </a:p>
          <a:p>
            <a:pPr marL="0" indent="0" algn="just">
              <a:buNone/>
            </a:pPr>
            <a:r>
              <a:rPr lang="en-US" sz="3600" dirty="0"/>
              <a:t>    </a:t>
            </a:r>
            <a:r>
              <a:rPr lang="en-IN" sz="3600" dirty="0"/>
              <a:t>∀</a:t>
            </a:r>
            <a:r>
              <a:rPr lang="en-US" sz="3600" dirty="0"/>
              <a:t>a</a:t>
            </a:r>
            <a:r>
              <a:rPr lang="en-IN" sz="3600" dirty="0"/>
              <a:t>∀</a:t>
            </a:r>
            <a:r>
              <a:rPr lang="en-US" sz="3600" dirty="0"/>
              <a:t>b</a:t>
            </a:r>
            <a:r>
              <a:rPr lang="en-IN" sz="3600" dirty="0"/>
              <a:t>∀</a:t>
            </a:r>
            <a:r>
              <a:rPr lang="en-US" sz="3600" dirty="0"/>
              <a:t>c((a, b) </a:t>
            </a:r>
            <a:r>
              <a:rPr lang="en-IN" sz="3600" dirty="0"/>
              <a:t>∈</a:t>
            </a:r>
            <a:r>
              <a:rPr lang="en-US" sz="3600" dirty="0"/>
              <a:t> R and (b, c) </a:t>
            </a:r>
            <a:r>
              <a:rPr lang="en-IN" sz="3600" dirty="0"/>
              <a:t>∈</a:t>
            </a:r>
            <a:r>
              <a:rPr lang="en-US" sz="3600" dirty="0"/>
              <a:t> R) </a:t>
            </a:r>
            <a:r>
              <a:rPr lang="en-IN" sz="3600" dirty="0"/>
              <a:t>→</a:t>
            </a:r>
            <a:r>
              <a:rPr lang="en-US" sz="3600" dirty="0"/>
              <a:t> (a, c) </a:t>
            </a:r>
            <a:r>
              <a:rPr lang="en-IN" sz="3600" dirty="0"/>
              <a:t>∈</a:t>
            </a:r>
            <a:r>
              <a:rPr lang="en-US" sz="3600" dirty="0"/>
              <a:t> R).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4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B300-F134-4B73-A296-C4B22E81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E3A-316E-4A9D-BD9D-1E59863E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 = {(2, 1), (3,1), (3, 2), (4,1), (4, 2), (4, 3)}</a:t>
            </a:r>
          </a:p>
          <a:p>
            <a:endParaRPr lang="en-US" sz="4000" dirty="0"/>
          </a:p>
          <a:p>
            <a:r>
              <a:rPr lang="en-US" sz="4000" dirty="0"/>
              <a:t>R is transitive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62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107-5D33-4EAF-96FC-80A8AB83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4EBC3A-81EC-4C6D-B23C-1D10AC465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8242"/>
            <a:ext cx="9060402" cy="474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R is a relation on set X.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/>
              <a:t>I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Reflexive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for each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∈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i="1" dirty="0">
                <a:solidFill>
                  <a:srgbClr val="333333"/>
                </a:solidFill>
                <a:latin typeface="-apple-system"/>
              </a:rPr>
              <a:t>S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ymmetric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implies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Transitive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implies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i="1" dirty="0">
                <a:solidFill>
                  <a:srgbClr val="333333"/>
                </a:solidFill>
                <a:latin typeface="-apple-system"/>
              </a:rPr>
              <a:t>I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rreflexive 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)∉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for each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∈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8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C087-8655-484B-A230-C7560CEF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Representing Relations Using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B7F54-288F-4416-9E1C-7D4048BEB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427"/>
                <a:ext cx="10515600" cy="4756536"/>
              </a:xfrm>
            </p:spPr>
            <p:txBody>
              <a:bodyPr/>
              <a:lstStyle/>
              <a:p>
                <a:pPr algn="just"/>
                <a:r>
                  <a:rPr lang="en-US" sz="3200" dirty="0"/>
                  <a:t>A relation between finite sets can be represented using a </a:t>
                </a:r>
                <a:r>
                  <a:rPr lang="en-US" sz="3200" b="1" dirty="0"/>
                  <a:t>zero-one </a:t>
                </a:r>
                <a:r>
                  <a:rPr lang="en-US" sz="3200" dirty="0"/>
                  <a:t>matrix</a:t>
                </a:r>
              </a:p>
              <a:p>
                <a:pPr algn="just"/>
                <a:r>
                  <a:rPr lang="en-US" sz="3200" dirty="0"/>
                  <a:t>Suppose that R is a relation from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} to 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  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}.</a:t>
                </a:r>
              </a:p>
              <a:p>
                <a:pPr algn="just"/>
                <a:r>
                  <a:rPr lang="en-US" sz="3200" dirty="0"/>
                  <a:t> The relation R can be represented by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], where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B7F54-288F-4416-9E1C-7D4048BEB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427"/>
                <a:ext cx="10515600" cy="4756536"/>
              </a:xfrm>
              <a:blipFill>
                <a:blip r:embed="rId2"/>
                <a:stretch>
                  <a:fillRect l="-1333" t="-2692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0DDD21-4240-4BBF-8818-8833EFF9E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64" t="33527" r="51286" b="59871"/>
          <a:stretch/>
        </p:blipFill>
        <p:spPr>
          <a:xfrm>
            <a:off x="2725445" y="4412203"/>
            <a:ext cx="4101484" cy="14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E86-21E9-4136-A21F-294DD5A2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482C2B-81D1-4BE3-8F87-ADF8B4EB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08" t="47610" r="27583" b="44679"/>
          <a:stretch/>
        </p:blipFill>
        <p:spPr>
          <a:xfrm>
            <a:off x="829460" y="1260630"/>
            <a:ext cx="10258750" cy="148257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37632-E4E1-4F19-8EE8-2C70DD240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08" t="56677" r="27583" b="26886"/>
          <a:stretch/>
        </p:blipFill>
        <p:spPr>
          <a:xfrm>
            <a:off x="829460" y="3266982"/>
            <a:ext cx="10258750" cy="2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18E-F192-413A-8FA2-49E554C5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574DD-6546-4F8F-A6B4-9BF6804E4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52" t="45162" r="27468" b="41911"/>
          <a:stretch/>
        </p:blipFill>
        <p:spPr>
          <a:xfrm>
            <a:off x="444161" y="1797652"/>
            <a:ext cx="11303678" cy="225944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AB9B0E3-D2A7-4D84-9CEC-B87CAD94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2" t="58089" r="27468" b="34640"/>
          <a:stretch/>
        </p:blipFill>
        <p:spPr>
          <a:xfrm>
            <a:off x="444161" y="4057095"/>
            <a:ext cx="11303678" cy="12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2B7C-5D8D-4604-B45A-06600639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87888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Equivalence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9665-FE11-4AB7-BF91-EB28098A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 relation on a set A is called an equivalence relation if it is </a:t>
            </a:r>
            <a:r>
              <a:rPr lang="en-US" sz="3200" dirty="0">
                <a:solidFill>
                  <a:srgbClr val="0070C0"/>
                </a:solidFill>
              </a:rPr>
              <a:t>reflexive, symmetric, and transitive.</a:t>
            </a:r>
          </a:p>
          <a:p>
            <a:pPr marL="0" indent="0" algn="just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00B050"/>
                </a:solidFill>
              </a:rPr>
              <a:t>Example</a:t>
            </a:r>
          </a:p>
          <a:p>
            <a:pPr algn="just"/>
            <a:r>
              <a:rPr lang="en-US" sz="3200" dirty="0"/>
              <a:t> The relation “</a:t>
            </a:r>
            <a:r>
              <a:rPr lang="en-US" sz="3200" dirty="0">
                <a:solidFill>
                  <a:srgbClr val="FF0000"/>
                </a:solidFill>
              </a:rPr>
              <a:t>is equal to</a:t>
            </a:r>
            <a:r>
              <a:rPr lang="en-US" sz="3200" dirty="0"/>
              <a:t>”, denoted “=”, is an equivalence relation on the set of real numbers since for any x, y, z ∈ R: </a:t>
            </a:r>
          </a:p>
          <a:p>
            <a:pPr algn="just"/>
            <a:r>
              <a:rPr lang="en-US" sz="3200" dirty="0"/>
              <a:t>1. (Reflexivity) x = x, </a:t>
            </a:r>
          </a:p>
          <a:p>
            <a:pPr algn="just"/>
            <a:r>
              <a:rPr lang="en-US" sz="3200" dirty="0"/>
              <a:t>2. (Symmetry) if x = y then y = x, </a:t>
            </a:r>
          </a:p>
          <a:p>
            <a:pPr algn="just"/>
            <a:r>
              <a:rPr lang="en-US" sz="3200" dirty="0"/>
              <a:t>3. (Transitivity) if x = y and y = z then x = z. </a:t>
            </a:r>
          </a:p>
          <a:p>
            <a:pPr algn="just"/>
            <a:r>
              <a:rPr lang="en-US" sz="3200" dirty="0"/>
              <a:t>All of these are true.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774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781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MathJax_AMS</vt:lpstr>
      <vt:lpstr>MathJax_Caligraphic</vt:lpstr>
      <vt:lpstr>MathJax_Main</vt:lpstr>
      <vt:lpstr>MathJax_Math-italic</vt:lpstr>
      <vt:lpstr>Source Sans Pro</vt:lpstr>
      <vt:lpstr>Times New Roman</vt:lpstr>
      <vt:lpstr>Office Theme</vt:lpstr>
      <vt:lpstr>Discrete Mathematics BCSC0010</vt:lpstr>
      <vt:lpstr>Properties of Relations</vt:lpstr>
      <vt:lpstr>Transitive Relation</vt:lpstr>
      <vt:lpstr>Example</vt:lpstr>
      <vt:lpstr>Summary</vt:lpstr>
      <vt:lpstr>Representing Relations Using Matrices </vt:lpstr>
      <vt:lpstr>Example</vt:lpstr>
      <vt:lpstr>Example</vt:lpstr>
      <vt:lpstr>Equivalence Relation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swati saxena</cp:lastModifiedBy>
  <cp:revision>213</cp:revision>
  <dcterms:created xsi:type="dcterms:W3CDTF">2020-06-15T01:39:29Z</dcterms:created>
  <dcterms:modified xsi:type="dcterms:W3CDTF">2023-02-04T15:34:04Z</dcterms:modified>
</cp:coreProperties>
</file>