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06" r:id="rId3"/>
    <p:sldId id="280" r:id="rId4"/>
    <p:sldId id="281" r:id="rId5"/>
    <p:sldId id="257" r:id="rId6"/>
    <p:sldId id="258" r:id="rId7"/>
    <p:sldId id="283" r:id="rId8"/>
    <p:sldId id="284" r:id="rId9"/>
    <p:sldId id="262" r:id="rId10"/>
    <p:sldId id="31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D932-A1B5-4898-98EF-BF0704350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A30C9-8FE8-433B-83C9-D05F090B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1016-B2DF-4966-B4AB-7EB42689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2ECA-6F7A-4826-B490-4D6518797D60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FC0C-4C1D-4616-A5D3-5CA13E5A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292DA-06FE-406A-9113-7938C3E3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2F3-F179-4F0D-85DA-82DB98516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0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9CE3-A4FA-495F-A926-D07B8291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57C08-7F8E-4D2B-B568-9A866AA3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D79F-29C4-4AEC-B063-F82C6E7E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2ECA-6F7A-4826-B490-4D6518797D60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E280-53A2-4D5E-BBD9-B52EC2FD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8D2ED-A35F-4EE4-A459-E4B777FC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2F3-F179-4F0D-85DA-82DB98516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9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2617F-4328-4039-A5FE-DE75454B9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87511-A330-47F0-9885-C354FBA8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C17CD-274D-4B19-AD38-23F72793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2ECA-6F7A-4826-B490-4D6518797D60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D0F2-1356-4C40-BBD6-FE509EA6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0FFF-D83A-4820-8E15-D0B16F4E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2F3-F179-4F0D-85DA-82DB98516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2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8988-71DD-4D27-A389-B7B23CA8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3AB6-06C3-45FE-B8D8-D6A45912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919D-220B-4938-8C4C-A00F680E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2ECA-6F7A-4826-B490-4D6518797D60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B978-26E3-42C0-8739-3FEB915F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9DC9-13DD-482D-8F43-E496A0F1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2F3-F179-4F0D-85DA-82DB98516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9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9E9C-1B95-4F99-8C26-CB548D3A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4C80B-9E48-441D-999A-683450EF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4B09-AC8C-45C4-A27A-D4C91DAB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2ECA-6F7A-4826-B490-4D6518797D60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C373-08DE-45D5-9381-C9992FB3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2611-CBB5-43CE-91D4-22AA67A2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2F3-F179-4F0D-85DA-82DB98516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1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4098-D5D2-4042-B3CB-67DDA19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0775-6817-4C2B-90AE-056A5C33E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599FB-0690-447C-86E2-09B801496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C1D4A-9BF4-4CA5-8CC0-0B654AE9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2ECA-6F7A-4826-B490-4D6518797D60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57BD-2E57-48DD-97E8-32D062E8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B0CC1-3906-4892-B19F-594A87C6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2F3-F179-4F0D-85DA-82DB98516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22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6D78-D522-4707-A5BF-C23AFB2F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25379-91B9-46E1-B2D2-91F3CB27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608E-EC04-43D7-BA88-2E90F5983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2DDD2-4E58-4638-BE0C-07579E495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A5495-9BE4-411B-92B5-C2F02F3FA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CB797-BD86-46A6-A01F-5D7EAFF1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2ECA-6F7A-4826-B490-4D6518797D60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ED01D-24B4-43F3-9E8A-9BDEC712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E02E6-F6B1-4B77-BA17-36973D9C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2F3-F179-4F0D-85DA-82DB98516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4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4BE5-6706-4ECF-84CB-BFFD8CE9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283E7-7D51-4EA0-96AB-5EC3446A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2ECA-6F7A-4826-B490-4D6518797D60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EF303-E105-4753-AE65-8F7B4442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E8ACF-E847-4634-B197-386B484B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2F3-F179-4F0D-85DA-82DB98516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6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C8EB2-6F15-4318-B5E4-7CF02A5F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2ECA-6F7A-4826-B490-4D6518797D60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19343-7339-47D1-A0B4-9393C563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7AE8C-674E-4466-BBFB-F566E82D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2F3-F179-4F0D-85DA-82DB98516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1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D231-55FD-40D6-8CF3-58CA5521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0084-D77D-40C4-8818-4BF4D4AB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83AEC-CB7F-42A8-82CA-726A0C753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6F505-161D-4DE1-8367-55C37206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2ECA-6F7A-4826-B490-4D6518797D60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FE1E-B9E4-4EC5-AD08-0C73CD8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FD5D6-F929-4737-A98A-86D044F0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2F3-F179-4F0D-85DA-82DB98516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4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4259-2C2D-4754-840F-F0FD6C2C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AA73F-F2BD-4E0F-AD8F-FE12FBF3E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F0F5-92F9-44A1-91C0-8E44D1E60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5709-712B-4958-8A64-2F7C2400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2ECA-6F7A-4826-B490-4D6518797D60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8E935-E0E1-43DA-9C83-9A5DE4FE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CC119-77D9-4E0B-82B6-2ED6D79F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92F3-F179-4F0D-85DA-82DB98516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2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824E1-84AB-46EE-B628-66CC44D4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216FF-F93D-4757-9FBB-D418664F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7818-664C-4B5A-8236-62D1131CE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2ECA-6F7A-4826-B490-4D6518797D60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6022-68AF-4B40-962B-32593914E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222C-D8DB-486D-9AAB-4EB8ED125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92F3-F179-4F0D-85DA-82DB98516EA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85746-D372-4CBF-B195-83C35F8F83EE}"/>
              </a:ext>
            </a:extLst>
          </p:cNvPr>
          <p:cNvSpPr/>
          <p:nvPr userDrawn="1"/>
        </p:nvSpPr>
        <p:spPr>
          <a:xfrm>
            <a:off x="10506808" y="17584"/>
            <a:ext cx="1667608" cy="791308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95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699022"/>
            <a:ext cx="6858000" cy="2839046"/>
          </a:xfrm>
        </p:spPr>
        <p:txBody>
          <a:bodyPr>
            <a:normAutofit/>
          </a:bodyPr>
          <a:lstStyle/>
          <a:p>
            <a: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b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b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Theory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532" y="4538068"/>
            <a:ext cx="6858000" cy="1241822"/>
          </a:xfrm>
        </p:spPr>
        <p:txBody>
          <a:bodyPr>
            <a:normAutofit/>
          </a:bodyPr>
          <a:lstStyle/>
          <a:p>
            <a:r>
              <a:rPr lang="en-IN" sz="3600" dirty="0"/>
              <a:t>(Algebraic Structures: </a:t>
            </a:r>
            <a:r>
              <a:rPr lang="en-IN" sz="3600" dirty="0" err="1"/>
              <a:t>Semigroup,Monoid,Group</a:t>
            </a:r>
            <a:r>
              <a:rPr lang="en-IN" sz="3600" dirty="0"/>
              <a:t>)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Example2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2. </a:t>
            </a:r>
            <a:r>
              <a:rPr lang="en-US" u="sng" dirty="0" err="1"/>
              <a:t>Associativity</a:t>
            </a:r>
            <a:r>
              <a:rPr lang="en-US" dirty="0"/>
              <a:t>:  We know that addition of integers is associative.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                     i.e., (</a:t>
            </a:r>
            <a:r>
              <a:rPr lang="en-US" dirty="0" err="1"/>
              <a:t>a+b</a:t>
            </a:r>
            <a:r>
              <a:rPr lang="en-US" dirty="0"/>
              <a:t>)+c = a+(</a:t>
            </a:r>
            <a:r>
              <a:rPr lang="en-US" dirty="0" err="1"/>
              <a:t>b+c</a:t>
            </a:r>
            <a:r>
              <a:rPr lang="en-US" dirty="0"/>
              <a:t>)    for all </a:t>
            </a:r>
            <a:r>
              <a:rPr lang="en-US" dirty="0" err="1"/>
              <a:t>a,b,c</a:t>
            </a:r>
            <a:r>
              <a:rPr lang="en-US" dirty="0"/>
              <a:t>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Z.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3. </a:t>
            </a:r>
            <a:r>
              <a:rPr lang="en-US" u="sng" dirty="0"/>
              <a:t>Identity </a:t>
            </a:r>
            <a:r>
              <a:rPr lang="en-US" dirty="0"/>
              <a:t>:  We have   0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Z   and   a + 0 = a   for all a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Z 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               </a:t>
            </a:r>
            <a:r>
              <a:rPr lang="en-US" dirty="0">
                <a:latin typeface="Symbol" pitchFamily="16" charset="2"/>
              </a:rPr>
              <a:t></a:t>
            </a:r>
            <a:r>
              <a:rPr lang="en-US" dirty="0"/>
              <a:t>  Identity element exists, and  ‘0’ is the identity element.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4. </a:t>
            </a:r>
            <a:r>
              <a:rPr lang="en-US" u="sng" dirty="0"/>
              <a:t>Inverse</a:t>
            </a:r>
            <a:r>
              <a:rPr lang="en-US" dirty="0"/>
              <a:t>:  To each  a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Z , we have  – a 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Z  such that 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                   a + ( – a  ) = 0 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   Each element in Z has an inverse.</a:t>
            </a:r>
          </a:p>
          <a:p>
            <a:r>
              <a:rPr lang="en-IN" b="1" dirty="0">
                <a:solidFill>
                  <a:srgbClr val="00B050"/>
                </a:solidFill>
              </a:rPr>
              <a:t>Hence, (Z,+) is a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Example2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5. </a:t>
            </a:r>
            <a:r>
              <a:rPr lang="en-US" u="sng" dirty="0" err="1"/>
              <a:t>Commutativity</a:t>
            </a:r>
            <a:r>
              <a:rPr lang="en-US" dirty="0"/>
              <a:t>: We know that addition of integers is commutative.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           i.e.,   a + b =  b +a     for all </a:t>
            </a:r>
            <a:r>
              <a:rPr lang="en-US" dirty="0" err="1"/>
              <a:t>a,b</a:t>
            </a:r>
            <a:r>
              <a:rPr lang="en-US" dirty="0"/>
              <a:t>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Z.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solidFill>
                  <a:srgbClr val="00B050"/>
                </a:solidFill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Hence,  ( Z , + ) is an </a:t>
            </a:r>
            <a:r>
              <a:rPr lang="en-US" b="1" dirty="0" err="1">
                <a:solidFill>
                  <a:srgbClr val="00B050"/>
                </a:solidFill>
              </a:rPr>
              <a:t>abelian</a:t>
            </a:r>
            <a:r>
              <a:rPr lang="en-US" b="1" dirty="0">
                <a:solidFill>
                  <a:srgbClr val="00B050"/>
                </a:solidFill>
              </a:rPr>
              <a:t> group.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Modulo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b="1" u="sng" dirty="0"/>
              <a:t>Addition modulo m</a:t>
            </a:r>
            <a:r>
              <a:rPr lang="en-US" b="1" dirty="0"/>
              <a:t>    (  +</a:t>
            </a:r>
            <a:r>
              <a:rPr lang="en-US" b="1" baseline="-25000" dirty="0"/>
              <a:t>m </a:t>
            </a:r>
            <a:r>
              <a:rPr lang="en-US" b="1" dirty="0"/>
              <a:t>)</a:t>
            </a:r>
          </a:p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Let m is a positive integer. For any two positive integers a and b</a:t>
            </a:r>
          </a:p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a  </a:t>
            </a:r>
            <a:r>
              <a:rPr lang="en-US" sz="2400" dirty="0"/>
              <a:t>+</a:t>
            </a:r>
            <a:r>
              <a:rPr lang="en-US" sz="2400" baseline="-25000" dirty="0"/>
              <a:t>m  </a:t>
            </a:r>
            <a:r>
              <a:rPr lang="en-US" dirty="0">
                <a:cs typeface="Times New Roman" pitchFamily="16" charset="0"/>
              </a:rPr>
              <a:t>b  =   a + b    if   a + b &lt; m</a:t>
            </a:r>
          </a:p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a  </a:t>
            </a:r>
            <a:r>
              <a:rPr lang="en-US" sz="2400" dirty="0"/>
              <a:t>+</a:t>
            </a:r>
            <a:r>
              <a:rPr lang="en-US" sz="2400" baseline="-25000" dirty="0"/>
              <a:t>m  </a:t>
            </a:r>
            <a:r>
              <a:rPr lang="en-US" dirty="0">
                <a:cs typeface="Times New Roman" pitchFamily="16" charset="0"/>
              </a:rPr>
              <a:t>b  =      r        if   a + b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</a:t>
            </a:r>
            <a:r>
              <a:rPr lang="en-US" dirty="0">
                <a:cs typeface="Times New Roman" pitchFamily="16" charset="0"/>
              </a:rPr>
              <a:t> m    </a:t>
            </a:r>
          </a:p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where r is the remainder obtained by dividing (</a:t>
            </a:r>
            <a:r>
              <a:rPr lang="en-US" dirty="0" err="1">
                <a:cs typeface="Times New Roman" pitchFamily="16" charset="0"/>
              </a:rPr>
              <a:t>a+b</a:t>
            </a:r>
            <a:r>
              <a:rPr lang="en-US" dirty="0">
                <a:cs typeface="Times New Roman" pitchFamily="16" charset="0"/>
              </a:rPr>
              <a:t>) with m.</a:t>
            </a:r>
          </a:p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2</a:t>
            </a:r>
            <a:r>
              <a:rPr lang="en-IN" dirty="0">
                <a:cs typeface="Times New Roman" pitchFamily="16" charset="0"/>
              </a:rPr>
              <a:t> +</a:t>
            </a:r>
            <a:r>
              <a:rPr lang="en-IN" baseline="-25000" dirty="0">
                <a:cs typeface="Times New Roman" pitchFamily="16" charset="0"/>
              </a:rPr>
              <a:t>6</a:t>
            </a:r>
            <a:r>
              <a:rPr lang="en-IN" dirty="0">
                <a:cs typeface="Times New Roman" pitchFamily="16" charset="0"/>
              </a:rPr>
              <a:t> 3=5,      </a:t>
            </a:r>
          </a:p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dirty="0">
                <a:cs typeface="Times New Roman" pitchFamily="16" charset="0"/>
              </a:rPr>
              <a:t> 4 +</a:t>
            </a:r>
            <a:r>
              <a:rPr lang="en-IN" baseline="-25000" dirty="0">
                <a:cs typeface="Times New Roman" pitchFamily="16" charset="0"/>
              </a:rPr>
              <a:t>6</a:t>
            </a:r>
            <a:r>
              <a:rPr lang="en-IN" dirty="0">
                <a:cs typeface="Times New Roman" pitchFamily="16" charset="0"/>
              </a:rPr>
              <a:t> 5=3</a:t>
            </a:r>
            <a:endParaRPr lang="en-US" dirty="0">
              <a:cs typeface="Times New Roman" pitchFamily="16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Modulo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spcBef>
                <a:spcPts val="4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b="1" u="sng" dirty="0">
                <a:cs typeface="Times New Roman" pitchFamily="16" charset="0"/>
              </a:rPr>
              <a:t>Multiplication modulo  p</a:t>
            </a:r>
            <a:r>
              <a:rPr lang="en-US" b="1" dirty="0">
                <a:cs typeface="Times New Roman" pitchFamily="16" charset="0"/>
              </a:rPr>
              <a:t>   ( </a:t>
            </a:r>
            <a:r>
              <a:rPr lang="en-US" sz="2400" b="1" dirty="0">
                <a:latin typeface="Symbol" pitchFamily="16" charset="2"/>
              </a:rPr>
              <a:t></a:t>
            </a:r>
            <a:r>
              <a:rPr lang="en-US" sz="2400" b="1" baseline="-25000" dirty="0"/>
              <a:t>p </a:t>
            </a:r>
            <a:r>
              <a:rPr lang="en-US" sz="2400" b="1" dirty="0"/>
              <a:t>)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let  p is a positive integer. For any two positive integers a and b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a  </a:t>
            </a:r>
            <a:r>
              <a:rPr lang="en-US" sz="2400" dirty="0">
                <a:latin typeface="Symbol" pitchFamily="16" charset="2"/>
              </a:rPr>
              <a:t></a:t>
            </a:r>
            <a:r>
              <a:rPr lang="en-US" sz="2400" baseline="-25000" dirty="0"/>
              <a:t>p  </a:t>
            </a:r>
            <a:r>
              <a:rPr lang="en-US" dirty="0">
                <a:cs typeface="Times New Roman" pitchFamily="16" charset="0"/>
              </a:rPr>
              <a:t>b  =   a b        if   a b &lt; p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a  </a:t>
            </a:r>
            <a:r>
              <a:rPr lang="en-US" sz="2400" baseline="-25000" dirty="0"/>
              <a:t> </a:t>
            </a:r>
            <a:r>
              <a:rPr lang="en-US" sz="2400" dirty="0">
                <a:latin typeface="Symbol" pitchFamily="16" charset="2"/>
              </a:rPr>
              <a:t></a:t>
            </a:r>
            <a:r>
              <a:rPr lang="en-US" sz="2400" baseline="-25000" dirty="0"/>
              <a:t>p  </a:t>
            </a:r>
            <a:r>
              <a:rPr lang="en-US" dirty="0">
                <a:cs typeface="Times New Roman" pitchFamily="16" charset="0"/>
              </a:rPr>
              <a:t>b  =      r        if   a b </a:t>
            </a:r>
            <a:r>
              <a:rPr lang="en-US" dirty="0">
                <a:latin typeface="Symbol" pitchFamily="16" charset="2"/>
                <a:cs typeface="Times New Roman" pitchFamily="16" charset="0"/>
              </a:rPr>
              <a:t></a:t>
            </a:r>
            <a:r>
              <a:rPr lang="en-US" dirty="0">
                <a:cs typeface="Times New Roman" pitchFamily="16" charset="0"/>
              </a:rPr>
              <a:t> p    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where  r is the remainder obtained by dividing (</a:t>
            </a:r>
            <a:r>
              <a:rPr lang="en-US" dirty="0" err="1">
                <a:cs typeface="Times New Roman" pitchFamily="16" charset="0"/>
              </a:rPr>
              <a:t>ab</a:t>
            </a:r>
            <a:r>
              <a:rPr lang="en-US" dirty="0">
                <a:cs typeface="Times New Roman" pitchFamily="16" charset="0"/>
              </a:rPr>
              <a:t>) with p.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dirty="0">
              <a:cs typeface="Times New Roman" pitchFamily="16" charset="0"/>
            </a:endParaRP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3 </a:t>
            </a:r>
            <a:r>
              <a:rPr lang="en-US" sz="2400" baseline="-25000" dirty="0"/>
              <a:t> </a:t>
            </a:r>
            <a:r>
              <a:rPr lang="en-US" sz="2400" dirty="0">
                <a:latin typeface="Symbol" pitchFamily="16" charset="2"/>
              </a:rPr>
              <a:t></a:t>
            </a:r>
            <a:r>
              <a:rPr lang="en-US" baseline="-25000" dirty="0"/>
              <a:t>5</a:t>
            </a:r>
            <a:r>
              <a:rPr lang="en-US" dirty="0"/>
              <a:t>  4  = 2     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5</a:t>
            </a:r>
            <a:r>
              <a:rPr lang="en-US" baseline="-25000" dirty="0"/>
              <a:t>  </a:t>
            </a:r>
            <a:r>
              <a:rPr lang="en-US" sz="2400" baseline="-25000" dirty="0"/>
              <a:t> </a:t>
            </a:r>
            <a:r>
              <a:rPr lang="en-US" sz="2400" dirty="0">
                <a:latin typeface="Symbol" pitchFamily="16" charset="2"/>
              </a:rPr>
              <a:t></a:t>
            </a:r>
            <a:r>
              <a:rPr lang="en-US" baseline="-25000" dirty="0"/>
              <a:t>5</a:t>
            </a:r>
            <a:r>
              <a:rPr lang="en-US" dirty="0"/>
              <a:t>  4  = 0    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2 </a:t>
            </a:r>
            <a:r>
              <a:rPr lang="en-US" baseline="-25000" dirty="0"/>
              <a:t> </a:t>
            </a:r>
            <a:r>
              <a:rPr lang="en-US" sz="2400" baseline="-25000" dirty="0"/>
              <a:t> </a:t>
            </a:r>
            <a:r>
              <a:rPr lang="en-US" sz="2400" dirty="0">
                <a:latin typeface="Symbol" pitchFamily="16" charset="2"/>
              </a:rPr>
              <a:t></a:t>
            </a:r>
            <a:r>
              <a:rPr lang="en-US" baseline="-25000" dirty="0"/>
              <a:t>5</a:t>
            </a:r>
            <a:r>
              <a:rPr lang="en-US" dirty="0"/>
              <a:t>  2  = 4 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dirty="0">
              <a:cs typeface="Times New Roman" pitchFamily="16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975"/>
            <a:ext cx="10515600" cy="50139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FF0000"/>
                </a:solidFill>
                <a:cs typeface="Times New Roman" pitchFamily="16" charset="0"/>
              </a:rPr>
              <a:t>Show that the set G = {0,1,2,3,4,5} is an </a:t>
            </a:r>
            <a:r>
              <a:rPr lang="en-IN" sz="2400" b="1" dirty="0" err="1">
                <a:solidFill>
                  <a:srgbClr val="FF0000"/>
                </a:solidFill>
                <a:cs typeface="Times New Roman" pitchFamily="16" charset="0"/>
              </a:rPr>
              <a:t>abelian</a:t>
            </a:r>
            <a:r>
              <a:rPr lang="en-IN" sz="2400" b="1" dirty="0">
                <a:solidFill>
                  <a:srgbClr val="FF0000"/>
                </a:solidFill>
                <a:cs typeface="Times New Roman" pitchFamily="16" charset="0"/>
              </a:rPr>
              <a:t> group with respect to addition modulo 6.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dirty="0">
                <a:solidFill>
                  <a:srgbClr val="FF0000"/>
                </a:solidFill>
                <a:cs typeface="Times New Roman" pitchFamily="16" charset="0"/>
              </a:rPr>
              <a:t>   Solution: </a:t>
            </a:r>
            <a:r>
              <a:rPr lang="en-IN" dirty="0">
                <a:cs typeface="Times New Roman" pitchFamily="16" charset="0"/>
              </a:rPr>
              <a:t>The composition table of G is 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dirty="0">
              <a:cs typeface="Times New Roman" pitchFamily="16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46126" t="46063" r="32844" b="28344"/>
          <a:stretch>
            <a:fillRect/>
          </a:stretch>
        </p:blipFill>
        <p:spPr bwMode="auto">
          <a:xfrm>
            <a:off x="838200" y="2705578"/>
            <a:ext cx="4614051" cy="315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IN" dirty="0"/>
              <a:t>1. </a:t>
            </a:r>
            <a:r>
              <a:rPr lang="en-IN" u="sng" dirty="0"/>
              <a:t>Closure property: </a:t>
            </a:r>
            <a:r>
              <a:rPr lang="en-IN" dirty="0"/>
              <a:t>  Since all the entries of the composition table are the elements of the given set, the set G is closed under  </a:t>
            </a:r>
            <a:r>
              <a:rPr lang="en-IN" dirty="0">
                <a:cs typeface="Times New Roman" pitchFamily="16" charset="0"/>
              </a:rPr>
              <a:t>+</a:t>
            </a:r>
            <a:r>
              <a:rPr lang="en-IN" baseline="-25000" dirty="0">
                <a:cs typeface="Times New Roman" pitchFamily="16" charset="0"/>
              </a:rPr>
              <a:t>6  </a:t>
            </a:r>
            <a:r>
              <a:rPr lang="en-IN" dirty="0"/>
              <a:t>.</a:t>
            </a:r>
          </a:p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dirty="0"/>
          </a:p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2. </a:t>
            </a:r>
            <a:r>
              <a:rPr lang="en-US" u="sng" dirty="0" err="1"/>
              <a:t>Associativity</a:t>
            </a:r>
            <a:r>
              <a:rPr lang="en-US" dirty="0"/>
              <a:t>:  The binary operation </a:t>
            </a:r>
            <a:r>
              <a:rPr lang="en-US" dirty="0">
                <a:cs typeface="Times New Roman" pitchFamily="16" charset="0"/>
              </a:rPr>
              <a:t>+</a:t>
            </a:r>
            <a:r>
              <a:rPr lang="en-US" baseline="-25000" dirty="0">
                <a:cs typeface="Times New Roman" pitchFamily="16" charset="0"/>
              </a:rPr>
              <a:t>6</a:t>
            </a:r>
            <a:r>
              <a:rPr lang="en-US" dirty="0"/>
              <a:t> is  associative in G.</a:t>
            </a:r>
          </a:p>
          <a:p>
            <a:pPr marL="447675" indent="-447675" algn="just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         for ex.   (2 </a:t>
            </a:r>
            <a:r>
              <a:rPr lang="en-US" dirty="0">
                <a:cs typeface="Times New Roman" pitchFamily="16" charset="0"/>
              </a:rPr>
              <a:t>+</a:t>
            </a:r>
            <a:r>
              <a:rPr lang="en-US" baseline="-25000" dirty="0">
                <a:cs typeface="Times New Roman" pitchFamily="16" charset="0"/>
              </a:rPr>
              <a:t>6  </a:t>
            </a:r>
            <a:r>
              <a:rPr lang="en-US" dirty="0">
                <a:cs typeface="Times New Roman" pitchFamily="16" charset="0"/>
              </a:rPr>
              <a:t>3) +</a:t>
            </a:r>
            <a:r>
              <a:rPr lang="en-US" baseline="-25000" dirty="0">
                <a:cs typeface="Times New Roman" pitchFamily="16" charset="0"/>
              </a:rPr>
              <a:t>6 </a:t>
            </a:r>
            <a:r>
              <a:rPr lang="en-US" dirty="0">
                <a:cs typeface="Times New Roman" pitchFamily="16" charset="0"/>
              </a:rPr>
              <a:t> 4    = 5 +</a:t>
            </a:r>
            <a:r>
              <a:rPr lang="en-US" baseline="-25000" dirty="0">
                <a:cs typeface="Times New Roman" pitchFamily="16" charset="0"/>
              </a:rPr>
              <a:t>6</a:t>
            </a:r>
            <a:r>
              <a:rPr lang="en-US" dirty="0">
                <a:cs typeface="Times New Roman" pitchFamily="16" charset="0"/>
              </a:rPr>
              <a:t> 4 = 3    and</a:t>
            </a:r>
          </a:p>
          <a:p>
            <a:pPr marL="447675" indent="-447675" algn="just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                   </a:t>
            </a:r>
            <a:r>
              <a:rPr lang="en-US" dirty="0"/>
              <a:t>2 </a:t>
            </a:r>
            <a:r>
              <a:rPr lang="en-US" dirty="0">
                <a:cs typeface="Times New Roman" pitchFamily="16" charset="0"/>
              </a:rPr>
              <a:t>+</a:t>
            </a:r>
            <a:r>
              <a:rPr lang="en-US" baseline="-25000" dirty="0">
                <a:cs typeface="Times New Roman" pitchFamily="16" charset="0"/>
              </a:rPr>
              <a:t>6 </a:t>
            </a:r>
            <a:r>
              <a:rPr lang="en-US" dirty="0">
                <a:cs typeface="Times New Roman" pitchFamily="16" charset="0"/>
              </a:rPr>
              <a:t>( 3 +</a:t>
            </a:r>
            <a:r>
              <a:rPr lang="en-US" baseline="-25000" dirty="0">
                <a:cs typeface="Times New Roman" pitchFamily="16" charset="0"/>
              </a:rPr>
              <a:t>6 </a:t>
            </a:r>
            <a:r>
              <a:rPr lang="en-US" dirty="0">
                <a:cs typeface="Times New Roman" pitchFamily="16" charset="0"/>
              </a:rPr>
              <a:t> 4 )  = 2 +</a:t>
            </a:r>
            <a:r>
              <a:rPr lang="en-US" baseline="-25000" dirty="0">
                <a:cs typeface="Times New Roman" pitchFamily="16" charset="0"/>
              </a:rPr>
              <a:t>6</a:t>
            </a:r>
            <a:r>
              <a:rPr lang="en-US" dirty="0">
                <a:cs typeface="Times New Roman" pitchFamily="16" charset="0"/>
              </a:rPr>
              <a:t> 1 = 3</a:t>
            </a:r>
          </a:p>
          <a:p>
            <a:pPr marL="447675" indent="-447675" algn="just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dirty="0">
              <a:cs typeface="Times New Roman" pitchFamily="16" charset="0"/>
            </a:endParaRPr>
          </a:p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3. </a:t>
            </a:r>
            <a:r>
              <a:rPr lang="en-US" u="sng" dirty="0"/>
              <a:t>Identity </a:t>
            </a:r>
            <a:r>
              <a:rPr lang="en-US" dirty="0"/>
              <a:t>:  Here, The first row of the table coincides with the top row.   The element heading that row , i.e., 0 is the identity element. </a:t>
            </a:r>
          </a:p>
          <a:p>
            <a:pPr marL="447675" indent="-447675">
              <a:spcBef>
                <a:spcPts val="6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dirty="0"/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dirty="0"/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 algn="just">
              <a:spcBef>
                <a:spcPts val="6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4.  </a:t>
            </a:r>
            <a:r>
              <a:rPr lang="en-US" u="sng" dirty="0"/>
              <a:t>Inverse</a:t>
            </a:r>
            <a:r>
              <a:rPr lang="en-US" dirty="0"/>
              <a:t>: From the composition table, we see that the inverse elements of  0, 1, 2, 3, 4, 5  are  0, </a:t>
            </a:r>
            <a:r>
              <a:rPr lang="en-US" dirty="0">
                <a:cs typeface="Times New Roman" pitchFamily="16" charset="0"/>
              </a:rPr>
              <a:t>5, 4, 3, 2, 1</a:t>
            </a:r>
            <a:r>
              <a:rPr lang="en-US" dirty="0"/>
              <a:t>   respectively</a:t>
            </a:r>
            <a:r>
              <a:rPr lang="en-US" sz="3600" dirty="0"/>
              <a:t>.</a:t>
            </a:r>
          </a:p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5. </a:t>
            </a:r>
            <a:r>
              <a:rPr lang="en-US" dirty="0" err="1"/>
              <a:t>Commutativity</a:t>
            </a:r>
            <a:r>
              <a:rPr lang="en-US" dirty="0"/>
              <a:t>:  The corresponding rows and columns of the table are identical. Therefore,</a:t>
            </a:r>
            <a:r>
              <a:rPr lang="en-US" sz="3600" dirty="0"/>
              <a:t> </a:t>
            </a:r>
            <a:r>
              <a:rPr lang="en-US" dirty="0"/>
              <a:t>the binary operation  </a:t>
            </a:r>
            <a:r>
              <a:rPr lang="en-US" dirty="0">
                <a:cs typeface="Times New Roman" pitchFamily="16" charset="0"/>
              </a:rPr>
              <a:t>+</a:t>
            </a:r>
            <a:r>
              <a:rPr lang="en-US" baseline="-25000" dirty="0">
                <a:cs typeface="Times New Roman" pitchFamily="16" charset="0"/>
              </a:rPr>
              <a:t>6</a:t>
            </a:r>
            <a:r>
              <a:rPr lang="en-US" dirty="0"/>
              <a:t>  is commutative.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Hence, (G, </a:t>
            </a:r>
            <a:r>
              <a:rPr lang="en-US" dirty="0">
                <a:solidFill>
                  <a:srgbClr val="FF0000"/>
                </a:solidFill>
                <a:cs typeface="Times New Roman" pitchFamily="16" charset="0"/>
              </a:rPr>
              <a:t>+</a:t>
            </a:r>
            <a:r>
              <a:rPr lang="en-US" baseline="-25000" dirty="0">
                <a:solidFill>
                  <a:srgbClr val="FF0000"/>
                </a:solidFill>
                <a:cs typeface="Times New Roman" pitchFamily="16" charset="0"/>
              </a:rPr>
              <a:t>6</a:t>
            </a:r>
            <a:r>
              <a:rPr lang="en-US" dirty="0">
                <a:solidFill>
                  <a:srgbClr val="FF0000"/>
                </a:solidFill>
              </a:rPr>
              <a:t> ) is an </a:t>
            </a:r>
            <a:r>
              <a:rPr lang="en-US" dirty="0" err="1">
                <a:solidFill>
                  <a:srgbClr val="FF0000"/>
                </a:solidFill>
              </a:rPr>
              <a:t>abelian</a:t>
            </a:r>
            <a:r>
              <a:rPr lang="en-US" dirty="0">
                <a:solidFill>
                  <a:srgbClr val="FF0000"/>
                </a:solidFill>
              </a:rPr>
              <a:t> group.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basic algebraic structures/systems are:</a:t>
            </a:r>
          </a:p>
          <a:p>
            <a:endParaRPr lang="en-IN" dirty="0"/>
          </a:p>
          <a:p>
            <a:pPr marL="447675" indent="-447675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Semigroup</a:t>
            </a:r>
          </a:p>
          <a:p>
            <a:pPr marL="447675" indent="-447675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Monoid</a:t>
            </a:r>
          </a:p>
          <a:p>
            <a:pPr marL="447675" indent="-447675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Group</a:t>
            </a:r>
          </a:p>
          <a:p>
            <a:pPr marL="447675" indent="-447675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Ring</a:t>
            </a:r>
          </a:p>
          <a:p>
            <a:pPr marL="447675" indent="-447675"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Field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Semigroup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3200" dirty="0">
                <a:cs typeface="Times New Roman" pitchFamily="16" charset="0"/>
              </a:rPr>
              <a:t>An algebraic system (A, *) is said to be a semigroup if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3200" dirty="0">
              <a:cs typeface="Times New Roman" pitchFamily="16" charset="0"/>
            </a:endParaRP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3200" dirty="0">
                <a:cs typeface="Times New Roman" pitchFamily="16" charset="0"/>
              </a:rPr>
              <a:t>    </a:t>
            </a:r>
            <a:r>
              <a:rPr lang="en-US" sz="3200" dirty="0">
                <a:solidFill>
                  <a:srgbClr val="00B050"/>
                </a:solidFill>
                <a:cs typeface="Times New Roman" pitchFamily="16" charset="0"/>
              </a:rPr>
              <a:t>1. * is closed operation on A. 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3200" dirty="0">
                <a:solidFill>
                  <a:srgbClr val="00B050"/>
                </a:solidFill>
                <a:cs typeface="Times New Roman" pitchFamily="16" charset="0"/>
              </a:rPr>
              <a:t>    2. * is an associative operation, for all a, b, c in A</a:t>
            </a:r>
            <a:r>
              <a:rPr lang="en-US" sz="3200" dirty="0">
                <a:cs typeface="Times New Roman" pitchFamily="16" charset="0"/>
              </a:rPr>
              <a:t>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dirty="0">
              <a:cs typeface="Times New Roman" pitchFamily="16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Times New Roman" pitchFamily="16" charset="0"/>
              </a:rPr>
              <a:t>Monoid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3600" dirty="0">
                <a:cs typeface="Times New Roman" pitchFamily="16" charset="0"/>
              </a:rPr>
              <a:t>An algebraic system (A, *) is said to be a </a:t>
            </a:r>
            <a:r>
              <a:rPr lang="en-US" sz="3600" b="1" dirty="0">
                <a:cs typeface="Times New Roman" pitchFamily="16" charset="0"/>
              </a:rPr>
              <a:t>monoid </a:t>
            </a:r>
            <a:r>
              <a:rPr lang="en-US" sz="3600" dirty="0">
                <a:cs typeface="Times New Roman" pitchFamily="16" charset="0"/>
              </a:rPr>
              <a:t>if the following conditions are satisfied: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3600" dirty="0">
                <a:cs typeface="Times New Roman" pitchFamily="16" charset="0"/>
              </a:rPr>
              <a:t>        1)   *  is a closed operation in A.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3600" dirty="0">
                <a:cs typeface="Times New Roman" pitchFamily="16" charset="0"/>
              </a:rPr>
              <a:t>        2)   *  is an associative operation in A.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3600" dirty="0">
                <a:cs typeface="Times New Roman" pitchFamily="16" charset="0"/>
              </a:rPr>
              <a:t>        3)  There is an identity in A.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itchFamily="16" charset="0"/>
              </a:rPr>
              <a:t>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An algebraic system (G, *) is said to be a </a:t>
            </a:r>
            <a:r>
              <a:rPr lang="en-US" b="1" dirty="0">
                <a:cs typeface="Times New Roman" pitchFamily="16" charset="0"/>
              </a:rPr>
              <a:t>group </a:t>
            </a:r>
            <a:r>
              <a:rPr lang="en-US" dirty="0">
                <a:cs typeface="Times New Roman" pitchFamily="16" charset="0"/>
              </a:rPr>
              <a:t>if the following conditions are satisfied.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 1) *  is a closed operation. 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 2) *  is an associative operation.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 3)  There is an identity in G.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 4)  Every element in G has inverse in 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Times New Roman" pitchFamily="16" charset="0"/>
              </a:rPr>
              <a:t>Abelian</a:t>
            </a:r>
            <a:r>
              <a:rPr lang="en-US" b="1" dirty="0">
                <a:cs typeface="Times New Roman" pitchFamily="16" charset="0"/>
              </a:rPr>
              <a:t> group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A group (G, *) is said to be </a:t>
            </a:r>
            <a:r>
              <a:rPr lang="en-US" b="1" dirty="0" err="1">
                <a:cs typeface="Times New Roman" pitchFamily="16" charset="0"/>
              </a:rPr>
              <a:t>abelian</a:t>
            </a:r>
            <a:r>
              <a:rPr lang="en-US" b="1" dirty="0">
                <a:cs typeface="Times New Roman" pitchFamily="16" charset="0"/>
              </a:rPr>
              <a:t> group </a:t>
            </a:r>
            <a:r>
              <a:rPr lang="en-US" dirty="0">
                <a:cs typeface="Times New Roman" pitchFamily="16" charset="0"/>
              </a:rPr>
              <a:t>if 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cs typeface="Times New Roman" pitchFamily="16" charset="0"/>
              </a:rPr>
              <a:t>                    a * b  = b * a     for every a, b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>
                <a:cs typeface="Times New Roman" pitchFamily="16" charset="0"/>
              </a:rPr>
              <a:t> G.</a:t>
            </a:r>
          </a:p>
          <a:p>
            <a:r>
              <a:rPr lang="en-IN" dirty="0"/>
              <a:t>that is, if </a:t>
            </a:r>
            <a:r>
              <a:rPr lang="en-IN" i="1" dirty="0"/>
              <a:t>G satisfies the </a:t>
            </a:r>
            <a:r>
              <a:rPr lang="en-IN" dirty="0">
                <a:solidFill>
                  <a:srgbClr val="00B050"/>
                </a:solidFill>
              </a:rPr>
              <a:t>Commutative Law.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47675" indent="-447675" algn="just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sz="3600" dirty="0"/>
              <a:t>Show that the set  ‘N’ is a semigroup and monoid with respect to multiplication.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sz="3600" dirty="0"/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b="1" u="sng" dirty="0"/>
              <a:t>Solution</a:t>
            </a:r>
            <a:r>
              <a:rPr lang="en-US" b="1" dirty="0"/>
              <a:t>:  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b="1" dirty="0"/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Here, N = {1,2,3,4,……}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  </a:t>
            </a:r>
          </a:p>
          <a:p>
            <a:pPr marL="447675" indent="-447675" algn="just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1. </a:t>
            </a:r>
            <a:r>
              <a:rPr lang="en-US" u="sng" dirty="0"/>
              <a:t>Closure property </a:t>
            </a:r>
            <a:r>
              <a:rPr lang="en-US" dirty="0"/>
              <a:t>: We know that product of two natural numbers is again a natural number.</a:t>
            </a:r>
          </a:p>
          <a:p>
            <a:pPr marL="447675" indent="-447675" algn="just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   i.e., a*b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N   for all </a:t>
            </a:r>
            <a:r>
              <a:rPr lang="en-US" dirty="0" err="1"/>
              <a:t>a,b</a:t>
            </a:r>
            <a:r>
              <a:rPr lang="en-US" dirty="0"/>
              <a:t>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N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  <a:latin typeface="Symbol" pitchFamily="16" charset="2"/>
              </a:rPr>
              <a:t></a:t>
            </a:r>
            <a:r>
              <a:rPr lang="en-US" dirty="0">
                <a:solidFill>
                  <a:srgbClr val="00B050"/>
                </a:solidFill>
              </a:rPr>
              <a:t>  Multiplication is a closed operation.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 algn="just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2. </a:t>
            </a:r>
            <a:r>
              <a:rPr lang="en-US" u="sng" dirty="0" err="1"/>
              <a:t>Associativity</a:t>
            </a:r>
            <a:r>
              <a:rPr lang="en-US" u="sng" dirty="0"/>
              <a:t> </a:t>
            </a:r>
            <a:r>
              <a:rPr lang="en-US" dirty="0"/>
              <a:t>: Multiplication of natural numbers is associative.</a:t>
            </a:r>
          </a:p>
          <a:p>
            <a:pPr marL="447675" indent="-447675" algn="just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            i.e., (a*b)*c = a*(b*c)    for all </a:t>
            </a:r>
            <a:r>
              <a:rPr lang="en-US" dirty="0" err="1"/>
              <a:t>a,b,c</a:t>
            </a:r>
            <a:r>
              <a:rPr lang="en-US" dirty="0"/>
              <a:t>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N</a:t>
            </a:r>
          </a:p>
          <a:p>
            <a:pPr marL="447675" indent="-447675" algn="just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b="1" dirty="0">
                <a:solidFill>
                  <a:srgbClr val="FF0000"/>
                </a:solidFill>
              </a:rPr>
              <a:t>Hence, N is a semigroup with respect to multiplication.</a:t>
            </a:r>
            <a:endParaRPr lang="en-US" dirty="0"/>
          </a:p>
          <a:p>
            <a:pPr marL="447675" indent="-447675" algn="just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endParaRPr lang="en-US" dirty="0"/>
          </a:p>
          <a:p>
            <a:pPr marL="447675" indent="-447675" algn="just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3. </a:t>
            </a:r>
            <a:r>
              <a:rPr lang="en-US" u="sng" dirty="0"/>
              <a:t>Identity </a:t>
            </a:r>
            <a:r>
              <a:rPr lang="en-US" dirty="0"/>
              <a:t>:  We have,  1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N  such that </a:t>
            </a:r>
          </a:p>
          <a:p>
            <a:pPr marL="447675" indent="-447675" algn="just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             a*1 = 1*a = a  for all a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N.</a:t>
            </a:r>
          </a:p>
          <a:p>
            <a:pPr marL="447675" indent="-447675" algn="just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</a:t>
            </a:r>
            <a:r>
              <a:rPr lang="en-US" dirty="0">
                <a:latin typeface="Symbol" pitchFamily="16" charset="2"/>
              </a:rPr>
              <a:t></a:t>
            </a:r>
            <a:r>
              <a:rPr lang="en-US" dirty="0"/>
              <a:t> Identity element exists, and 1 is the identity element.</a:t>
            </a:r>
          </a:p>
          <a:p>
            <a:pPr marL="447675" indent="-447675" algn="just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Hence, N is a monoid with respect to multiplication.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Show that, the s</a:t>
            </a:r>
            <a:r>
              <a:rPr lang="en-US" b="1" dirty="0">
                <a:solidFill>
                  <a:srgbClr val="FF0000"/>
                </a:solidFill>
                <a:cs typeface="Times New Roman" pitchFamily="16" charset="0"/>
              </a:rPr>
              <a:t>et of all integers is an abelian group with respect  to  addition i.e. (Z,+)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Font typeface="Wingdings" charset="2"/>
              <a:buChar char="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b="1" dirty="0"/>
              <a:t>Solution:  </a:t>
            </a:r>
          </a:p>
          <a:p>
            <a:pPr marL="447675" indent="-447675">
              <a:spcBef>
                <a:spcPts val="500"/>
              </a:spcBef>
              <a:buClr>
                <a:srgbClr val="A50021"/>
              </a:buClr>
              <a:buSzPct val="7500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   Let  Z = set of all integers.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   Let a, b, c are any three elements of Z.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1. </a:t>
            </a:r>
            <a:r>
              <a:rPr lang="en-US" u="sng" dirty="0"/>
              <a:t>Closure  property</a:t>
            </a:r>
            <a:r>
              <a:rPr lang="en-US" dirty="0"/>
              <a:t> : We know that, Sum of two integers is again an integer.</a:t>
            </a:r>
          </a:p>
          <a:p>
            <a:pPr marL="447675" indent="-447675">
              <a:spcBef>
                <a:spcPts val="500"/>
              </a:spcBef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en-US" dirty="0"/>
              <a:t>              i.e.,   a + b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Z    for all </a:t>
            </a:r>
            <a:r>
              <a:rPr lang="en-US" dirty="0" err="1"/>
              <a:t>a,b</a:t>
            </a:r>
            <a:r>
              <a:rPr lang="en-US" dirty="0"/>
              <a:t> </a:t>
            </a:r>
            <a:r>
              <a:rPr lang="en-US" dirty="0">
                <a:latin typeface="Symbol" pitchFamily="16" charset="2"/>
              </a:rPr>
              <a:t></a:t>
            </a:r>
            <a:r>
              <a:rPr lang="en-US" dirty="0"/>
              <a:t> 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1063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Discrete Mathematics BCSC 0010  Module 2 Group Theory</vt:lpstr>
      <vt:lpstr>Algebraic Systems</vt:lpstr>
      <vt:lpstr>Semigroup</vt:lpstr>
      <vt:lpstr>Monoid</vt:lpstr>
      <vt:lpstr>Group</vt:lpstr>
      <vt:lpstr>Abelian group </vt:lpstr>
      <vt:lpstr>Example1 </vt:lpstr>
      <vt:lpstr>  contd..</vt:lpstr>
      <vt:lpstr>Example2 </vt:lpstr>
      <vt:lpstr>Example2 contd..</vt:lpstr>
      <vt:lpstr>Example2 contd..</vt:lpstr>
      <vt:lpstr>Modulo system</vt:lpstr>
      <vt:lpstr>Modulo system</vt:lpstr>
      <vt:lpstr>Example</vt:lpstr>
      <vt:lpstr>Contd..</vt:lpstr>
      <vt:lpstr>Contd..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 0010  Module 2 Group Theory</dc:title>
  <dc:creator>swati saxena</dc:creator>
  <cp:lastModifiedBy>swati saxena</cp:lastModifiedBy>
  <cp:revision>23</cp:revision>
  <dcterms:created xsi:type="dcterms:W3CDTF">2020-11-23T17:36:48Z</dcterms:created>
  <dcterms:modified xsi:type="dcterms:W3CDTF">2020-12-09T05:32:07Z</dcterms:modified>
</cp:coreProperties>
</file>