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" r:id="rId2"/>
    <p:sldId id="311" r:id="rId3"/>
    <p:sldId id="272" r:id="rId4"/>
    <p:sldId id="312" r:id="rId5"/>
    <p:sldId id="259" r:id="rId6"/>
    <p:sldId id="263" r:id="rId7"/>
    <p:sldId id="285" r:id="rId8"/>
    <p:sldId id="273" r:id="rId9"/>
    <p:sldId id="265" r:id="rId10"/>
    <p:sldId id="266" r:id="rId11"/>
    <p:sldId id="268" r:id="rId12"/>
    <p:sldId id="267" r:id="rId13"/>
    <p:sldId id="269" r:id="rId14"/>
    <p:sldId id="275" r:id="rId15"/>
    <p:sldId id="276" r:id="rId16"/>
    <p:sldId id="270" r:id="rId17"/>
    <p:sldId id="31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3B0F-060E-4D38-A1DF-278451E22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4E2814-C4D0-452B-B49D-1B0C4A8A1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20252-9605-4A21-8D36-D4257C931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01CD0-BF21-4364-AAFF-E3E4E11907D4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D9E29-A20A-4B4B-9437-7E074376B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44C8-8AF2-4A31-9A37-67B8A00B0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016F-9C1D-433B-A81A-32D0E5CDB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85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93CD6-E2F5-4F1F-9CA8-2382BCFBC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E7C5C-A743-47C5-950B-1D8D46D59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130C7-76F4-4E76-BE7E-FB65A95D2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01CD0-BF21-4364-AAFF-E3E4E11907D4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1051B-42BA-4EDB-B6DA-73A1F8DC3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B3736-4CC6-441D-82F4-EB1F6108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016F-9C1D-433B-A81A-32D0E5CDB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16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890DE6-68CD-41CB-B061-FD82FED2A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A598F6-664A-45E0-9264-2C16FEF84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74762-A4C5-4A0B-80A9-1AC68174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01CD0-BF21-4364-AAFF-E3E4E11907D4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DDF1B-C35A-4AC2-B892-FA65090E6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A1276-22F6-4384-A597-8D9B420C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016F-9C1D-433B-A81A-32D0E5CDB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86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93A68-0112-4653-BE47-08E3A4386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D1262-34B1-4D2D-924C-731D10349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F37FE-DF08-427A-ADD7-024F79256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01CD0-BF21-4364-AAFF-E3E4E11907D4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8767D-4E21-4984-8AFC-CB4ADF1E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D80B0-AA36-4AD3-AC88-2377AE57E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016F-9C1D-433B-A81A-32D0E5CDB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5109C-2220-4546-B051-8B4D9A2BB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83A84-FAA5-4AAB-9EFA-30E4C6C85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B57CC-8051-460B-BCFB-0DA88D2EF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01CD0-BF21-4364-AAFF-E3E4E11907D4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965BA-F23E-4B5C-85F8-107D859E5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B3BB1-0ADF-42D1-8272-3522C869B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016F-9C1D-433B-A81A-32D0E5CDB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471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9AD7B-998D-42CF-80C3-46347C27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56693-AA58-417D-814F-A9639343F7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43816-57B3-40F8-823E-F31CC32C1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1E471-0FC2-4119-B891-5BD5AEFE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01CD0-BF21-4364-AAFF-E3E4E11907D4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433F5-4448-4EB2-89E6-E5E64C550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C3EC4-AE53-4DD4-A50F-3D91697E3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016F-9C1D-433B-A81A-32D0E5CDB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53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69ABD-7055-42D4-9612-CC64DE97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99CD4-5E8A-4608-B7DE-5A9E57C20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7067-29D1-4A50-AED9-DC87FC9A6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14889E-B1C5-4956-836C-917FA8327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8A4F6B-2CBA-4984-8101-E9EA69B26C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59115C-499C-4F1C-9EB0-B0E7E71E1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01CD0-BF21-4364-AAFF-E3E4E11907D4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9C5B7E-ED5A-4254-9BD5-8CD8D89F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48D1C7-6C4E-486E-A164-783692350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016F-9C1D-433B-A81A-32D0E5CDB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027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3B54-23CB-43E5-955A-DB12EF3FE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5A7D9A-681C-4347-992F-86DEB187E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01CD0-BF21-4364-AAFF-E3E4E11907D4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83E080-A967-48E3-9169-F8D553A3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1099C1-01D1-40FB-9A7E-8A7A17478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016F-9C1D-433B-A81A-32D0E5CDB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68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4FA1FF-B784-4BE6-BA54-46CAB997E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01CD0-BF21-4364-AAFF-E3E4E11907D4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06C8FB-FA36-4A03-8E8D-47208E011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1B146-C8E1-4CAC-BBD5-567B8D611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016F-9C1D-433B-A81A-32D0E5CDB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59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34E51-6708-4D5F-96D9-C4D6D4B7E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79F57-5B5D-4C39-9D7B-DAFA45FF9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F6A3C-954C-4CBA-90A7-DD1EFEDA7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1A97E-7A8B-4C19-8E92-1970FE18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01CD0-BF21-4364-AAFF-E3E4E11907D4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F0C0E-660D-4ED1-B76D-3D0A6A1C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0285-EEEC-4197-80CB-D8429C8F3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016F-9C1D-433B-A81A-32D0E5CDB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65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49E71-2FF1-444F-B917-523FA64DB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DF9465-9CF4-43E9-AEEA-8DF04C3F78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1BF80-E270-4ED3-B2F2-391A61296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BC50F-8D6A-4CF1-B68B-37BD4B30D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01CD0-BF21-4364-AAFF-E3E4E11907D4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0BE47-F333-4F0C-B461-A8B2D04AB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C53E7-0C37-4724-A522-6A0E7E248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016F-9C1D-433B-A81A-32D0E5CDB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47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EB098E-77AF-4CD2-A3C0-375C93B98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FD570-A984-4266-A919-7369EA5CF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261C3-3845-4037-BF6A-A0F5519C0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01CD0-BF21-4364-AAFF-E3E4E11907D4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9D1C9-D891-4169-AD36-3486C491C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471BA-0EDD-4F6F-9314-CFD420F34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5016F-9C1D-433B-A81A-32D0E5CDB65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CDABF3-0C37-4104-A89E-53D75475BCFA}"/>
              </a:ext>
            </a:extLst>
          </p:cNvPr>
          <p:cNvSpPr/>
          <p:nvPr userDrawn="1"/>
        </p:nvSpPr>
        <p:spPr>
          <a:xfrm>
            <a:off x="10682654" y="26376"/>
            <a:ext cx="1491762" cy="773723"/>
          </a:xfrm>
          <a:prstGeom prst="rect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23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EF10-7ED1-4C41-AC59-27E3EC83A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1699022"/>
            <a:ext cx="6858000" cy="2839046"/>
          </a:xfrm>
        </p:spPr>
        <p:txBody>
          <a:bodyPr>
            <a:normAutofit/>
          </a:bodyPr>
          <a:lstStyle/>
          <a:p>
            <a:r>
              <a:rPr lang="en-IN" sz="397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Mathematics</a:t>
            </a:r>
            <a:br>
              <a:rPr lang="en-IN" sz="3975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97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BCSC 0010</a:t>
            </a:r>
            <a:br>
              <a:rPr lang="en-IN" sz="3975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975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97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</a:t>
            </a:r>
            <a:br>
              <a:rPr lang="en-IN" sz="3975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97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Theory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45362-D4ED-4AB1-902E-6D8DA4728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3532" y="4538068"/>
            <a:ext cx="6858000" cy="1241822"/>
          </a:xfrm>
        </p:spPr>
        <p:txBody>
          <a:bodyPr>
            <a:normAutofit/>
          </a:bodyPr>
          <a:lstStyle/>
          <a:p>
            <a:r>
              <a:rPr lang="en-IN" sz="3600" dirty="0"/>
              <a:t>(Rings and fields)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844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4400" dirty="0"/>
              <a:t>A commutative ring R with an identity element 1 (not equal to 0) is a </a:t>
            </a:r>
            <a:r>
              <a:rPr lang="en-IN" sz="4400" b="1" dirty="0"/>
              <a:t>field</a:t>
            </a:r>
            <a:r>
              <a:rPr lang="en-IN" sz="4400" dirty="0"/>
              <a:t> if every nonzero a ∈ R has a </a:t>
            </a:r>
            <a:r>
              <a:rPr lang="en-IN" sz="4400" b="1" dirty="0">
                <a:solidFill>
                  <a:srgbClr val="00B050"/>
                </a:solidFill>
              </a:rPr>
              <a:t>multiplicative inverse.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Prove (Z</a:t>
            </a:r>
            <a:r>
              <a:rPr lang="en-IN" sz="2000" dirty="0"/>
              <a:t>6</a:t>
            </a:r>
            <a:r>
              <a:rPr lang="en-IN" dirty="0"/>
              <a:t>, +</a:t>
            </a:r>
            <a:r>
              <a:rPr lang="en-IN" sz="2000" dirty="0"/>
              <a:t>6</a:t>
            </a:r>
            <a:r>
              <a:rPr lang="en-IN" dirty="0"/>
              <a:t> , x</a:t>
            </a:r>
            <a:r>
              <a:rPr lang="en-IN" sz="2000" dirty="0"/>
              <a:t>6</a:t>
            </a:r>
            <a:r>
              <a:rPr lang="en-IN" dirty="0"/>
              <a:t> ) is a ring but not a field.</a:t>
            </a:r>
          </a:p>
        </p:txBody>
      </p:sp>
      <p:pic>
        <p:nvPicPr>
          <p:cNvPr id="4" name="Picture 2" descr="E:\GLA\Discrete\ring1.jpeg"/>
          <p:cNvPicPr>
            <a:picLocks noChangeAspect="1" noChangeArrowheads="1"/>
          </p:cNvPicPr>
          <p:nvPr/>
        </p:nvPicPr>
        <p:blipFill>
          <a:blip r:embed="rId2" cstate="print"/>
          <a:srcRect l="9051" t="9051" r="53937" b="64700"/>
          <a:stretch>
            <a:fillRect/>
          </a:stretch>
        </p:blipFill>
        <p:spPr bwMode="auto">
          <a:xfrm>
            <a:off x="2063552" y="2636912"/>
            <a:ext cx="4104456" cy="3096344"/>
          </a:xfrm>
          <a:prstGeom prst="rect">
            <a:avLst/>
          </a:prstGeom>
          <a:noFill/>
        </p:spPr>
      </p:pic>
      <p:pic>
        <p:nvPicPr>
          <p:cNvPr id="5" name="Picture 2" descr="E:\GLA\Discrete\ring1.jpeg"/>
          <p:cNvPicPr>
            <a:picLocks noChangeAspect="1" noChangeArrowheads="1"/>
          </p:cNvPicPr>
          <p:nvPr/>
        </p:nvPicPr>
        <p:blipFill>
          <a:blip r:embed="rId2" cstate="print"/>
          <a:srcRect l="53937" t="9051" r="9051" b="65749"/>
          <a:stretch>
            <a:fillRect/>
          </a:stretch>
        </p:blipFill>
        <p:spPr bwMode="auto">
          <a:xfrm>
            <a:off x="6456040" y="2708920"/>
            <a:ext cx="3672408" cy="31683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GLA\Discrete\ring1.jpeg"/>
          <p:cNvPicPr>
            <a:picLocks noChangeAspect="1" noChangeArrowheads="1"/>
          </p:cNvPicPr>
          <p:nvPr/>
        </p:nvPicPr>
        <p:blipFill rotWithShape="1">
          <a:blip r:embed="rId2" cstate="print"/>
          <a:srcRect t="36350" r="2686" b="30705"/>
          <a:stretch/>
        </p:blipFill>
        <p:spPr bwMode="auto">
          <a:xfrm>
            <a:off x="1524000" y="260648"/>
            <a:ext cx="8898384" cy="3414707"/>
          </a:xfrm>
          <a:prstGeom prst="rect">
            <a:avLst/>
          </a:prstGeom>
          <a:noFill/>
        </p:spPr>
      </p:pic>
      <p:pic>
        <p:nvPicPr>
          <p:cNvPr id="3" name="Picture 2" descr="E:\GLA\Discrete\ring1.jpeg">
            <a:extLst>
              <a:ext uri="{FF2B5EF4-FFF2-40B4-BE49-F238E27FC236}">
                <a16:creationId xmlns:a16="http://schemas.microsoft.com/office/drawing/2014/main" id="{0E358900-68F5-4147-8CE4-A17FBA2E31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t="69294" r="2686"/>
          <a:stretch/>
        </p:blipFill>
        <p:spPr bwMode="auto">
          <a:xfrm>
            <a:off x="1524000" y="3675354"/>
            <a:ext cx="8898384" cy="31826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GLA\Discrete\ring3.jpeg"/>
          <p:cNvPicPr>
            <a:picLocks noChangeAspect="1" noChangeArrowheads="1"/>
          </p:cNvPicPr>
          <p:nvPr/>
        </p:nvPicPr>
        <p:blipFill rotWithShape="1">
          <a:blip r:embed="rId2" cstate="print"/>
          <a:srcRect t="2098" r="8802" b="80271"/>
          <a:stretch/>
        </p:blipFill>
        <p:spPr bwMode="auto">
          <a:xfrm>
            <a:off x="1524000" y="257451"/>
            <a:ext cx="8339091" cy="2388095"/>
          </a:xfrm>
          <a:prstGeom prst="rect">
            <a:avLst/>
          </a:prstGeom>
          <a:noFill/>
        </p:spPr>
      </p:pic>
      <p:pic>
        <p:nvPicPr>
          <p:cNvPr id="3" name="Picture 2" descr="E:\GLA\Discrete\ring3.jpeg">
            <a:extLst>
              <a:ext uri="{FF2B5EF4-FFF2-40B4-BE49-F238E27FC236}">
                <a16:creationId xmlns:a16="http://schemas.microsoft.com/office/drawing/2014/main" id="{DF272DC5-E56C-4C00-A0C8-3D42F39723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t="19728" r="8802" b="51825"/>
          <a:stretch/>
        </p:blipFill>
        <p:spPr bwMode="auto">
          <a:xfrm>
            <a:off x="1524000" y="2645546"/>
            <a:ext cx="8339091" cy="38531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GLA\Discrete\ring3.jpeg"/>
          <p:cNvPicPr>
            <a:picLocks noChangeAspect="1" noChangeArrowheads="1"/>
          </p:cNvPicPr>
          <p:nvPr/>
        </p:nvPicPr>
        <p:blipFill rotWithShape="1">
          <a:blip r:embed="rId2" cstate="print"/>
          <a:srcRect l="3624" t="48175" r="2492" b="31354"/>
          <a:stretch/>
        </p:blipFill>
        <p:spPr bwMode="auto">
          <a:xfrm>
            <a:off x="621437" y="-53266"/>
            <a:ext cx="11159231" cy="6237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GLA\Discrete\ring3.jpeg"/>
          <p:cNvPicPr>
            <a:picLocks noChangeAspect="1" noChangeArrowheads="1"/>
          </p:cNvPicPr>
          <p:nvPr/>
        </p:nvPicPr>
        <p:blipFill rotWithShape="1">
          <a:blip r:embed="rId2" cstate="print"/>
          <a:srcRect l="7314" t="67558" b="5937"/>
          <a:stretch/>
        </p:blipFill>
        <p:spPr bwMode="auto">
          <a:xfrm>
            <a:off x="1109707" y="259662"/>
            <a:ext cx="10005135" cy="54486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GLA\Discrete\ring2.jpeg"/>
          <p:cNvPicPr>
            <a:picLocks noChangeAspect="1" noChangeArrowheads="1"/>
          </p:cNvPicPr>
          <p:nvPr/>
        </p:nvPicPr>
        <p:blipFill rotWithShape="1">
          <a:blip r:embed="rId2" cstate="print"/>
          <a:srcRect r="2149" b="17541"/>
          <a:stretch/>
        </p:blipFill>
        <p:spPr bwMode="auto">
          <a:xfrm>
            <a:off x="417250" y="-1"/>
            <a:ext cx="10262587" cy="65428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E29B8-2E13-4180-B2E0-26E7F95A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81E50-D1D8-4277-A05F-182BA9FF2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147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96753"/>
            <a:ext cx="8229600" cy="5400599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Let </a:t>
            </a:r>
            <a:r>
              <a:rPr lang="en-IN" i="1" dirty="0"/>
              <a:t>R be a nonempty set with two binary operations: addition (denoted by “+”) and mu</a:t>
            </a:r>
            <a:r>
              <a:rPr lang="en-IN" dirty="0"/>
              <a:t>ltiplication (denoted by “.”). Then </a:t>
            </a:r>
            <a:r>
              <a:rPr lang="en-IN" i="1" dirty="0"/>
              <a:t>R is called a ring if:</a:t>
            </a:r>
          </a:p>
          <a:p>
            <a:pPr>
              <a:buNone/>
            </a:pPr>
            <a:r>
              <a:rPr lang="en-IN" dirty="0"/>
              <a:t>1)  (R,+) is an </a:t>
            </a:r>
            <a:r>
              <a:rPr lang="en-IN" dirty="0" err="1"/>
              <a:t>abelian</a:t>
            </a:r>
            <a:r>
              <a:rPr lang="en-IN" dirty="0"/>
              <a:t> group</a:t>
            </a:r>
          </a:p>
          <a:p>
            <a:pPr>
              <a:buNone/>
            </a:pPr>
            <a:r>
              <a:rPr lang="en-IN" dirty="0"/>
              <a:t>2)  (R,.) is a </a:t>
            </a:r>
            <a:r>
              <a:rPr lang="en-IN" dirty="0" err="1"/>
              <a:t>semigroup</a:t>
            </a:r>
            <a:endParaRPr lang="en-IN" dirty="0"/>
          </a:p>
          <a:p>
            <a:pPr>
              <a:buNone/>
            </a:pPr>
            <a:r>
              <a:rPr lang="en-IN" dirty="0"/>
              <a:t>3)  Distributive law hold in it i.e. for all </a:t>
            </a:r>
            <a:r>
              <a:rPr lang="en-IN" dirty="0" err="1"/>
              <a:t>a,b,c</a:t>
            </a:r>
            <a:r>
              <a:rPr lang="en-IN" dirty="0"/>
              <a:t> </a:t>
            </a:r>
            <a:r>
              <a:rPr lang="en-US" dirty="0">
                <a:latin typeface="Symbol" pitchFamily="16" charset="2"/>
                <a:cs typeface="Times New Roman" pitchFamily="16" charset="0"/>
              </a:rPr>
              <a:t>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a.(b + c) =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a.b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a.c</a:t>
            </a:r>
            <a:r>
              <a:rPr lang="en-IN" dirty="0"/>
              <a:t>   </a:t>
            </a: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	  (b + c).a =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b.a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c.a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Ring R is represented by (R,+, .)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/>
              <a:t>Types of 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Commutative ring</a:t>
            </a:r>
          </a:p>
          <a:p>
            <a:r>
              <a:rPr lang="en-IN" sz="4800" dirty="0"/>
              <a:t>Ring with an identity element</a:t>
            </a:r>
          </a:p>
          <a:p>
            <a:r>
              <a:rPr lang="en-IN" sz="4800" dirty="0"/>
              <a:t>Ring with zero divisors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Ring with Unity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6322" t="63609" r="41617" b="17688"/>
          <a:stretch>
            <a:fillRect/>
          </a:stretch>
        </p:blipFill>
        <p:spPr bwMode="auto">
          <a:xfrm>
            <a:off x="1991544" y="1628800"/>
            <a:ext cx="8280920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Commutative Ring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8693" t="34043" r="41949" b="37319"/>
          <a:stretch>
            <a:fillRect/>
          </a:stretch>
        </p:blipFill>
        <p:spPr bwMode="auto">
          <a:xfrm>
            <a:off x="1815524" y="1556792"/>
            <a:ext cx="8448939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Ring with Zero Divisor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R is called a </a:t>
            </a:r>
            <a:r>
              <a:rPr lang="en-IN" sz="4000" dirty="0">
                <a:solidFill>
                  <a:srgbClr val="FF0000"/>
                </a:solidFill>
              </a:rPr>
              <a:t>ring with zero divisors </a:t>
            </a:r>
            <a:r>
              <a:rPr lang="en-IN" sz="4000" dirty="0"/>
              <a:t>if there exist nonzero elements a, b ∈ R such that </a:t>
            </a:r>
            <a:r>
              <a:rPr lang="en-IN" sz="4000" dirty="0" err="1"/>
              <a:t>ab</a:t>
            </a:r>
            <a:r>
              <a:rPr lang="en-IN" sz="4000" dirty="0"/>
              <a:t> = 0. In such a case, a and b are called zero divisors.</a:t>
            </a:r>
          </a:p>
          <a:p>
            <a:pPr algn="just">
              <a:buNone/>
            </a:pPr>
            <a:endParaRPr lang="en-IN" sz="4000" dirty="0"/>
          </a:p>
          <a:p>
            <a:pPr algn="just">
              <a:buNone/>
            </a:pPr>
            <a:r>
              <a:rPr lang="en-IN" sz="4000" dirty="0" err="1"/>
              <a:t>Eg</a:t>
            </a:r>
            <a:r>
              <a:rPr lang="en-IN" sz="4000" dirty="0"/>
              <a:t>.     2 x</a:t>
            </a:r>
            <a:r>
              <a:rPr lang="en-IN" sz="2400" dirty="0"/>
              <a:t>6</a:t>
            </a:r>
            <a:r>
              <a:rPr lang="en-IN" sz="4000" dirty="0"/>
              <a:t> 3 = 0</a:t>
            </a:r>
          </a:p>
          <a:p>
            <a:pPr algn="just">
              <a:buNone/>
            </a:pPr>
            <a:r>
              <a:rPr lang="en-US" sz="4000" dirty="0"/>
              <a:t>          5</a:t>
            </a:r>
            <a:r>
              <a:rPr lang="en-US" sz="4000" baseline="-25000" dirty="0"/>
              <a:t>  </a:t>
            </a:r>
            <a:r>
              <a:rPr lang="en-US" dirty="0">
                <a:latin typeface="Symbol" pitchFamily="16" charset="2"/>
              </a:rPr>
              <a:t></a:t>
            </a:r>
            <a:r>
              <a:rPr lang="en-US" sz="4000" baseline="-25000" dirty="0"/>
              <a:t>5</a:t>
            </a:r>
            <a:r>
              <a:rPr lang="en-US" sz="4000" dirty="0"/>
              <a:t> 4 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Integers modulo 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for any positive integer </a:t>
            </a:r>
            <a:r>
              <a:rPr lang="en-IN" i="1" dirty="0"/>
              <a:t>n, there exists the </a:t>
            </a:r>
          </a:p>
          <a:p>
            <a:pPr algn="just">
              <a:buNone/>
            </a:pPr>
            <a:r>
              <a:rPr lang="en-IN" b="1" i="1" dirty="0"/>
              <a:t>    Zn called the integers modulo n. </a:t>
            </a:r>
          </a:p>
          <a:p>
            <a:pPr algn="just">
              <a:buNone/>
            </a:pPr>
            <a:r>
              <a:rPr lang="en-IN" b="1" i="1" dirty="0"/>
              <a:t>    Zn={0,1,2,.....,n-1}</a:t>
            </a:r>
          </a:p>
          <a:p>
            <a:pPr algn="just">
              <a:buNone/>
            </a:pPr>
            <a:r>
              <a:rPr lang="en-IN" b="1" i="1" dirty="0"/>
              <a:t>    Zn*={1,2,......,n-1}</a:t>
            </a:r>
          </a:p>
          <a:p>
            <a:pPr algn="just"/>
            <a:endParaRPr lang="en-IN" b="1" i="1" dirty="0">
              <a:solidFill>
                <a:srgbClr val="FF0000"/>
              </a:solidFill>
            </a:endParaRPr>
          </a:p>
          <a:p>
            <a:pPr algn="just"/>
            <a:r>
              <a:rPr lang="en-IN" b="1" i="1" dirty="0" err="1">
                <a:solidFill>
                  <a:srgbClr val="FF0000"/>
                </a:solidFill>
              </a:rPr>
              <a:t>Eg</a:t>
            </a:r>
            <a:r>
              <a:rPr lang="en-IN" b="1" i="1" dirty="0">
                <a:solidFill>
                  <a:srgbClr val="FF0000"/>
                </a:solidFill>
              </a:rPr>
              <a:t>. Z</a:t>
            </a:r>
            <a:r>
              <a:rPr lang="en-IN" sz="2000" b="1" i="1" dirty="0">
                <a:solidFill>
                  <a:srgbClr val="FF0000"/>
                </a:solidFill>
              </a:rPr>
              <a:t>6 </a:t>
            </a:r>
            <a:r>
              <a:rPr lang="en-IN" b="1" i="1" dirty="0">
                <a:solidFill>
                  <a:srgbClr val="FF0000"/>
                </a:solidFill>
              </a:rPr>
              <a:t>= {0,1,2,3,4,5}</a:t>
            </a:r>
          </a:p>
          <a:p>
            <a:pPr algn="just"/>
            <a:endParaRPr lang="en-IN" b="1" i="1" dirty="0">
              <a:solidFill>
                <a:srgbClr val="FF0000"/>
              </a:solidFill>
            </a:endParaRPr>
          </a:p>
          <a:p>
            <a:pPr algn="just"/>
            <a:r>
              <a:rPr lang="en-IN" b="1" i="1" dirty="0">
                <a:solidFill>
                  <a:srgbClr val="FF0000"/>
                </a:solidFill>
              </a:rPr>
              <a:t>     Z</a:t>
            </a:r>
            <a:r>
              <a:rPr lang="en-IN" sz="2000" b="1" i="1" dirty="0">
                <a:solidFill>
                  <a:srgbClr val="FF0000"/>
                </a:solidFill>
              </a:rPr>
              <a:t>6 </a:t>
            </a:r>
            <a:r>
              <a:rPr lang="en-IN" sz="3600" b="1" i="1" dirty="0">
                <a:solidFill>
                  <a:srgbClr val="FF0000"/>
                </a:solidFill>
              </a:rPr>
              <a:t>*</a:t>
            </a:r>
            <a:r>
              <a:rPr lang="en-IN" b="1" i="1" dirty="0">
                <a:solidFill>
                  <a:srgbClr val="FF0000"/>
                </a:solidFill>
              </a:rPr>
              <a:t>= {1,2,3,4,5}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Special Kinds of 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400" b="1" dirty="0"/>
              <a:t>Integral Domain</a:t>
            </a:r>
          </a:p>
          <a:p>
            <a:endParaRPr lang="en-IN" sz="4400" b="1" dirty="0"/>
          </a:p>
          <a:p>
            <a:r>
              <a:rPr lang="en-IN" sz="4400" b="1" dirty="0"/>
              <a:t>Field</a:t>
            </a:r>
            <a:endParaRPr lang="en-IN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Integral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3600" dirty="0"/>
              <a:t>A commutative ring R is an </a:t>
            </a:r>
            <a:r>
              <a:rPr lang="en-IN" sz="3600" b="1" dirty="0"/>
              <a:t>integral domain</a:t>
            </a:r>
            <a:r>
              <a:rPr lang="en-IN" sz="3600" dirty="0"/>
              <a:t> if R has </a:t>
            </a:r>
            <a:r>
              <a:rPr lang="en-IN" sz="3600" b="1" dirty="0">
                <a:solidFill>
                  <a:srgbClr val="00B050"/>
                </a:solidFill>
              </a:rPr>
              <a:t>no zero divisors</a:t>
            </a:r>
            <a:r>
              <a:rPr lang="en-IN" sz="3600" dirty="0"/>
              <a:t>, that is, if </a:t>
            </a:r>
            <a:r>
              <a:rPr lang="en-IN" sz="3600" dirty="0" err="1"/>
              <a:t>ab</a:t>
            </a:r>
            <a:r>
              <a:rPr lang="en-IN" sz="3600" dirty="0"/>
              <a:t> = 0 implies either a = 0 or b = 0.</a:t>
            </a:r>
          </a:p>
          <a:p>
            <a:pPr>
              <a:buNone/>
            </a:pPr>
            <a:r>
              <a:rPr lang="en-IN" sz="3600" dirty="0"/>
              <a:t> </a:t>
            </a:r>
          </a:p>
          <a:p>
            <a:pPr marL="514350" indent="-514350">
              <a:buNone/>
            </a:pPr>
            <a:r>
              <a:rPr lang="en-IN" dirty="0" err="1"/>
              <a:t>Eg</a:t>
            </a:r>
            <a:r>
              <a:rPr lang="en-IN" dirty="0"/>
              <a:t>.  Set of Integers  is an Integral Domain</a:t>
            </a:r>
          </a:p>
          <a:p>
            <a:pPr marL="514350" indent="-514350">
              <a:buNone/>
            </a:pPr>
            <a:r>
              <a:rPr lang="en-IN" dirty="0"/>
              <a:t>        Z</a:t>
            </a:r>
            <a:r>
              <a:rPr lang="en-IN" sz="2000" dirty="0"/>
              <a:t>6</a:t>
            </a:r>
            <a:r>
              <a:rPr lang="en-IN" dirty="0"/>
              <a:t>={0,1,2,3,4,5} is not an Integral 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355</Words>
  <Application>Microsoft Office PowerPoint</Application>
  <PresentationFormat>Widescreen</PresentationFormat>
  <Paragraphs>43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Times New Roman</vt:lpstr>
      <vt:lpstr>Office Theme</vt:lpstr>
      <vt:lpstr>Discrete Mathematics BCSC 0010  Module 2 Group Theory</vt:lpstr>
      <vt:lpstr>Ring</vt:lpstr>
      <vt:lpstr>Types of Ring</vt:lpstr>
      <vt:lpstr>Ring with Unity</vt:lpstr>
      <vt:lpstr>Commutative Ring</vt:lpstr>
      <vt:lpstr>Ring with Zero Divisor</vt:lpstr>
      <vt:lpstr>Integers modulo n</vt:lpstr>
      <vt:lpstr>Special Kinds of Ring</vt:lpstr>
      <vt:lpstr>Integral Domain</vt:lpstr>
      <vt:lpstr>Field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Integers modulo n</dc:title>
  <dc:creator>swati saxena</dc:creator>
  <cp:lastModifiedBy>swati saxena</cp:lastModifiedBy>
  <cp:revision>15</cp:revision>
  <dcterms:created xsi:type="dcterms:W3CDTF">2020-11-23T18:09:57Z</dcterms:created>
  <dcterms:modified xsi:type="dcterms:W3CDTF">2020-12-09T05:33:46Z</dcterms:modified>
</cp:coreProperties>
</file>