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1" r:id="rId4"/>
    <p:sldId id="295" r:id="rId5"/>
    <p:sldId id="296" r:id="rId6"/>
    <p:sldId id="310" r:id="rId7"/>
    <p:sldId id="311" r:id="rId8"/>
    <p:sldId id="297" r:id="rId9"/>
    <p:sldId id="301" r:id="rId10"/>
    <p:sldId id="302" r:id="rId11"/>
    <p:sldId id="305" r:id="rId12"/>
    <p:sldId id="298" r:id="rId13"/>
    <p:sldId id="299" r:id="rId14"/>
    <p:sldId id="300" r:id="rId15"/>
    <p:sldId id="307" r:id="rId16"/>
    <p:sldId id="303" r:id="rId17"/>
    <p:sldId id="304" r:id="rId18"/>
    <p:sldId id="312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EFE5-6C5C-4E58-BA7D-3C4F4B35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9FAC-AB29-4F33-BE9F-14D00E2E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64A3-CA90-4623-B554-2CDD1496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9201-EF7C-443A-AF85-D0C7C334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2A43-257A-4E0B-A962-5D01E23F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7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21D5-56A6-41AA-A58A-9B98BEF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80D22-6216-4DE2-A1F8-09BD6B61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B327-7CA7-4C6B-9FD8-941F8F70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B62A-6612-44CF-A6FF-971F3B57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B452-683F-4814-9D38-48C4672C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2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5E6BB-1C18-4E54-991C-7590E457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90803-7B62-4AD0-9649-365607AEF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B671-445E-4CE3-B173-CE1E33FD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E5E2-4462-4955-9EB1-560E5310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D40-86E4-492F-85D3-9394DDDF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8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E1B0-B0F3-499D-8FAB-BBAEE02C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F70A-08A0-4C95-A98F-7655BE44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4214-F46C-4037-860D-1815EA48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AC86-47A0-4B10-BF11-41DF0D49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68DD0-8CA0-4481-9F89-93B6346D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2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EB71-BDB4-4411-BBC6-62C24851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2CF1-C2A2-4ED4-9671-53BC2505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B4CC-33B5-4804-87E4-C4AFABBD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ED5D-EA24-4894-9722-874E1230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8C88-F6E8-4C57-B47A-77D9DDB4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1385-8C3B-4EB6-AB9E-8726D60B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41A7-DAD0-4478-9A40-5847B273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60196-6620-4D6B-972D-7E1C35A9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120D-2171-4009-8CF9-B39A78B4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2A7E5-88BA-4164-81CF-046B34AF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4C9E5-A864-4E69-9238-A1C347C0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00EC-A727-4FCA-9A16-ABACA379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F517-ACCB-4885-A7AF-110A0931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F2B52-1F00-4DEC-988E-5A5AABE89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33AD5-AB0E-49FD-8C40-9FFA47A39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FBE7-0A08-48CC-AF37-51EFE61F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0CEE1-4DB1-4FF6-AA68-7F80EF22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3F348-F286-44ED-B858-03A772EA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0186F-A9C1-4DE4-AF22-3AD67D9F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4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703F-E31E-4CBB-9A7B-D11BD1B1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64B98-01FD-4474-A627-12A7D0A8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44D2E-A5E4-47FC-A29D-BFEA6334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C7081-517B-4DAA-9F6C-5BE3DEC4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0B3D4-A4B5-4E86-8A4F-D789ACDD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54220-87FE-4753-9A31-30D0C75E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95F65-0E1D-49A3-BD26-990036EA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1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1444-4560-4718-9DD7-0C3A102C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C3A23-DC39-4EEA-9D4C-15838AF9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65CE-B54F-4DE2-93A0-D29B1C14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B0598-D69B-4948-80DB-95EC5A71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DC4C-88A2-4F7C-A3B8-CE5A8FD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C15F3-ACC4-49FB-9CA3-97048779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0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244D-2F4C-4454-84B3-6ED488E6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A5A19-6AB7-491E-B7A2-9FA3B34F6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00E0-70D1-4C7F-80D1-60417D6B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0592-9CE0-4B67-97B3-ACEC817C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7F8C1-A406-486C-8F7F-0F32853D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D804A-77C4-41EB-988D-4FC668C3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54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1CB86-8C7A-4045-9803-71A1F421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85F96-84D3-453E-98BF-90ACF065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6552-1BC1-428E-BA89-DFB77ACA5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848A-5D6F-4C3A-AC1E-6D671620059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9BC73-3894-4CC1-BB26-10427A6DD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E038-D41F-4074-9E68-2B4ABA8D1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9A205-0803-4AA0-8B91-864355B719B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373AD-43E3-4626-A851-BBEEB2BF651B}"/>
              </a:ext>
            </a:extLst>
          </p:cNvPr>
          <p:cNvSpPr/>
          <p:nvPr userDrawn="1"/>
        </p:nvSpPr>
        <p:spPr>
          <a:xfrm>
            <a:off x="10770578" y="17583"/>
            <a:ext cx="1395046" cy="826477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Propositional logic</a:t>
            </a:r>
          </a:p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 Equivalences)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0FF8A-015E-45E7-9C8A-0FBFC772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1" y="383518"/>
            <a:ext cx="4404575" cy="4954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75CE7-B781-47E4-9A7C-894C0222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8" y="501635"/>
            <a:ext cx="3992451" cy="29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5A35-7FD2-4D84-9E70-34AB0B42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</a:rPr>
              <a:t>L</a:t>
            </a:r>
            <a:r>
              <a:rPr lang="en-US" sz="32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ogical equivalences  </a:t>
            </a:r>
            <a:endParaRPr lang="en-IN" sz="6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67D6-1967-4F67-9A65-18F05AC7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propositions can be proved logically equivalent in two ways:</a:t>
            </a:r>
          </a:p>
          <a:p>
            <a:pPr marL="0" indent="0">
              <a:buNone/>
            </a:pPr>
            <a:endParaRPr lang="en-IN" sz="3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Truth tables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using logical identities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533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051E-1F64-4D41-837D-07FD01AA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Show that </a:t>
            </a:r>
            <a:r>
              <a:rPr lang="en-US" sz="3600" i="1" dirty="0">
                <a:latin typeface="Arial" panose="020B0604020202020204" pitchFamily="34" charset="0"/>
              </a:rPr>
              <a:t>~</a:t>
            </a:r>
            <a:r>
              <a:rPr lang="en-US" sz="3600" b="0" i="1" u="none" strike="noStrike" baseline="0" dirty="0">
                <a:latin typeface="Arial" panose="020B0604020202020204" pitchFamily="34" charset="0"/>
              </a:rPr>
              <a:t>(p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sz="3600" b="0" i="1" u="none" strike="noStrike" baseline="0" dirty="0">
                <a:latin typeface="Arial" panose="020B0604020202020204" pitchFamily="34" charset="0"/>
              </a:rPr>
              <a:t>q)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3600" i="1" dirty="0">
                <a:latin typeface="Arial" panose="020B0604020202020204" pitchFamily="34" charset="0"/>
              </a:rPr>
              <a:t>~</a:t>
            </a:r>
            <a:r>
              <a:rPr lang="en-US" sz="36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IN" sz="3600" b="1" i="0" u="none" strike="noStrike" baseline="0" dirty="0"/>
              <a:t>∧ </a:t>
            </a:r>
            <a:r>
              <a:rPr lang="en-US" sz="3600" i="1" dirty="0">
                <a:latin typeface="Arial" panose="020B0604020202020204" pitchFamily="34" charset="0"/>
              </a:rPr>
              <a:t>~</a:t>
            </a:r>
            <a:r>
              <a:rPr lang="en-US" sz="3600" b="0" i="1" u="none" strike="noStrike" baseline="0" dirty="0">
                <a:latin typeface="Arial" panose="020B0604020202020204" pitchFamily="34" charset="0"/>
              </a:rPr>
              <a:t>q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are logically equivalent</a:t>
            </a:r>
            <a:endParaRPr lang="en-IN" sz="7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43DD8-61D6-4FCF-AC4B-0C72EFAE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55" y="2889098"/>
            <a:ext cx="8113690" cy="3058941"/>
          </a:xfrm>
        </p:spPr>
      </p:pic>
    </p:spTree>
    <p:extLst>
      <p:ext uri="{BB962C8B-B14F-4D97-AF65-F5344CB8AC3E}">
        <p14:creationId xmlns:p14="http://schemas.microsoft.com/office/powerpoint/2010/main" val="26967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B3-919F-41D6-88C8-377319D8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Show that </a:t>
            </a:r>
            <a:r>
              <a:rPr lang="en-US" sz="36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sz="36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3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6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3600" i="1" dirty="0">
                <a:latin typeface="Times New Roman" panose="02020603050405020304" pitchFamily="18" charset="0"/>
              </a:rPr>
              <a:t>~</a:t>
            </a:r>
            <a:r>
              <a:rPr lang="en-US" sz="36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sz="3600" b="0" i="0" u="none" strike="noStrike" baseline="0" dirty="0">
                <a:latin typeface="Arial" panose="020B0604020202020204" pitchFamily="34" charset="0"/>
              </a:rPr>
              <a:t>v </a:t>
            </a:r>
            <a:r>
              <a:rPr lang="en-US" sz="36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are logically equivalent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0102A-8181-487A-AAEB-E66F1975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919" y="2002874"/>
            <a:ext cx="8052985" cy="3297096"/>
          </a:xfrm>
        </p:spPr>
      </p:pic>
    </p:spTree>
    <p:extLst>
      <p:ext uri="{BB962C8B-B14F-4D97-AF65-F5344CB8AC3E}">
        <p14:creationId xmlns:p14="http://schemas.microsoft.com/office/powerpoint/2010/main" val="102670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95B1-58F2-4C5E-BE7C-FFF1D88F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9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8EBB7-2B8E-4C46-B1D7-8470CC1BB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69"/>
          <a:stretch/>
        </p:blipFill>
        <p:spPr>
          <a:xfrm>
            <a:off x="665086" y="980718"/>
            <a:ext cx="10688714" cy="96969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2C435-4BAF-434F-921E-7EEB7A06D6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3" t="75987" r="11475" b="3819"/>
          <a:stretch/>
        </p:blipFill>
        <p:spPr>
          <a:xfrm>
            <a:off x="1201782" y="2566000"/>
            <a:ext cx="9320411" cy="33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55D61-EE3B-4D4B-8C9D-295C330FB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2"/>
          <a:stretch/>
        </p:blipFill>
        <p:spPr>
          <a:xfrm>
            <a:off x="838199" y="362898"/>
            <a:ext cx="10906957" cy="10930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CB2D9-91F1-49EA-BCEC-026BDBDD7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422" y="1864311"/>
            <a:ext cx="9659155" cy="44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7060-3F28-4AF2-B05F-FC5CE99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br>
              <a:rPr lang="en-US" sz="3100" b="0" i="0" u="none" strike="noStrike" baseline="0" dirty="0">
                <a:latin typeface="Times New Roman" panose="02020603050405020304" pitchFamily="18" charset="0"/>
              </a:rPr>
            </a:br>
            <a:r>
              <a:rPr lang="en-US" sz="3100" b="0" i="0" u="none" strike="noStrike" baseline="0" dirty="0">
                <a:latin typeface="Times New Roman" panose="02020603050405020304" pitchFamily="18" charset="0"/>
              </a:rPr>
              <a:t>Use De Morgan's laws to express the negation of </a:t>
            </a:r>
            <a:br>
              <a:rPr lang="en-US" sz="3100" b="0" i="0" u="none" strike="noStrike" baseline="0" dirty="0">
                <a:latin typeface="Times New Roman" panose="02020603050405020304" pitchFamily="18" charset="0"/>
              </a:rPr>
            </a:br>
            <a:r>
              <a:rPr lang="en-US" sz="3100" b="0" i="0" u="none" strike="noStrike" baseline="0" dirty="0">
                <a:latin typeface="Times New Roman" panose="02020603050405020304" pitchFamily="18" charset="0"/>
              </a:rPr>
              <a:t>“</a:t>
            </a:r>
            <a:r>
              <a:rPr lang="en-US" sz="3100" b="1" i="0" u="none" strike="noStrike" baseline="0" dirty="0">
                <a:latin typeface="Times New Roman" panose="02020603050405020304" pitchFamily="18" charset="0"/>
              </a:rPr>
              <a:t>John has a cellphone and he has a laptop</a:t>
            </a:r>
            <a:r>
              <a:rPr lang="en-US" sz="3100" b="0" i="0" u="none" strike="noStrike" baseline="0" dirty="0">
                <a:latin typeface="Times New Roman" panose="02020603050405020304" pitchFamily="18" charset="0"/>
              </a:rPr>
              <a:t>”</a:t>
            </a:r>
            <a:br>
              <a:rPr lang="en-US" sz="4400" b="0" i="0" u="none" strike="noStrike" baseline="0" dirty="0"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2CB8-077F-4571-86EC-A7034116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algn="l"/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Solution: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 “John has a cellphone" and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  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 “John has a laptop."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Then " John has a cellphone and he has a laptop " can be represented by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/\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By the first De Morgan's law, ~(p /\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equivalent to </a:t>
            </a:r>
            <a:r>
              <a:rPr lang="en-US" i="1" dirty="0">
                <a:latin typeface="Times New Roman" panose="02020603050405020304" pitchFamily="18" charset="0"/>
              </a:rPr>
              <a:t>~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v </a:t>
            </a:r>
            <a:r>
              <a:rPr lang="en-US" i="1" dirty="0">
                <a:latin typeface="Times New Roman" panose="02020603050405020304" pitchFamily="18" charset="0"/>
              </a:rPr>
              <a:t>~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Consequently, we can express the negation of our original statement as </a:t>
            </a:r>
          </a:p>
          <a:p>
            <a:pPr algn="l"/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" John does not have a cellphone or he does not have </a:t>
            </a:r>
            <a:r>
              <a:rPr lang="en-IN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 laptop."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A817-FD53-4822-BAAC-5A963C15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Use De Morgan's laws to express the negation of </a:t>
            </a:r>
            <a:br>
              <a:rPr lang="en-US" sz="3200" b="0" i="0" u="none" strike="noStrike" baseline="0" dirty="0">
                <a:latin typeface="Times New Roman" panose="02020603050405020304" pitchFamily="18" charset="0"/>
              </a:rPr>
            </a:b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“</a:t>
            </a:r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John will go to the concert or Steve will go to the concert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."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9D49-569C-4383-9FC9-B081C83C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Solution: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 “John will go to the concert" and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 "Steve will go to the concert."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Then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“John will go to the concert or Steve will go to the concert" can be represented by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v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s.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By the second De Morgan's law, </a:t>
            </a:r>
            <a:r>
              <a:rPr lang="en-US" i="1" dirty="0">
                <a:latin typeface="Times New Roman" panose="02020603050405020304" pitchFamily="18" charset="0"/>
              </a:rPr>
              <a:t>~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(r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v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s)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equivalent to </a:t>
            </a:r>
            <a:r>
              <a:rPr lang="en-US" i="1" dirty="0">
                <a:latin typeface="Times New Roman" panose="02020603050405020304" pitchFamily="18" charset="0"/>
              </a:rPr>
              <a:t>~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/\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~s.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Consequently, we can express the negation of our original statement as </a:t>
            </a:r>
          </a:p>
          <a:p>
            <a:pPr algn="l"/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“John will not go to the concert and Steve will not go to the concert."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8940-70A9-4C6B-B494-E11BA4ED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EFDD2-E88B-475E-B956-D61B88259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36" t="-205" r="41907" b="83576"/>
          <a:stretch/>
        </p:blipFill>
        <p:spPr>
          <a:xfrm>
            <a:off x="932156" y="1020932"/>
            <a:ext cx="6303146" cy="92327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E0036A8-E77A-4686-866C-3F3139F8B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6" t="16425" b="63667"/>
          <a:stretch/>
        </p:blipFill>
        <p:spPr>
          <a:xfrm>
            <a:off x="1012053" y="2249624"/>
            <a:ext cx="10515600" cy="923278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F99626C-3D15-4826-95B1-7304503A5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6" t="37977" r="39926" b="51616"/>
          <a:stretch/>
        </p:blipFill>
        <p:spPr>
          <a:xfrm>
            <a:off x="1012054" y="3249226"/>
            <a:ext cx="4651900" cy="482611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A6A18B3-D397-4400-A5F0-ED42B3D5C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6" t="47377" r="4130"/>
          <a:stretch/>
        </p:blipFill>
        <p:spPr>
          <a:xfrm>
            <a:off x="1012054" y="3685098"/>
            <a:ext cx="8416032" cy="2440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A6E7E-9782-41A4-9DFB-FFF2846877B9}"/>
              </a:ext>
            </a:extLst>
          </p:cNvPr>
          <p:cNvSpPr txBox="1"/>
          <p:nvPr/>
        </p:nvSpPr>
        <p:spPr>
          <a:xfrm>
            <a:off x="5663954" y="3246553"/>
            <a:ext cx="505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By logical equivalence of 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328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319F-52D1-49DF-A981-A845339C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 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B881-5AB9-4879-A0BD-59484F1B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Validity of Arguments</a:t>
            </a:r>
          </a:p>
        </p:txBody>
      </p:sp>
    </p:spTree>
    <p:extLst>
      <p:ext uri="{BB962C8B-B14F-4D97-AF65-F5344CB8AC3E}">
        <p14:creationId xmlns:p14="http://schemas.microsoft.com/office/powerpoint/2010/main" val="396227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22C-7345-4FEC-90FD-4BCD5492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Autofit/>
          </a:bodyPr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</a:rPr>
              <a:t>Translating English Sentences into expressions</a:t>
            </a:r>
            <a:endParaRPr lang="en-IN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AC3-CC05-47A9-ABF9-BD632D48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"You can access the Internet from campus only if you are a computer science major or you </a:t>
            </a:r>
            <a:r>
              <a:rPr lang="en-IN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are not a freshman.“</a:t>
            </a:r>
          </a:p>
          <a:p>
            <a:pPr marL="0" indent="0" algn="l">
              <a:buNone/>
            </a:pP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Let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represent  "You can access the Internet from campus" 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represent</a:t>
            </a:r>
            <a:r>
              <a:rPr lang="en-US" sz="3200" dirty="0">
                <a:latin typeface="Times New Roman" panose="02020603050405020304" pitchFamily="18" charset="0"/>
              </a:rPr>
              <a:t>  "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You are a computer science major" 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f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represent</a:t>
            </a:r>
            <a:r>
              <a:rPr lang="en-US" sz="3200" dirty="0">
                <a:latin typeface="Times New Roman" panose="02020603050405020304" pitchFamily="18" charset="0"/>
              </a:rPr>
              <a:t> 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"You are a freshman "</a:t>
            </a:r>
          </a:p>
          <a:p>
            <a:pPr algn="l"/>
            <a:r>
              <a:rPr lang="en-IN" sz="360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sz="3600" u="none" strike="noStrike" baseline="0" dirty="0">
                <a:latin typeface="Arial" panose="020B0604020202020204" pitchFamily="34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3600" b="0" i="0" u="none" strike="noStrike" baseline="0" dirty="0">
                <a:latin typeface="Times New Roman" panose="02020603050405020304" pitchFamily="18" charset="0"/>
              </a:rPr>
              <a:t> (</a:t>
            </a:r>
            <a:r>
              <a:rPr lang="en-IN" sz="36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IN" sz="3600" b="0" i="0" u="none" strike="noStrike" baseline="0" dirty="0">
                <a:latin typeface="Times New Roman" panose="02020603050405020304" pitchFamily="18" charset="0"/>
              </a:rPr>
              <a:t> v ~</a:t>
            </a:r>
            <a:r>
              <a:rPr lang="en-IN" sz="3600" b="0" i="1" u="none" strike="noStrike" baseline="0" dirty="0">
                <a:latin typeface="Times New Roman" panose="02020603050405020304" pitchFamily="18" charset="0"/>
              </a:rPr>
              <a:t>f </a:t>
            </a:r>
            <a:r>
              <a:rPr lang="en-IN" sz="3600" b="0" i="0" u="none" strike="noStrike" baseline="0" dirty="0">
                <a:latin typeface="Times New Roman" panose="02020603050405020304" pitchFamily="18" charset="0"/>
              </a:rPr>
              <a:t>)</a:t>
            </a:r>
            <a:endParaRPr lang="en-US" sz="36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24E5-CFB0-4F12-8719-81ADFEE1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"You cannot ride the roller coaster if you are under 4 feet tall unless you are older than</a:t>
            </a:r>
            <a:r>
              <a:rPr lang="en-IN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16 years old."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C24C-7A4A-43E6-B10D-4EA16B8C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1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Solution: 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represent "You can ride the roller coaster" 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3200" i="1" dirty="0">
                <a:latin typeface="Times New Roman" panose="02020603050405020304" pitchFamily="18" charset="0"/>
              </a:rPr>
              <a:t>r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represent "You are under 4 feet tall"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represent "You are older than 16 years old" </a:t>
            </a:r>
          </a:p>
          <a:p>
            <a:pPr algn="l"/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Then the sentence can be translated to</a:t>
            </a:r>
          </a:p>
          <a:p>
            <a:pPr algn="l"/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(r </a:t>
            </a:r>
            <a:r>
              <a:rPr lang="en-IN" sz="3200" b="1" i="0" u="none" strike="noStrike" baseline="0" dirty="0"/>
              <a:t>∧ </a:t>
            </a:r>
            <a:r>
              <a:rPr lang="en-IN" sz="3200" i="1" dirty="0">
                <a:latin typeface="Times New Roman" panose="02020603050405020304" pitchFamily="18" charset="0"/>
              </a:rPr>
              <a:t>~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s) </a:t>
            </a:r>
            <a:r>
              <a:rPr lang="en-I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~</a:t>
            </a:r>
            <a:r>
              <a:rPr lang="en-IN" sz="3200" b="0" i="1" u="none" strike="noStrike" baseline="0" dirty="0">
                <a:latin typeface="Arial" panose="020B0604020202020204" pitchFamily="34" charset="0"/>
              </a:rPr>
              <a:t>q.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1884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51AF-27AB-4E44-B6CA-848C356A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</a:rPr>
              <a:t>Propositional Equivalences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6892-8253-4F04-BF40-B4E2A3AD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>
                <a:latin typeface="Arial" panose="020B0604020202020204" pitchFamily="34" charset="0"/>
              </a:rPr>
              <a:t>A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compound proposition that is always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true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is called a </a:t>
            </a:r>
            <a:r>
              <a:rPr lang="en-US" sz="3200" b="0" i="1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tautology. </a:t>
            </a:r>
          </a:p>
          <a:p>
            <a:pPr algn="just"/>
            <a:r>
              <a:rPr lang="en-US" sz="3200" b="0" i="0" u="none" strike="noStrike" baseline="0" dirty="0">
                <a:latin typeface="Arial" panose="020B0604020202020204" pitchFamily="34" charset="0"/>
              </a:rPr>
              <a:t>A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compound proposition that is always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false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is called a </a:t>
            </a:r>
            <a:r>
              <a:rPr lang="en-US" sz="3200" b="0" i="1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contradiction. </a:t>
            </a:r>
          </a:p>
          <a:p>
            <a:pPr algn="just"/>
            <a:r>
              <a:rPr lang="en-US" sz="3200" b="0" i="0" u="none" strike="noStrike" baseline="0" dirty="0">
                <a:latin typeface="Arial" panose="020B0604020202020204" pitchFamily="34" charset="0"/>
              </a:rPr>
              <a:t>A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compound proposition that is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neither a tautology nor a contradiction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is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called a </a:t>
            </a:r>
            <a:r>
              <a:rPr lang="en-IN" sz="3200" b="0" i="1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contingency.</a:t>
            </a:r>
          </a:p>
        </p:txBody>
      </p:sp>
    </p:spTree>
    <p:extLst>
      <p:ext uri="{BB962C8B-B14F-4D97-AF65-F5344CB8AC3E}">
        <p14:creationId xmlns:p14="http://schemas.microsoft.com/office/powerpoint/2010/main" val="25996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EB88-4317-47C1-825C-EAD9668F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6AF8-6E1E-4FE0-BC96-F7BC822F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Consider the truth tables of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sz="3200" i="1" dirty="0">
                <a:latin typeface="Arial" panose="020B0604020202020204" pitchFamily="34" charset="0"/>
              </a:rPr>
              <a:t>~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IN" sz="3200" b="1" i="0" u="none" strike="noStrike" baseline="0" dirty="0"/>
              <a:t>∧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</a:rPr>
              <a:t>~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p, 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Because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sz="3200" i="1" dirty="0">
                <a:latin typeface="Arial" panose="020B0604020202020204" pitchFamily="34" charset="0"/>
              </a:rPr>
              <a:t>~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is always true, it is a tautology. 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Because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IN" sz="3200" b="1" i="0" u="none" strike="noStrike" baseline="0" dirty="0"/>
              <a:t>∧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</a:rPr>
              <a:t>~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 p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is always false, it is a contradiction.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6B848-9C59-4C29-BDCA-69963116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40" y="4001294"/>
            <a:ext cx="6284890" cy="14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19B7-A754-48DE-B894-86E1469E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Prove that the statement 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p⟶q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↔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(∼q⟶∼p) is a tautology.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51C5B-0EC7-40AE-BAEA-582717AE3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31" t="21291" r="31370" b="53614"/>
          <a:stretch/>
        </p:blipFill>
        <p:spPr>
          <a:xfrm>
            <a:off x="643598" y="1690688"/>
            <a:ext cx="10904804" cy="38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8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93132D-B866-4026-864D-9C80AB36B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3" r="68875" b="80800"/>
          <a:stretch/>
        </p:blipFill>
        <p:spPr>
          <a:xfrm>
            <a:off x="740664" y="274319"/>
            <a:ext cx="9831892" cy="1042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65BC6D-AFE0-4E7B-9C8E-F9A5AB4FD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0" t="27200" r="35125" b="57600"/>
          <a:stretch/>
        </p:blipFill>
        <p:spPr>
          <a:xfrm>
            <a:off x="649224" y="2103120"/>
            <a:ext cx="9932068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8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7DF6-05CD-45F0-93C6-A3CABE7B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baseline="0" dirty="0">
                <a:latin typeface="Times New Roman" panose="02020603050405020304" pitchFamily="18" charset="0"/>
              </a:rPr>
              <a:t>Logical Equivalences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0C35-B10E-4B5A-91C4-7417F9F8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propositions that have the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truth values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possible cases are called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logically equivalent. 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compound propositions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logically equivalent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tautology.</a:t>
            </a:r>
          </a:p>
          <a:p>
            <a:pPr marL="0" indent="0" algn="just">
              <a:buNone/>
            </a:pPr>
            <a:endParaRPr lang="en-US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notation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that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logically equivalent.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ED59A-6167-4E99-84CC-98AF9810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14" y="0"/>
            <a:ext cx="5799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3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18571</TotalTime>
  <Words>623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Times New Roman</vt:lpstr>
      <vt:lpstr>verdana</vt:lpstr>
      <vt:lpstr>Office Theme</vt:lpstr>
      <vt:lpstr>   Discrete Mathematics BCSC 0010</vt:lpstr>
      <vt:lpstr>Translating English Sentences into expressions</vt:lpstr>
      <vt:lpstr>"You cannot ride the roller coaster if you are under 4 feet tall unless you are older than16 years old."</vt:lpstr>
      <vt:lpstr>Propositional Equivalences</vt:lpstr>
      <vt:lpstr>Example</vt:lpstr>
      <vt:lpstr> Prove that the statement (p⟶q) ↔ (∼q⟶∼p) is a tautology.</vt:lpstr>
      <vt:lpstr>PowerPoint Presentation</vt:lpstr>
      <vt:lpstr>Logical Equivalences</vt:lpstr>
      <vt:lpstr>PowerPoint Presentation</vt:lpstr>
      <vt:lpstr>PowerPoint Presentation</vt:lpstr>
      <vt:lpstr>Logical equivalences  </vt:lpstr>
      <vt:lpstr>Show that ~(p v q) and ~p ∧ ~q are logically equivalent</vt:lpstr>
      <vt:lpstr>Show that p  q and ~p v q are logically equivalent</vt:lpstr>
      <vt:lpstr>Example </vt:lpstr>
      <vt:lpstr>PowerPoint Presentation</vt:lpstr>
      <vt:lpstr> Use De Morgan's laws to express the negation of  “John has a cellphone and he has a laptop” </vt:lpstr>
      <vt:lpstr>Use De Morgan's laws to express the negation of  “John will go to the concert or Steve will go to the concert."</vt:lpstr>
      <vt:lpstr> </vt:lpstr>
      <vt:lpstr>Next Topic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saxena</dc:creator>
  <cp:lastModifiedBy>swati saxena</cp:lastModifiedBy>
  <cp:revision>293</cp:revision>
  <dcterms:created xsi:type="dcterms:W3CDTF">2020-09-07T07:42:28Z</dcterms:created>
  <dcterms:modified xsi:type="dcterms:W3CDTF">2020-12-08T08:18:47Z</dcterms:modified>
</cp:coreProperties>
</file>