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ink/ink1.xml" ContentType="application/inkml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59" r:id="rId22"/>
    <p:sldId id="260" r:id="rId23"/>
    <p:sldId id="277" r:id="rId24"/>
    <p:sldId id="261" r:id="rId25"/>
    <p:sldId id="262" r:id="rId26"/>
    <p:sldId id="258" r:id="rId27"/>
    <p:sldId id="263" r:id="rId28"/>
    <p:sldId id="264" r:id="rId29"/>
    <p:sldId id="267" r:id="rId30"/>
    <p:sldId id="265" r:id="rId31"/>
    <p:sldId id="266" r:id="rId32"/>
    <p:sldId id="268" r:id="rId33"/>
    <p:sldId id="269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0-11-05T03:46:33.7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20086 10049 57 0,'0'0'187'16,"-3"4"-8"-16,3-4-9 0,0 0-7 0,0 0 1 15,0 0-9-15,0 0-8 0,10 9-6 0,-1-8-10 16,0 4-9-16,4-4-9 0,5 2-10 0,1-1-4 15,3-1-11-15,6 2-8 0,1-3-4 0,3-2-6 16,2 4-9-16,-1-4-2 0,4 2-9 0,-2-1 1 0,4 1-12 16,13 1 2-16,-1 2-7 0,0-3-1 15,2 2-5-15,-14-1 1 0,0 1-8 0,2 1-7 0,-2-3-10 16,-4 1-16-16,-2 2-18 0,-4-3-33 16,-7 0-24-16,-4 0-26 0,-5 0-33 0,-5 0-35 0,-2-1-166 15,-6 1-375-15,0 0 167 0</inkml:trace>
  <inkml:trace contextRef="#ctx0" brushRef="#br0" timeOffset="235.64">20190 10218 126 0,'0'0'178'16,"-10"0"-1"-16,10 0-3 0,0 0-13 0,0 0-6 15,0 0-5-15,0 0-2 0,0 0-2 0,0 0-10 16,40 4-6-16,-21-5-4 0,12 1-16 0,-1-3-3 16,5 1-11-16,-3 2-11 0,5-4-10 15,-1-2-14-15,1 3-11 0,-2-4-17 0,1 2-25 0,0-3-40 16,1 1-28-16,-4-1-36 0,0-2-47 0,-1-1-40 16,-3 1-137-16,-3 1-347 0,0-2 154 0</inkml:trace>
  <inkml:trace contextRef="#ctx0" brushRef="#br0" timeOffset="1203.33">27804 10164 33 0,'-18'-2'71'0,"5"-2"9"0,-1 3-5 16,1-1-5-16,2-2 1 0,-1 3 0 16,1-2-4-16,2 1-2 0,0 0-11 0,9 2 8 0,-13-3-10 15,13 3-1-15,-9-1-3 0,9 1-1 0,0 0-7 16,0 0 3-16,-11-1-2 0,11 1-8 0,0 0 0 16,0 0-8-16,0 0 4 0,0 0 10 0,0 0 4 15,0 0 16-15,31 5 1 0,-9-5 6 0,4 0 2 16,5 1 4-16,5-3-1 0,0 0 6 0,17-1 1 15,4 0-1-15,3 0-3 0,1 0-1 0,0 0-5 16,6-2-6-16,29 0-5 0,-31 0-4 0,32 1-3 0,-4-1-5 16,2 3 1-16,7-4-2 0,-3 4-2 0,4-2-4 15,-1-1-3-15,3 5-3 0,-1-6-1 0,-10 5-3 16,5-3 0-16,-6-2-8 0,4 3-1 0,-9-4-2 16,-23 3-5-16,2 3-4 0,22-6-1 0,-30 3-5 15,-4 1-5-15,-3 0-12 0,-16 0-6 16,1-1-8-16,-6-1-5 0,-3-1-5 0,-7 2-1 0,-2 1-6 15,-3 0 2-15,-3-1-10 0,-1 0-8 0,-3 0-5 16,-3 0-6-16,0 1-11 0,-1-2-6 0,-5 5-19 16,7-9-7-16,-7 9-15 0,0-10-19 0,0 10-110 15,-7-11-281-15,2 6 125 0</inkml:trace>
  <inkml:trace contextRef="#ctx0" brushRef="#br0" timeOffset="2465.73">2761 10896 99 0,'-11'-3'138'0,"11"3"-8"0,-5-3-13 0,5 3-2 0,0 0-12 16,0 0-12-16,0 0-8 0,-5-4-5 15,5 4-14-15,0 0-5 0,0 0-5 0,17-4-3 16,-5 3-9-16,0-1-2 0,7 2-5 0,1 0 2 0,7 2-2 16,2-2-1-16,6 1-4 0,-1-1 2 0,5 2 2 15,13-2 3-15,4-2-1 0,4 4 5 0,7 0 2 16,26-2 5-16,-1 0-6 0,3-2 5 15,3 5 5-15,2-3-5 0,0 2 0 0,2-2-6 0,-3 0 1 16,2 0 1-16,5 4-7 0,-2-2 0 0,5 0-5 16,-3 0-2-16,-3 0-3 0,1 0-6 0,-9 0-13 15,6-2 7-15,-2 3-5 0,-1-4-5 0,2 0 1 16,-2 3-15-16,-6-5 2 0,-26 1-2 0,28 2 0 16,-30 0 2-16,26-6 1 0,-29 3-6 0,0 2 3 15,-3-2-2-15,-2 0 1 0,-4 3 1 0,-12-1-2 16,-3-3-3-16,-1 3 2 0,-6-2-5 0,-1 1 4 15,-8 0-3-15,-4-1 2 0,-4 2-9 0,-3-1-7 0,-4 2-3 16,-6 0-8-16,13-1-9 0,-13 1-11 16,10-2-4-16,-10 2-9 0,0 0-9 0,5-3-6 15,-5 3-8-15,0 0-15 0,0 0-10 0,0 0-74 0,0 0-212 16,0 0 94-16</inkml:trace>
  <inkml:trace contextRef="#ctx0" brushRef="#br0" timeOffset="3037.76">6282 10899 10 0,'0'0'93'16,"0"0"4"-16,0 0 0 0,0 0 2 16,0 0-6-16,40 1-7 0,-18-1 8 0,8-1 2 15,6 1-6-15,15-2 0 0,7 2-1 0,0 2 5 0,6-1-6 16,29 2 8-16,0 1-9 0,0-2 0 0,4 1-9 15,-1 2-5-15,1-2-4 0,5 5-5 0,0-4-2 16,-1 5-5-16,4-1-5 0,4-2-7 0,-3 1 0 16,1 0-10-16,-3 2-3 0,-2-2-5 0,-1 1 0 15,-6 0 0-15,-5-2-16 0,-24-1-5 0,27 2-11 16,-29-2 1-16,2-1-2 0,1-3-20 0,-5 2-1 16,-2 4-2-16,-1-4-8 0,-4 1 5 0,1-2-9 15,-16 3-3-15,-2-3-15 0,-1 0-17 0,-5 0 9 16,-1 0-15-16,-11-2-9 0,2 0-10 0,-4 0-10 15,-5 0-10-15,-3-2-86 0,-2 1-223 0,-8 1 100 16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6D700E-0F4F-4CF1-9956-C086C71C8E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EA8D34E-4719-4655-AA1E-738E3984D4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4BB4409-D15C-4CB2-A08F-5514B29C3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FB5D9-E751-45A5-A99C-19EBF7CAFC95}" type="datetimeFigureOut">
              <a:rPr lang="en-IN" smtClean="0"/>
              <a:pPr/>
              <a:t>05-04-2021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547EACA-65B6-431F-999F-DF034887F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CF0939B-6205-45BC-9469-0DF69FF6A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1480-74A5-46C1-BC13-AADBD706779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B62BB6F-5717-4672-B585-932A038BF553}"/>
              </a:ext>
            </a:extLst>
          </p:cNvPr>
          <p:cNvSpPr/>
          <p:nvPr userDrawn="1"/>
        </p:nvSpPr>
        <p:spPr>
          <a:xfrm>
            <a:off x="10533186" y="26376"/>
            <a:ext cx="1632438" cy="835269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25279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3D8572-B740-4D94-8A19-5E43DC743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1326901-F619-45E3-AAAF-12D87D430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74D9315-A870-49A6-9421-FB8DE33B8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FB5D9-E751-45A5-A99C-19EBF7CAFC95}" type="datetimeFigureOut">
              <a:rPr lang="en-IN" smtClean="0"/>
              <a:pPr/>
              <a:t>05-04-2021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C556C00-6C07-4D23-A4F2-E5319D6FF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CF93CC9-6F2D-46A4-AA23-F9AD3378C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1480-74A5-46C1-BC13-AADBD70677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08114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41CDD20-D02C-4744-A46B-6089C15565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AAEEE57-F55B-4F9D-AD84-543C430A0C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74654E2-0364-4C76-810E-8EAEB4594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FB5D9-E751-45A5-A99C-19EBF7CAFC95}" type="datetimeFigureOut">
              <a:rPr lang="en-IN" smtClean="0"/>
              <a:pPr/>
              <a:t>05-04-2021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A61F047-3199-4978-B188-B4DBF67E7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007FD08-E13F-4250-AD03-A0827594A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1480-74A5-46C1-BC13-AADBD70677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2450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BDD1A3-7FF0-478D-B934-8F1A05553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293F5B4-90E0-4624-A1F1-82F2131FE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537D76C-3B12-4569-82DC-41A511234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FB5D9-E751-45A5-A99C-19EBF7CAFC95}" type="datetimeFigureOut">
              <a:rPr lang="en-IN" smtClean="0"/>
              <a:pPr/>
              <a:t>05-04-2021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CEA8F6C-8925-43F8-B3AC-06D7E09EA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00C68AE-6D84-48E9-AACA-FE1E9C368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1480-74A5-46C1-BC13-AADBD70677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4527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0CCB0F-56FB-44B9-BE77-AB47BA590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B676977-BE07-4906-BE64-E51B94F41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30F4571-089A-432A-8314-D67F5810A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FB5D9-E751-45A5-A99C-19EBF7CAFC95}" type="datetimeFigureOut">
              <a:rPr lang="en-IN" smtClean="0"/>
              <a:pPr/>
              <a:t>05-04-2021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895C326-6904-4AAF-94B2-1976F8BAD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ED9116F-3122-4026-B2AF-6EF6EE32A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1480-74A5-46C1-BC13-AADBD70677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72834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669993-7A75-451C-875C-1D08AA703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869CBD-8FB3-409C-BAA2-9E5D0CDE04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E5F811C-CEA6-4028-BC1E-8D98CC71A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6F1EA9C-9BAB-4618-8355-48325CC39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FB5D9-E751-45A5-A99C-19EBF7CAFC95}" type="datetimeFigureOut">
              <a:rPr lang="en-IN" smtClean="0"/>
              <a:pPr/>
              <a:t>05-04-2021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1F633E7-EB8D-4E15-8CB2-4CA188827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FC13302-7E80-4482-86D0-636325FBA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1480-74A5-46C1-BC13-AADBD70677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28184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1CD3B1-E9F0-43CB-8854-6CE25D08B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58756F8-44C8-40E1-87EB-89A556109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A77F460-0291-4CD9-886A-6D5391C67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A9766C0-2048-4ACC-91B6-E30E37A51A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B62A542-3B7A-4BC2-B813-519383AB97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B747FAD-7FEE-4E7F-B41B-01A1B9347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FB5D9-E751-45A5-A99C-19EBF7CAFC95}" type="datetimeFigureOut">
              <a:rPr lang="en-IN" smtClean="0"/>
              <a:pPr/>
              <a:t>05-04-2021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E8A043D-2BD6-43E8-A636-CE3400B00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842876C2-F0E4-4C08-8B40-B256AB1A3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1480-74A5-46C1-BC13-AADBD70677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94996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6A15F7-813F-4B36-B0C6-F56B3FBA5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0136718-45FC-4591-BCD0-223070368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FB5D9-E751-45A5-A99C-19EBF7CAFC95}" type="datetimeFigureOut">
              <a:rPr lang="en-IN" smtClean="0"/>
              <a:pPr/>
              <a:t>05-04-2021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924F1CB-8D43-4A21-A2EF-D6C5B8B84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1DAFD4E-B4DD-48B9-8E9A-B5D0B3703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1480-74A5-46C1-BC13-AADBD70677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75943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DE2948F-29EF-4286-BCC7-614712B77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FB5D9-E751-45A5-A99C-19EBF7CAFC95}" type="datetimeFigureOut">
              <a:rPr lang="en-IN" smtClean="0"/>
              <a:pPr/>
              <a:t>05-04-2021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803A408-31CD-4653-A63C-80CCD16FD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66705B5-33B9-48F8-955A-950CFEF68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1480-74A5-46C1-BC13-AADBD70677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2282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88885A-030A-48B4-B1E8-D2230DC67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8D8B008-7937-45A4-A0CF-4DA4B45E5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CC3BE7F-4914-4111-A3F7-6DC24D228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15238FE-C161-4F95-82DA-D8AF84AFC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FB5D9-E751-45A5-A99C-19EBF7CAFC95}" type="datetimeFigureOut">
              <a:rPr lang="en-IN" smtClean="0"/>
              <a:pPr/>
              <a:t>05-04-2021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12D2EDA-25DA-4038-8983-03CF38E74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16695AD-171B-4C38-BF29-3FB1B0E70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1480-74A5-46C1-BC13-AADBD70677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83768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DACE5B-65C1-4E7C-957C-940186107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6FEF92D-0960-452E-8040-D0421979D4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31BB3A7-0D01-4B58-BC3D-A31E302DE9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96DA0AC-0C2A-4B2A-BFDE-48FA9B57F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FB5D9-E751-45A5-A99C-19EBF7CAFC95}" type="datetimeFigureOut">
              <a:rPr lang="en-IN" smtClean="0"/>
              <a:pPr/>
              <a:t>05-04-2021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20BAB89-0427-4C06-AACF-F86D16681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6AC5EE5-6BA6-4E53-B6B4-6E1A97BCC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1480-74A5-46C1-BC13-AADBD70677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05215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ED80D8D-A866-4B13-9707-542B504EC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C73031-4176-4AFE-A392-B51EBEC5B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905E954-A5B7-44F5-AF60-BC105D7A91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FB5D9-E751-45A5-A99C-19EBF7CAFC95}" type="datetimeFigureOut">
              <a:rPr lang="en-IN" smtClean="0"/>
              <a:pPr/>
              <a:t>05-04-2021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35E9CF8-3FB4-447F-A106-22B4CF690B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692F91C-CFE2-42D0-AA04-5DBE31F054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01480-74A5-46C1-BC13-AADBD706779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ACEFC83-B55F-4D9B-82E5-6F98C125E72F}"/>
              </a:ext>
            </a:extLst>
          </p:cNvPr>
          <p:cNvSpPr/>
          <p:nvPr userDrawn="1"/>
        </p:nvSpPr>
        <p:spPr>
          <a:xfrm>
            <a:off x="10665070" y="26376"/>
            <a:ext cx="1509346" cy="844062"/>
          </a:xfrm>
          <a:prstGeom prst="rect">
            <a:avLst/>
          </a:prstGeom>
          <a:blipFill dpi="0" rotWithShape="1">
            <a:blip r:embed="rId1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59240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52EF10-7ED1-4C41-AC59-27E3EC83A6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181" y="1251752"/>
            <a:ext cx="9144000" cy="1846554"/>
          </a:xfrm>
        </p:spPr>
        <p:txBody>
          <a:bodyPr>
            <a:normAutofit fontScale="90000"/>
          </a:bodyPr>
          <a:lstStyle/>
          <a:p>
            <a:r>
              <a:rPr lang="en-IN" sz="5300" b="1" dirty="0"/>
              <a:t/>
            </a:r>
            <a:br>
              <a:rPr lang="en-IN" sz="5300" b="1" dirty="0"/>
            </a:br>
            <a:r>
              <a:rPr lang="en-IN" sz="5300" b="1" dirty="0"/>
              <a:t/>
            </a:r>
            <a:br>
              <a:rPr lang="en-IN" sz="5300" b="1" dirty="0"/>
            </a:br>
            <a:r>
              <a:rPr lang="en-IN" sz="5300" b="1" dirty="0"/>
              <a:t/>
            </a:r>
            <a:br>
              <a:rPr lang="en-IN" sz="5300" b="1" dirty="0"/>
            </a:b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Discrete Mathematics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BCSC 0010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6745362-D4ED-4AB1-902E-6D8DA47282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0835" y="3851315"/>
            <a:ext cx="9144000" cy="1655762"/>
          </a:xfrm>
        </p:spPr>
        <p:txBody>
          <a:bodyPr>
            <a:normAutofit/>
          </a:bodyPr>
          <a:lstStyle/>
          <a:p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2</a:t>
            </a:r>
            <a:b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Validity of Arguments</a:t>
            </a:r>
            <a:endParaRPr lang="en-IN" sz="3900" dirty="0"/>
          </a:p>
        </p:txBody>
      </p:sp>
    </p:spTree>
    <p:extLst>
      <p:ext uri="{BB962C8B-B14F-4D97-AF65-F5344CB8AC3E}">
        <p14:creationId xmlns:p14="http://schemas.microsoft.com/office/powerpoint/2010/main" xmlns="" val="2329844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E482C4E-0FF2-4910-A77E-5C8A84438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192993"/>
                  </p:ext>
                </p:extLst>
              </p:nvPr>
            </p:nvGraphicFramePr>
            <p:xfrm>
              <a:off x="263387" y="2362200"/>
              <a:ext cx="7239000" cy="2712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47800"/>
                    <a:gridCol w="1447800"/>
                    <a:gridCol w="1447800"/>
                    <a:gridCol w="1447800"/>
                    <a:gridCol w="1447800"/>
                  </a:tblGrid>
                  <a:tr h="4419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rgbClr val="002060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rgbClr val="002060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𝒑</m:t>
                                </m:r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⟶</m:t>
                                </m:r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0066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T</a:t>
                          </a:r>
                          <a:endParaRPr lang="en-US" sz="2800" b="1" dirty="0">
                            <a:solidFill>
                              <a:srgbClr val="000066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0066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T</a:t>
                          </a:r>
                          <a:endParaRPr lang="en-US" sz="2800" b="1" dirty="0">
                            <a:solidFill>
                              <a:srgbClr val="000066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1" dirty="0" smtClean="0">
                              <a:solidFill>
                                <a:srgbClr val="C00000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T</a:t>
                          </a:r>
                          <a:endParaRPr lang="en-US" sz="3600" b="1" dirty="0">
                            <a:solidFill>
                              <a:srgbClr val="C00000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1" dirty="0" smtClean="0">
                              <a:solidFill>
                                <a:srgbClr val="C00000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T</a:t>
                          </a:r>
                          <a:endParaRPr lang="en-US" sz="3600" b="1" dirty="0">
                            <a:solidFill>
                              <a:srgbClr val="C00000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1" dirty="0" smtClean="0">
                              <a:solidFill>
                                <a:srgbClr val="1E5F15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T</a:t>
                          </a:r>
                          <a:endParaRPr lang="en-US" sz="3600" b="1" dirty="0">
                            <a:solidFill>
                              <a:srgbClr val="1E5F15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0066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T</a:t>
                          </a:r>
                          <a:endParaRPr lang="en-US" sz="2800" b="1" dirty="0">
                            <a:solidFill>
                              <a:srgbClr val="000066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0066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F</a:t>
                          </a:r>
                          <a:endParaRPr lang="en-US" sz="2800" b="1" dirty="0">
                            <a:solidFill>
                              <a:srgbClr val="000066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T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F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solidFill>
                                <a:schemeClr val="tx1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F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0066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F</a:t>
                          </a:r>
                          <a:endParaRPr lang="en-US" sz="2800" b="1" dirty="0">
                            <a:solidFill>
                              <a:srgbClr val="000066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0066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T</a:t>
                          </a:r>
                          <a:endParaRPr lang="en-US" sz="2800" b="1" dirty="0">
                            <a:solidFill>
                              <a:srgbClr val="000066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F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T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solidFill>
                                <a:schemeClr val="tx1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T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0066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F</a:t>
                          </a:r>
                          <a:endParaRPr lang="en-US" sz="2800" b="1" dirty="0">
                            <a:solidFill>
                              <a:srgbClr val="000066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0066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F</a:t>
                          </a:r>
                          <a:endParaRPr lang="en-US" sz="2800" b="1" dirty="0">
                            <a:solidFill>
                              <a:srgbClr val="000066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F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T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solidFill>
                                <a:schemeClr val="tx1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F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a14="http://schemas.microsoft.com/office/drawing/2010/main" xmlns="" xmlns:p14="http://schemas.microsoft.com/office/powerpoint/2010/main" val="55192993"/>
                  </p:ext>
                </p:extLst>
              </p:nvPr>
            </p:nvGraphicFramePr>
            <p:xfrm>
              <a:off x="351183" y="2362200"/>
              <a:ext cx="9652000" cy="2712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0400"/>
                    <a:gridCol w="1930400"/>
                    <a:gridCol w="1930400"/>
                    <a:gridCol w="1930400"/>
                    <a:gridCol w="1930400"/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>
                        <a:blipFill rotWithShape="1">
                          <a:blip r:embed="rId2"/>
                          <a:stretch>
                            <a:fillRect t="-1176" r="-399160" b="-455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>
                        <a:blipFill rotWithShape="1">
                          <a:blip r:embed="rId2"/>
                          <a:stretch>
                            <a:fillRect l="-100422" t="-1176" r="-300844" b="-455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>
                        <a:blipFill rotWithShape="1">
                          <a:blip r:embed="rId2"/>
                          <a:stretch>
                            <a:fillRect l="-199580" t="-1176" r="-199580" b="-455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>
                        <a:blipFill rotWithShape="1">
                          <a:blip r:embed="rId2"/>
                          <a:stretch>
                            <a:fillRect l="-300844" t="-1176" r="-100422" b="-455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>
                        <a:blipFill rotWithShape="1">
                          <a:blip r:embed="rId2"/>
                          <a:stretch>
                            <a:fillRect l="-399160" t="-1176" b="-455294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0066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T</a:t>
                          </a:r>
                          <a:endParaRPr lang="en-US" sz="2800" b="1" dirty="0">
                            <a:solidFill>
                              <a:srgbClr val="000066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0066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T</a:t>
                          </a:r>
                          <a:endParaRPr lang="en-US" sz="2800" b="1" dirty="0">
                            <a:solidFill>
                              <a:srgbClr val="000066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1" dirty="0" smtClean="0">
                              <a:solidFill>
                                <a:srgbClr val="C00000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T</a:t>
                          </a:r>
                          <a:endParaRPr lang="en-US" sz="3600" b="1" dirty="0">
                            <a:solidFill>
                              <a:srgbClr val="C00000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1" dirty="0" smtClean="0">
                              <a:solidFill>
                                <a:srgbClr val="C00000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T</a:t>
                          </a:r>
                          <a:endParaRPr lang="en-US" sz="3600" b="1" dirty="0">
                            <a:solidFill>
                              <a:srgbClr val="C00000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1" dirty="0" smtClean="0">
                              <a:solidFill>
                                <a:srgbClr val="1E5F15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T</a:t>
                          </a:r>
                          <a:endParaRPr lang="en-US" sz="3600" b="1" dirty="0">
                            <a:solidFill>
                              <a:srgbClr val="1E5F15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0066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T</a:t>
                          </a:r>
                          <a:endParaRPr lang="en-US" sz="2800" b="1" dirty="0">
                            <a:solidFill>
                              <a:srgbClr val="000066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0066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F</a:t>
                          </a:r>
                          <a:endParaRPr lang="en-US" sz="2800" b="1" dirty="0">
                            <a:solidFill>
                              <a:srgbClr val="000066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T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F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solidFill>
                                <a:schemeClr val="tx1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F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0066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F</a:t>
                          </a:r>
                          <a:endParaRPr lang="en-US" sz="2800" b="1" dirty="0">
                            <a:solidFill>
                              <a:srgbClr val="000066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0066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T</a:t>
                          </a:r>
                          <a:endParaRPr lang="en-US" sz="2800" b="1" dirty="0">
                            <a:solidFill>
                              <a:srgbClr val="000066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F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T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solidFill>
                                <a:schemeClr val="tx1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T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0066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F</a:t>
                          </a:r>
                          <a:endParaRPr lang="en-US" sz="2800" b="1" dirty="0">
                            <a:solidFill>
                              <a:srgbClr val="000066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0066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F</a:t>
                          </a:r>
                          <a:endParaRPr lang="en-US" sz="2800" b="1" dirty="0">
                            <a:solidFill>
                              <a:srgbClr val="000066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F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T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solidFill>
                                <a:schemeClr val="tx1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F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</a:tr>
                </a:tbl>
              </a:graphicData>
            </a:graphic>
          </p:graphicFrame>
        </mc:Fallback>
      </mc:AlternateContent>
      <p:sp>
        <p:nvSpPr>
          <p:cNvPr id="15" name="TextBox 14"/>
          <p:cNvSpPr txBox="1"/>
          <p:nvPr/>
        </p:nvSpPr>
        <p:spPr>
          <a:xfrm>
            <a:off x="101601" y="5638801"/>
            <a:ext cx="118121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latin typeface="Cambria" pitchFamily="18" charset="0"/>
                <a:ea typeface="Cambria" pitchFamily="18" charset="0"/>
              </a:rPr>
              <a:t>In</a:t>
            </a:r>
            <a:r>
              <a:rPr lang="en-US" sz="2400" b="1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first row 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which is the </a:t>
            </a:r>
            <a:r>
              <a:rPr lang="en-US" sz="2400" b="1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critical row </a:t>
            </a:r>
            <a:r>
              <a:rPr lang="en-US" sz="2400" b="1" dirty="0" smtClean="0">
                <a:latin typeface="Cambria" pitchFamily="18" charset="0"/>
                <a:ea typeface="Cambria" pitchFamily="18" charset="0"/>
              </a:rPr>
              <a:t>(</a:t>
            </a:r>
            <a:r>
              <a:rPr lang="en-US" sz="2400" b="1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since all the premises are true</a:t>
            </a:r>
            <a:r>
              <a:rPr lang="en-US" sz="2400" b="1" dirty="0" smtClean="0">
                <a:latin typeface="Cambria" pitchFamily="18" charset="0"/>
                <a:ea typeface="Cambria" pitchFamily="18" charset="0"/>
              </a:rPr>
              <a:t>) </a:t>
            </a:r>
            <a:r>
              <a:rPr lang="en-US" sz="2400" b="1" dirty="0" smtClean="0">
                <a:solidFill>
                  <a:srgbClr val="7030A0"/>
                </a:solidFill>
                <a:latin typeface="Cambria" pitchFamily="18" charset="0"/>
                <a:ea typeface="Cambria" pitchFamily="18" charset="0"/>
              </a:rPr>
              <a:t>and</a:t>
            </a:r>
            <a:r>
              <a:rPr lang="en-US" sz="2400" b="1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the</a:t>
            </a:r>
            <a:r>
              <a:rPr lang="en-US" sz="2400" b="1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  <a:latin typeface="Cambria" pitchFamily="18" charset="0"/>
                <a:ea typeface="Cambria" pitchFamily="18" charset="0"/>
              </a:rPr>
              <a:t>conclusion is also true</a:t>
            </a:r>
            <a:r>
              <a:rPr lang="en-US" sz="2400" b="1" dirty="0" smtClean="0">
                <a:latin typeface="Cambria" pitchFamily="18" charset="0"/>
                <a:ea typeface="Cambria" pitchFamily="18" charset="0"/>
              </a:rPr>
              <a:t>. 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Hence, the </a:t>
            </a:r>
            <a:r>
              <a:rPr lang="en-US" sz="2400" b="1" dirty="0" smtClean="0">
                <a:solidFill>
                  <a:srgbClr val="1E5F15"/>
                </a:solidFill>
                <a:latin typeface="Cambria" pitchFamily="18" charset="0"/>
                <a:ea typeface="Cambria" pitchFamily="18" charset="0"/>
              </a:rPr>
              <a:t>argument</a:t>
            </a:r>
            <a:r>
              <a:rPr lang="en-US" sz="2400" b="1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is</a:t>
            </a:r>
            <a:r>
              <a:rPr lang="en-US" sz="2400" b="1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sz="2400" b="1" dirty="0" smtClean="0">
                <a:solidFill>
                  <a:srgbClr val="1E5F15"/>
                </a:solidFill>
                <a:latin typeface="Cambria" pitchFamily="18" charset="0"/>
                <a:ea typeface="Cambria" pitchFamily="18" charset="0"/>
              </a:rPr>
              <a:t>valid</a:t>
            </a:r>
            <a:r>
              <a:rPr lang="en-US" sz="2400" b="1" dirty="0" smtClean="0">
                <a:latin typeface="Cambria" pitchFamily="18" charset="0"/>
                <a:ea typeface="Cambria" pitchFamily="18" charset="0"/>
              </a:rPr>
              <a:t>.</a:t>
            </a:r>
            <a:endParaRPr lang="en-US" sz="2400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Rounded MT Bold" pitchFamily="34" charset="0"/>
              </a:rPr>
              <a:t>Check Critical row</a:t>
            </a:r>
            <a:endParaRPr lang="en-US" dirty="0">
              <a:latin typeface="Arial Rounded MT Bold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72000" y="1447800"/>
            <a:ext cx="8737600" cy="1981200"/>
            <a:chOff x="3429000" y="1447800"/>
            <a:chExt cx="6553200" cy="1981200"/>
          </a:xfrm>
        </p:grpSpPr>
        <p:grpSp>
          <p:nvGrpSpPr>
            <p:cNvPr id="6" name="Group 23"/>
            <p:cNvGrpSpPr/>
            <p:nvPr/>
          </p:nvGrpSpPr>
          <p:grpSpPr>
            <a:xfrm>
              <a:off x="4505739" y="1447800"/>
              <a:ext cx="5476461" cy="1909465"/>
              <a:chOff x="4505739" y="1671935"/>
              <a:chExt cx="5476461" cy="19094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5562600" y="1686580"/>
                <a:ext cx="44196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 smtClean="0">
                    <a:solidFill>
                      <a:srgbClr val="002060"/>
                    </a:solidFill>
                    <a:latin typeface="Cambria" pitchFamily="18" charset="0"/>
                    <a:ea typeface="Cambria" pitchFamily="18" charset="0"/>
                  </a:rPr>
                  <a:t>Critical row</a:t>
                </a:r>
                <a:endParaRPr lang="en-US" sz="2800" b="1" dirty="0">
                  <a:solidFill>
                    <a:srgbClr val="002060"/>
                  </a:solidFill>
                  <a:latin typeface="Cambria" pitchFamily="18" charset="0"/>
                  <a:ea typeface="Cambria" pitchFamily="18" charset="0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505739" y="1671935"/>
                <a:ext cx="1371600" cy="461665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002060"/>
                    </a:solidFill>
                    <a:latin typeface="Cambria" pitchFamily="18" charset="0"/>
                    <a:ea typeface="Cambria" pitchFamily="18" charset="0"/>
                  </a:rPr>
                  <a:t>Step4</a:t>
                </a:r>
                <a:endParaRPr lang="en-US" b="1" dirty="0">
                  <a:solidFill>
                    <a:srgbClr val="002060"/>
                  </a:solidFill>
                  <a:latin typeface="Cambria" pitchFamily="18" charset="0"/>
                  <a:ea typeface="Cambria" pitchFamily="18" charset="0"/>
                </a:endParaRPr>
              </a:p>
            </p:txBody>
          </p:sp>
          <p:cxnSp>
            <p:nvCxnSpPr>
              <p:cNvPr id="23" name="Elbow Connector 22"/>
              <p:cNvCxnSpPr/>
              <p:nvPr/>
            </p:nvCxnSpPr>
            <p:spPr>
              <a:xfrm rot="5400000" flipH="1" flipV="1">
                <a:off x="7048500" y="2324100"/>
                <a:ext cx="1371600" cy="1143000"/>
              </a:xfrm>
              <a:prstGeom prst="bentConnector3">
                <a:avLst>
                  <a:gd name="adj1" fmla="val -5072"/>
                </a:avLst>
              </a:prstGeom>
              <a:ln w="762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Rectangle 1"/>
            <p:cNvSpPr/>
            <p:nvPr/>
          </p:nvSpPr>
          <p:spPr>
            <a:xfrm>
              <a:off x="3429000" y="2895600"/>
              <a:ext cx="3733800" cy="533400"/>
            </a:xfrm>
            <a:prstGeom prst="rect">
              <a:avLst/>
            </a:pr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1629030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F4B237-5166-498C-950D-FECECF883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rgbClr val="C00000"/>
                </a:solidFill>
              </a:rPr>
              <a:t/>
            </a:r>
            <a:br>
              <a:rPr lang="en-US" b="1" dirty="0">
                <a:solidFill>
                  <a:srgbClr val="C00000"/>
                </a:solidFill>
              </a:rPr>
            </a:b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E482C4E-0FF2-4910-A77E-5C8A84438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graphicFrame>
            <p:nvGraphicFramePr>
              <p:cNvPr id="10" name="Table 10">
                <a:extLst>
                  <a:ext uri="{FF2B5EF4-FFF2-40B4-BE49-F238E27FC236}">
                    <a16:creationId xmlns:a16="http://schemas.microsoft.com/office/drawing/2014/main" xmlns="" id="{D8C06241-A273-4953-92D2-48005F7E50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0838844"/>
                  </p:ext>
                </p:extLst>
              </p:nvPr>
            </p:nvGraphicFramePr>
            <p:xfrm>
              <a:off x="228600" y="152400"/>
              <a:ext cx="5257800" cy="237744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xmlns="" val="1336988154"/>
                        </a:ext>
                      </a:extLst>
                    </a:gridCol>
                  </a:tblGrid>
                  <a:tr h="57684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3200" b="1" dirty="0" smtClean="0">
                              <a:latin typeface="Cambria" pitchFamily="18" charset="0"/>
                              <a:ea typeface="Cambria" pitchFamily="18" charset="0"/>
                            </a:rPr>
                            <a:t>Show the argument is valid</a:t>
                          </a:r>
                          <a:endParaRPr lang="en-US" sz="3200" b="1" dirty="0"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354220439"/>
                      </a:ext>
                    </a:extLst>
                  </a:tr>
                  <a:tr h="166982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1" i="1" smtClean="0">
                                    <a:latin typeface="Cambria Math"/>
                                  </a:rPr>
                                  <m:t>𝒑</m:t>
                                </m:r>
                                <m:r>
                                  <a:rPr lang="en-US" sz="3200" b="1" i="1" smtClean="0">
                                    <a:latin typeface="Cambria Math"/>
                                    <a:ea typeface="Cambria Math"/>
                                  </a:rPr>
                                  <m:t>⟶</m:t>
                                </m:r>
                                <m:r>
                                  <a:rPr lang="en-US" sz="3200" b="1" i="1" smtClean="0">
                                    <a:latin typeface="Cambria Math"/>
                                    <a:ea typeface="Cambria Math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3200" b="1" i="1" dirty="0" smtClean="0">
                            <a:latin typeface="Cambria Math"/>
                            <a:ea typeface="Cambria Math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000" b="1" i="1" kern="1200" baseline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Cambria Math"/>
                                  </a:rPr>
                                  <m:t>∽</m:t>
                                </m:r>
                                <m:r>
                                  <a:rPr lang="en-US" sz="4000" b="1" i="1" kern="1200" baseline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Cambria Math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4000" b="1" dirty="0" smtClean="0">
                            <a:latin typeface="Cambria" pitchFamily="18" charset="0"/>
                            <a:ea typeface="Cambria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000" b="1" i="1" kern="1200" baseline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Cambria Math"/>
                                  </a:rPr>
                                  <m:t>∴∽</m:t>
                                </m:r>
                                <m:r>
                                  <a:rPr lang="en-US" sz="4000" b="1" i="1" kern="1200" baseline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Cambria Math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sz="2800" b="1" dirty="0"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53307861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1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8C06241-A273-4953-92D2-48005F7E50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a14="http://schemas.microsoft.com/office/drawing/2010/main" xmlns="" xmlns:p14="http://schemas.microsoft.com/office/powerpoint/2010/main" val="810838844"/>
                  </p:ext>
                </p:extLst>
              </p:nvPr>
            </p:nvGraphicFramePr>
            <p:xfrm>
              <a:off x="304800" y="152400"/>
              <a:ext cx="7010400" cy="237744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701040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1336988154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3200" b="1" dirty="0" smtClean="0">
                              <a:latin typeface="Cambria" pitchFamily="18" charset="0"/>
                              <a:ea typeface="Cambria" pitchFamily="18" charset="0"/>
                            </a:rPr>
                            <a:t>Show the argument is valid</a:t>
                          </a:r>
                          <a:endParaRPr lang="en-US" sz="3200" b="1" dirty="0"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2354220439"/>
                      </a:ext>
                    </a:extLst>
                  </a:tr>
                  <a:tr h="1798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>
                        <a:blipFill rotWithShape="1">
                          <a:blip r:embed="rId2"/>
                          <a:stretch>
                            <a:fillRect l="-116" t="-366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253307861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=""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84857159"/>
                  </p:ext>
                </p:extLst>
              </p:nvPr>
            </p:nvGraphicFramePr>
            <p:xfrm>
              <a:off x="228600" y="3505200"/>
              <a:ext cx="7239000" cy="2590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47800"/>
                    <a:gridCol w="1447800"/>
                    <a:gridCol w="1447800"/>
                    <a:gridCol w="1447800"/>
                    <a:gridCol w="1447800"/>
                  </a:tblGrid>
                  <a:tr h="4419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rgbClr val="002060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rgbClr val="002060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𝒑</m:t>
                                </m:r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⟶</m:t>
                                </m:r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kern="1200" baseline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Cambria Math"/>
                                  </a:rPr>
                                  <m:t>∽</m:t>
                                </m:r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800" b="1" i="1" kern="1200" baseline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Cambria Math"/>
                                </a:rPr>
                                <m:t>∽</m:t>
                              </m:r>
                            </m:oMath>
                          </a14:m>
                          <a:r>
                            <a:rPr lang="en-US" sz="2800" dirty="0" smtClean="0">
                              <a:solidFill>
                                <a:schemeClr val="tx1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p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0066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T</a:t>
                          </a:r>
                          <a:endParaRPr lang="en-US" sz="2800" b="1" dirty="0">
                            <a:solidFill>
                              <a:srgbClr val="000066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0066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T</a:t>
                          </a:r>
                          <a:endParaRPr lang="en-US" sz="2800" b="1" dirty="0">
                            <a:solidFill>
                              <a:srgbClr val="000066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0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0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0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0066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T</a:t>
                          </a:r>
                          <a:endParaRPr lang="en-US" sz="2800" b="1" dirty="0">
                            <a:solidFill>
                              <a:srgbClr val="000066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0066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F</a:t>
                          </a:r>
                          <a:endParaRPr lang="en-US" sz="2800" b="1" dirty="0">
                            <a:solidFill>
                              <a:srgbClr val="000066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0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0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0066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F</a:t>
                          </a:r>
                          <a:endParaRPr lang="en-US" sz="2800" b="1" dirty="0">
                            <a:solidFill>
                              <a:srgbClr val="000066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0066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T</a:t>
                          </a:r>
                          <a:endParaRPr lang="en-US" sz="2800" b="1" dirty="0">
                            <a:solidFill>
                              <a:srgbClr val="000066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0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0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0066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F</a:t>
                          </a:r>
                          <a:endParaRPr lang="en-US" sz="2800" b="1" dirty="0">
                            <a:solidFill>
                              <a:srgbClr val="000066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0066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F</a:t>
                          </a:r>
                          <a:endParaRPr lang="en-US" sz="2800" b="1" dirty="0">
                            <a:solidFill>
                              <a:srgbClr val="000066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1" dirty="0">
                            <a:solidFill>
                              <a:srgbClr val="C00000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1" dirty="0">
                            <a:solidFill>
                              <a:srgbClr val="C00000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1" dirty="0">
                            <a:solidFill>
                              <a:srgbClr val="1E5F15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a14="http://schemas.microsoft.com/office/drawing/2010/main" xmlns="" xmlns:p14="http://schemas.microsoft.com/office/powerpoint/2010/main" val="4084857159"/>
                  </p:ext>
                </p:extLst>
              </p:nvPr>
            </p:nvGraphicFramePr>
            <p:xfrm>
              <a:off x="304800" y="3505200"/>
              <a:ext cx="9652000" cy="2590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0400"/>
                    <a:gridCol w="1930400"/>
                    <a:gridCol w="1930400"/>
                    <a:gridCol w="1930400"/>
                    <a:gridCol w="1930400"/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>
                        <a:blipFill rotWithShape="1">
                          <a:blip r:embed="rId3"/>
                          <a:stretch>
                            <a:fillRect l="-422" t="-11765" r="-400844" b="-43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>
                        <a:blipFill rotWithShape="1">
                          <a:blip r:embed="rId3"/>
                          <a:stretch>
                            <a:fillRect l="-100000" t="-11765" r="-299160" b="-43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>
                        <a:blipFill rotWithShape="1">
                          <a:blip r:embed="rId3"/>
                          <a:stretch>
                            <a:fillRect l="-200844" t="-11765" r="-200422" b="-43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>
                        <a:blipFill rotWithShape="1">
                          <a:blip r:embed="rId3"/>
                          <a:stretch>
                            <a:fillRect l="-299580" t="-11765" r="-99580" b="-43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>
                        <a:blipFill rotWithShape="1">
                          <a:blip r:embed="rId3"/>
                          <a:stretch>
                            <a:fillRect l="-401266" t="-11765" b="-432941"/>
                          </a:stretch>
                        </a:blipFill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0066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T</a:t>
                          </a:r>
                          <a:endParaRPr lang="en-US" sz="2800" b="1" dirty="0">
                            <a:solidFill>
                              <a:srgbClr val="000066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0066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T</a:t>
                          </a:r>
                          <a:endParaRPr lang="en-US" sz="2800" b="1" dirty="0">
                            <a:solidFill>
                              <a:srgbClr val="000066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0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0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0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0066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T</a:t>
                          </a:r>
                          <a:endParaRPr lang="en-US" sz="2800" b="1" dirty="0">
                            <a:solidFill>
                              <a:srgbClr val="000066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0066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F</a:t>
                          </a:r>
                          <a:endParaRPr lang="en-US" sz="2800" b="1" dirty="0">
                            <a:solidFill>
                              <a:srgbClr val="000066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0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0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0066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F</a:t>
                          </a:r>
                          <a:endParaRPr lang="en-US" sz="2800" b="1" dirty="0">
                            <a:solidFill>
                              <a:srgbClr val="000066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0066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T</a:t>
                          </a:r>
                          <a:endParaRPr lang="en-US" sz="2800" b="1" dirty="0">
                            <a:solidFill>
                              <a:srgbClr val="000066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0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0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0066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F</a:t>
                          </a:r>
                          <a:endParaRPr lang="en-US" sz="2800" b="1" dirty="0">
                            <a:solidFill>
                              <a:srgbClr val="000066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0066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F</a:t>
                          </a:r>
                          <a:endParaRPr lang="en-US" sz="2800" b="1" dirty="0">
                            <a:solidFill>
                              <a:srgbClr val="000066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1" dirty="0">
                            <a:solidFill>
                              <a:srgbClr val="C00000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1" dirty="0">
                            <a:solidFill>
                              <a:srgbClr val="C00000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1" dirty="0">
                            <a:solidFill>
                              <a:srgbClr val="1E5F15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</a:tr>
                </a:tbl>
              </a:graphicData>
            </a:graphic>
          </p:graphicFrame>
        </mc:Fallback>
      </mc:AlternateContent>
      <p:grpSp>
        <p:nvGrpSpPr>
          <p:cNvPr id="5" name="Group 19"/>
          <p:cNvGrpSpPr/>
          <p:nvPr/>
        </p:nvGrpSpPr>
        <p:grpSpPr>
          <a:xfrm>
            <a:off x="4572000" y="2590800"/>
            <a:ext cx="6230731" cy="914400"/>
            <a:chOff x="3429000" y="2590800"/>
            <a:chExt cx="4673048" cy="914400"/>
          </a:xfrm>
        </p:grpSpPr>
        <p:sp>
          <p:nvSpPr>
            <p:cNvPr id="7" name="TextBox 6"/>
            <p:cNvSpPr txBox="1"/>
            <p:nvPr/>
          </p:nvSpPr>
          <p:spPr>
            <a:xfrm>
              <a:off x="3429000" y="2590800"/>
              <a:ext cx="2438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rgbClr val="002060"/>
                  </a:solidFill>
                  <a:latin typeface="Cambria" pitchFamily="18" charset="0"/>
                  <a:ea typeface="Cambria" pitchFamily="18" charset="0"/>
                </a:rPr>
                <a:t>Premises</a:t>
              </a:r>
              <a:endParaRPr lang="en-US" sz="2800" b="1" dirty="0">
                <a:solidFill>
                  <a:srgbClr val="002060"/>
                </a:solidFill>
                <a:latin typeface="Cambria" pitchFamily="18" charset="0"/>
                <a:ea typeface="Cambria" pitchFamily="18" charset="0"/>
              </a:endParaRPr>
            </a:p>
          </p:txBody>
        </p:sp>
        <p:cxnSp>
          <p:nvCxnSpPr>
            <p:cNvPr id="11" name="Straight Arrow Connector 10"/>
            <p:cNvCxnSpPr>
              <a:stCxn id="7" idx="2"/>
              <a:endCxn id="4" idx="0"/>
            </p:cNvCxnSpPr>
            <p:nvPr/>
          </p:nvCxnSpPr>
          <p:spPr>
            <a:xfrm flipH="1">
              <a:off x="3848100" y="3114020"/>
              <a:ext cx="800100" cy="391180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2"/>
            </p:cNvCxnSpPr>
            <p:nvPr/>
          </p:nvCxnSpPr>
          <p:spPr>
            <a:xfrm>
              <a:off x="4648200" y="3114020"/>
              <a:ext cx="831574" cy="391180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663648" y="2610678"/>
              <a:ext cx="2438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rgbClr val="002060"/>
                  </a:solidFill>
                  <a:latin typeface="Cambria" pitchFamily="18" charset="0"/>
                  <a:ea typeface="Cambria" pitchFamily="18" charset="0"/>
                </a:rPr>
                <a:t>Conclusion</a:t>
              </a:r>
              <a:endParaRPr lang="en-US" sz="2800" b="1" dirty="0">
                <a:solidFill>
                  <a:srgbClr val="002060"/>
                </a:solidFill>
                <a:latin typeface="Cambria" pitchFamily="18" charset="0"/>
                <a:ea typeface="Cambria" pitchFamily="18" charset="0"/>
              </a:endParaRPr>
            </a:p>
          </p:txBody>
        </p:sp>
        <p:cxnSp>
          <p:nvCxnSpPr>
            <p:cNvPr id="19" name="Straight Arrow Connector 18"/>
            <p:cNvCxnSpPr>
              <a:stCxn id="17" idx="2"/>
            </p:cNvCxnSpPr>
            <p:nvPr/>
          </p:nvCxnSpPr>
          <p:spPr>
            <a:xfrm>
              <a:off x="6882848" y="3133898"/>
              <a:ext cx="0" cy="371302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8331200" y="533400"/>
            <a:ext cx="3556000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Cambria" pitchFamily="18" charset="0"/>
                <a:ea typeface="Cambria" pitchFamily="18" charset="0"/>
              </a:rPr>
              <a:t>Example 2</a:t>
            </a:r>
            <a:endParaRPr lang="en-US" sz="2800" b="1" dirty="0"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91511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F4B237-5166-498C-950D-FECECF883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rgbClr val="C00000"/>
                </a:solidFill>
              </a:rPr>
              <a:t/>
            </a:r>
            <a:br>
              <a:rPr lang="en-US" b="1" dirty="0">
                <a:solidFill>
                  <a:srgbClr val="C00000"/>
                </a:solidFill>
              </a:rPr>
            </a:b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E482C4E-0FF2-4910-A77E-5C8A84438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graphicFrame>
            <p:nvGraphicFramePr>
              <p:cNvPr id="10" name="Table 10">
                <a:extLst>
                  <a:ext uri="{FF2B5EF4-FFF2-40B4-BE49-F238E27FC236}">
                    <a16:creationId xmlns:a16="http://schemas.microsoft.com/office/drawing/2014/main" xmlns="" id="{D8C06241-A273-4953-92D2-48005F7E50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1316198"/>
                  </p:ext>
                </p:extLst>
              </p:nvPr>
            </p:nvGraphicFramePr>
            <p:xfrm>
              <a:off x="152400" y="152400"/>
              <a:ext cx="5257800" cy="237744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xmlns="" val="1336988154"/>
                        </a:ext>
                      </a:extLst>
                    </a:gridCol>
                  </a:tblGrid>
                  <a:tr h="57684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3200" b="1" dirty="0" smtClean="0">
                              <a:latin typeface="Cambria" pitchFamily="18" charset="0"/>
                              <a:ea typeface="Cambria" pitchFamily="18" charset="0"/>
                            </a:rPr>
                            <a:t>Show the argument is valid</a:t>
                          </a:r>
                          <a:endParaRPr lang="en-US" sz="3200" b="1" dirty="0"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354220439"/>
                      </a:ext>
                    </a:extLst>
                  </a:tr>
                  <a:tr h="166982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1" i="1" smtClean="0">
                                    <a:latin typeface="Cambria Math"/>
                                  </a:rPr>
                                  <m:t>𝒑</m:t>
                                </m:r>
                                <m:r>
                                  <a:rPr lang="en-US" sz="3200" b="1" i="1" smtClean="0">
                                    <a:latin typeface="Cambria Math"/>
                                    <a:ea typeface="Cambria Math"/>
                                  </a:rPr>
                                  <m:t>⟶</m:t>
                                </m:r>
                                <m:r>
                                  <a:rPr lang="en-US" sz="3200" b="1" i="1" smtClean="0">
                                    <a:latin typeface="Cambria Math"/>
                                    <a:ea typeface="Cambria Math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3200" b="1" i="1" dirty="0" smtClean="0">
                            <a:latin typeface="Cambria Math"/>
                            <a:ea typeface="Cambria Math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000" b="1" i="1" kern="1200" baseline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Cambria Math"/>
                                  </a:rPr>
                                  <m:t>∽</m:t>
                                </m:r>
                                <m:r>
                                  <a:rPr lang="en-US" sz="4000" b="1" i="1" kern="1200" baseline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Cambria Math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4000" b="1" dirty="0" smtClean="0">
                            <a:latin typeface="Cambria" pitchFamily="18" charset="0"/>
                            <a:ea typeface="Cambria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000" b="1" i="1" kern="1200" baseline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Cambria Math"/>
                                  </a:rPr>
                                  <m:t>∴∽</m:t>
                                </m:r>
                                <m:r>
                                  <a:rPr lang="en-US" sz="4000" b="1" i="1" kern="1200" baseline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Cambria Math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sz="2800" b="1" dirty="0"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53307861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1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8C06241-A273-4953-92D2-48005F7E50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a14="http://schemas.microsoft.com/office/drawing/2010/main" xmlns="" xmlns:p14="http://schemas.microsoft.com/office/powerpoint/2010/main" val="951316198"/>
                  </p:ext>
                </p:extLst>
              </p:nvPr>
            </p:nvGraphicFramePr>
            <p:xfrm>
              <a:off x="203200" y="152400"/>
              <a:ext cx="7010400" cy="237744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701040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1336988154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3200" b="1" dirty="0" smtClean="0">
                              <a:latin typeface="Cambria" pitchFamily="18" charset="0"/>
                              <a:ea typeface="Cambria" pitchFamily="18" charset="0"/>
                            </a:rPr>
                            <a:t>Show the argument is valid</a:t>
                          </a:r>
                          <a:endParaRPr lang="en-US" sz="3200" b="1" dirty="0"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2354220439"/>
                      </a:ext>
                    </a:extLst>
                  </a:tr>
                  <a:tr h="1798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>
                        <a:blipFill rotWithShape="1">
                          <a:blip r:embed="rId2"/>
                          <a:stretch>
                            <a:fillRect t="-366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253307861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=""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20975942"/>
                  </p:ext>
                </p:extLst>
              </p:nvPr>
            </p:nvGraphicFramePr>
            <p:xfrm>
              <a:off x="990600" y="3962400"/>
              <a:ext cx="7239000" cy="2590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47800"/>
                    <a:gridCol w="1447800"/>
                    <a:gridCol w="1447800"/>
                    <a:gridCol w="1447800"/>
                    <a:gridCol w="1447800"/>
                  </a:tblGrid>
                  <a:tr h="4419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rgbClr val="002060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rgbClr val="002060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𝒑</m:t>
                                </m:r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⟶</m:t>
                                </m:r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kern="1200" baseline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Cambria Math"/>
                                  </a:rPr>
                                  <m:t>∽</m:t>
                                </m:r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800" b="1" i="1" kern="1200" baseline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Cambria Math"/>
                                </a:rPr>
                                <m:t>∽</m:t>
                              </m:r>
                            </m:oMath>
                          </a14:m>
                          <a:r>
                            <a:rPr lang="en-US" sz="2800" dirty="0" smtClean="0">
                              <a:solidFill>
                                <a:schemeClr val="tx1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p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0066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T</a:t>
                          </a:r>
                          <a:endParaRPr lang="en-US" sz="2800" b="1" dirty="0">
                            <a:solidFill>
                              <a:srgbClr val="000066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0066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T</a:t>
                          </a:r>
                          <a:endParaRPr lang="en-US" sz="2800" b="1" dirty="0">
                            <a:solidFill>
                              <a:srgbClr val="000066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T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F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F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0066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T</a:t>
                          </a:r>
                          <a:endParaRPr lang="en-US" sz="2800" b="1" dirty="0">
                            <a:solidFill>
                              <a:srgbClr val="000066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0066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F</a:t>
                          </a:r>
                          <a:endParaRPr lang="en-US" sz="2800" b="1" dirty="0">
                            <a:solidFill>
                              <a:srgbClr val="000066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F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T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solidFill>
                                <a:schemeClr val="tx1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F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0066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F</a:t>
                          </a:r>
                          <a:endParaRPr lang="en-US" sz="2800" b="1" dirty="0">
                            <a:solidFill>
                              <a:srgbClr val="000066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0066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T</a:t>
                          </a:r>
                          <a:endParaRPr lang="en-US" sz="2800" b="1" dirty="0">
                            <a:solidFill>
                              <a:srgbClr val="000066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T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F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solidFill>
                                <a:schemeClr val="tx1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T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0066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F</a:t>
                          </a:r>
                          <a:endParaRPr lang="en-US" sz="2800" b="1" dirty="0">
                            <a:solidFill>
                              <a:srgbClr val="000066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0066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F</a:t>
                          </a:r>
                          <a:endParaRPr lang="en-US" sz="2800" b="1" dirty="0">
                            <a:solidFill>
                              <a:srgbClr val="000066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C00000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T</a:t>
                          </a:r>
                          <a:endParaRPr lang="en-US" sz="2800" b="1" dirty="0">
                            <a:solidFill>
                              <a:srgbClr val="C00000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C00000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T</a:t>
                          </a:r>
                          <a:endParaRPr lang="en-US" sz="2800" b="1" dirty="0">
                            <a:solidFill>
                              <a:srgbClr val="C00000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1E5F15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T</a:t>
                          </a:r>
                          <a:endParaRPr lang="en-US" sz="2800" b="1" dirty="0">
                            <a:solidFill>
                              <a:srgbClr val="1E5F15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a14="http://schemas.microsoft.com/office/drawing/2010/main" xmlns="" xmlns:p14="http://schemas.microsoft.com/office/powerpoint/2010/main" val="3220975942"/>
                  </p:ext>
                </p:extLst>
              </p:nvPr>
            </p:nvGraphicFramePr>
            <p:xfrm>
              <a:off x="1320800" y="3962400"/>
              <a:ext cx="9652000" cy="2590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0400"/>
                    <a:gridCol w="1930400"/>
                    <a:gridCol w="1930400"/>
                    <a:gridCol w="1930400"/>
                    <a:gridCol w="1930400"/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>
                        <a:blipFill rotWithShape="1">
                          <a:blip r:embed="rId3"/>
                          <a:stretch>
                            <a:fillRect l="-422" t="-11765" r="-400844" b="-43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>
                        <a:blipFill rotWithShape="1">
                          <a:blip r:embed="rId3"/>
                          <a:stretch>
                            <a:fillRect l="-100000" t="-11765" r="-299160" b="-43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>
                        <a:blipFill rotWithShape="1">
                          <a:blip r:embed="rId3"/>
                          <a:stretch>
                            <a:fillRect l="-200844" t="-11765" r="-200422" b="-43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>
                        <a:blipFill rotWithShape="1">
                          <a:blip r:embed="rId3"/>
                          <a:stretch>
                            <a:fillRect l="-299580" t="-11765" r="-99580" b="-43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>
                        <a:blipFill rotWithShape="1">
                          <a:blip r:embed="rId3"/>
                          <a:stretch>
                            <a:fillRect l="-401266" t="-11765" b="-432941"/>
                          </a:stretch>
                        </a:blipFill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0066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T</a:t>
                          </a:r>
                          <a:endParaRPr lang="en-US" sz="2800" b="1" dirty="0">
                            <a:solidFill>
                              <a:srgbClr val="000066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0066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T</a:t>
                          </a:r>
                          <a:endParaRPr lang="en-US" sz="2800" b="1" dirty="0">
                            <a:solidFill>
                              <a:srgbClr val="000066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T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F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F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0066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T</a:t>
                          </a:r>
                          <a:endParaRPr lang="en-US" sz="2800" b="1" dirty="0">
                            <a:solidFill>
                              <a:srgbClr val="000066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0066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F</a:t>
                          </a:r>
                          <a:endParaRPr lang="en-US" sz="2800" b="1" dirty="0">
                            <a:solidFill>
                              <a:srgbClr val="000066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F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T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solidFill>
                                <a:schemeClr val="tx1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F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0066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F</a:t>
                          </a:r>
                          <a:endParaRPr lang="en-US" sz="2800" b="1" dirty="0">
                            <a:solidFill>
                              <a:srgbClr val="000066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0066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T</a:t>
                          </a:r>
                          <a:endParaRPr lang="en-US" sz="2800" b="1" dirty="0">
                            <a:solidFill>
                              <a:srgbClr val="000066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T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F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solidFill>
                                <a:schemeClr val="tx1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T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0066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F</a:t>
                          </a:r>
                          <a:endParaRPr lang="en-US" sz="2800" b="1" dirty="0">
                            <a:solidFill>
                              <a:srgbClr val="000066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0066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F</a:t>
                          </a:r>
                          <a:endParaRPr lang="en-US" sz="2800" b="1" dirty="0">
                            <a:solidFill>
                              <a:srgbClr val="000066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C00000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T</a:t>
                          </a:r>
                          <a:endParaRPr lang="en-US" sz="2800" b="1" dirty="0">
                            <a:solidFill>
                              <a:srgbClr val="C00000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C00000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T</a:t>
                          </a:r>
                          <a:endParaRPr lang="en-US" sz="2800" b="1" dirty="0">
                            <a:solidFill>
                              <a:srgbClr val="C00000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1E5F15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T</a:t>
                          </a:r>
                          <a:endParaRPr lang="en-US" sz="2800" b="1" dirty="0">
                            <a:solidFill>
                              <a:srgbClr val="1E5F15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</a:tr>
                </a:tbl>
              </a:graphicData>
            </a:graphic>
          </p:graphicFrame>
        </mc:Fallback>
      </mc:AlternateContent>
      <p:sp>
        <p:nvSpPr>
          <p:cNvPr id="9" name="TextBox 8"/>
          <p:cNvSpPr txBox="1"/>
          <p:nvPr/>
        </p:nvSpPr>
        <p:spPr>
          <a:xfrm>
            <a:off x="5345043" y="3256722"/>
            <a:ext cx="589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Truth Tables</a:t>
            </a:r>
            <a:endParaRPr lang="en-US" sz="2800" b="1" dirty="0">
              <a:solidFill>
                <a:srgbClr val="002060"/>
              </a:solidFill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20909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F4B237-5166-498C-950D-FECECF883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rgbClr val="C00000"/>
                </a:solidFill>
              </a:rPr>
              <a:t/>
            </a:r>
            <a:br>
              <a:rPr lang="en-US" b="1" dirty="0">
                <a:solidFill>
                  <a:srgbClr val="C00000"/>
                </a:solidFill>
              </a:rPr>
            </a:b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E482C4E-0FF2-4910-A77E-5C8A84438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graphicFrame>
            <p:nvGraphicFramePr>
              <p:cNvPr id="10" name="Table 10">
                <a:extLst>
                  <a:ext uri="{FF2B5EF4-FFF2-40B4-BE49-F238E27FC236}">
                    <a16:creationId xmlns:a16="http://schemas.microsoft.com/office/drawing/2014/main" xmlns="" id="{D8C06241-A273-4953-92D2-48005F7E50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89576220"/>
                  </p:ext>
                </p:extLst>
              </p:nvPr>
            </p:nvGraphicFramePr>
            <p:xfrm>
              <a:off x="152400" y="152400"/>
              <a:ext cx="5257800" cy="237744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xmlns="" val="1336988154"/>
                        </a:ext>
                      </a:extLst>
                    </a:gridCol>
                  </a:tblGrid>
                  <a:tr h="57684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3200" b="1" dirty="0" smtClean="0">
                              <a:latin typeface="Cambria" pitchFamily="18" charset="0"/>
                              <a:ea typeface="Cambria" pitchFamily="18" charset="0"/>
                            </a:rPr>
                            <a:t>Show the argument is valid</a:t>
                          </a:r>
                          <a:endParaRPr lang="en-US" sz="3200" b="1" dirty="0"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354220439"/>
                      </a:ext>
                    </a:extLst>
                  </a:tr>
                  <a:tr h="166982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1" i="1" smtClean="0">
                                    <a:latin typeface="Cambria Math"/>
                                  </a:rPr>
                                  <m:t>𝒑</m:t>
                                </m:r>
                                <m:r>
                                  <a:rPr lang="en-US" sz="3200" b="1" i="1" smtClean="0">
                                    <a:latin typeface="Cambria Math"/>
                                    <a:ea typeface="Cambria Math"/>
                                  </a:rPr>
                                  <m:t>⟶</m:t>
                                </m:r>
                                <m:r>
                                  <a:rPr lang="en-US" sz="3200" b="1" i="1" smtClean="0">
                                    <a:latin typeface="Cambria Math"/>
                                    <a:ea typeface="Cambria Math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3200" b="1" i="1" dirty="0" smtClean="0">
                            <a:latin typeface="Cambria Math"/>
                            <a:ea typeface="Cambria Math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000" b="1" i="1" kern="1200" baseline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Cambria Math"/>
                                  </a:rPr>
                                  <m:t>∽</m:t>
                                </m:r>
                                <m:r>
                                  <a:rPr lang="en-US" sz="4000" b="1" i="1" kern="1200" baseline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Cambria Math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4000" b="1" dirty="0" smtClean="0">
                            <a:latin typeface="Cambria" pitchFamily="18" charset="0"/>
                            <a:ea typeface="Cambria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000" b="1" i="1" kern="1200" baseline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Cambria Math"/>
                                  </a:rPr>
                                  <m:t>∴∽</m:t>
                                </m:r>
                                <m:r>
                                  <a:rPr lang="en-US" sz="4000" b="1" i="1" kern="1200" baseline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Cambria Math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sz="2800" b="1" dirty="0"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53307861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1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8C06241-A273-4953-92D2-48005F7E50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a14="http://schemas.microsoft.com/office/drawing/2010/main" xmlns="" xmlns:p14="http://schemas.microsoft.com/office/powerpoint/2010/main" val="2089576220"/>
                  </p:ext>
                </p:extLst>
              </p:nvPr>
            </p:nvGraphicFramePr>
            <p:xfrm>
              <a:off x="203200" y="152400"/>
              <a:ext cx="7010400" cy="237744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701040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1336988154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3200" b="1" dirty="0" smtClean="0">
                              <a:latin typeface="Cambria" pitchFamily="18" charset="0"/>
                              <a:ea typeface="Cambria" pitchFamily="18" charset="0"/>
                            </a:rPr>
                            <a:t>Show the argument is valid</a:t>
                          </a:r>
                          <a:endParaRPr lang="en-US" sz="3200" b="1" dirty="0"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2354220439"/>
                      </a:ext>
                    </a:extLst>
                  </a:tr>
                  <a:tr h="1798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>
                        <a:blipFill rotWithShape="1">
                          <a:blip r:embed="rId2"/>
                          <a:stretch>
                            <a:fillRect t="-366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253307861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=""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6740628"/>
                  </p:ext>
                </p:extLst>
              </p:nvPr>
            </p:nvGraphicFramePr>
            <p:xfrm>
              <a:off x="263387" y="2667000"/>
              <a:ext cx="7239000" cy="2590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47800"/>
                    <a:gridCol w="1447800"/>
                    <a:gridCol w="1447800"/>
                    <a:gridCol w="1447800"/>
                    <a:gridCol w="1447800"/>
                  </a:tblGrid>
                  <a:tr h="4419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rgbClr val="002060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rgbClr val="002060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𝒑</m:t>
                                </m:r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⟶</m:t>
                                </m:r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kern="1200" baseline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Cambria Math"/>
                                  </a:rPr>
                                  <m:t>∽</m:t>
                                </m:r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800" b="1" i="1" kern="1200" baseline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Cambria Math"/>
                                </a:rPr>
                                <m:t>∽</m:t>
                              </m:r>
                            </m:oMath>
                          </a14:m>
                          <a:r>
                            <a:rPr lang="en-US" sz="2800" dirty="0" smtClean="0">
                              <a:solidFill>
                                <a:schemeClr val="tx1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p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0066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T</a:t>
                          </a:r>
                          <a:endParaRPr lang="en-US" sz="2800" b="1" dirty="0">
                            <a:solidFill>
                              <a:srgbClr val="000066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0066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T</a:t>
                          </a:r>
                          <a:endParaRPr lang="en-US" sz="2800" b="1" dirty="0">
                            <a:solidFill>
                              <a:srgbClr val="000066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T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F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F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0066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T</a:t>
                          </a:r>
                          <a:endParaRPr lang="en-US" sz="2800" b="1" dirty="0">
                            <a:solidFill>
                              <a:srgbClr val="000066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0066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F</a:t>
                          </a:r>
                          <a:endParaRPr lang="en-US" sz="2800" b="1" dirty="0">
                            <a:solidFill>
                              <a:srgbClr val="000066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F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T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solidFill>
                                <a:schemeClr val="tx1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F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0066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F</a:t>
                          </a:r>
                          <a:endParaRPr lang="en-US" sz="2800" b="1" dirty="0">
                            <a:solidFill>
                              <a:srgbClr val="000066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0066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T</a:t>
                          </a:r>
                          <a:endParaRPr lang="en-US" sz="2800" b="1" dirty="0">
                            <a:solidFill>
                              <a:srgbClr val="000066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T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F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solidFill>
                                <a:schemeClr val="tx1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T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0066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F</a:t>
                          </a:r>
                          <a:endParaRPr lang="en-US" sz="2800" b="1" dirty="0">
                            <a:solidFill>
                              <a:srgbClr val="000066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0066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F</a:t>
                          </a:r>
                          <a:endParaRPr lang="en-US" sz="2800" b="1" dirty="0">
                            <a:solidFill>
                              <a:srgbClr val="000066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C00000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T</a:t>
                          </a:r>
                          <a:endParaRPr lang="en-US" sz="2800" b="1" dirty="0">
                            <a:solidFill>
                              <a:srgbClr val="C00000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C00000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T</a:t>
                          </a:r>
                          <a:endParaRPr lang="en-US" sz="2800" b="1" dirty="0">
                            <a:solidFill>
                              <a:srgbClr val="C00000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1E5F15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T</a:t>
                          </a:r>
                          <a:endParaRPr lang="en-US" sz="2800" b="1" dirty="0">
                            <a:solidFill>
                              <a:srgbClr val="1E5F15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a14="http://schemas.microsoft.com/office/drawing/2010/main" xmlns="" xmlns:p14="http://schemas.microsoft.com/office/powerpoint/2010/main" val="1866740628"/>
                  </p:ext>
                </p:extLst>
              </p:nvPr>
            </p:nvGraphicFramePr>
            <p:xfrm>
              <a:off x="351183" y="2667000"/>
              <a:ext cx="9652000" cy="2590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0400"/>
                    <a:gridCol w="1930400"/>
                    <a:gridCol w="1930400"/>
                    <a:gridCol w="1930400"/>
                    <a:gridCol w="1930400"/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>
                        <a:blipFill rotWithShape="1">
                          <a:blip r:embed="rId3"/>
                          <a:stretch>
                            <a:fillRect t="-11765" r="-399160" b="-43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>
                        <a:blipFill rotWithShape="1">
                          <a:blip r:embed="rId3"/>
                          <a:stretch>
                            <a:fillRect l="-100422" t="-11765" r="-300844" b="-43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>
                        <a:blipFill rotWithShape="1">
                          <a:blip r:embed="rId3"/>
                          <a:stretch>
                            <a:fillRect l="-199580" t="-11765" r="-199580" b="-43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>
                        <a:blipFill rotWithShape="1">
                          <a:blip r:embed="rId3"/>
                          <a:stretch>
                            <a:fillRect l="-300844" t="-11765" r="-100422" b="-43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>
                        <a:blipFill rotWithShape="1">
                          <a:blip r:embed="rId3"/>
                          <a:stretch>
                            <a:fillRect l="-399160" t="-11765" b="-431765"/>
                          </a:stretch>
                        </a:blipFill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0066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T</a:t>
                          </a:r>
                          <a:endParaRPr lang="en-US" sz="2800" b="1" dirty="0">
                            <a:solidFill>
                              <a:srgbClr val="000066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0066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T</a:t>
                          </a:r>
                          <a:endParaRPr lang="en-US" sz="2800" b="1" dirty="0">
                            <a:solidFill>
                              <a:srgbClr val="000066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T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F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F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0066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T</a:t>
                          </a:r>
                          <a:endParaRPr lang="en-US" sz="2800" b="1" dirty="0">
                            <a:solidFill>
                              <a:srgbClr val="000066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0066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F</a:t>
                          </a:r>
                          <a:endParaRPr lang="en-US" sz="2800" b="1" dirty="0">
                            <a:solidFill>
                              <a:srgbClr val="000066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F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T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solidFill>
                                <a:schemeClr val="tx1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F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0066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F</a:t>
                          </a:r>
                          <a:endParaRPr lang="en-US" sz="2800" b="1" dirty="0">
                            <a:solidFill>
                              <a:srgbClr val="000066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0066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T</a:t>
                          </a:r>
                          <a:endParaRPr lang="en-US" sz="2800" b="1" dirty="0">
                            <a:solidFill>
                              <a:srgbClr val="000066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T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F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solidFill>
                                <a:schemeClr val="tx1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T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0066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F</a:t>
                          </a:r>
                          <a:endParaRPr lang="en-US" sz="2800" b="1" dirty="0">
                            <a:solidFill>
                              <a:srgbClr val="000066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0066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F</a:t>
                          </a:r>
                          <a:endParaRPr lang="en-US" sz="2800" b="1" dirty="0">
                            <a:solidFill>
                              <a:srgbClr val="000066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C00000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T</a:t>
                          </a:r>
                          <a:endParaRPr lang="en-US" sz="2800" b="1" dirty="0">
                            <a:solidFill>
                              <a:srgbClr val="C00000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C00000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T</a:t>
                          </a:r>
                          <a:endParaRPr lang="en-US" sz="2800" b="1" dirty="0">
                            <a:solidFill>
                              <a:srgbClr val="C00000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1E5F15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T</a:t>
                          </a:r>
                          <a:endParaRPr lang="en-US" sz="2800" b="1" dirty="0">
                            <a:solidFill>
                              <a:srgbClr val="1E5F15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</a:tr>
                </a:tbl>
              </a:graphicData>
            </a:graphic>
          </p:graphicFrame>
        </mc:Fallback>
      </mc:AlternateContent>
      <p:cxnSp>
        <p:nvCxnSpPr>
          <p:cNvPr id="8" name="Elbow Connector 7"/>
          <p:cNvCxnSpPr/>
          <p:nvPr/>
        </p:nvCxnSpPr>
        <p:spPr>
          <a:xfrm rot="5400000" flipH="1" flipV="1">
            <a:off x="8864600" y="2819400"/>
            <a:ext cx="2895600" cy="1524000"/>
          </a:xfrm>
          <a:prstGeom prst="bentConnector3">
            <a:avLst>
              <a:gd name="adj1" fmla="val -801"/>
            </a:avLst>
          </a:prstGeom>
          <a:ln w="762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889462" y="1676401"/>
            <a:ext cx="4227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Critical row</a:t>
            </a:r>
            <a:endParaRPr lang="en-US" sz="3600" b="1" dirty="0">
              <a:solidFill>
                <a:srgbClr val="C00000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1601" y="5638801"/>
            <a:ext cx="118121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latin typeface="Cambria" pitchFamily="18" charset="0"/>
                <a:ea typeface="Cambria" pitchFamily="18" charset="0"/>
              </a:rPr>
              <a:t>In</a:t>
            </a:r>
            <a:r>
              <a:rPr lang="en-US" sz="2400" b="1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first row 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which is the </a:t>
            </a:r>
            <a:r>
              <a:rPr lang="en-US" sz="2400" b="1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critical row </a:t>
            </a:r>
            <a:r>
              <a:rPr lang="en-US" sz="2400" b="1" dirty="0" smtClean="0">
                <a:latin typeface="Cambria" pitchFamily="18" charset="0"/>
                <a:ea typeface="Cambria" pitchFamily="18" charset="0"/>
              </a:rPr>
              <a:t>(</a:t>
            </a:r>
            <a:r>
              <a:rPr lang="en-US" sz="2400" b="1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since all the premises are true</a:t>
            </a:r>
            <a:r>
              <a:rPr lang="en-US" sz="2400" b="1" dirty="0" smtClean="0">
                <a:latin typeface="Cambria" pitchFamily="18" charset="0"/>
                <a:ea typeface="Cambria" pitchFamily="18" charset="0"/>
              </a:rPr>
              <a:t>) </a:t>
            </a:r>
            <a:r>
              <a:rPr lang="en-US" sz="2400" b="1" dirty="0" smtClean="0">
                <a:solidFill>
                  <a:srgbClr val="7030A0"/>
                </a:solidFill>
                <a:latin typeface="Cambria" pitchFamily="18" charset="0"/>
                <a:ea typeface="Cambria" pitchFamily="18" charset="0"/>
              </a:rPr>
              <a:t>and</a:t>
            </a:r>
            <a:r>
              <a:rPr lang="en-US" sz="2400" b="1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the</a:t>
            </a:r>
            <a:r>
              <a:rPr lang="en-US" sz="2400" b="1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  <a:latin typeface="Cambria" pitchFamily="18" charset="0"/>
                <a:ea typeface="Cambria" pitchFamily="18" charset="0"/>
              </a:rPr>
              <a:t>conclusion is also true</a:t>
            </a:r>
            <a:r>
              <a:rPr lang="en-US" sz="2400" b="1" dirty="0" smtClean="0">
                <a:latin typeface="Cambria" pitchFamily="18" charset="0"/>
                <a:ea typeface="Cambria" pitchFamily="18" charset="0"/>
              </a:rPr>
              <a:t>. 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Hence, the </a:t>
            </a:r>
            <a:r>
              <a:rPr lang="en-US" sz="2400" b="1" dirty="0" smtClean="0">
                <a:solidFill>
                  <a:srgbClr val="1E5F15"/>
                </a:solidFill>
                <a:latin typeface="Cambria" pitchFamily="18" charset="0"/>
                <a:ea typeface="Cambria" pitchFamily="18" charset="0"/>
              </a:rPr>
              <a:t>argument</a:t>
            </a:r>
            <a:r>
              <a:rPr lang="en-US" sz="2400" b="1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is</a:t>
            </a:r>
            <a:r>
              <a:rPr lang="en-US" sz="2400" b="1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sz="2400" b="1" dirty="0" smtClean="0">
                <a:solidFill>
                  <a:srgbClr val="1E5F15"/>
                </a:solidFill>
                <a:latin typeface="Cambria" pitchFamily="18" charset="0"/>
                <a:ea typeface="Cambria" pitchFamily="18" charset="0"/>
              </a:rPr>
              <a:t>valid</a:t>
            </a:r>
            <a:r>
              <a:rPr lang="en-US" sz="2400" b="1" dirty="0" smtClean="0">
                <a:latin typeface="Cambria" pitchFamily="18" charset="0"/>
                <a:ea typeface="Cambria" pitchFamily="18" charset="0"/>
              </a:rPr>
              <a:t>.</a:t>
            </a:r>
            <a:endParaRPr lang="en-US" sz="2400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73600" y="4724400"/>
            <a:ext cx="4876800" cy="53340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82702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F4B237-5166-498C-950D-FECECF883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rgbClr val="C00000"/>
                </a:solidFill>
              </a:rPr>
              <a:t/>
            </a:r>
            <a:br>
              <a:rPr lang="en-US" b="1" dirty="0">
                <a:solidFill>
                  <a:srgbClr val="C00000"/>
                </a:solidFill>
              </a:rPr>
            </a:b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E482C4E-0FF2-4910-A77E-5C8A84438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xmlns="" id="{D8C06241-A273-4953-92D2-48005F7E50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45841009"/>
              </p:ext>
            </p:extLst>
          </p:nvPr>
        </p:nvGraphicFramePr>
        <p:xfrm>
          <a:off x="203200" y="457201"/>
          <a:ext cx="11988800" cy="226363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988800">
                  <a:extLst>
                    <a:ext uri="{9D8B030D-6E8A-4147-A177-3AD203B41FA5}">
                      <a16:colId xmlns:a16="http://schemas.microsoft.com/office/drawing/2014/main" xmlns="" val="13369881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4000" u="none" dirty="0" smtClean="0">
                          <a:latin typeface="Cambria" pitchFamily="18" charset="0"/>
                          <a:ea typeface="Cambria" pitchFamily="18" charset="0"/>
                        </a:rPr>
                        <a:t>Tautology</a:t>
                      </a:r>
                      <a:endParaRPr lang="en-IN" sz="4000" u="none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xmlns="" val="2354220439"/>
                  </a:ext>
                </a:extLst>
              </a:tr>
              <a:tr h="1562593">
                <a:tc>
                  <a:txBody>
                    <a:bodyPr/>
                    <a:lstStyle/>
                    <a:p>
                      <a:pPr marL="0" lvl="0" indent="0">
                        <a:buFont typeface="Wingdings" panose="05000000000000000000" pitchFamily="2" charset="2"/>
                        <a:buNone/>
                      </a:pPr>
                      <a:r>
                        <a:rPr lang="en-US" sz="3200" kern="1200" dirty="0"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A compound proposition </a:t>
                      </a:r>
                      <a:r>
                        <a:rPr lang="en-US" sz="3200" kern="1200" dirty="0" smtClean="0"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 </a:t>
                      </a:r>
                      <a:r>
                        <a:rPr lang="en-US" sz="3200" b="1" kern="1200" dirty="0" smtClean="0">
                          <a:solidFill>
                            <a:srgbClr val="C00000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which is always true</a:t>
                      </a:r>
                      <a:r>
                        <a:rPr lang="en-US" sz="3200" kern="1200" dirty="0" smtClean="0"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 regardless of truth values assigned to its component propositions is called a </a:t>
                      </a:r>
                      <a:r>
                        <a:rPr lang="en-US" sz="3200" b="1" kern="1200" dirty="0" smtClean="0">
                          <a:solidFill>
                            <a:srgbClr val="C00000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tautology</a:t>
                      </a:r>
                      <a:endParaRPr lang="en-IN" sz="3200" b="1" kern="1200" dirty="0">
                        <a:solidFill>
                          <a:srgbClr val="C00000"/>
                        </a:solidFill>
                        <a:effectLst/>
                        <a:latin typeface="Cambria" pitchFamily="18" charset="0"/>
                        <a:ea typeface="Cambria" pitchFamily="18" charset="0"/>
                        <a:cs typeface="+mn-cs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xmlns="" val="253307861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="" xmlns:a14="http://schemas.microsoft.com/office/drawing/2010/main"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68677697"/>
                  </p:ext>
                </p:extLst>
              </p:nvPr>
            </p:nvGraphicFramePr>
            <p:xfrm>
              <a:off x="228600" y="3276600"/>
              <a:ext cx="5562600" cy="1920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54200"/>
                    <a:gridCol w="1854200"/>
                    <a:gridCol w="1854200"/>
                  </a:tblGrid>
                  <a:tr h="4419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6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sz="3600" dirty="0">
                            <a:solidFill>
                              <a:srgbClr val="002060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600" b="1" i="1" kern="1200" baseline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Cambria Math"/>
                                  </a:rPr>
                                  <m:t>∽</m:t>
                                </m:r>
                                <m:r>
                                  <a:rPr lang="en-US" sz="3600" b="1" i="1" kern="1200" baseline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Cambria Math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sz="3600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3600" b="1" i="1" kern="1200" baseline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Cambria Math"/>
                                </a:rPr>
                                <m:t>𝒑</m:t>
                              </m:r>
                              <m:r>
                                <a:rPr lang="en-US" sz="3600" b="1" i="1" kern="1200" baseline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Cambria Math"/>
                                </a:rPr>
                                <m:t> ∨ ∽</m:t>
                              </m:r>
                            </m:oMath>
                          </a14:m>
                          <a:r>
                            <a:rPr lang="en-US" sz="3600" dirty="0" smtClean="0">
                              <a:solidFill>
                                <a:schemeClr val="tx1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p</a:t>
                          </a:r>
                          <a:endParaRPr lang="en-US" sz="3600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0" dirty="0" smtClean="0">
                              <a:solidFill>
                                <a:schemeClr val="tx1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T</a:t>
                          </a:r>
                          <a:endParaRPr lang="en-US" sz="3600" b="0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0" dirty="0" smtClean="0">
                              <a:solidFill>
                                <a:schemeClr val="tx1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F</a:t>
                          </a:r>
                          <a:endParaRPr lang="en-US" sz="3600" b="0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1" dirty="0" smtClean="0">
                              <a:solidFill>
                                <a:srgbClr val="C00000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T</a:t>
                          </a:r>
                          <a:endParaRPr lang="en-US" sz="3600" b="1" dirty="0">
                            <a:solidFill>
                              <a:srgbClr val="C00000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0" dirty="0" smtClean="0">
                              <a:solidFill>
                                <a:schemeClr val="tx1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F</a:t>
                          </a:r>
                          <a:endParaRPr lang="en-US" sz="3600" b="0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0" dirty="0" smtClean="0">
                              <a:solidFill>
                                <a:schemeClr val="tx1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T</a:t>
                          </a:r>
                          <a:endParaRPr lang="en-US" sz="3600" b="0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1" dirty="0" smtClean="0">
                              <a:solidFill>
                                <a:srgbClr val="C00000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T</a:t>
                          </a:r>
                          <a:endParaRPr lang="en-US" sz="3600" b="1" dirty="0">
                            <a:solidFill>
                              <a:srgbClr val="C00000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a14="http://schemas.microsoft.com/office/drawing/2010/main" xmlns="" xmlns:p14="http://schemas.microsoft.com/office/powerpoint/2010/main" val="1568677697"/>
                  </p:ext>
                </p:extLst>
              </p:nvPr>
            </p:nvGraphicFramePr>
            <p:xfrm>
              <a:off x="304800" y="3276600"/>
              <a:ext cx="7416801" cy="1920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72267"/>
                    <a:gridCol w="2472267"/>
                    <a:gridCol w="2472267"/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>
                        <a:blipFill rotWithShape="1">
                          <a:blip r:embed="rId2"/>
                          <a:stretch>
                            <a:fillRect l="-329" t="-14286" r="-200000" b="-23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>
                        <a:blipFill rotWithShape="1">
                          <a:blip r:embed="rId2"/>
                          <a:stretch>
                            <a:fillRect l="-100329" t="-14286" r="-100000" b="-23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>
                        <a:blipFill rotWithShape="1">
                          <a:blip r:embed="rId2"/>
                          <a:stretch>
                            <a:fillRect l="-200329" t="-14286" b="-235238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0" dirty="0" smtClean="0">
                              <a:solidFill>
                                <a:schemeClr val="tx1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T</a:t>
                          </a:r>
                          <a:endParaRPr lang="en-US" sz="3600" b="0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0" dirty="0" smtClean="0">
                              <a:solidFill>
                                <a:schemeClr val="tx1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F</a:t>
                          </a:r>
                          <a:endParaRPr lang="en-US" sz="3600" b="0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1" dirty="0" smtClean="0">
                              <a:solidFill>
                                <a:srgbClr val="C00000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T</a:t>
                          </a:r>
                          <a:endParaRPr lang="en-US" sz="3600" b="1" dirty="0">
                            <a:solidFill>
                              <a:srgbClr val="C00000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0" dirty="0" smtClean="0">
                              <a:solidFill>
                                <a:schemeClr val="tx1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F</a:t>
                          </a:r>
                          <a:endParaRPr lang="en-US" sz="3600" b="0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0" dirty="0" smtClean="0">
                              <a:solidFill>
                                <a:schemeClr val="tx1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T</a:t>
                          </a:r>
                          <a:endParaRPr lang="en-US" sz="3600" b="0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1" dirty="0" smtClean="0">
                              <a:solidFill>
                                <a:srgbClr val="C00000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T</a:t>
                          </a:r>
                          <a:endParaRPr lang="en-US" sz="3600" b="1" dirty="0">
                            <a:solidFill>
                              <a:srgbClr val="C00000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</a:tr>
                </a:tbl>
              </a:graphicData>
            </a:graphic>
          </p:graphicFrame>
        </mc:Fallback>
      </mc:AlternateContent>
      <p:grpSp>
        <p:nvGrpSpPr>
          <p:cNvPr id="4" name="Group 10"/>
          <p:cNvGrpSpPr/>
          <p:nvPr/>
        </p:nvGrpSpPr>
        <p:grpSpPr>
          <a:xfrm>
            <a:off x="6197600" y="3954958"/>
            <a:ext cx="5892800" cy="1280160"/>
            <a:chOff x="4648200" y="3954958"/>
            <a:chExt cx="4419600" cy="1280160"/>
          </a:xfrm>
        </p:grpSpPr>
        <p:sp>
          <p:nvSpPr>
            <p:cNvPr id="5" name="Rectangle 4"/>
            <p:cNvSpPr/>
            <p:nvPr/>
          </p:nvSpPr>
          <p:spPr>
            <a:xfrm>
              <a:off x="4648200" y="3954958"/>
              <a:ext cx="533400" cy="1280160"/>
            </a:xfrm>
            <a:prstGeom prst="rect">
              <a:avLst/>
            </a:pr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5257800" y="4343400"/>
              <a:ext cx="1295400" cy="0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553200" y="3954959"/>
              <a:ext cx="2514600" cy="769441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r>
                <a:rPr lang="en-US" sz="4400" b="1" dirty="0" smtClean="0">
                  <a:solidFill>
                    <a:srgbClr val="002060"/>
                  </a:solidFill>
                  <a:latin typeface="Cambria" pitchFamily="18" charset="0"/>
                  <a:ea typeface="Cambria" pitchFamily="18" charset="0"/>
                </a:rPr>
                <a:t>All   T’s</a:t>
              </a:r>
              <a:endParaRPr lang="en-US" sz="4400" b="1" dirty="0">
                <a:solidFill>
                  <a:srgbClr val="002060"/>
                </a:solidFill>
                <a:latin typeface="Cambria" pitchFamily="18" charset="0"/>
                <a:ea typeface="Cambria" pitchFamily="18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1601" y="5638801"/>
            <a:ext cx="11812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 smtClean="0">
                <a:latin typeface="Cambria" pitchFamily="18" charset="0"/>
                <a:ea typeface="Cambria" pitchFamily="18" charset="0"/>
              </a:rPr>
              <a:t>Hence, the statement </a:t>
            </a:r>
            <a:r>
              <a:rPr lang="en-US" sz="3600" b="1" i="0" dirty="0" smtClean="0">
                <a:latin typeface="Cambria" pitchFamily="18" charset="0"/>
                <a:ea typeface="Cambria" pitchFamily="18" charset="0"/>
              </a:rPr>
              <a:t>p ∨ ∽</a:t>
            </a:r>
            <a:r>
              <a:rPr lang="en-US" sz="3600" b="1" dirty="0" smtClean="0">
                <a:latin typeface="Cambria" pitchFamily="18" charset="0"/>
                <a:ea typeface="Cambria" pitchFamily="18" charset="0"/>
              </a:rPr>
              <a:t>p </a:t>
            </a:r>
            <a:r>
              <a:rPr lang="en-US" sz="3600" dirty="0" smtClean="0">
                <a:latin typeface="Cambria" pitchFamily="18" charset="0"/>
                <a:ea typeface="Cambria" pitchFamily="18" charset="0"/>
              </a:rPr>
              <a:t>i</a:t>
            </a:r>
            <a:r>
              <a:rPr lang="en-US" sz="3600" b="1" dirty="0" smtClean="0">
                <a:latin typeface="Cambria" pitchFamily="18" charset="0"/>
                <a:ea typeface="Cambria" pitchFamily="18" charset="0"/>
              </a:rPr>
              <a:t>s a </a:t>
            </a:r>
            <a:r>
              <a:rPr lang="en-US" sz="3600" b="1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Tautology.</a:t>
            </a:r>
            <a:endParaRPr lang="en-US" sz="3600" b="1" dirty="0"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73670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F4B237-5166-498C-950D-FECECF883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rgbClr val="C00000"/>
                </a:solidFill>
              </a:rPr>
              <a:t/>
            </a:r>
            <a:br>
              <a:rPr lang="en-US" b="1" dirty="0">
                <a:solidFill>
                  <a:srgbClr val="C00000"/>
                </a:solidFill>
              </a:rPr>
            </a:b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E482C4E-0FF2-4910-A77E-5C8A84438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xmlns="" id="{D8C06241-A273-4953-92D2-48005F7E50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47478444"/>
              </p:ext>
            </p:extLst>
          </p:nvPr>
        </p:nvGraphicFramePr>
        <p:xfrm>
          <a:off x="203200" y="457201"/>
          <a:ext cx="11988800" cy="226363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988800">
                  <a:extLst>
                    <a:ext uri="{9D8B030D-6E8A-4147-A177-3AD203B41FA5}">
                      <a16:colId xmlns:a16="http://schemas.microsoft.com/office/drawing/2014/main" xmlns="" val="13369881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4000" u="none" dirty="0" smtClean="0">
                          <a:latin typeface="Cambria" pitchFamily="18" charset="0"/>
                          <a:ea typeface="Cambria" pitchFamily="18" charset="0"/>
                        </a:rPr>
                        <a:t>Contradiction</a:t>
                      </a:r>
                      <a:endParaRPr lang="en-IN" sz="4000" u="none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xmlns="" val="2354220439"/>
                  </a:ext>
                </a:extLst>
              </a:tr>
              <a:tr h="1562593">
                <a:tc>
                  <a:txBody>
                    <a:bodyPr/>
                    <a:lstStyle/>
                    <a:p>
                      <a:pPr marL="0" lvl="0" indent="0">
                        <a:buFont typeface="Wingdings" panose="05000000000000000000" pitchFamily="2" charset="2"/>
                        <a:buNone/>
                      </a:pPr>
                      <a:r>
                        <a:rPr lang="en-US" sz="3200" kern="1200" dirty="0"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A compound proposition </a:t>
                      </a:r>
                      <a:r>
                        <a:rPr lang="en-US" sz="3200" kern="1200" dirty="0" smtClean="0"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 </a:t>
                      </a:r>
                      <a:r>
                        <a:rPr lang="en-US" sz="3200" b="1" kern="1200" dirty="0" smtClean="0">
                          <a:solidFill>
                            <a:srgbClr val="C00000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which is always false </a:t>
                      </a:r>
                      <a:r>
                        <a:rPr lang="en-US" sz="3200" kern="1200" dirty="0" smtClean="0"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regardless of truth values assigned to its component propositions is called a </a:t>
                      </a:r>
                      <a:r>
                        <a:rPr lang="en-US" sz="3200" b="1" kern="1200" dirty="0" smtClean="0">
                          <a:solidFill>
                            <a:srgbClr val="C00000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contradiction</a:t>
                      </a:r>
                      <a:endParaRPr lang="en-IN" sz="3200" b="1" kern="1200" dirty="0">
                        <a:solidFill>
                          <a:srgbClr val="C00000"/>
                        </a:solidFill>
                        <a:effectLst/>
                        <a:latin typeface="Cambria" pitchFamily="18" charset="0"/>
                        <a:ea typeface="Cambria" pitchFamily="18" charset="0"/>
                        <a:cs typeface="+mn-cs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xmlns="" val="253307861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="" xmlns:a14="http://schemas.microsoft.com/office/drawing/2010/main"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0997222"/>
                  </p:ext>
                </p:extLst>
              </p:nvPr>
            </p:nvGraphicFramePr>
            <p:xfrm>
              <a:off x="228600" y="3276600"/>
              <a:ext cx="5562600" cy="1920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54200"/>
                    <a:gridCol w="1854200"/>
                    <a:gridCol w="1854200"/>
                  </a:tblGrid>
                  <a:tr h="4419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6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sz="3600" dirty="0">
                            <a:solidFill>
                              <a:srgbClr val="002060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600" b="1" i="1" kern="1200" baseline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Cambria Math"/>
                                  </a:rPr>
                                  <m:t>∽</m:t>
                                </m:r>
                                <m:r>
                                  <a:rPr lang="en-US" sz="3600" b="1" i="1" kern="1200" baseline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Cambria Math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sz="3600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3600" b="1" i="1" kern="1200" baseline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Cambria Math"/>
                                </a:rPr>
                                <m:t>𝒑</m:t>
                              </m:r>
                              <m:r>
                                <a:rPr lang="en-US" sz="3600" b="1" i="1" kern="1200" baseline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Cambria Math"/>
                                </a:rPr>
                                <m:t> ∧ ∽</m:t>
                              </m:r>
                            </m:oMath>
                          </a14:m>
                          <a:r>
                            <a:rPr lang="en-US" sz="3600" dirty="0" smtClean="0">
                              <a:solidFill>
                                <a:schemeClr val="tx1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p</a:t>
                          </a:r>
                          <a:endParaRPr lang="en-US" sz="3600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0" dirty="0" smtClean="0">
                              <a:solidFill>
                                <a:schemeClr val="tx1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T</a:t>
                          </a:r>
                          <a:endParaRPr lang="en-US" sz="3600" b="0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0" dirty="0" smtClean="0">
                              <a:solidFill>
                                <a:schemeClr val="tx1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F</a:t>
                          </a:r>
                          <a:endParaRPr lang="en-US" sz="3600" b="0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1" dirty="0" smtClean="0">
                              <a:solidFill>
                                <a:srgbClr val="C00000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F</a:t>
                          </a:r>
                          <a:endParaRPr lang="en-US" sz="3600" b="1" dirty="0">
                            <a:solidFill>
                              <a:srgbClr val="C00000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0" dirty="0" smtClean="0">
                              <a:solidFill>
                                <a:schemeClr val="tx1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F</a:t>
                          </a:r>
                          <a:endParaRPr lang="en-US" sz="3600" b="0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0" dirty="0" smtClean="0">
                              <a:solidFill>
                                <a:schemeClr val="tx1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T</a:t>
                          </a:r>
                          <a:endParaRPr lang="en-US" sz="3600" b="0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1" dirty="0" smtClean="0">
                              <a:solidFill>
                                <a:srgbClr val="C00000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F</a:t>
                          </a:r>
                          <a:endParaRPr lang="en-US" sz="3600" b="1" dirty="0">
                            <a:solidFill>
                              <a:srgbClr val="C00000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a14="http://schemas.microsoft.com/office/drawing/2010/main" xmlns="" xmlns:p14="http://schemas.microsoft.com/office/powerpoint/2010/main" val="2530997222"/>
                  </p:ext>
                </p:extLst>
              </p:nvPr>
            </p:nvGraphicFramePr>
            <p:xfrm>
              <a:off x="304800" y="3276600"/>
              <a:ext cx="7416801" cy="1920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72267"/>
                    <a:gridCol w="2472267"/>
                    <a:gridCol w="2472267"/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>
                        <a:blipFill rotWithShape="1">
                          <a:blip r:embed="rId2"/>
                          <a:stretch>
                            <a:fillRect l="-329" t="-14286" r="-200000" b="-23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>
                        <a:blipFill rotWithShape="1">
                          <a:blip r:embed="rId2"/>
                          <a:stretch>
                            <a:fillRect l="-100329" t="-14286" r="-100000" b="-23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>
                        <a:blipFill rotWithShape="1">
                          <a:blip r:embed="rId2"/>
                          <a:stretch>
                            <a:fillRect l="-200329" t="-14286" b="-235238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0" dirty="0" smtClean="0">
                              <a:solidFill>
                                <a:schemeClr val="tx1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T</a:t>
                          </a:r>
                          <a:endParaRPr lang="en-US" sz="3600" b="0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0" dirty="0" smtClean="0">
                              <a:solidFill>
                                <a:schemeClr val="tx1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F</a:t>
                          </a:r>
                          <a:endParaRPr lang="en-US" sz="3600" b="0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1" dirty="0" smtClean="0">
                              <a:solidFill>
                                <a:srgbClr val="C00000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F</a:t>
                          </a:r>
                          <a:endParaRPr lang="en-US" sz="3600" b="1" dirty="0">
                            <a:solidFill>
                              <a:srgbClr val="C00000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0" dirty="0" smtClean="0">
                              <a:solidFill>
                                <a:schemeClr val="tx1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F</a:t>
                          </a:r>
                          <a:endParaRPr lang="en-US" sz="3600" b="0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0" dirty="0" smtClean="0">
                              <a:solidFill>
                                <a:schemeClr val="tx1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T</a:t>
                          </a:r>
                          <a:endParaRPr lang="en-US" sz="3600" b="0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1" dirty="0" smtClean="0">
                              <a:solidFill>
                                <a:srgbClr val="C00000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F</a:t>
                          </a:r>
                          <a:endParaRPr lang="en-US" sz="3600" b="1" dirty="0">
                            <a:solidFill>
                              <a:srgbClr val="C00000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</a:tr>
                </a:tbl>
              </a:graphicData>
            </a:graphic>
          </p:graphicFrame>
        </mc:Fallback>
      </mc:AlternateContent>
      <p:grpSp>
        <p:nvGrpSpPr>
          <p:cNvPr id="4" name="Group 10"/>
          <p:cNvGrpSpPr/>
          <p:nvPr/>
        </p:nvGrpSpPr>
        <p:grpSpPr>
          <a:xfrm>
            <a:off x="6197600" y="3954958"/>
            <a:ext cx="5892800" cy="1280160"/>
            <a:chOff x="4648200" y="3954958"/>
            <a:chExt cx="4419600" cy="1280160"/>
          </a:xfrm>
        </p:grpSpPr>
        <p:sp>
          <p:nvSpPr>
            <p:cNvPr id="5" name="Rectangle 4"/>
            <p:cNvSpPr/>
            <p:nvPr/>
          </p:nvSpPr>
          <p:spPr>
            <a:xfrm>
              <a:off x="4648200" y="3954958"/>
              <a:ext cx="533400" cy="1280160"/>
            </a:xfrm>
            <a:prstGeom prst="rect">
              <a:avLst/>
            </a:pr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5257800" y="4343400"/>
              <a:ext cx="1295400" cy="0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553200" y="3954959"/>
              <a:ext cx="2514600" cy="769441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r>
                <a:rPr lang="en-US" sz="4400" b="1" dirty="0" smtClean="0">
                  <a:solidFill>
                    <a:srgbClr val="002060"/>
                  </a:solidFill>
                  <a:latin typeface="Cambria" pitchFamily="18" charset="0"/>
                  <a:ea typeface="Cambria" pitchFamily="18" charset="0"/>
                </a:rPr>
                <a:t>All   F’s</a:t>
              </a:r>
              <a:endParaRPr lang="en-US" sz="4400" b="1" dirty="0">
                <a:solidFill>
                  <a:srgbClr val="002060"/>
                </a:solidFill>
                <a:latin typeface="Cambria" pitchFamily="18" charset="0"/>
                <a:ea typeface="Cambria" pitchFamily="18" charset="0"/>
              </a:endParaRPr>
            </a:p>
          </p:txBody>
        </p:sp>
      </p:grp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76200" y="5638800"/>
                <a:ext cx="8859079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3300" dirty="0" smtClean="0">
                    <a:latin typeface="Cambria" pitchFamily="18" charset="0"/>
                    <a:ea typeface="Cambria" pitchFamily="18" charset="0"/>
                  </a:rPr>
                  <a:t>Hence, the statement </a:t>
                </a:r>
                <a:r>
                  <a:rPr lang="en-US" sz="3300" b="1" i="0" dirty="0" smtClean="0">
                    <a:latin typeface="Cambria" pitchFamily="18" charset="0"/>
                    <a:ea typeface="Cambria" pitchFamily="18" charset="0"/>
                  </a:rPr>
                  <a:t>p </a:t>
                </a:r>
                <a14:m>
                  <m:oMath xmlns:m="http://schemas.openxmlformats.org/officeDocument/2006/math">
                    <m:r>
                      <a:rPr lang="en-US" sz="3300" b="1" i="1">
                        <a:latin typeface="Cambria Math"/>
                        <a:ea typeface="Cambria Math"/>
                      </a:rPr>
                      <m:t>∧</m:t>
                    </m:r>
                  </m:oMath>
                </a14:m>
                <a:r>
                  <a:rPr lang="en-US" sz="3300" b="1" i="0" dirty="0" smtClean="0">
                    <a:latin typeface="Cambria" pitchFamily="18" charset="0"/>
                    <a:ea typeface="Cambria" pitchFamily="18" charset="0"/>
                  </a:rPr>
                  <a:t> ∽</a:t>
                </a:r>
                <a:r>
                  <a:rPr lang="en-US" sz="3300" b="1" dirty="0" smtClean="0">
                    <a:latin typeface="Cambria" pitchFamily="18" charset="0"/>
                    <a:ea typeface="Cambria" pitchFamily="18" charset="0"/>
                  </a:rPr>
                  <a:t>p </a:t>
                </a:r>
                <a:r>
                  <a:rPr lang="en-US" sz="3300" dirty="0" smtClean="0">
                    <a:latin typeface="Cambria" pitchFamily="18" charset="0"/>
                    <a:ea typeface="Cambria" pitchFamily="18" charset="0"/>
                  </a:rPr>
                  <a:t>i</a:t>
                </a:r>
                <a:r>
                  <a:rPr lang="en-US" sz="3300" b="1" dirty="0" smtClean="0">
                    <a:latin typeface="Cambria" pitchFamily="18" charset="0"/>
                    <a:ea typeface="Cambria" pitchFamily="18" charset="0"/>
                  </a:rPr>
                  <a:t>s a </a:t>
                </a:r>
                <a:r>
                  <a:rPr lang="en-US" sz="3300" b="1" dirty="0" smtClean="0">
                    <a:solidFill>
                      <a:srgbClr val="C00000"/>
                    </a:solidFill>
                    <a:latin typeface="Cambria" pitchFamily="18" charset="0"/>
                    <a:ea typeface="Cambria" pitchFamily="18" charset="0"/>
                  </a:rPr>
                  <a:t>Contradiction.</a:t>
                </a:r>
                <a:endParaRPr lang="en-US" sz="3300" b="1" dirty="0">
                  <a:latin typeface="Cambria" pitchFamily="18" charset="0"/>
                  <a:ea typeface="Cambria" pitchFamily="18" charset="0"/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01" y="5638800"/>
                <a:ext cx="11812105" cy="600164"/>
              </a:xfrm>
              <a:prstGeom prst="rect">
                <a:avLst/>
              </a:prstGeom>
              <a:blipFill rotWithShape="1">
                <a:blip r:embed="rId3"/>
                <a:stretch>
                  <a:fillRect l="-1858" t="-14286" r="-1652" b="-336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1368947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F4B237-5166-498C-950D-FECECF883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rgbClr val="C00000"/>
                </a:solidFill>
              </a:rPr>
              <a:t/>
            </a:r>
            <a:br>
              <a:rPr lang="en-US" b="1" dirty="0">
                <a:solidFill>
                  <a:srgbClr val="C00000"/>
                </a:solidFill>
              </a:rPr>
            </a:b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E482C4E-0FF2-4910-A77E-5C8A84438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xmlns="" id="{D8C06241-A273-4953-92D2-48005F7E50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89267509"/>
              </p:ext>
            </p:extLst>
          </p:nvPr>
        </p:nvGraphicFramePr>
        <p:xfrm>
          <a:off x="203200" y="457201"/>
          <a:ext cx="11988800" cy="226363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988800">
                  <a:extLst>
                    <a:ext uri="{9D8B030D-6E8A-4147-A177-3AD203B41FA5}">
                      <a16:colId xmlns:a16="http://schemas.microsoft.com/office/drawing/2014/main" xmlns="" val="13369881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4000" u="none" dirty="0" smtClean="0">
                          <a:latin typeface="Cambria" pitchFamily="18" charset="0"/>
                          <a:ea typeface="Cambria" pitchFamily="18" charset="0"/>
                        </a:rPr>
                        <a:t>Contingency</a:t>
                      </a:r>
                      <a:endParaRPr lang="en-IN" sz="4000" u="none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xmlns="" val="2354220439"/>
                  </a:ext>
                </a:extLst>
              </a:tr>
              <a:tr h="1562593">
                <a:tc>
                  <a:txBody>
                    <a:bodyPr/>
                    <a:lstStyle/>
                    <a:p>
                      <a:pPr marL="0" lvl="0" indent="0" algn="just">
                        <a:buFont typeface="Wingdings" panose="05000000000000000000" pitchFamily="2" charset="2"/>
                        <a:buNone/>
                      </a:pPr>
                      <a:r>
                        <a:rPr lang="en-US" sz="3100" kern="1200" dirty="0"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A compound proposition </a:t>
                      </a:r>
                      <a:r>
                        <a:rPr lang="en-US" sz="3100" kern="1200" dirty="0" smtClean="0"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 </a:t>
                      </a:r>
                      <a:r>
                        <a:rPr lang="en-US" sz="3100" b="1" kern="1200" dirty="0" smtClean="0">
                          <a:solidFill>
                            <a:srgbClr val="C00000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which can either be true or false </a:t>
                      </a:r>
                      <a:r>
                        <a:rPr lang="en-US" sz="3100" kern="1200" dirty="0" smtClean="0"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regardless of truth values assigned to its component propositions is called a </a:t>
                      </a:r>
                      <a:r>
                        <a:rPr lang="en-US" sz="3100" b="1" kern="1200" dirty="0" smtClean="0">
                          <a:solidFill>
                            <a:srgbClr val="C00000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contingency.</a:t>
                      </a:r>
                      <a:endParaRPr lang="en-IN" sz="3100" b="1" kern="1200" dirty="0">
                        <a:solidFill>
                          <a:srgbClr val="C00000"/>
                        </a:solidFill>
                        <a:effectLst/>
                        <a:latin typeface="Cambria" pitchFamily="18" charset="0"/>
                        <a:ea typeface="Cambria" pitchFamily="18" charset="0"/>
                        <a:cs typeface="+mn-cs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xmlns="" val="253307861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="" xmlns:a14="http://schemas.microsoft.com/office/drawing/2010/main" Requires="a14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38275223"/>
                  </p:ext>
                </p:extLst>
              </p:nvPr>
            </p:nvGraphicFramePr>
            <p:xfrm>
              <a:off x="533400" y="3048000"/>
              <a:ext cx="4343400" cy="2590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47800"/>
                    <a:gridCol w="1447800"/>
                    <a:gridCol w="1447800"/>
                  </a:tblGrid>
                  <a:tr h="4419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rgbClr val="002060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rgbClr val="002060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𝒑</m:t>
                                </m:r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⟶</m:t>
                                </m:r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0066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T</a:t>
                          </a:r>
                          <a:endParaRPr lang="en-US" sz="2800" b="1" dirty="0">
                            <a:solidFill>
                              <a:srgbClr val="000066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0066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T</a:t>
                          </a:r>
                          <a:endParaRPr lang="en-US" sz="2800" b="1" dirty="0">
                            <a:solidFill>
                              <a:srgbClr val="000066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C00000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T</a:t>
                          </a:r>
                          <a:endParaRPr lang="en-US" sz="2800" b="1" dirty="0">
                            <a:solidFill>
                              <a:srgbClr val="C00000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0066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T</a:t>
                          </a:r>
                          <a:endParaRPr lang="en-US" sz="2800" b="1" dirty="0">
                            <a:solidFill>
                              <a:srgbClr val="000066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0066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F</a:t>
                          </a:r>
                          <a:endParaRPr lang="en-US" sz="2800" b="1" dirty="0">
                            <a:solidFill>
                              <a:srgbClr val="000066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C00000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F</a:t>
                          </a:r>
                          <a:endParaRPr lang="en-US" sz="2800" b="1" dirty="0">
                            <a:solidFill>
                              <a:srgbClr val="C00000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0066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F</a:t>
                          </a:r>
                          <a:endParaRPr lang="en-US" sz="2800" b="1" dirty="0">
                            <a:solidFill>
                              <a:srgbClr val="000066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0066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T</a:t>
                          </a:r>
                          <a:endParaRPr lang="en-US" sz="2800" b="1" dirty="0">
                            <a:solidFill>
                              <a:srgbClr val="000066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C00000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T</a:t>
                          </a:r>
                          <a:endParaRPr lang="en-US" sz="2800" b="1" dirty="0">
                            <a:solidFill>
                              <a:srgbClr val="C00000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0066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F</a:t>
                          </a:r>
                          <a:endParaRPr lang="en-US" sz="2800" b="1" dirty="0">
                            <a:solidFill>
                              <a:srgbClr val="000066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0066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F</a:t>
                          </a:r>
                          <a:endParaRPr lang="en-US" sz="2800" b="1" dirty="0">
                            <a:solidFill>
                              <a:srgbClr val="000066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C00000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T</a:t>
                          </a:r>
                          <a:endParaRPr lang="en-US" sz="2800" b="1" dirty="0">
                            <a:solidFill>
                              <a:srgbClr val="C00000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a14="http://schemas.microsoft.com/office/drawing/2010/main" xmlns="" xmlns:p14="http://schemas.microsoft.com/office/powerpoint/2010/main" val="2238275223"/>
                  </p:ext>
                </p:extLst>
              </p:nvPr>
            </p:nvGraphicFramePr>
            <p:xfrm>
              <a:off x="711200" y="3048000"/>
              <a:ext cx="5791200" cy="2590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0400"/>
                    <a:gridCol w="1930400"/>
                    <a:gridCol w="1930400"/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>
                        <a:blipFill rotWithShape="1">
                          <a:blip r:embed="rId2"/>
                          <a:stretch>
                            <a:fillRect l="-422" r="-200422" b="-43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>
                        <a:blipFill rotWithShape="1">
                          <a:blip r:embed="rId2"/>
                          <a:stretch>
                            <a:fillRect l="-100000" r="-99580" b="-43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>
                        <a:blipFill rotWithShape="1">
                          <a:blip r:embed="rId2"/>
                          <a:stretch>
                            <a:fillRect l="-200844" b="-432941"/>
                          </a:stretch>
                        </a:blipFill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0066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T</a:t>
                          </a:r>
                          <a:endParaRPr lang="en-US" sz="2800" b="1" dirty="0">
                            <a:solidFill>
                              <a:srgbClr val="000066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0066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T</a:t>
                          </a:r>
                          <a:endParaRPr lang="en-US" sz="2800" b="1" dirty="0">
                            <a:solidFill>
                              <a:srgbClr val="000066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C00000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T</a:t>
                          </a:r>
                          <a:endParaRPr lang="en-US" sz="2800" b="1" dirty="0">
                            <a:solidFill>
                              <a:srgbClr val="C00000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0066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T</a:t>
                          </a:r>
                          <a:endParaRPr lang="en-US" sz="2800" b="1" dirty="0">
                            <a:solidFill>
                              <a:srgbClr val="000066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0066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F</a:t>
                          </a:r>
                          <a:endParaRPr lang="en-US" sz="2800" b="1" dirty="0">
                            <a:solidFill>
                              <a:srgbClr val="000066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C00000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F</a:t>
                          </a:r>
                          <a:endParaRPr lang="en-US" sz="2800" b="1" dirty="0">
                            <a:solidFill>
                              <a:srgbClr val="C00000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0066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F</a:t>
                          </a:r>
                          <a:endParaRPr lang="en-US" sz="2800" b="1" dirty="0">
                            <a:solidFill>
                              <a:srgbClr val="000066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0066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T</a:t>
                          </a:r>
                          <a:endParaRPr lang="en-US" sz="2800" b="1" dirty="0">
                            <a:solidFill>
                              <a:srgbClr val="000066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C00000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T</a:t>
                          </a:r>
                          <a:endParaRPr lang="en-US" sz="2800" b="1" dirty="0">
                            <a:solidFill>
                              <a:srgbClr val="C00000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0066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F</a:t>
                          </a:r>
                          <a:endParaRPr lang="en-US" sz="2800" b="1" dirty="0">
                            <a:solidFill>
                              <a:srgbClr val="000066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0066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F</a:t>
                          </a:r>
                          <a:endParaRPr lang="en-US" sz="2800" b="1" dirty="0">
                            <a:solidFill>
                              <a:srgbClr val="000066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C00000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T</a:t>
                          </a:r>
                          <a:endParaRPr lang="en-US" sz="2800" b="1" dirty="0">
                            <a:solidFill>
                              <a:srgbClr val="C00000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</a:tr>
                </a:tbl>
              </a:graphicData>
            </a:graphic>
          </p:graphicFrame>
        </mc:Fallback>
      </mc:AlternateContent>
      <p:grpSp>
        <p:nvGrpSpPr>
          <p:cNvPr id="4" name="Group 13"/>
          <p:cNvGrpSpPr/>
          <p:nvPr/>
        </p:nvGrpSpPr>
        <p:grpSpPr>
          <a:xfrm>
            <a:off x="5283200" y="3620124"/>
            <a:ext cx="6807200" cy="2011680"/>
            <a:chOff x="4648200" y="3954958"/>
            <a:chExt cx="5105400" cy="2011680"/>
          </a:xfrm>
        </p:grpSpPr>
        <p:sp>
          <p:nvSpPr>
            <p:cNvPr id="15" name="Rectangle 14"/>
            <p:cNvSpPr/>
            <p:nvPr/>
          </p:nvSpPr>
          <p:spPr>
            <a:xfrm>
              <a:off x="4648200" y="3954958"/>
              <a:ext cx="533400" cy="2011680"/>
            </a:xfrm>
            <a:prstGeom prst="rect">
              <a:avLst/>
            </a:pr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5257800" y="4343400"/>
              <a:ext cx="1066800" cy="0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6248400" y="3954959"/>
              <a:ext cx="3505200" cy="769441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r>
                <a:rPr lang="en-US" sz="4400" b="1" dirty="0" smtClean="0">
                  <a:solidFill>
                    <a:srgbClr val="002060"/>
                  </a:solidFill>
                  <a:latin typeface="Cambria" pitchFamily="18" charset="0"/>
                  <a:ea typeface="Cambria" pitchFamily="18" charset="0"/>
                </a:rPr>
                <a:t>Either T or F</a:t>
              </a:r>
              <a:endParaRPr lang="en-US" sz="4400" b="1" dirty="0">
                <a:solidFill>
                  <a:srgbClr val="002060"/>
                </a:solidFill>
                <a:latin typeface="Cambria" pitchFamily="18" charset="0"/>
                <a:ea typeface="Cambria" pitchFamily="18" charset="0"/>
              </a:endParaRPr>
            </a:p>
          </p:txBody>
        </p:sp>
      </p:grp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0" y="6096000"/>
                <a:ext cx="9372600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3400" dirty="0" smtClean="0">
                    <a:latin typeface="Cambria" pitchFamily="18" charset="0"/>
                    <a:ea typeface="Cambria" pitchFamily="18" charset="0"/>
                  </a:rPr>
                  <a:t>Hence, the statement </a:t>
                </a:r>
                <a14:m>
                  <m:oMath xmlns:m="http://schemas.openxmlformats.org/officeDocument/2006/math">
                    <m:r>
                      <a:rPr lang="en-US" sz="3400" b="1" i="1">
                        <a:latin typeface="Cambria Math"/>
                      </a:rPr>
                      <m:t>𝒑</m:t>
                    </m:r>
                    <m:r>
                      <a:rPr lang="en-US" sz="3400" b="1" i="1">
                        <a:latin typeface="Cambria Math"/>
                        <a:ea typeface="Cambria Math"/>
                      </a:rPr>
                      <m:t>⟶</m:t>
                    </m:r>
                    <m:r>
                      <a:rPr lang="en-US" sz="3400" b="1" i="1">
                        <a:latin typeface="Cambria Math"/>
                        <a:ea typeface="Cambria Math"/>
                      </a:rPr>
                      <m:t>𝒒</m:t>
                    </m:r>
                    <m:r>
                      <a:rPr lang="en-US" sz="3400" b="0" i="0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3400" dirty="0" smtClean="0">
                    <a:latin typeface="Cambria" pitchFamily="18" charset="0"/>
                    <a:ea typeface="Cambria" pitchFamily="18" charset="0"/>
                  </a:rPr>
                  <a:t>i</a:t>
                </a:r>
                <a:r>
                  <a:rPr lang="en-US" sz="3400" b="1" dirty="0" smtClean="0">
                    <a:latin typeface="Cambria" pitchFamily="18" charset="0"/>
                    <a:ea typeface="Cambria" pitchFamily="18" charset="0"/>
                  </a:rPr>
                  <a:t>s a </a:t>
                </a:r>
                <a:r>
                  <a:rPr lang="en-US" sz="3400" b="1" dirty="0" smtClean="0">
                    <a:solidFill>
                      <a:srgbClr val="C00000"/>
                    </a:solidFill>
                    <a:latin typeface="Cambria" pitchFamily="18" charset="0"/>
                    <a:ea typeface="Cambria" pitchFamily="18" charset="0"/>
                  </a:rPr>
                  <a:t>Contingency.</a:t>
                </a:r>
                <a:endParaRPr lang="en-US" sz="3400" b="1" dirty="0">
                  <a:latin typeface="Cambria" pitchFamily="18" charset="0"/>
                  <a:ea typeface="Cambria" pitchFamily="18" charset="0"/>
                </a:endParaRP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096001"/>
                <a:ext cx="12496800" cy="615553"/>
              </a:xfrm>
              <a:prstGeom prst="rect">
                <a:avLst/>
              </a:prstGeom>
              <a:blipFill rotWithShape="1">
                <a:blip r:embed="rId3"/>
                <a:stretch>
                  <a:fillRect l="-1756" t="-13861" b="-33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2391352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990600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 smtClean="0">
                <a:solidFill>
                  <a:srgbClr val="7030A0"/>
                </a:solidFill>
                <a:latin typeface="Cambria" pitchFamily="18" charset="0"/>
                <a:ea typeface="Cambria" pitchFamily="18" charset="0"/>
              </a:rPr>
              <a:t>Quiz 5</a:t>
            </a:r>
            <a:endParaRPr lang="en-US" sz="6000" b="1" dirty="0">
              <a:solidFill>
                <a:srgbClr val="7030A0"/>
              </a:solidFill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6549" y="381000"/>
            <a:ext cx="1507451" cy="1130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=""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152400" y="1676400"/>
                <a:ext cx="8534400" cy="341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600" b="1" dirty="0" smtClean="0">
                    <a:solidFill>
                      <a:srgbClr val="C00000"/>
                    </a:solidFill>
                    <a:latin typeface="Cambria" pitchFamily="18" charset="0"/>
                    <a:ea typeface="Cambria" pitchFamily="18" charset="0"/>
                  </a:rPr>
                  <a:t>Check if the following statement is tautology, contradiction or contingency? </a:t>
                </a:r>
              </a:p>
              <a:p>
                <a:endParaRPr lang="en-US" sz="3600" b="1" dirty="0">
                  <a:solidFill>
                    <a:srgbClr val="C00000"/>
                  </a:solidFill>
                  <a:latin typeface="Cambria" pitchFamily="18" charset="0"/>
                  <a:ea typeface="Cambria" pitchFamily="18" charset="0"/>
                </a:endParaRPr>
              </a:p>
              <a:p>
                <a:r>
                  <a:rPr lang="en-US" sz="3600" b="1" dirty="0" smtClean="0">
                    <a:solidFill>
                      <a:srgbClr val="C00000"/>
                    </a:solidFill>
                    <a:latin typeface="Cambria" pitchFamily="18" charset="0"/>
                    <a:ea typeface="Cambria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3600" b="1" i="0" smtClean="0">
                        <a:solidFill>
                          <a:srgbClr val="C00000"/>
                        </a:solidFill>
                        <a:latin typeface="Cambria Math"/>
                        <a:ea typeface="Cambria" pitchFamily="18" charset="0"/>
                      </a:rPr>
                      <m:t>(</m:t>
                    </m:r>
                    <m:r>
                      <a:rPr lang="en-US" sz="3600" b="1" i="1" smtClean="0">
                        <a:solidFill>
                          <a:srgbClr val="C00000"/>
                        </a:solidFill>
                        <a:latin typeface="Cambria Math"/>
                        <a:ea typeface="Cambria" pitchFamily="18" charset="0"/>
                      </a:rPr>
                      <m:t>𝒑</m:t>
                    </m:r>
                    <m:r>
                      <a:rPr lang="en-US" sz="3600" b="1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∧</m:t>
                    </m:r>
                    <m:r>
                      <a:rPr lang="en-US" sz="3600" b="1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𝒒</m:t>
                    </m:r>
                    <m:r>
                      <a:rPr lang="en-US" sz="3600" b="1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)⟶(</m:t>
                    </m:r>
                    <m:r>
                      <a:rPr lang="en-US" sz="3600" b="1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𝒑</m:t>
                    </m:r>
                    <m:r>
                      <a:rPr lang="en-US" sz="3600" b="1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∨</m:t>
                    </m:r>
                    <m:r>
                      <a:rPr lang="en-US" sz="3600" b="1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𝒒</m:t>
                    </m:r>
                    <m:r>
                      <a:rPr lang="en-US" sz="3600" b="1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sz="5400" b="1" dirty="0" smtClean="0">
                  <a:solidFill>
                    <a:srgbClr val="C00000"/>
                  </a:solidFill>
                  <a:latin typeface="Cambria" pitchFamily="18" charset="0"/>
                  <a:ea typeface="Cambria" pitchFamily="18" charset="0"/>
                </a:endParaRPr>
              </a:p>
              <a:p>
                <a:endParaRPr lang="en-US" sz="3600" b="1" dirty="0" smtClean="0">
                  <a:solidFill>
                    <a:srgbClr val="C00000"/>
                  </a:solidFill>
                  <a:latin typeface="Cambria" pitchFamily="18" charset="0"/>
                  <a:ea typeface="Cambria" pitchFamily="18" charset="0"/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00" y="1676400"/>
                <a:ext cx="11379200" cy="3416320"/>
              </a:xfrm>
              <a:prstGeom prst="rect">
                <a:avLst/>
              </a:prstGeom>
              <a:blipFill rotWithShape="1">
                <a:blip r:embed="rId3"/>
                <a:stretch>
                  <a:fillRect l="-2143" t="-26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101600" y="2362200"/>
            <a:ext cx="11785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4000" b="1" dirty="0">
              <a:solidFill>
                <a:srgbClr val="309A22"/>
              </a:solidFill>
              <a:latin typeface="Cambria" pitchFamily="18" charset="0"/>
              <a:ea typeface="Cambria" pitchFamily="18" charset="0"/>
            </a:endParaRPr>
          </a:p>
          <a:p>
            <a:endParaRPr lang="en-US" sz="4000" b="1" dirty="0" smtClean="0">
              <a:solidFill>
                <a:srgbClr val="309A22"/>
              </a:solidFill>
              <a:latin typeface="Cambria" pitchFamily="18" charset="0"/>
              <a:ea typeface="Cambria" pitchFamily="18" charset="0"/>
            </a:endParaRPr>
          </a:p>
          <a:p>
            <a:endParaRPr lang="en-US" sz="4000" b="1" dirty="0" smtClean="0">
              <a:solidFill>
                <a:srgbClr val="C00000"/>
              </a:solidFill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28296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990600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 smtClean="0">
                <a:solidFill>
                  <a:srgbClr val="7030A0"/>
                </a:solidFill>
                <a:latin typeface="Cambria" pitchFamily="18" charset="0"/>
                <a:ea typeface="Cambria" pitchFamily="18" charset="0"/>
              </a:rPr>
              <a:t>Quiz 5</a:t>
            </a:r>
            <a:endParaRPr lang="en-US" sz="6000" b="1" dirty="0">
              <a:solidFill>
                <a:srgbClr val="7030A0"/>
              </a:solidFill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6549" y="381000"/>
            <a:ext cx="1507451" cy="1130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=""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152400" y="1676400"/>
                <a:ext cx="8534400" cy="21852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b="1" dirty="0" smtClean="0">
                    <a:solidFill>
                      <a:srgbClr val="C00000"/>
                    </a:solidFill>
                    <a:latin typeface="Cambria" pitchFamily="18" charset="0"/>
                    <a:ea typeface="Cambria" pitchFamily="18" charset="0"/>
                  </a:rPr>
                  <a:t>Check if the following statement is tautology, contradiction or contingency? </a:t>
                </a:r>
                <a:endParaRPr lang="en-US" sz="3200" b="1" dirty="0">
                  <a:solidFill>
                    <a:srgbClr val="C00000"/>
                  </a:solidFill>
                  <a:latin typeface="Cambria" pitchFamily="18" charset="0"/>
                  <a:ea typeface="Cambria" pitchFamily="18" charset="0"/>
                </a:endParaRPr>
              </a:p>
              <a:p>
                <a:r>
                  <a:rPr lang="en-US" sz="3600" b="1" dirty="0" smtClean="0">
                    <a:solidFill>
                      <a:srgbClr val="C00000"/>
                    </a:solidFill>
                    <a:latin typeface="Cambria" pitchFamily="18" charset="0"/>
                    <a:ea typeface="Cambria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3600" b="1" i="0" smtClean="0">
                        <a:solidFill>
                          <a:srgbClr val="C00000"/>
                        </a:solidFill>
                        <a:latin typeface="Cambria Math"/>
                        <a:ea typeface="Cambria" pitchFamily="18" charset="0"/>
                      </a:rPr>
                      <m:t>(</m:t>
                    </m:r>
                    <m:r>
                      <a:rPr lang="en-US" sz="3600" b="1" i="1" smtClean="0">
                        <a:solidFill>
                          <a:srgbClr val="C00000"/>
                        </a:solidFill>
                        <a:latin typeface="Cambria Math"/>
                        <a:ea typeface="Cambria" pitchFamily="18" charset="0"/>
                      </a:rPr>
                      <m:t>𝒑</m:t>
                    </m:r>
                    <m:r>
                      <a:rPr lang="en-US" sz="3600" b="1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∧</m:t>
                    </m:r>
                    <m:r>
                      <a:rPr lang="en-US" sz="3600" b="1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𝒒</m:t>
                    </m:r>
                    <m:r>
                      <a:rPr lang="en-US" sz="3600" b="1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)⟶(</m:t>
                    </m:r>
                    <m:r>
                      <a:rPr lang="en-US" sz="3600" b="1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𝒑</m:t>
                    </m:r>
                    <m:r>
                      <a:rPr lang="en-US" sz="3600" b="1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∨</m:t>
                    </m:r>
                    <m:r>
                      <a:rPr lang="en-US" sz="3600" b="1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𝒒</m:t>
                    </m:r>
                    <m:r>
                      <a:rPr lang="en-US" sz="3600" b="1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sz="5400" b="1" dirty="0" smtClean="0">
                  <a:solidFill>
                    <a:srgbClr val="C00000"/>
                  </a:solidFill>
                  <a:latin typeface="Cambria" pitchFamily="18" charset="0"/>
                  <a:ea typeface="Cambria" pitchFamily="18" charset="0"/>
                </a:endParaRPr>
              </a:p>
              <a:p>
                <a:endParaRPr lang="en-US" sz="3600" b="1" dirty="0" smtClean="0">
                  <a:solidFill>
                    <a:srgbClr val="C00000"/>
                  </a:solidFill>
                  <a:latin typeface="Cambria" pitchFamily="18" charset="0"/>
                  <a:ea typeface="Cambria" pitchFamily="18" charset="0"/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00" y="1676400"/>
                <a:ext cx="11379200" cy="2185214"/>
              </a:xfrm>
              <a:prstGeom prst="rect">
                <a:avLst/>
              </a:prstGeom>
              <a:blipFill rotWithShape="1">
                <a:blip r:embed="rId3"/>
                <a:stretch>
                  <a:fillRect l="-1786" t="-3631" r="-2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101600" y="2362200"/>
            <a:ext cx="11785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4000" b="1" dirty="0">
              <a:solidFill>
                <a:srgbClr val="309A22"/>
              </a:solidFill>
              <a:latin typeface="Cambria" pitchFamily="18" charset="0"/>
              <a:ea typeface="Cambria" pitchFamily="18" charset="0"/>
            </a:endParaRPr>
          </a:p>
          <a:p>
            <a:endParaRPr lang="en-US" sz="4000" b="1" dirty="0" smtClean="0">
              <a:solidFill>
                <a:srgbClr val="309A22"/>
              </a:solidFill>
              <a:latin typeface="Cambria" pitchFamily="18" charset="0"/>
              <a:ea typeface="Cambria" pitchFamily="18" charset="0"/>
            </a:endParaRPr>
          </a:p>
          <a:p>
            <a:endParaRPr lang="en-US" sz="4000" b="1" dirty="0" smtClean="0">
              <a:solidFill>
                <a:srgbClr val="C00000"/>
              </a:solidFill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A146A6F-F99E-407C-B7F5-8255CB35C0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56" y="3868240"/>
            <a:ext cx="8215125" cy="252736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229600" y="4655404"/>
            <a:ext cx="406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1E5F15"/>
                </a:solidFill>
                <a:latin typeface="Cambria" pitchFamily="18" charset="0"/>
                <a:ea typeface="Cambria" pitchFamily="18" charset="0"/>
              </a:rPr>
              <a:t>Tautology</a:t>
            </a:r>
            <a:endParaRPr lang="en-US" sz="4800" b="1" dirty="0">
              <a:solidFill>
                <a:srgbClr val="1E5F15"/>
              </a:solidFill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90074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990600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 smtClean="0">
                <a:solidFill>
                  <a:srgbClr val="7030A0"/>
                </a:solidFill>
                <a:latin typeface="Cambria" pitchFamily="18" charset="0"/>
                <a:ea typeface="Cambria" pitchFamily="18" charset="0"/>
              </a:rPr>
              <a:t>Quiz 6 </a:t>
            </a:r>
            <a:endParaRPr lang="en-US" sz="6000" b="1" dirty="0">
              <a:solidFill>
                <a:srgbClr val="7030A0"/>
              </a:solidFill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6549" y="381000"/>
            <a:ext cx="1507451" cy="1130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=""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152400" y="1676400"/>
                <a:ext cx="8534400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b="1" dirty="0" smtClean="0">
                    <a:solidFill>
                      <a:srgbClr val="C00000"/>
                    </a:solidFill>
                    <a:latin typeface="Cambria" pitchFamily="18" charset="0"/>
                    <a:ea typeface="Cambria" pitchFamily="18" charset="0"/>
                  </a:rPr>
                  <a:t>Check if the following statement is tautology, contradiction or contingency? </a:t>
                </a:r>
              </a:p>
              <a:p>
                <a:endParaRPr lang="en-US" sz="3200" b="1" dirty="0">
                  <a:solidFill>
                    <a:srgbClr val="C00000"/>
                  </a:solidFill>
                  <a:latin typeface="Cambria" pitchFamily="18" charset="0"/>
                  <a:ea typeface="Cambria" pitchFamily="18" charset="0"/>
                </a:endParaRPr>
              </a:p>
              <a:p>
                <a:r>
                  <a:rPr lang="en-US" sz="3600" b="1" dirty="0" smtClean="0">
                    <a:solidFill>
                      <a:srgbClr val="C00000"/>
                    </a:solidFill>
                    <a:latin typeface="Cambria" pitchFamily="18" charset="0"/>
                    <a:ea typeface="Cambria" pitchFamily="18" charset="0"/>
                  </a:rPr>
                  <a:t/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600" b="1" i="1" smtClean="0">
                            <a:solidFill>
                              <a:srgbClr val="C00000"/>
                            </a:solidFill>
                            <a:latin typeface="Cambria Math"/>
                            <a:ea typeface="Cambria" pitchFamily="18" charset="0"/>
                          </a:rPr>
                        </m:ctrlPr>
                      </m:dPr>
                      <m:e>
                        <m:r>
                          <a:rPr lang="en-US" sz="3600" b="1" i="1" smtClean="0">
                            <a:solidFill>
                              <a:srgbClr val="C00000"/>
                            </a:solidFill>
                            <a:latin typeface="Cambria Math"/>
                            <a:ea typeface="Cambria" pitchFamily="18" charset="0"/>
                          </a:rPr>
                          <m:t>𝒑</m:t>
                        </m:r>
                        <m:r>
                          <a:rPr lang="en-US" sz="3600" b="1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∧</m:t>
                        </m:r>
                        <m:r>
                          <a:rPr lang="en-US" sz="3600" b="1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𝒒</m:t>
                        </m:r>
                      </m:e>
                    </m:d>
                    <m:r>
                      <a:rPr lang="en-US" sz="3600" b="1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⟶∼</m:t>
                    </m:r>
                    <m:r>
                      <a:rPr lang="en-US" sz="3600" b="1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𝒑</m:t>
                    </m:r>
                  </m:oMath>
                </a14:m>
                <a:endParaRPr lang="en-US" sz="5400" b="1" dirty="0" smtClean="0">
                  <a:solidFill>
                    <a:srgbClr val="C00000"/>
                  </a:solidFill>
                  <a:latin typeface="Cambria" pitchFamily="18" charset="0"/>
                  <a:ea typeface="Cambria" pitchFamily="18" charset="0"/>
                </a:endParaRPr>
              </a:p>
              <a:p>
                <a:endParaRPr lang="en-US" sz="3600" b="1" dirty="0" smtClean="0">
                  <a:solidFill>
                    <a:srgbClr val="C00000"/>
                  </a:solidFill>
                  <a:latin typeface="Cambria" pitchFamily="18" charset="0"/>
                  <a:ea typeface="Cambria" pitchFamily="18" charset="0"/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00" y="1676400"/>
                <a:ext cx="11379200" cy="2677656"/>
              </a:xfrm>
              <a:prstGeom prst="rect">
                <a:avLst/>
              </a:prstGeom>
              <a:blipFill rotWithShape="1">
                <a:blip r:embed="rId3"/>
                <a:stretch>
                  <a:fillRect l="-1786" t="-2961" r="-2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101600" y="2362200"/>
            <a:ext cx="11785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4000" b="1" dirty="0">
              <a:solidFill>
                <a:srgbClr val="309A22"/>
              </a:solidFill>
              <a:latin typeface="Cambria" pitchFamily="18" charset="0"/>
              <a:ea typeface="Cambria" pitchFamily="18" charset="0"/>
            </a:endParaRPr>
          </a:p>
          <a:p>
            <a:endParaRPr lang="en-US" sz="4000" b="1" dirty="0" smtClean="0">
              <a:solidFill>
                <a:srgbClr val="309A22"/>
              </a:solidFill>
              <a:latin typeface="Cambria" pitchFamily="18" charset="0"/>
              <a:ea typeface="Cambria" pitchFamily="18" charset="0"/>
            </a:endParaRPr>
          </a:p>
          <a:p>
            <a:endParaRPr lang="en-US" sz="4000" b="1" dirty="0" smtClean="0">
              <a:solidFill>
                <a:srgbClr val="C00000"/>
              </a:solidFill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94354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F4B237-5166-498C-950D-FECECF883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rgbClr val="C00000"/>
                </a:solidFill>
              </a:rPr>
              <a:t/>
            </a:r>
            <a:br>
              <a:rPr lang="en-US" b="1" dirty="0">
                <a:solidFill>
                  <a:srgbClr val="C00000"/>
                </a:solidFill>
              </a:rPr>
            </a:b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E482C4E-0FF2-4910-A77E-5C8A84438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D8C06241-A273-4953-92D2-48005F7E50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23390368"/>
              </p:ext>
            </p:extLst>
          </p:nvPr>
        </p:nvGraphicFramePr>
        <p:xfrm>
          <a:off x="203200" y="1676400"/>
          <a:ext cx="11684000" cy="40843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684000">
                  <a:extLst>
                    <a:ext uri="{9D8B030D-6E8A-4147-A177-3AD203B41FA5}">
                      <a16:colId xmlns:a16="http://schemas.microsoft.com/office/drawing/2014/main" xmlns="" xmlns:a14="http://schemas.microsoft.com/office/drawing/2010/main" xmlns:mc="http://schemas.openxmlformats.org/markup-compatibility/2006" val="1336988154"/>
                    </a:ext>
                  </a:extLst>
                </a:gridCol>
              </a:tblGrid>
              <a:tr h="411209">
                <a:tc>
                  <a:txBody>
                    <a:bodyPr/>
                    <a:lstStyle/>
                    <a:p>
                      <a:pPr algn="ctr"/>
                      <a:r>
                        <a:rPr lang="en-US" sz="4000" u="none" dirty="0" smtClean="0">
                          <a:latin typeface="Cambria" pitchFamily="18" charset="0"/>
                          <a:ea typeface="Cambria" pitchFamily="18" charset="0"/>
                        </a:rPr>
                        <a:t>Argument</a:t>
                      </a:r>
                      <a:endParaRPr lang="en-IN" sz="4000" u="none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xmlns="" xmlns:a14="http://schemas.microsoft.com/office/drawing/2010/main" xmlns:mc="http://schemas.openxmlformats.org/markup-compatibility/2006" val="2354220439"/>
                  </a:ext>
                </a:extLst>
              </a:tr>
              <a:tr h="1562593">
                <a:tc>
                  <a:txBody>
                    <a:bodyPr/>
                    <a:lstStyle/>
                    <a:p>
                      <a:pPr marL="457200" marR="0" lvl="0" indent="-4572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3600" kern="1200" dirty="0" smtClean="0">
                          <a:effectLst/>
                          <a:latin typeface="Cambria" pitchFamily="18" charset="0"/>
                          <a:ea typeface="Cambria" pitchFamily="18" charset="0"/>
                        </a:rPr>
                        <a:t>An </a:t>
                      </a:r>
                      <a:r>
                        <a:rPr lang="en-US" sz="3600" b="1" kern="1200" dirty="0" smtClean="0">
                          <a:solidFill>
                            <a:srgbClr val="C00000"/>
                          </a:solidFill>
                          <a:effectLst/>
                          <a:latin typeface="Cambria" pitchFamily="18" charset="0"/>
                          <a:ea typeface="Cambria" pitchFamily="18" charset="0"/>
                        </a:rPr>
                        <a:t>argument</a:t>
                      </a:r>
                      <a:r>
                        <a:rPr lang="en-US" sz="3600" kern="1200" dirty="0" smtClean="0">
                          <a:solidFill>
                            <a:srgbClr val="C00000"/>
                          </a:solidFill>
                          <a:effectLst/>
                          <a:latin typeface="Cambria" pitchFamily="18" charset="0"/>
                          <a:ea typeface="Cambria" pitchFamily="18" charset="0"/>
                        </a:rPr>
                        <a:t> </a:t>
                      </a:r>
                      <a:r>
                        <a:rPr lang="en-US" sz="3600" kern="1200" dirty="0" smtClean="0">
                          <a:effectLst/>
                          <a:latin typeface="Cambria" pitchFamily="18" charset="0"/>
                          <a:ea typeface="Cambria" pitchFamily="18" charset="0"/>
                        </a:rPr>
                        <a:t>is a sequence of statements.</a:t>
                      </a:r>
                    </a:p>
                    <a:p>
                      <a:pPr marL="457200" marR="0" lvl="0" indent="-4572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sz="3600" kern="1200" dirty="0" smtClean="0"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  <a:p>
                      <a:pPr marL="457200" marR="0" lvl="0" indent="-4572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3600" b="1" kern="1200" dirty="0" smtClean="0">
                          <a:solidFill>
                            <a:srgbClr val="1E5F15"/>
                          </a:solidFill>
                          <a:effectLst/>
                          <a:latin typeface="Cambria" pitchFamily="18" charset="0"/>
                          <a:ea typeface="Cambria" pitchFamily="18" charset="0"/>
                        </a:rPr>
                        <a:t>All</a:t>
                      </a:r>
                      <a:r>
                        <a:rPr lang="en-US" sz="3600" b="1" kern="1200" baseline="0" dirty="0" smtClean="0">
                          <a:solidFill>
                            <a:srgbClr val="1E5F15"/>
                          </a:solidFill>
                          <a:effectLst/>
                          <a:latin typeface="Cambria" pitchFamily="18" charset="0"/>
                          <a:ea typeface="Cambria" pitchFamily="18" charset="0"/>
                        </a:rPr>
                        <a:t> statements except the final one </a:t>
                      </a:r>
                      <a:r>
                        <a:rPr lang="en-US" sz="3600" kern="1200" baseline="0" dirty="0" smtClean="0">
                          <a:effectLst/>
                          <a:latin typeface="Cambria" pitchFamily="18" charset="0"/>
                          <a:ea typeface="Cambria" pitchFamily="18" charset="0"/>
                        </a:rPr>
                        <a:t>are called </a:t>
                      </a:r>
                      <a:r>
                        <a:rPr lang="en-US" sz="3600" b="1" kern="1200" baseline="0" dirty="0" smtClean="0">
                          <a:solidFill>
                            <a:srgbClr val="1E5F15"/>
                          </a:solidFill>
                          <a:effectLst/>
                          <a:latin typeface="Cambria" pitchFamily="18" charset="0"/>
                          <a:ea typeface="Cambria" pitchFamily="18" charset="0"/>
                        </a:rPr>
                        <a:t>premises</a:t>
                      </a:r>
                      <a:r>
                        <a:rPr lang="en-US" sz="3600" kern="1200" baseline="0" dirty="0" smtClean="0">
                          <a:solidFill>
                            <a:srgbClr val="1E5F15"/>
                          </a:solidFill>
                          <a:effectLst/>
                          <a:latin typeface="Cambria" pitchFamily="18" charset="0"/>
                          <a:ea typeface="Cambria" pitchFamily="18" charset="0"/>
                        </a:rPr>
                        <a:t> </a:t>
                      </a:r>
                      <a:r>
                        <a:rPr lang="en-US" sz="3600" kern="1200" baseline="0" dirty="0" smtClean="0">
                          <a:effectLst/>
                          <a:latin typeface="Cambria" pitchFamily="18" charset="0"/>
                          <a:ea typeface="Cambria" pitchFamily="18" charset="0"/>
                        </a:rPr>
                        <a:t>(</a:t>
                      </a:r>
                      <a:r>
                        <a:rPr lang="en-US" sz="3600" b="1" kern="1200" baseline="0" dirty="0" smtClean="0">
                          <a:solidFill>
                            <a:srgbClr val="1E5F15"/>
                          </a:solidFill>
                          <a:effectLst/>
                          <a:latin typeface="Cambria" pitchFamily="18" charset="0"/>
                          <a:ea typeface="Cambria" pitchFamily="18" charset="0"/>
                        </a:rPr>
                        <a:t>assumptions</a:t>
                      </a:r>
                      <a:r>
                        <a:rPr lang="en-US" sz="3600" kern="1200" baseline="0" dirty="0" smtClean="0">
                          <a:solidFill>
                            <a:srgbClr val="1E5F15"/>
                          </a:solidFill>
                          <a:effectLst/>
                          <a:latin typeface="Cambria" pitchFamily="18" charset="0"/>
                          <a:ea typeface="Cambria" pitchFamily="18" charset="0"/>
                        </a:rPr>
                        <a:t> </a:t>
                      </a:r>
                      <a:r>
                        <a:rPr lang="en-US" sz="3600" kern="1200" baseline="0" dirty="0" smtClean="0">
                          <a:effectLst/>
                          <a:latin typeface="Cambria" pitchFamily="18" charset="0"/>
                          <a:ea typeface="Cambria" pitchFamily="18" charset="0"/>
                        </a:rPr>
                        <a:t>or </a:t>
                      </a:r>
                      <a:r>
                        <a:rPr lang="en-US" sz="3600" b="1" kern="1200" baseline="0" dirty="0" smtClean="0">
                          <a:solidFill>
                            <a:srgbClr val="1E5F15"/>
                          </a:solidFill>
                          <a:effectLst/>
                          <a:latin typeface="Cambria" pitchFamily="18" charset="0"/>
                          <a:ea typeface="Cambria" pitchFamily="18" charset="0"/>
                        </a:rPr>
                        <a:t>hypothesis</a:t>
                      </a:r>
                      <a:r>
                        <a:rPr lang="en-US" sz="3600" kern="1200" baseline="0" dirty="0" smtClean="0">
                          <a:effectLst/>
                          <a:latin typeface="Cambria" pitchFamily="18" charset="0"/>
                          <a:ea typeface="Cambria" pitchFamily="18" charset="0"/>
                        </a:rPr>
                        <a:t>).</a:t>
                      </a:r>
                    </a:p>
                    <a:p>
                      <a:pPr marL="457200" marR="0" lvl="0" indent="-4572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sz="3600" kern="1200" baseline="0" dirty="0" smtClean="0"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  <a:p>
                      <a:pPr marL="457200" marR="0" lvl="0" indent="-4572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3600" kern="1200" baseline="0" dirty="0" smtClean="0">
                          <a:effectLst/>
                          <a:latin typeface="Cambria" pitchFamily="18" charset="0"/>
                          <a:ea typeface="Cambria" pitchFamily="18" charset="0"/>
                        </a:rPr>
                        <a:t>The </a:t>
                      </a:r>
                      <a:r>
                        <a:rPr lang="en-US" sz="3600" b="1" kern="12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" pitchFamily="18" charset="0"/>
                          <a:ea typeface="Cambria" pitchFamily="18" charset="0"/>
                        </a:rPr>
                        <a:t>final</a:t>
                      </a:r>
                      <a:r>
                        <a:rPr lang="en-US" sz="3600" b="1" kern="1200" baseline="0" dirty="0" smtClean="0">
                          <a:solidFill>
                            <a:srgbClr val="C00000"/>
                          </a:solidFill>
                          <a:effectLst/>
                          <a:latin typeface="Cambria" pitchFamily="18" charset="0"/>
                          <a:ea typeface="Cambria" pitchFamily="18" charset="0"/>
                        </a:rPr>
                        <a:t> </a:t>
                      </a:r>
                      <a:r>
                        <a:rPr lang="en-US" sz="3600" b="1" kern="12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" pitchFamily="18" charset="0"/>
                          <a:ea typeface="Cambria" pitchFamily="18" charset="0"/>
                        </a:rPr>
                        <a:t>statement</a:t>
                      </a:r>
                      <a:r>
                        <a:rPr lang="en-US" sz="3600" kern="12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" pitchFamily="18" charset="0"/>
                          <a:ea typeface="Cambria" pitchFamily="18" charset="0"/>
                        </a:rPr>
                        <a:t> </a:t>
                      </a:r>
                      <a:r>
                        <a:rPr lang="en-US" sz="3600" kern="1200" baseline="0" dirty="0" smtClean="0">
                          <a:effectLst/>
                          <a:latin typeface="Cambria" pitchFamily="18" charset="0"/>
                          <a:ea typeface="Cambria" pitchFamily="18" charset="0"/>
                        </a:rPr>
                        <a:t>is called </a:t>
                      </a:r>
                      <a:r>
                        <a:rPr lang="en-US" sz="3600" b="1" kern="12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" pitchFamily="18" charset="0"/>
                          <a:ea typeface="Cambria" pitchFamily="18" charset="0"/>
                        </a:rPr>
                        <a:t>conclusion</a:t>
                      </a:r>
                      <a:r>
                        <a:rPr lang="en-US" sz="3600" kern="1200" baseline="0" dirty="0" smtClean="0">
                          <a:effectLst/>
                          <a:latin typeface="Cambria" pitchFamily="18" charset="0"/>
                          <a:ea typeface="Cambria" pitchFamily="18" charset="0"/>
                        </a:rPr>
                        <a:t>.</a:t>
                      </a:r>
                      <a:endParaRPr lang="en-US" sz="3600" kern="1200" dirty="0" smtClean="0"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xmlns="" xmlns:a14="http://schemas.microsoft.com/office/drawing/2010/main" xmlns:mc="http://schemas.openxmlformats.org/markup-compatibility/2006" val="2533078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778245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990600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 smtClean="0">
                <a:solidFill>
                  <a:srgbClr val="7030A0"/>
                </a:solidFill>
                <a:latin typeface="Cambria" pitchFamily="18" charset="0"/>
                <a:ea typeface="Cambria" pitchFamily="18" charset="0"/>
              </a:rPr>
              <a:t>Quiz 6</a:t>
            </a:r>
            <a:endParaRPr lang="en-US" sz="6000" b="1" dirty="0">
              <a:solidFill>
                <a:srgbClr val="7030A0"/>
              </a:solidFill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6549" y="381000"/>
            <a:ext cx="1507451" cy="1130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=""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152400" y="1676400"/>
                <a:ext cx="8534400" cy="21852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b="1" dirty="0" smtClean="0">
                    <a:solidFill>
                      <a:srgbClr val="C00000"/>
                    </a:solidFill>
                    <a:latin typeface="Cambria" pitchFamily="18" charset="0"/>
                    <a:ea typeface="Cambria" pitchFamily="18" charset="0"/>
                  </a:rPr>
                  <a:t>Check if the following statement is tautology, contradiction or contingency? </a:t>
                </a:r>
                <a:endParaRPr lang="en-US" sz="3200" b="1" dirty="0">
                  <a:solidFill>
                    <a:srgbClr val="C00000"/>
                  </a:solidFill>
                  <a:latin typeface="Cambria" pitchFamily="18" charset="0"/>
                  <a:ea typeface="Cambria" pitchFamily="18" charset="0"/>
                </a:endParaRPr>
              </a:p>
              <a:p>
                <a:r>
                  <a:rPr lang="en-US" sz="3600" b="1" dirty="0" smtClean="0">
                    <a:solidFill>
                      <a:srgbClr val="C00000"/>
                    </a:solidFill>
                    <a:latin typeface="Cambria" pitchFamily="18" charset="0"/>
                    <a:ea typeface="Cambria" pitchFamily="18" charset="0"/>
                  </a:rPr>
                  <a:t/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600" b="1" i="1" smtClean="0">
                            <a:solidFill>
                              <a:srgbClr val="C00000"/>
                            </a:solidFill>
                            <a:latin typeface="Cambria Math"/>
                            <a:ea typeface="Cambria" pitchFamily="18" charset="0"/>
                          </a:rPr>
                        </m:ctrlPr>
                      </m:dPr>
                      <m:e>
                        <m:r>
                          <a:rPr lang="en-US" sz="3600" b="1" i="1" smtClean="0">
                            <a:solidFill>
                              <a:srgbClr val="C00000"/>
                            </a:solidFill>
                            <a:latin typeface="Cambria Math"/>
                            <a:ea typeface="Cambria" pitchFamily="18" charset="0"/>
                          </a:rPr>
                          <m:t>𝒑</m:t>
                        </m:r>
                        <m:r>
                          <a:rPr lang="en-US" sz="3600" b="1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∧</m:t>
                        </m:r>
                        <m:r>
                          <a:rPr lang="en-US" sz="3600" b="1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𝒒</m:t>
                        </m:r>
                      </m:e>
                    </m:d>
                    <m:r>
                      <a:rPr lang="en-US" sz="3600" b="1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⟶∼</m:t>
                    </m:r>
                    <m:r>
                      <a:rPr lang="en-US" sz="3600" b="1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𝒑</m:t>
                    </m:r>
                  </m:oMath>
                </a14:m>
                <a:endParaRPr lang="en-US" sz="5400" b="1" dirty="0">
                  <a:solidFill>
                    <a:srgbClr val="C00000"/>
                  </a:solidFill>
                  <a:latin typeface="Cambria" pitchFamily="18" charset="0"/>
                  <a:ea typeface="Cambria" pitchFamily="18" charset="0"/>
                </a:endParaRPr>
              </a:p>
              <a:p>
                <a:endParaRPr lang="en-US" sz="3600" b="1" dirty="0" smtClean="0">
                  <a:solidFill>
                    <a:srgbClr val="C00000"/>
                  </a:solidFill>
                  <a:latin typeface="Cambria" pitchFamily="18" charset="0"/>
                  <a:ea typeface="Cambria" pitchFamily="18" charset="0"/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00" y="1676400"/>
                <a:ext cx="11379200" cy="2185214"/>
              </a:xfrm>
              <a:prstGeom prst="rect">
                <a:avLst/>
              </a:prstGeom>
              <a:blipFill rotWithShape="1">
                <a:blip r:embed="rId3"/>
                <a:stretch>
                  <a:fillRect l="-1786" t="-3631" r="-2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101600" y="2362200"/>
            <a:ext cx="11785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4000" b="1" dirty="0">
              <a:solidFill>
                <a:srgbClr val="309A22"/>
              </a:solidFill>
              <a:latin typeface="Cambria" pitchFamily="18" charset="0"/>
              <a:ea typeface="Cambria" pitchFamily="18" charset="0"/>
            </a:endParaRPr>
          </a:p>
          <a:p>
            <a:endParaRPr lang="en-US" sz="4000" b="1" dirty="0" smtClean="0">
              <a:solidFill>
                <a:srgbClr val="309A22"/>
              </a:solidFill>
              <a:latin typeface="Cambria" pitchFamily="18" charset="0"/>
              <a:ea typeface="Cambria" pitchFamily="18" charset="0"/>
            </a:endParaRPr>
          </a:p>
          <a:p>
            <a:endParaRPr lang="en-US" sz="4000" b="1" dirty="0" smtClean="0">
              <a:solidFill>
                <a:srgbClr val="C00000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29600" y="4655404"/>
            <a:ext cx="406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1E5F15"/>
                </a:solidFill>
                <a:latin typeface="Cambria" pitchFamily="18" charset="0"/>
                <a:ea typeface="Cambria" pitchFamily="18" charset="0"/>
              </a:rPr>
              <a:t>Contingency</a:t>
            </a:r>
            <a:endParaRPr lang="en-US" sz="3600" b="1" dirty="0">
              <a:solidFill>
                <a:srgbClr val="1E5F15"/>
              </a:solidFill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B8170A5-FFD3-4ACC-83CA-7B55D3725D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23" r="2875"/>
          <a:stretch/>
        </p:blipFill>
        <p:spPr>
          <a:xfrm>
            <a:off x="101600" y="3821920"/>
            <a:ext cx="8187075" cy="288368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703163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226D5D-8418-4CA1-A306-CAD5392DA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3865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Argument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9FE12C3-3390-43EF-9455-E18ACD78D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0427"/>
            <a:ext cx="10515600" cy="4756536"/>
          </a:xfrm>
        </p:spPr>
        <p:txBody>
          <a:bodyPr>
            <a:normAutofit/>
          </a:bodyPr>
          <a:lstStyle/>
          <a:p>
            <a:pPr algn="just"/>
            <a:r>
              <a:rPr lang="en-US" sz="3200" b="0" i="0" u="none" strike="noStrike" baseline="0" dirty="0">
                <a:latin typeface="Times New Roman" panose="02020603050405020304" pitchFamily="18" charset="0"/>
              </a:rPr>
              <a:t>An </a:t>
            </a:r>
            <a:r>
              <a:rPr lang="en-US" sz="3200" b="1" i="1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argument </a:t>
            </a:r>
            <a:r>
              <a:rPr lang="en-US" sz="3200" b="0" i="0" u="none" strike="noStrike" baseline="0" dirty="0">
                <a:latin typeface="Times New Roman" panose="02020603050405020304" pitchFamily="18" charset="0"/>
              </a:rPr>
              <a:t>in propositional logic is a sequence of propositions.  </a:t>
            </a:r>
          </a:p>
          <a:p>
            <a:pPr marL="0" indent="0" algn="just">
              <a:buNone/>
            </a:pPr>
            <a:endParaRPr lang="en-US" sz="3200" b="0" i="0" u="none" strike="noStrike" baseline="0" dirty="0">
              <a:latin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3200" b="0" i="0" u="none" strike="noStrike" baseline="0" dirty="0">
              <a:latin typeface="Times New Roman" panose="02020603050405020304" pitchFamily="18" charset="0"/>
            </a:endParaRPr>
          </a:p>
          <a:p>
            <a:pPr algn="just"/>
            <a:r>
              <a:rPr lang="en-US" sz="3200" b="0" i="0" u="none" strike="noStrike" baseline="0" dirty="0">
                <a:latin typeface="Times New Roman" panose="02020603050405020304" pitchFamily="18" charset="0"/>
              </a:rPr>
              <a:t>All but the final proposition in the argument are called </a:t>
            </a:r>
            <a:r>
              <a:rPr lang="en-US" sz="3200" b="1" i="1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premises or hypotheses </a:t>
            </a:r>
            <a:r>
              <a:rPr lang="en-US" sz="3200" b="0" i="0" u="none" strike="noStrike" baseline="0" dirty="0">
                <a:latin typeface="Times New Roman" panose="02020603050405020304" pitchFamily="18" charset="0"/>
              </a:rPr>
              <a:t>and the final proposition is called the </a:t>
            </a:r>
            <a:r>
              <a:rPr lang="en-US" sz="3200" b="1" i="1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conclusion. </a:t>
            </a:r>
          </a:p>
          <a:p>
            <a:pPr marL="0" indent="0" algn="just">
              <a:buNone/>
            </a:pPr>
            <a:endParaRPr lang="en-US" sz="3200" b="1" i="1" u="none" strike="noStrike" baseline="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b="1" i="1" u="none" strike="noStrike" baseline="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just"/>
            <a:endParaRPr lang="en-US" b="1" i="1" u="none" strike="noStrike" baseline="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just"/>
            <a:endParaRPr lang="en-US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24188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FC8199-67A0-4073-9170-2E4DBFBB6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Example</a:t>
            </a: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5A334A5-9AF8-48A4-BA50-CC3661C42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u="none" strike="noStrike" baseline="0" dirty="0">
                <a:latin typeface="Times New Roman" panose="02020603050405020304" pitchFamily="18" charset="0"/>
              </a:rPr>
              <a:t>"If you have a current password, then you can log onto the network."</a:t>
            </a:r>
          </a:p>
          <a:p>
            <a:pPr algn="l"/>
            <a:r>
              <a:rPr lang="en-US" b="0" i="0" u="none" strike="noStrike" baseline="0" dirty="0">
                <a:latin typeface="Times New Roman" panose="02020603050405020304" pitchFamily="18" charset="0"/>
              </a:rPr>
              <a:t>"You have a current password."</a:t>
            </a:r>
          </a:p>
          <a:p>
            <a:pPr algn="l"/>
            <a:r>
              <a:rPr lang="en-IN" b="0" i="0" u="none" strike="noStrike" baseline="0" dirty="0">
                <a:solidFill>
                  <a:srgbClr val="00B050"/>
                </a:solidFill>
                <a:latin typeface="Times New Roman" panose="02020603050405020304" pitchFamily="18" charset="0"/>
              </a:rPr>
              <a:t>Therefore</a:t>
            </a:r>
            <a:r>
              <a:rPr lang="en-IN" b="0" i="0" u="none" strike="noStrike" baseline="0" dirty="0">
                <a:latin typeface="Times New Roman" panose="02020603050405020304" pitchFamily="18" charset="0"/>
              </a:rPr>
              <a:t>,</a:t>
            </a:r>
          </a:p>
          <a:p>
            <a:pPr algn="l"/>
            <a:r>
              <a:rPr lang="en-US" b="0" i="0" u="none" strike="noStrike" baseline="0" dirty="0">
                <a:latin typeface="Times New Roman" panose="02020603050405020304" pitchFamily="18" charset="0"/>
              </a:rPr>
              <a:t>"You can log onto the network.“</a:t>
            </a:r>
          </a:p>
          <a:p>
            <a:pPr algn="l"/>
            <a:endParaRPr lang="en-US" sz="4000" dirty="0">
              <a:latin typeface="Times New Roman" panose="02020603050405020304" pitchFamily="18" charset="0"/>
            </a:endParaRPr>
          </a:p>
          <a:p>
            <a:pPr algn="l"/>
            <a:endParaRPr lang="en-US" sz="4000" dirty="0">
              <a:latin typeface="Times New Roman" panose="02020603050405020304" pitchFamily="18" charset="0"/>
            </a:endParaRPr>
          </a:p>
          <a:p>
            <a:pPr algn="l"/>
            <a:r>
              <a:rPr lang="en-US" sz="3200" b="1" dirty="0">
                <a:latin typeface="Times New Roman" panose="02020603050405020304" pitchFamily="18" charset="0"/>
              </a:rPr>
              <a:t>This is an </a:t>
            </a:r>
            <a:r>
              <a:rPr lang="en-US" sz="32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argument</a:t>
            </a:r>
            <a:r>
              <a:rPr lang="en-US" sz="3200" b="1" dirty="0">
                <a:latin typeface="Times New Roman" panose="02020603050405020304" pitchFamily="18" charset="0"/>
              </a:rPr>
              <a:t> with </a:t>
            </a:r>
            <a:r>
              <a:rPr lang="en-US" sz="32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two premises</a:t>
            </a:r>
            <a:r>
              <a:rPr lang="en-US" sz="3200" b="1" dirty="0">
                <a:latin typeface="Times New Roman" panose="02020603050405020304" pitchFamily="18" charset="0"/>
              </a:rPr>
              <a:t> and a </a:t>
            </a:r>
            <a:r>
              <a:rPr lang="en-US" sz="32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conclusion</a:t>
            </a:r>
            <a:endParaRPr lang="en-IN" sz="4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5602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44BA9C-3649-444F-B620-7A8329A96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Validity of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7232EE-2F05-45DB-96A5-0F329168F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98811"/>
            <a:ext cx="10515600" cy="3478151"/>
          </a:xfrm>
        </p:spPr>
        <p:txBody>
          <a:bodyPr/>
          <a:lstStyle/>
          <a:p>
            <a:r>
              <a:rPr lang="en-US" sz="3600" b="0" i="0" u="none" strike="noStrike" baseline="0" dirty="0">
                <a:latin typeface="Times New Roman" panose="02020603050405020304" pitchFamily="18" charset="0"/>
              </a:rPr>
              <a:t>An argument is </a:t>
            </a:r>
            <a:r>
              <a:rPr lang="en-US" sz="3600" b="1" i="1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valid </a:t>
            </a:r>
            <a:r>
              <a:rPr lang="en-US" sz="3600" b="0" i="0" u="none" strike="noStrike" baseline="0" dirty="0">
                <a:latin typeface="Times New Roman" panose="02020603050405020304" pitchFamily="18" charset="0"/>
              </a:rPr>
              <a:t>if the truth of all its premises implies that the conclusion is true.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1642429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1809E4-4E87-43F1-9981-5AE1EC791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Argument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AAE0A41-10D4-4CA4-AD1A-38B5EAB23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0" i="0" u="none" strike="noStrike" baseline="0" dirty="0">
                <a:latin typeface="Times New Roman" panose="02020603050405020304" pitchFamily="18" charset="0"/>
              </a:rPr>
              <a:t>An </a:t>
            </a:r>
            <a:r>
              <a:rPr lang="en-US" b="1" i="1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argument form</a:t>
            </a:r>
            <a:r>
              <a:rPr lang="en-US" b="0" i="1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in propositional logic is a sequence of compound propositions involving propositional variables. </a:t>
            </a:r>
          </a:p>
          <a:p>
            <a:pPr algn="just"/>
            <a:endParaRPr lang="en-US" b="0" i="0" u="none" strike="noStrike" baseline="0" dirty="0">
              <a:latin typeface="Times New Roman" panose="02020603050405020304" pitchFamily="18" charset="0"/>
            </a:endParaRPr>
          </a:p>
          <a:p>
            <a:pPr algn="just"/>
            <a:r>
              <a:rPr lang="en-US" b="0" i="0" u="none" strike="noStrike" baseline="0" dirty="0">
                <a:latin typeface="Times New Roman" panose="02020603050405020304" pitchFamily="18" charset="0"/>
              </a:rPr>
              <a:t>An </a:t>
            </a:r>
            <a:r>
              <a:rPr lang="en-US" b="0" i="0" u="none" strike="noStrike" baseline="0" dirty="0">
                <a:solidFill>
                  <a:srgbClr val="00B050"/>
                </a:solidFill>
                <a:latin typeface="Times New Roman" panose="02020603050405020304" pitchFamily="18" charset="0"/>
              </a:rPr>
              <a:t>argument form 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with premises </a:t>
            </a:r>
            <a:r>
              <a:rPr lang="en-US" i="1" dirty="0">
                <a:latin typeface="Arial" panose="020B0604020202020204" pitchFamily="34" charset="0"/>
              </a:rPr>
              <a:t>p1</a:t>
            </a:r>
            <a:r>
              <a:rPr lang="en-US" b="0" i="1" u="none" strike="noStrike" baseline="0" dirty="0">
                <a:latin typeface="Arial" panose="020B0604020202020204" pitchFamily="34" charset="0"/>
              </a:rPr>
              <a:t>, p2, p3,  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... </a:t>
            </a:r>
            <a:r>
              <a:rPr lang="en-US" b="0" i="1" u="none" strike="noStrike" baseline="0" dirty="0">
                <a:latin typeface="Arial" panose="020B0604020202020204" pitchFamily="34" charset="0"/>
              </a:rPr>
              <a:t>,</a:t>
            </a:r>
            <a:r>
              <a:rPr lang="en-US" b="0" i="1" u="none" strike="noStrike" baseline="0" dirty="0" err="1">
                <a:latin typeface="Arial" panose="020B0604020202020204" pitchFamily="34" charset="0"/>
              </a:rPr>
              <a:t>pn</a:t>
            </a:r>
            <a:r>
              <a:rPr lang="en-US" b="0" i="1" u="none" strike="noStrike" baseline="0" dirty="0">
                <a:latin typeface="Arial" panose="020B0604020202020204" pitchFamily="34" charset="0"/>
              </a:rPr>
              <a:t> 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and conclusion </a:t>
            </a:r>
            <a:r>
              <a:rPr lang="en-US" sz="3200" b="0" i="1" u="none" strike="noStrike" baseline="0" dirty="0">
                <a:latin typeface="Times New Roman" panose="02020603050405020304" pitchFamily="18" charset="0"/>
              </a:rPr>
              <a:t>q</a:t>
            </a:r>
            <a:r>
              <a:rPr lang="en-US" b="0" i="1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is </a:t>
            </a:r>
            <a:r>
              <a:rPr lang="en-US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valid, 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when  </a:t>
            </a:r>
            <a:r>
              <a:rPr lang="en-US" b="0" i="1" u="none" strike="noStrike" baseline="0" dirty="0">
                <a:latin typeface="Arial" panose="020B0604020202020204" pitchFamily="34" charset="0"/>
              </a:rPr>
              <a:t>(p1 </a:t>
            </a:r>
            <a:r>
              <a:rPr lang="en-IN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∧</a:t>
            </a:r>
            <a:r>
              <a:rPr lang="en-US" b="0" i="1" u="none" strike="noStrike" baseline="0" dirty="0">
                <a:latin typeface="Times New Roman" panose="02020603050405020304" pitchFamily="18" charset="0"/>
              </a:rPr>
              <a:t>  p2 </a:t>
            </a:r>
            <a:r>
              <a:rPr lang="en-IN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∧</a:t>
            </a:r>
            <a:r>
              <a:rPr lang="en-IN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 </a:t>
            </a:r>
            <a:r>
              <a:rPr lang="en-US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p3 </a:t>
            </a:r>
            <a:r>
              <a:rPr lang="en-IN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∧</a:t>
            </a:r>
            <a:r>
              <a:rPr lang="en-US" b="0" i="1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</a:rPr>
              <a:t>……</a:t>
            </a:r>
            <a:r>
              <a:rPr lang="en-IN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∧</a:t>
            </a:r>
            <a:r>
              <a:rPr lang="en-IN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pn</a:t>
            </a:r>
            <a:r>
              <a:rPr lang="en-US" b="0" i="1" u="none" strike="noStrike" baseline="0" dirty="0">
                <a:latin typeface="Arial" panose="020B0604020202020204" pitchFamily="34" charset="0"/>
              </a:rPr>
              <a:t>) </a:t>
            </a:r>
            <a:r>
              <a:rPr lang="en-US" dirty="0"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3200" b="0" i="1" u="none" strike="noStrike" baseline="0" dirty="0">
                <a:latin typeface="Times New Roman" panose="02020603050405020304" pitchFamily="18" charset="0"/>
              </a:rPr>
              <a:t>q</a:t>
            </a:r>
            <a:r>
              <a:rPr lang="en-US" b="0" i="1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is a </a:t>
            </a:r>
            <a:r>
              <a:rPr lang="en-US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tautology.</a:t>
            </a:r>
          </a:p>
          <a:p>
            <a:pPr algn="just"/>
            <a:endParaRPr lang="en-US" b="0" i="0" u="none" strike="noStrike" baseline="0" dirty="0">
              <a:latin typeface="Times New Roman" panose="02020603050405020304" pitchFamily="18" charset="0"/>
            </a:endParaRPr>
          </a:p>
          <a:p>
            <a:pPr algn="just"/>
            <a:r>
              <a:rPr lang="en-US" b="0" i="0" u="none" strike="noStrike" baseline="0" dirty="0">
                <a:latin typeface="Times New Roman" panose="02020603050405020304" pitchFamily="18" charset="0"/>
              </a:rPr>
              <a:t>The key to showing that an </a:t>
            </a:r>
            <a:r>
              <a:rPr lang="en-US" b="1" i="0" u="none" strike="noStrike" baseline="0" dirty="0">
                <a:latin typeface="Times New Roman" panose="02020603050405020304" pitchFamily="18" charset="0"/>
              </a:rPr>
              <a:t>argument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 in propositional logic is valid is to show that its </a:t>
            </a:r>
            <a:r>
              <a:rPr lang="en-US" b="1" i="0" u="none" strike="noStrike" baseline="0" dirty="0">
                <a:latin typeface="Times New Roman" panose="02020603050405020304" pitchFamily="18" charset="0"/>
              </a:rPr>
              <a:t>argument form 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is valid. </a:t>
            </a:r>
          </a:p>
        </p:txBody>
      </p:sp>
    </p:spTree>
    <p:extLst>
      <p:ext uri="{BB962C8B-B14F-4D97-AF65-F5344CB8AC3E}">
        <p14:creationId xmlns:p14="http://schemas.microsoft.com/office/powerpoint/2010/main" xmlns="" val="1583875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559650-51AB-4856-B5E4-A0D51611F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3562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D8431D9-BE61-405C-AD5A-53F509FF9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672"/>
            <a:ext cx="10515600" cy="4774291"/>
          </a:xfrm>
        </p:spPr>
        <p:txBody>
          <a:bodyPr>
            <a:normAutofit/>
          </a:bodyPr>
          <a:lstStyle/>
          <a:p>
            <a:pPr algn="just"/>
            <a:r>
              <a:rPr lang="en-US" b="0" i="0" u="none" strike="noStrike" baseline="0" dirty="0">
                <a:latin typeface="Times New Roman" panose="02020603050405020304" pitchFamily="18" charset="0"/>
              </a:rPr>
              <a:t>Consider an </a:t>
            </a:r>
            <a:r>
              <a:rPr lang="en-US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argument: 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If you have a current password, then you can log onto the network. You have a current password.</a:t>
            </a:r>
            <a:r>
              <a:rPr lang="en-IN" b="0" i="0" u="none" strike="noStrike" baseline="0" dirty="0">
                <a:solidFill>
                  <a:srgbClr val="00B050"/>
                </a:solidFill>
                <a:latin typeface="Times New Roman" panose="02020603050405020304" pitchFamily="18" charset="0"/>
              </a:rPr>
              <a:t>Therefore</a:t>
            </a:r>
            <a:r>
              <a:rPr lang="en-IN" b="0" i="0" u="none" strike="noStrike" baseline="0" dirty="0">
                <a:latin typeface="Times New Roman" panose="02020603050405020304" pitchFamily="18" charset="0"/>
              </a:rPr>
              <a:t>,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You can log onto the network. </a:t>
            </a:r>
          </a:p>
          <a:p>
            <a:pPr algn="l"/>
            <a:endParaRPr lang="en-US" sz="2400" b="0" i="0" u="none" strike="noStrike" baseline="0" dirty="0">
              <a:latin typeface="Times New Roman" panose="02020603050405020304" pitchFamily="18" charset="0"/>
            </a:endParaRPr>
          </a:p>
          <a:p>
            <a:pPr algn="l"/>
            <a:endParaRPr lang="en-US" sz="2400" b="0" i="0" u="none" strike="noStrike" baseline="0" dirty="0">
              <a:latin typeface="Times New Roman" panose="02020603050405020304" pitchFamily="18" charset="0"/>
            </a:endParaRPr>
          </a:p>
          <a:p>
            <a:pPr algn="l"/>
            <a:r>
              <a:rPr lang="en-IN" dirty="0">
                <a:solidFill>
                  <a:srgbClr val="FF0000"/>
                </a:solidFill>
              </a:rPr>
              <a:t>Argument form</a:t>
            </a:r>
            <a:endParaRPr lang="en-US" sz="1600" i="0" u="none" strike="noStrike" baseline="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IN" dirty="0">
                <a:latin typeface="Times New Roman" panose="02020603050405020304" pitchFamily="18" charset="0"/>
              </a:rPr>
              <a:t>Let </a:t>
            </a:r>
            <a:r>
              <a:rPr lang="en-IN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IN" b="0" i="1" u="none" strike="noStrike" baseline="0" dirty="0">
                <a:latin typeface="Times New Roman" panose="02020603050405020304" pitchFamily="18" charset="0"/>
              </a:rPr>
              <a:t>p 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represents "You have a current password" </a:t>
            </a:r>
          </a:p>
          <a:p>
            <a:pPr algn="l"/>
            <a:r>
              <a:rPr lang="en-US" b="0" i="0" u="none" strike="noStrike" baseline="0" dirty="0">
                <a:latin typeface="Times New Roman" panose="02020603050405020304" pitchFamily="18" charset="0"/>
              </a:rPr>
              <a:t>and </a:t>
            </a:r>
            <a:r>
              <a:rPr lang="en-US" b="0" i="1" u="none" strike="noStrike" baseline="0" dirty="0">
                <a:latin typeface="Times New Roman" panose="02020603050405020304" pitchFamily="18" charset="0"/>
              </a:rPr>
              <a:t>q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 represents "You can log onto the network."</a:t>
            </a:r>
          </a:p>
          <a:p>
            <a:pPr algn="l"/>
            <a:r>
              <a:rPr lang="en-US" b="0" i="0" u="none" strike="noStrike" baseline="0" dirty="0">
                <a:latin typeface="Times New Roman" panose="02020603050405020304" pitchFamily="18" charset="0"/>
              </a:rPr>
              <a:t>Then, the argument has the </a:t>
            </a:r>
            <a:r>
              <a:rPr lang="en-US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form</a:t>
            </a:r>
          </a:p>
          <a:p>
            <a:pPr algn="l"/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E61D1E7-DB85-44DD-A5BA-976A0C6518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35"/>
          <a:stretch/>
        </p:blipFill>
        <p:spPr>
          <a:xfrm>
            <a:off x="8780016" y="4582325"/>
            <a:ext cx="2032985" cy="159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68686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38EFF2-414C-43E2-9B84-67BD8C656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55" y="98225"/>
            <a:ext cx="10515600" cy="398354"/>
          </a:xfrm>
        </p:spPr>
        <p:txBody>
          <a:bodyPr>
            <a:normAutofit fontScale="90000"/>
          </a:bodyPr>
          <a:lstStyle/>
          <a:p>
            <a:r>
              <a:rPr lang="en-IN" sz="3200" b="1" i="0" u="none" strike="noStrike" baseline="0" dirty="0">
                <a:latin typeface="Times New Roman" panose="02020603050405020304" pitchFamily="18" charset="0"/>
              </a:rPr>
              <a:t>Rules of Inference</a:t>
            </a:r>
            <a:endParaRPr lang="en-IN" sz="66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BF87B957-5981-4D7C-977E-435E24D40B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964" t="3188" r="15990" b="38773"/>
          <a:stretch/>
        </p:blipFill>
        <p:spPr>
          <a:xfrm>
            <a:off x="3808520" y="98225"/>
            <a:ext cx="5841507" cy="658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946149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6F8A51-1D5D-4317-879E-F31B42385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716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9540471F-1BF7-4F19-B32B-925BC3765B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37" b="69994"/>
          <a:stretch/>
        </p:blipFill>
        <p:spPr>
          <a:xfrm>
            <a:off x="1020932" y="1100831"/>
            <a:ext cx="10332868" cy="1429305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xmlns="" id="{78EE02D8-B7EB-4714-AB78-A20F2A67D9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7" t="32252"/>
          <a:stretch/>
        </p:blipFill>
        <p:spPr>
          <a:xfrm>
            <a:off x="1020932" y="2637125"/>
            <a:ext cx="10332868" cy="322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8097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EFBD5B-63BA-4A4E-B83E-7F3DCCC8A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1419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4631347E-A167-4301-8AB3-B93F69F054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284" b="63152"/>
          <a:stretch/>
        </p:blipFill>
        <p:spPr>
          <a:xfrm>
            <a:off x="933359" y="976544"/>
            <a:ext cx="10190359" cy="1768875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xmlns="" id="{F8CAFEF2-9A55-4217-94B9-BE18F337BE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848"/>
          <a:stretch/>
        </p:blipFill>
        <p:spPr>
          <a:xfrm>
            <a:off x="933360" y="3054932"/>
            <a:ext cx="10190359" cy="356882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xmlns="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4852AFE-FB06-497E-AAF3-9C70756996C8}"/>
                  </a:ext>
                </a:extLst>
              </p14:cNvPr>
              <p14:cNvContentPartPr/>
              <p14:nvPr/>
            </p14:nvContentPartPr>
            <p14:xfrm>
              <a:off x="986400" y="3580560"/>
              <a:ext cx="9946080" cy="4017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F4852AFE-FB06-497E-AAF3-9C70756996C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7040" y="3571200"/>
                <a:ext cx="9964800" cy="42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932934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B8AE844-3040-4421-B39B-62D8FB2E7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30375"/>
          </a:xfrm>
        </p:spPr>
        <p:txBody>
          <a:bodyPr/>
          <a:lstStyle/>
          <a:p>
            <a:endParaRPr lang="en-US" sz="2800" b="1" i="0" u="none" strike="noStrike" baseline="0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4000" b="1" i="0" u="none" strike="noStrike" baseline="0" dirty="0">
                <a:latin typeface="Times New Roman" panose="02020603050405020304" pitchFamily="18" charset="0"/>
              </a:rPr>
              <a:t>Using Rules of Inference to Build Arguments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xmlns="" val="675321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F4B237-5166-498C-950D-FECECF883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rgbClr val="C00000"/>
                </a:solidFill>
              </a:rPr>
              <a:t/>
            </a:r>
            <a:br>
              <a:rPr lang="en-US" b="1" dirty="0">
                <a:solidFill>
                  <a:srgbClr val="C00000"/>
                </a:solidFill>
              </a:rPr>
            </a:b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E482C4E-0FF2-4910-A77E-5C8A84438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D8C06241-A273-4953-92D2-48005F7E50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xmlns:mc="http://schemas.openxmlformats.org/markup-compatibility/2006" val="3502955841"/>
              </p:ext>
            </p:extLst>
          </p:nvPr>
        </p:nvGraphicFramePr>
        <p:xfrm>
          <a:off x="304800" y="1543595"/>
          <a:ext cx="11684000" cy="442899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684000">
                  <a:extLst>
                    <a:ext uri="{9D8B030D-6E8A-4147-A177-3AD203B41FA5}">
                      <a16:colId xmlns:a16="http://schemas.microsoft.com/office/drawing/2014/main" xmlns="" xmlns:a14="http://schemas.microsoft.com/office/drawing/2010/main" xmlns:mc="http://schemas.openxmlformats.org/markup-compatibility/2006" val="1336988154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pPr algn="ctr"/>
                      <a:r>
                        <a:rPr lang="en-US" sz="4000" u="none" dirty="0" smtClean="0">
                          <a:latin typeface="Cambria" pitchFamily="18" charset="0"/>
                          <a:ea typeface="Cambria" pitchFamily="18" charset="0"/>
                        </a:rPr>
                        <a:t>Argument Example</a:t>
                      </a:r>
                      <a:endParaRPr lang="en-IN" sz="4000" u="none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xmlns="" xmlns:a14="http://schemas.microsoft.com/office/drawing/2010/main" xmlns:mc="http://schemas.openxmlformats.org/markup-compatibility/2006" val="2354220439"/>
                  </a:ext>
                </a:extLst>
              </a:tr>
              <a:tr h="37279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>
                    <a:blipFill rotWithShape="1">
                      <a:blip r:embed="rId2"/>
                      <a:stretch>
                        <a:fillRect l="-70" t="-21768" b="-6056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xmlns:a14="http://schemas.microsoft.com/office/drawing/2010/main" xmlns:mc="http://schemas.openxmlformats.org/markup-compatibility/2006" val="2533078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8481905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1C1142-934E-4C58-8C3C-0E6E99B04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920"/>
            <a:ext cx="8915400" cy="61722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Example</a:t>
            </a:r>
            <a:endParaRPr lang="en-IN" sz="7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5F08932-99BD-44E1-9D36-BDF7E53AC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8180"/>
            <a:ext cx="10515600" cy="5525416"/>
          </a:xfrm>
        </p:spPr>
        <p:txBody>
          <a:bodyPr>
            <a:normAutofit/>
          </a:bodyPr>
          <a:lstStyle/>
          <a:p>
            <a:pPr algn="just"/>
            <a:endParaRPr lang="en-US" sz="2400" b="0" i="0" u="none" strike="noStrike" baseline="0" dirty="0">
              <a:latin typeface="Times New Roman" panose="02020603050405020304" pitchFamily="18" charset="0"/>
            </a:endParaRPr>
          </a:p>
          <a:p>
            <a:pPr algn="just"/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Show that the hypotheses </a:t>
            </a:r>
            <a:r>
              <a:rPr lang="en-US" sz="2400" b="0" i="0" u="none" strike="noStrike" baseline="0" dirty="0">
                <a:latin typeface="Arial" panose="020B0604020202020204" pitchFamily="34" charset="0"/>
              </a:rPr>
              <a:t>"It 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is not sunny this afternoon and it is colder than yesterday," "We will go swimming only if it is sunny," "If we do not go swimming, then we will take a canoe trip," and </a:t>
            </a:r>
            <a:r>
              <a:rPr lang="en-US" sz="2400" b="0" i="0" u="none" strike="noStrike" baseline="0" dirty="0">
                <a:latin typeface="Arial" panose="020B0604020202020204" pitchFamily="34" charset="0"/>
              </a:rPr>
              <a:t>"If 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we take a canoe trip, then we will be home by sunset" lead to the conclusion "We will be home by sunset.“ </a:t>
            </a:r>
          </a:p>
          <a:p>
            <a:pPr algn="just"/>
            <a:endParaRPr lang="en-US" sz="2400" dirty="0">
              <a:latin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4A88781-3B18-41AE-AAB7-E2D291F618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728"/>
          <a:stretch/>
        </p:blipFill>
        <p:spPr>
          <a:xfrm>
            <a:off x="603042" y="3361267"/>
            <a:ext cx="11307651" cy="22931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7892A1E-94A8-4476-BDFC-DFA2CB93BC0F}"/>
              </a:ext>
            </a:extLst>
          </p:cNvPr>
          <p:cNvSpPr txBox="1"/>
          <p:nvPr/>
        </p:nvSpPr>
        <p:spPr>
          <a:xfrm>
            <a:off x="10303933" y="6179819"/>
            <a:ext cx="14689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contd..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897240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90D6DBA9-A1E2-45C3-93FC-151FCFDA5C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534" y="604956"/>
            <a:ext cx="10515600" cy="35860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1F710C1-5592-4D1F-8486-F2F1C3F047B0}"/>
              </a:ext>
            </a:extLst>
          </p:cNvPr>
          <p:cNvSpPr txBox="1"/>
          <p:nvPr/>
        </p:nvSpPr>
        <p:spPr>
          <a:xfrm>
            <a:off x="296333" y="5350471"/>
            <a:ext cx="1177713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Note that we could have used a </a:t>
            </a:r>
            <a:r>
              <a:rPr lang="en-US" sz="1800" b="1" i="0" u="none" strike="noStrike" baseline="0" dirty="0">
                <a:solidFill>
                  <a:srgbClr val="00B050"/>
                </a:solidFill>
                <a:latin typeface="Times New Roman" panose="02020603050405020304" pitchFamily="18" charset="0"/>
              </a:rPr>
              <a:t>truth table </a:t>
            </a:r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to show that whenever each of the four hypotheses is true, the conclusion is also true. However, because we are working with </a:t>
            </a:r>
            <a:r>
              <a:rPr lang="en-US" sz="1800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five propositional </a:t>
            </a:r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variables, </a:t>
            </a:r>
            <a:r>
              <a:rPr lang="en-US" sz="1600" b="1" i="1" u="none" strike="noStrike" baseline="0" dirty="0">
                <a:latin typeface="Arial" panose="020B0604020202020204" pitchFamily="34" charset="0"/>
              </a:rPr>
              <a:t>p, q, </a:t>
            </a:r>
            <a:r>
              <a:rPr lang="en-US" sz="2400" b="1" i="1" u="none" strike="noStrike" baseline="0" dirty="0">
                <a:latin typeface="Times New Roman" panose="02020603050405020304" pitchFamily="18" charset="0"/>
              </a:rPr>
              <a:t>r, s, </a:t>
            </a:r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and </a:t>
            </a:r>
            <a:r>
              <a:rPr lang="en-US" sz="1800" b="1" i="1" u="none" strike="noStrike" baseline="0" dirty="0">
                <a:latin typeface="Times New Roman" panose="02020603050405020304" pitchFamily="18" charset="0"/>
              </a:rPr>
              <a:t>t, </a:t>
            </a:r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such a truth table would have </a:t>
            </a:r>
            <a:r>
              <a:rPr lang="en-US" sz="1800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32 rows.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70896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269B12-DF48-4EB5-B8BB-AA78199F6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6142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86842AB-7C67-498D-8A9D-F3455F70E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2867"/>
            <a:ext cx="10515600" cy="525409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that the hypotheses "If you send me an e-mail message, then I will finish writing the program," "If you do not send me an e-mail message, then I will go to sleep early," and "If I go to sleep early, then I will wake up feeling refreshed" lead to the conclusion ."If I do not finish writing the program, then I will wake up feeling refreshed. "</a:t>
            </a:r>
          </a:p>
          <a:p>
            <a:pPr marL="0" indent="0" algn="just">
              <a:buNone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586B0DF-2B04-4C97-ACB0-5AE033037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429" y="3196256"/>
            <a:ext cx="11333408" cy="19599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0C4784E-BD70-4725-879E-0049C5A2AB13}"/>
              </a:ext>
            </a:extLst>
          </p:cNvPr>
          <p:cNvSpPr txBox="1"/>
          <p:nvPr/>
        </p:nvSpPr>
        <p:spPr>
          <a:xfrm>
            <a:off x="9982200" y="5992297"/>
            <a:ext cx="12022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contd..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1729865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7AF0D9B1-3211-4FFD-AD80-1D05748399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55"/>
          <a:stretch/>
        </p:blipFill>
        <p:spPr>
          <a:xfrm>
            <a:off x="571201" y="914400"/>
            <a:ext cx="10406130" cy="404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34111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F4B237-5166-498C-950D-FECECF883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rgbClr val="C00000"/>
                </a:solidFill>
              </a:rPr>
              <a:t/>
            </a:r>
            <a:br>
              <a:rPr lang="en-US" b="1" dirty="0">
                <a:solidFill>
                  <a:srgbClr val="C00000"/>
                </a:solidFill>
              </a:rPr>
            </a:b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E482C4E-0FF2-4910-A77E-5C8A84438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D8C06241-A273-4953-92D2-48005F7E50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a14="http://schemas.microsoft.com/office/drawing/2010/main" xmlns="" xmlns:p14="http://schemas.microsoft.com/office/powerpoint/2010/main" xmlns:mc="http://schemas.openxmlformats.org/markup-compatibility/2006" val="2045382873"/>
              </p:ext>
            </p:extLst>
          </p:nvPr>
        </p:nvGraphicFramePr>
        <p:xfrm>
          <a:off x="557349" y="919843"/>
          <a:ext cx="11277600" cy="571658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277600">
                  <a:extLst>
                    <a:ext uri="{9D8B030D-6E8A-4147-A177-3AD203B41FA5}">
                      <a16:colId xmlns:a16="http://schemas.microsoft.com/office/drawing/2014/main" xmlns="" xmlns:a14="http://schemas.microsoft.com/office/drawing/2010/main" xmlns:mc="http://schemas.openxmlformats.org/markup-compatibility/2006" val="1336988154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pPr algn="ctr"/>
                      <a:r>
                        <a:rPr lang="en-US" sz="4000" u="none" dirty="0" smtClean="0">
                          <a:latin typeface="Cambria" pitchFamily="18" charset="0"/>
                          <a:ea typeface="Cambria" pitchFamily="18" charset="0"/>
                        </a:rPr>
                        <a:t>Argument</a:t>
                      </a:r>
                      <a:r>
                        <a:rPr lang="en-US" sz="4000" u="none" baseline="0" dirty="0" smtClean="0">
                          <a:latin typeface="Cambria" pitchFamily="18" charset="0"/>
                          <a:ea typeface="Cambria" pitchFamily="18" charset="0"/>
                        </a:rPr>
                        <a:t> Representation</a:t>
                      </a:r>
                      <a:endParaRPr lang="en-IN" sz="4000" u="none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xmlns="" xmlns:a14="http://schemas.microsoft.com/office/drawing/2010/main" xmlns:mc="http://schemas.openxmlformats.org/markup-compatibility/2006" val="2354220439"/>
                  </a:ext>
                </a:extLst>
              </a:tr>
              <a:tr h="50155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>
                    <a:blipFill rotWithShape="1">
                      <a:blip r:embed="rId2"/>
                      <a:stretch>
                        <a:fillRect t="-16160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xmlns:a14="http://schemas.microsoft.com/office/drawing/2010/main" xmlns:mc="http://schemas.openxmlformats.org/markup-compatibility/2006" val="2533078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979628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F4B237-5166-498C-950D-FECECF883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rgbClr val="C00000"/>
                </a:solidFill>
              </a:rPr>
              <a:t/>
            </a:r>
            <a:br>
              <a:rPr lang="en-US" b="1" dirty="0">
                <a:solidFill>
                  <a:srgbClr val="C00000"/>
                </a:solidFill>
              </a:rPr>
            </a:b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E482C4E-0FF2-4910-A77E-5C8A84438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D8C06241-A273-4953-92D2-48005F7E50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67005888"/>
              </p:ext>
            </p:extLst>
          </p:nvPr>
        </p:nvGraphicFramePr>
        <p:xfrm>
          <a:off x="281578" y="1807028"/>
          <a:ext cx="11684000" cy="3535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684000">
                  <a:extLst>
                    <a:ext uri="{9D8B030D-6E8A-4147-A177-3AD203B41FA5}">
                      <a16:colId xmlns:a16="http://schemas.microsoft.com/office/drawing/2014/main" xmlns="" xmlns:a14="http://schemas.microsoft.com/office/drawing/2010/main" xmlns:mc="http://schemas.openxmlformats.org/markup-compatibility/2006" val="1336988154"/>
                    </a:ext>
                  </a:extLst>
                </a:gridCol>
              </a:tblGrid>
              <a:tr h="411209">
                <a:tc>
                  <a:txBody>
                    <a:bodyPr/>
                    <a:lstStyle/>
                    <a:p>
                      <a:pPr algn="ctr"/>
                      <a:r>
                        <a:rPr lang="en-US" sz="4000" u="none" dirty="0" smtClean="0">
                          <a:latin typeface="Cambria" pitchFamily="18" charset="0"/>
                          <a:ea typeface="Cambria" pitchFamily="18" charset="0"/>
                        </a:rPr>
                        <a:t>Valid Argument</a:t>
                      </a:r>
                      <a:endParaRPr lang="en-IN" sz="4000" u="none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xmlns="" xmlns:a14="http://schemas.microsoft.com/office/drawing/2010/main" xmlns:mc="http://schemas.openxmlformats.org/markup-compatibility/2006" val="2354220439"/>
                  </a:ext>
                </a:extLst>
              </a:tr>
              <a:tr h="156259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3600" kern="1200" dirty="0" smtClean="0"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  <a:p>
                      <a:pPr marL="457200" marR="0" lvl="0" indent="-4572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3600" kern="1200" dirty="0" smtClean="0">
                          <a:effectLst/>
                          <a:latin typeface="Cambria" pitchFamily="18" charset="0"/>
                          <a:ea typeface="Cambria" pitchFamily="18" charset="0"/>
                        </a:rPr>
                        <a:t>An argument is</a:t>
                      </a:r>
                      <a:r>
                        <a:rPr lang="en-US" sz="3600" kern="1200" baseline="0" dirty="0" smtClean="0">
                          <a:effectLst/>
                          <a:latin typeface="Cambria" pitchFamily="18" charset="0"/>
                          <a:ea typeface="Cambria" pitchFamily="18" charset="0"/>
                        </a:rPr>
                        <a:t> said to be </a:t>
                      </a:r>
                      <a:r>
                        <a:rPr lang="en-US" sz="3600" b="1" kern="1200" dirty="0" smtClean="0">
                          <a:solidFill>
                            <a:srgbClr val="C00000"/>
                          </a:solidFill>
                          <a:effectLst/>
                          <a:latin typeface="Cambria" pitchFamily="18" charset="0"/>
                          <a:ea typeface="Cambria" pitchFamily="18" charset="0"/>
                        </a:rPr>
                        <a:t>valid </a:t>
                      </a:r>
                      <a:r>
                        <a:rPr lang="en-US" sz="3600" kern="1200" dirty="0" smtClean="0">
                          <a:effectLst/>
                          <a:latin typeface="Cambria" pitchFamily="18" charset="0"/>
                          <a:ea typeface="Cambria" pitchFamily="18" charset="0"/>
                        </a:rPr>
                        <a:t>if the </a:t>
                      </a:r>
                      <a:r>
                        <a:rPr lang="en-US" sz="3600" b="1" kern="1200" dirty="0" smtClean="0">
                          <a:solidFill>
                            <a:srgbClr val="C00000"/>
                          </a:solidFill>
                          <a:effectLst/>
                          <a:latin typeface="Cambria" pitchFamily="18" charset="0"/>
                          <a:ea typeface="Cambria" pitchFamily="18" charset="0"/>
                        </a:rPr>
                        <a:t>conclusion is true </a:t>
                      </a:r>
                      <a:r>
                        <a:rPr lang="en-US" sz="3600" kern="1200" dirty="0" smtClean="0">
                          <a:effectLst/>
                          <a:latin typeface="Cambria" pitchFamily="18" charset="0"/>
                          <a:ea typeface="Cambria" pitchFamily="18" charset="0"/>
                        </a:rPr>
                        <a:t>whenever</a:t>
                      </a:r>
                      <a:r>
                        <a:rPr lang="en-US" sz="3600" kern="1200" baseline="0" dirty="0" smtClean="0">
                          <a:effectLst/>
                          <a:latin typeface="Cambria" pitchFamily="18" charset="0"/>
                          <a:ea typeface="Cambria" pitchFamily="18" charset="0"/>
                        </a:rPr>
                        <a:t> </a:t>
                      </a:r>
                      <a:r>
                        <a:rPr lang="en-US" sz="3600" b="1" kern="1200" baseline="0" dirty="0" smtClean="0">
                          <a:solidFill>
                            <a:srgbClr val="C00000"/>
                          </a:solidFill>
                          <a:effectLst/>
                          <a:latin typeface="Cambria" pitchFamily="18" charset="0"/>
                          <a:ea typeface="Cambria" pitchFamily="18" charset="0"/>
                        </a:rPr>
                        <a:t>all the premises are true</a:t>
                      </a:r>
                      <a:r>
                        <a:rPr lang="en-US" sz="3600" kern="1200" baseline="0" dirty="0" smtClean="0">
                          <a:effectLst/>
                          <a:latin typeface="Cambria" pitchFamily="18" charset="0"/>
                          <a:ea typeface="Cambria" pitchFamily="18" charset="0"/>
                        </a:rPr>
                        <a:t>. </a:t>
                      </a:r>
                    </a:p>
                    <a:p>
                      <a:pPr marL="457200" marR="0" lvl="0" indent="-4572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sz="3600" kern="1200" baseline="0" dirty="0" smtClean="0"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  <a:p>
                      <a:pPr marL="457200" marR="0" lvl="0" indent="-4572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3600" kern="1200" dirty="0" smtClean="0">
                          <a:effectLst/>
                          <a:latin typeface="Cambria" pitchFamily="18" charset="0"/>
                          <a:ea typeface="Cambria" pitchFamily="18" charset="0"/>
                        </a:rPr>
                        <a:t>An argument which</a:t>
                      </a:r>
                      <a:r>
                        <a:rPr lang="en-US" sz="3600" kern="1200" baseline="0" dirty="0" smtClean="0">
                          <a:effectLst/>
                          <a:latin typeface="Cambria" pitchFamily="18" charset="0"/>
                          <a:ea typeface="Cambria" pitchFamily="18" charset="0"/>
                        </a:rPr>
                        <a:t> is</a:t>
                      </a:r>
                      <a:r>
                        <a:rPr lang="en-US" sz="3600" b="1" kern="1200" baseline="0" dirty="0" smtClean="0">
                          <a:solidFill>
                            <a:srgbClr val="C00000"/>
                          </a:solidFill>
                          <a:effectLst/>
                          <a:latin typeface="Cambria" pitchFamily="18" charset="0"/>
                          <a:ea typeface="Cambria" pitchFamily="18" charset="0"/>
                        </a:rPr>
                        <a:t> </a:t>
                      </a:r>
                      <a:r>
                        <a:rPr lang="en-US" sz="3600" b="1" kern="1200" dirty="0" smtClean="0">
                          <a:solidFill>
                            <a:srgbClr val="002060"/>
                          </a:solidFill>
                          <a:effectLst/>
                          <a:latin typeface="Cambria" pitchFamily="18" charset="0"/>
                          <a:ea typeface="Cambria" pitchFamily="18" charset="0"/>
                        </a:rPr>
                        <a:t>not true  </a:t>
                      </a:r>
                      <a:r>
                        <a:rPr lang="en-US" sz="3600" kern="1200" dirty="0" smtClean="0">
                          <a:effectLst/>
                          <a:latin typeface="Cambria" pitchFamily="18" charset="0"/>
                          <a:ea typeface="Cambria" pitchFamily="18" charset="0"/>
                        </a:rPr>
                        <a:t>is</a:t>
                      </a:r>
                      <a:r>
                        <a:rPr lang="en-US" sz="3600" kern="1200" baseline="0" dirty="0" smtClean="0">
                          <a:effectLst/>
                          <a:latin typeface="Cambria" pitchFamily="18" charset="0"/>
                          <a:ea typeface="Cambria" pitchFamily="18" charset="0"/>
                        </a:rPr>
                        <a:t> called a </a:t>
                      </a:r>
                      <a:r>
                        <a:rPr lang="en-US" sz="3600" b="1" kern="1200" baseline="0" dirty="0" smtClean="0">
                          <a:solidFill>
                            <a:srgbClr val="002060"/>
                          </a:solidFill>
                          <a:effectLst/>
                          <a:latin typeface="Cambria" pitchFamily="18" charset="0"/>
                          <a:ea typeface="Cambria" pitchFamily="18" charset="0"/>
                        </a:rPr>
                        <a:t>fallacy</a:t>
                      </a:r>
                      <a:r>
                        <a:rPr lang="en-US" sz="3600" kern="1200" baseline="0" dirty="0" smtClean="0">
                          <a:effectLst/>
                          <a:latin typeface="Cambria" pitchFamily="18" charset="0"/>
                          <a:ea typeface="Cambria" pitchFamily="18" charset="0"/>
                        </a:rPr>
                        <a:t>. 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xmlns="" xmlns:a14="http://schemas.microsoft.com/office/drawing/2010/main" xmlns:mc="http://schemas.openxmlformats.org/markup-compatibility/2006" val="2533078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322371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F4B237-5166-498C-950D-FECECF883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rgbClr val="C00000"/>
                </a:solidFill>
              </a:rPr>
              <a:t/>
            </a:r>
            <a:br>
              <a:rPr lang="en-US" b="1" dirty="0">
                <a:solidFill>
                  <a:srgbClr val="C00000"/>
                </a:solidFill>
              </a:rPr>
            </a:b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E482C4E-0FF2-4910-A77E-5C8A84438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D8C06241-A273-4953-92D2-48005F7E50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040098529"/>
              </p:ext>
            </p:extLst>
          </p:nvPr>
        </p:nvGraphicFramePr>
        <p:xfrm>
          <a:off x="255451" y="1040674"/>
          <a:ext cx="11684000" cy="51206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684000">
                  <a:extLst>
                    <a:ext uri="{9D8B030D-6E8A-4147-A177-3AD203B41FA5}">
                      <a16:colId xmlns:a16="http://schemas.microsoft.com/office/drawing/2014/main" xmlns="" xmlns:a14="http://schemas.microsoft.com/office/drawing/2010/main" xmlns:mc="http://schemas.openxmlformats.org/markup-compatibility/2006" val="1336988154"/>
                    </a:ext>
                  </a:extLst>
                </a:gridCol>
              </a:tblGrid>
              <a:tr h="411209">
                <a:tc>
                  <a:txBody>
                    <a:bodyPr/>
                    <a:lstStyle/>
                    <a:p>
                      <a:pPr algn="ctr"/>
                      <a:r>
                        <a:rPr lang="en-US" sz="3600" u="none" dirty="0" smtClean="0">
                          <a:latin typeface="Cambria" pitchFamily="18" charset="0"/>
                          <a:ea typeface="Cambria" pitchFamily="18" charset="0"/>
                        </a:rPr>
                        <a:t>Method to test Validity of an  Argument</a:t>
                      </a:r>
                      <a:endParaRPr lang="en-IN" sz="3600" u="none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xmlns="" xmlns:a14="http://schemas.microsoft.com/office/drawing/2010/main" xmlns:mc="http://schemas.openxmlformats.org/markup-compatibility/2006" val="2354220439"/>
                  </a:ext>
                </a:extLst>
              </a:tr>
              <a:tr h="1562593">
                <a:tc>
                  <a:txBody>
                    <a:bodyPr/>
                    <a:lstStyle/>
                    <a:p>
                      <a:pPr marL="514350" marR="0" lvl="0" indent="-5143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3200" b="1" kern="1200" dirty="0" smtClean="0">
                          <a:effectLst/>
                          <a:latin typeface="Cambria" pitchFamily="18" charset="0"/>
                          <a:ea typeface="Cambria" pitchFamily="18" charset="0"/>
                        </a:rPr>
                        <a:t>Identify </a:t>
                      </a:r>
                      <a:r>
                        <a:rPr lang="en-US" sz="3200" kern="1200" dirty="0" smtClean="0">
                          <a:effectLst/>
                          <a:latin typeface="Cambria" pitchFamily="18" charset="0"/>
                          <a:ea typeface="Cambria" pitchFamily="18" charset="0"/>
                        </a:rPr>
                        <a:t>the </a:t>
                      </a:r>
                      <a:r>
                        <a:rPr lang="en-US" sz="3200" b="1" kern="1200" dirty="0" smtClean="0">
                          <a:effectLst/>
                          <a:latin typeface="Cambria" pitchFamily="18" charset="0"/>
                          <a:ea typeface="Cambria" pitchFamily="18" charset="0"/>
                        </a:rPr>
                        <a:t>premises</a:t>
                      </a:r>
                      <a:r>
                        <a:rPr lang="en-US" sz="3200" kern="1200" baseline="0" dirty="0" smtClean="0">
                          <a:effectLst/>
                          <a:latin typeface="Cambria" pitchFamily="18" charset="0"/>
                          <a:ea typeface="Cambria" pitchFamily="18" charset="0"/>
                        </a:rPr>
                        <a:t> and </a:t>
                      </a:r>
                      <a:r>
                        <a:rPr lang="en-US" sz="3200" b="1" kern="1200" baseline="0" dirty="0" smtClean="0">
                          <a:effectLst/>
                          <a:latin typeface="Cambria" pitchFamily="18" charset="0"/>
                          <a:ea typeface="Cambria" pitchFamily="18" charset="0"/>
                        </a:rPr>
                        <a:t>conclusion</a:t>
                      </a:r>
                      <a:r>
                        <a:rPr lang="en-US" sz="3200" kern="1200" baseline="0" dirty="0" smtClean="0">
                          <a:effectLst/>
                          <a:latin typeface="Cambria" pitchFamily="18" charset="0"/>
                          <a:ea typeface="Cambria" pitchFamily="18" charset="0"/>
                        </a:rPr>
                        <a:t> of the argument.</a:t>
                      </a:r>
                    </a:p>
                    <a:p>
                      <a:pPr marL="514350" marR="0" lvl="0" indent="-5143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3200" b="1" kern="1200" baseline="0" dirty="0" smtClean="0">
                          <a:effectLst/>
                          <a:latin typeface="Cambria" pitchFamily="18" charset="0"/>
                          <a:ea typeface="Cambria" pitchFamily="18" charset="0"/>
                        </a:rPr>
                        <a:t>Construct</a:t>
                      </a:r>
                      <a:r>
                        <a:rPr lang="en-US" sz="3200" kern="1200" baseline="0" dirty="0" smtClean="0">
                          <a:effectLst/>
                          <a:latin typeface="Cambria" pitchFamily="18" charset="0"/>
                          <a:ea typeface="Cambria" pitchFamily="18" charset="0"/>
                        </a:rPr>
                        <a:t> the </a:t>
                      </a:r>
                      <a:r>
                        <a:rPr lang="en-US" sz="3200" b="1" kern="1200" baseline="0" dirty="0" smtClean="0">
                          <a:effectLst/>
                          <a:latin typeface="Cambria" pitchFamily="18" charset="0"/>
                          <a:ea typeface="Cambria" pitchFamily="18" charset="0"/>
                        </a:rPr>
                        <a:t>truth table </a:t>
                      </a:r>
                      <a:r>
                        <a:rPr lang="en-US" sz="3200" kern="1200" baseline="0" dirty="0" smtClean="0">
                          <a:effectLst/>
                          <a:latin typeface="Cambria" pitchFamily="18" charset="0"/>
                          <a:ea typeface="Cambria" pitchFamily="18" charset="0"/>
                        </a:rPr>
                        <a:t>showing the truth values for all the premises and conclusion.</a:t>
                      </a:r>
                    </a:p>
                    <a:p>
                      <a:pPr marL="514350" marR="0" lvl="0" indent="-5143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3200" b="1" kern="1200" baseline="0" dirty="0" smtClean="0">
                          <a:effectLst/>
                          <a:latin typeface="Cambria" pitchFamily="18" charset="0"/>
                          <a:ea typeface="Cambria" pitchFamily="18" charset="0"/>
                        </a:rPr>
                        <a:t>Find</a:t>
                      </a:r>
                      <a:r>
                        <a:rPr lang="en-US" sz="3200" kern="1200" baseline="0" dirty="0" smtClean="0">
                          <a:effectLst/>
                          <a:latin typeface="Cambria" pitchFamily="18" charset="0"/>
                          <a:ea typeface="Cambria" pitchFamily="18" charset="0"/>
                        </a:rPr>
                        <a:t> the rows (called </a:t>
                      </a:r>
                      <a:r>
                        <a:rPr lang="en-US" sz="3200" b="1" kern="1200" baseline="0" dirty="0" smtClean="0">
                          <a:solidFill>
                            <a:srgbClr val="C00000"/>
                          </a:solidFill>
                          <a:effectLst/>
                          <a:latin typeface="Cambria" pitchFamily="18" charset="0"/>
                          <a:ea typeface="Cambria" pitchFamily="18" charset="0"/>
                        </a:rPr>
                        <a:t>critical rows</a:t>
                      </a:r>
                      <a:r>
                        <a:rPr lang="en-US" sz="3200" kern="1200" baseline="0" dirty="0" smtClean="0">
                          <a:effectLst/>
                          <a:latin typeface="Cambria" pitchFamily="18" charset="0"/>
                          <a:ea typeface="Cambria" pitchFamily="18" charset="0"/>
                        </a:rPr>
                        <a:t>) in which </a:t>
                      </a:r>
                      <a:r>
                        <a:rPr lang="en-US" sz="3200" b="1" kern="1200" baseline="0" dirty="0" smtClean="0">
                          <a:solidFill>
                            <a:srgbClr val="C00000"/>
                          </a:solidFill>
                          <a:effectLst/>
                          <a:latin typeface="Cambria" pitchFamily="18" charset="0"/>
                          <a:ea typeface="Cambria" pitchFamily="18" charset="0"/>
                        </a:rPr>
                        <a:t>all the premises are true</a:t>
                      </a:r>
                      <a:r>
                        <a:rPr lang="en-US" sz="3200" kern="1200" baseline="0" dirty="0" smtClean="0">
                          <a:effectLst/>
                          <a:latin typeface="Cambria" pitchFamily="18" charset="0"/>
                          <a:ea typeface="Cambria" pitchFamily="18" charset="0"/>
                        </a:rPr>
                        <a:t>.</a:t>
                      </a:r>
                    </a:p>
                    <a:p>
                      <a:pPr marL="514350" marR="0" lvl="0" indent="-5143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3200" kern="1200" baseline="0" dirty="0" smtClean="0">
                          <a:effectLst/>
                          <a:latin typeface="Cambria" pitchFamily="18" charset="0"/>
                          <a:ea typeface="Cambria" pitchFamily="18" charset="0"/>
                        </a:rPr>
                        <a:t>In each critical row check</a:t>
                      </a:r>
                    </a:p>
                    <a:p>
                      <a:pPr marL="1028700" marR="0" lvl="1" indent="-5715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romanLcPeriod"/>
                        <a:tabLst/>
                        <a:defRPr/>
                      </a:pPr>
                      <a:r>
                        <a:rPr lang="en-US" sz="3200" kern="1200" dirty="0" smtClean="0">
                          <a:effectLst/>
                          <a:latin typeface="Cambria" pitchFamily="18" charset="0"/>
                          <a:ea typeface="Cambria" pitchFamily="18" charset="0"/>
                        </a:rPr>
                        <a:t>If the </a:t>
                      </a:r>
                      <a:r>
                        <a:rPr lang="en-US" sz="3200" b="1" kern="1200" dirty="0" smtClean="0">
                          <a:effectLst/>
                          <a:latin typeface="Cambria" pitchFamily="18" charset="0"/>
                          <a:ea typeface="Cambria" pitchFamily="18" charset="0"/>
                        </a:rPr>
                        <a:t>conclusion</a:t>
                      </a:r>
                      <a:r>
                        <a:rPr lang="en-US" sz="3200" kern="1200" dirty="0" smtClean="0">
                          <a:effectLst/>
                          <a:latin typeface="Cambria" pitchFamily="18" charset="0"/>
                          <a:ea typeface="Cambria" pitchFamily="18" charset="0"/>
                        </a:rPr>
                        <a:t> is </a:t>
                      </a:r>
                      <a:r>
                        <a:rPr lang="en-US" sz="3200" b="1" u="sng" kern="1200" dirty="0" smtClean="0">
                          <a:solidFill>
                            <a:srgbClr val="002060"/>
                          </a:solidFill>
                          <a:effectLst/>
                          <a:latin typeface="Cambria" pitchFamily="18" charset="0"/>
                          <a:ea typeface="Cambria" pitchFamily="18" charset="0"/>
                        </a:rPr>
                        <a:t>true</a:t>
                      </a:r>
                      <a:r>
                        <a:rPr lang="en-US" sz="3200" kern="1200" dirty="0" smtClean="0">
                          <a:solidFill>
                            <a:srgbClr val="002060"/>
                          </a:solidFill>
                          <a:effectLst/>
                          <a:latin typeface="Cambria" pitchFamily="18" charset="0"/>
                          <a:ea typeface="Cambria" pitchFamily="18" charset="0"/>
                        </a:rPr>
                        <a:t> </a:t>
                      </a:r>
                      <a:r>
                        <a:rPr lang="en-US" sz="3200" kern="1200" dirty="0" smtClean="0">
                          <a:effectLst/>
                          <a:latin typeface="Cambria" pitchFamily="18" charset="0"/>
                          <a:ea typeface="Cambria" pitchFamily="18" charset="0"/>
                        </a:rPr>
                        <a:t>the argument</a:t>
                      </a:r>
                      <a:r>
                        <a:rPr lang="en-US" sz="3200" kern="1200" baseline="0" dirty="0" smtClean="0">
                          <a:effectLst/>
                          <a:latin typeface="Cambria" pitchFamily="18" charset="0"/>
                          <a:ea typeface="Cambria" pitchFamily="18" charset="0"/>
                        </a:rPr>
                        <a:t> is </a:t>
                      </a:r>
                      <a:r>
                        <a:rPr lang="en-US" sz="3200" b="1" kern="1200" baseline="0" dirty="0" smtClean="0">
                          <a:solidFill>
                            <a:srgbClr val="C00000"/>
                          </a:solidFill>
                          <a:effectLst/>
                          <a:latin typeface="Cambria" pitchFamily="18" charset="0"/>
                          <a:ea typeface="Cambria" pitchFamily="18" charset="0"/>
                        </a:rPr>
                        <a:t>valid</a:t>
                      </a:r>
                      <a:r>
                        <a:rPr lang="en-US" sz="3200" kern="1200" baseline="0" dirty="0" smtClean="0">
                          <a:effectLst/>
                          <a:latin typeface="Cambria" pitchFamily="18" charset="0"/>
                          <a:ea typeface="Cambria" pitchFamily="18" charset="0"/>
                        </a:rPr>
                        <a:t>.</a:t>
                      </a:r>
                    </a:p>
                    <a:p>
                      <a:pPr marL="1028700" marR="0" lvl="1" indent="-5715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romanLcPeriod"/>
                        <a:tabLst/>
                        <a:defRPr/>
                      </a:pPr>
                      <a:r>
                        <a:rPr lang="en-US" sz="3200" kern="1200" baseline="0" dirty="0" smtClean="0">
                          <a:effectLst/>
                          <a:latin typeface="Cambria" pitchFamily="18" charset="0"/>
                          <a:ea typeface="Cambria" pitchFamily="18" charset="0"/>
                        </a:rPr>
                        <a:t>If </a:t>
                      </a:r>
                      <a:r>
                        <a:rPr lang="en-US" sz="3200" b="1" kern="1200" baseline="0" dirty="0" smtClean="0">
                          <a:effectLst/>
                          <a:latin typeface="Cambria" pitchFamily="18" charset="0"/>
                          <a:ea typeface="Cambria" pitchFamily="18" charset="0"/>
                        </a:rPr>
                        <a:t>there is </a:t>
                      </a:r>
                      <a:r>
                        <a:rPr lang="en-US" sz="3200" b="1" kern="1200" baseline="0" dirty="0" err="1" smtClean="0">
                          <a:effectLst/>
                          <a:latin typeface="Cambria" pitchFamily="18" charset="0"/>
                          <a:ea typeface="Cambria" pitchFamily="18" charset="0"/>
                        </a:rPr>
                        <a:t>atleast</a:t>
                      </a:r>
                      <a:r>
                        <a:rPr lang="en-US" sz="3200" b="1" kern="1200" baseline="0" dirty="0" smtClean="0">
                          <a:effectLst/>
                          <a:latin typeface="Cambria" pitchFamily="18" charset="0"/>
                          <a:ea typeface="Cambria" pitchFamily="18" charset="0"/>
                        </a:rPr>
                        <a:t> one critical row </a:t>
                      </a:r>
                      <a:r>
                        <a:rPr lang="en-US" sz="3200" kern="1200" baseline="0" dirty="0" smtClean="0">
                          <a:effectLst/>
                          <a:latin typeface="Cambria" pitchFamily="18" charset="0"/>
                          <a:ea typeface="Cambria" pitchFamily="18" charset="0"/>
                        </a:rPr>
                        <a:t>in which </a:t>
                      </a:r>
                      <a:r>
                        <a:rPr lang="en-US" sz="3200" b="1" kern="1200" baseline="0" dirty="0" smtClean="0">
                          <a:effectLst/>
                          <a:latin typeface="Cambria" pitchFamily="18" charset="0"/>
                          <a:ea typeface="Cambria" pitchFamily="18" charset="0"/>
                        </a:rPr>
                        <a:t>conclusion</a:t>
                      </a:r>
                      <a:r>
                        <a:rPr lang="en-US" sz="3200" kern="1200" baseline="0" dirty="0" smtClean="0">
                          <a:effectLst/>
                          <a:latin typeface="Cambria" pitchFamily="18" charset="0"/>
                          <a:ea typeface="Cambria" pitchFamily="18" charset="0"/>
                        </a:rPr>
                        <a:t> is </a:t>
                      </a:r>
                      <a:r>
                        <a:rPr lang="en-US" sz="3200" b="1" u="sng" kern="1200" baseline="0" dirty="0" smtClean="0">
                          <a:solidFill>
                            <a:srgbClr val="002060"/>
                          </a:solidFill>
                          <a:effectLst/>
                          <a:latin typeface="Cambria" pitchFamily="18" charset="0"/>
                          <a:ea typeface="Cambria" pitchFamily="18" charset="0"/>
                        </a:rPr>
                        <a:t>false</a:t>
                      </a:r>
                      <a:r>
                        <a:rPr lang="en-US" sz="3200" kern="1200" baseline="0" dirty="0" smtClean="0">
                          <a:solidFill>
                            <a:srgbClr val="002060"/>
                          </a:solidFill>
                          <a:effectLst/>
                          <a:latin typeface="Cambria" pitchFamily="18" charset="0"/>
                          <a:ea typeface="Cambria" pitchFamily="18" charset="0"/>
                        </a:rPr>
                        <a:t> </a:t>
                      </a:r>
                      <a:r>
                        <a:rPr lang="en-US" sz="3200" kern="1200" baseline="0" dirty="0" smtClean="0">
                          <a:effectLst/>
                          <a:latin typeface="Cambria" pitchFamily="18" charset="0"/>
                          <a:ea typeface="Cambria" pitchFamily="18" charset="0"/>
                        </a:rPr>
                        <a:t>then the argument is </a:t>
                      </a:r>
                      <a:r>
                        <a:rPr lang="en-US" sz="3200" b="1" kern="1200" baseline="0" dirty="0" smtClean="0">
                          <a:solidFill>
                            <a:srgbClr val="C00000"/>
                          </a:solidFill>
                          <a:effectLst/>
                          <a:latin typeface="Cambria" pitchFamily="18" charset="0"/>
                          <a:ea typeface="Cambria" pitchFamily="18" charset="0"/>
                        </a:rPr>
                        <a:t>fallacy</a:t>
                      </a:r>
                      <a:r>
                        <a:rPr lang="en-US" sz="3200" kern="1200" baseline="0" dirty="0" smtClean="0">
                          <a:effectLst/>
                          <a:latin typeface="Cambria" pitchFamily="18" charset="0"/>
                          <a:ea typeface="Cambria" pitchFamily="18" charset="0"/>
                        </a:rPr>
                        <a:t>.</a:t>
                      </a:r>
                      <a:endParaRPr lang="en-US" sz="3200" u="sng" kern="1200" baseline="0" dirty="0" smtClean="0"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xmlns="" xmlns:a14="http://schemas.microsoft.com/office/drawing/2010/main" xmlns:mc="http://schemas.openxmlformats.org/markup-compatibility/2006" val="2533078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67714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F4B237-5166-498C-950D-FECECF883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rgbClr val="C00000"/>
                </a:solidFill>
              </a:rPr>
              <a:t/>
            </a:r>
            <a:br>
              <a:rPr lang="en-US" b="1" dirty="0">
                <a:solidFill>
                  <a:srgbClr val="C00000"/>
                </a:solidFill>
              </a:rPr>
            </a:b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E482C4E-0FF2-4910-A77E-5C8A84438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graphicFrame>
            <p:nvGraphicFramePr>
              <p:cNvPr id="10" name="Table 10">
                <a:extLst>
                  <a:ext uri="{FF2B5EF4-FFF2-40B4-BE49-F238E27FC236}">
                    <a16:creationId xmlns:a16="http://schemas.microsoft.com/office/drawing/2014/main" xmlns="" id="{D8C06241-A273-4953-92D2-48005F7E50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1091334"/>
                  </p:ext>
                </p:extLst>
              </p:nvPr>
            </p:nvGraphicFramePr>
            <p:xfrm>
              <a:off x="152400" y="152400"/>
              <a:ext cx="5257800" cy="225552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xmlns="" val="1336988154"/>
                        </a:ext>
                      </a:extLst>
                    </a:gridCol>
                  </a:tblGrid>
                  <a:tr h="57684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3200" b="1" dirty="0" smtClean="0">
                              <a:latin typeface="Cambria" pitchFamily="18" charset="0"/>
                              <a:ea typeface="Cambria" pitchFamily="18" charset="0"/>
                            </a:rPr>
                            <a:t>Show the argument is valid</a:t>
                          </a:r>
                          <a:endParaRPr lang="en-US" sz="3200" b="1" dirty="0"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354220439"/>
                      </a:ext>
                    </a:extLst>
                  </a:tr>
                  <a:tr h="166982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1" i="1" smtClean="0">
                                    <a:latin typeface="Cambria Math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sz="3200" b="1" dirty="0" smtClean="0">
                            <a:latin typeface="Cambria" pitchFamily="18" charset="0"/>
                            <a:ea typeface="Cambria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1" i="1" smtClean="0">
                                    <a:latin typeface="Cambria Math"/>
                                  </a:rPr>
                                  <m:t>𝒑</m:t>
                                </m:r>
                                <m:r>
                                  <a:rPr lang="en-US" sz="3200" b="1" i="1" smtClean="0">
                                    <a:latin typeface="Cambria Math"/>
                                    <a:ea typeface="Cambria Math"/>
                                  </a:rPr>
                                  <m:t>⟶</m:t>
                                </m:r>
                                <m:r>
                                  <a:rPr lang="en-US" sz="3200" b="1" i="1" smtClean="0">
                                    <a:latin typeface="Cambria Math"/>
                                    <a:ea typeface="Cambria Math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3200" b="1" i="1" dirty="0" smtClean="0">
                            <a:latin typeface="Cambria Math"/>
                            <a:ea typeface="Cambria Math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000" b="1" i="1" kern="1200" baseline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Cambria Math"/>
                                  </a:rPr>
                                  <m:t>∴</m:t>
                                </m:r>
                                <m:r>
                                  <a:rPr lang="en-US" sz="4000" b="1" i="0" kern="1200" baseline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Cambria Math"/>
                                  </a:rPr>
                                  <m:t>𝐪</m:t>
                                </m:r>
                              </m:oMath>
                            </m:oMathPara>
                          </a14:m>
                          <a:endParaRPr lang="en-US" sz="2800" b="1" dirty="0"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53307861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1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8C06241-A273-4953-92D2-48005F7E50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a14="http://schemas.microsoft.com/office/drawing/2010/main" xmlns="" xmlns:p14="http://schemas.microsoft.com/office/powerpoint/2010/main" val="661091334"/>
                  </p:ext>
                </p:extLst>
              </p:nvPr>
            </p:nvGraphicFramePr>
            <p:xfrm>
              <a:off x="203200" y="152400"/>
              <a:ext cx="7010400" cy="225552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701040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1336988154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3200" b="1" dirty="0" smtClean="0">
                              <a:latin typeface="Cambria" pitchFamily="18" charset="0"/>
                              <a:ea typeface="Cambria" pitchFamily="18" charset="0"/>
                            </a:rPr>
                            <a:t>Show the argument is valid</a:t>
                          </a:r>
                          <a:endParaRPr lang="en-US" sz="3200" b="1" dirty="0"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2354220439"/>
                      </a:ext>
                    </a:extLst>
                  </a:tr>
                  <a:tr h="1676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>
                        <a:blipFill rotWithShape="1">
                          <a:blip r:embed="rId2"/>
                          <a:stretch>
                            <a:fillRect t="-39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253307861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=""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78684146"/>
                  </p:ext>
                </p:extLst>
              </p:nvPr>
            </p:nvGraphicFramePr>
            <p:xfrm>
              <a:off x="1752600" y="3840480"/>
              <a:ext cx="7239000" cy="2712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47800"/>
                    <a:gridCol w="1447800"/>
                    <a:gridCol w="1447800"/>
                    <a:gridCol w="1447800"/>
                    <a:gridCol w="1447800"/>
                  </a:tblGrid>
                  <a:tr h="4419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rgbClr val="002060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rgbClr val="002060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𝒑</m:t>
                                </m:r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⟶</m:t>
                                </m:r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0066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T</a:t>
                          </a:r>
                          <a:endParaRPr lang="en-US" sz="2800" b="1" dirty="0">
                            <a:solidFill>
                              <a:srgbClr val="000066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0066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T</a:t>
                          </a:r>
                          <a:endParaRPr lang="en-US" sz="2800" b="1" dirty="0">
                            <a:solidFill>
                              <a:srgbClr val="000066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3600" b="1" dirty="0">
                            <a:solidFill>
                              <a:srgbClr val="C00000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3600" b="1" dirty="0">
                            <a:solidFill>
                              <a:srgbClr val="C00000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3600" b="1" dirty="0">
                            <a:solidFill>
                              <a:srgbClr val="1E5F15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0066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T</a:t>
                          </a:r>
                          <a:endParaRPr lang="en-US" sz="2800" b="1" dirty="0">
                            <a:solidFill>
                              <a:srgbClr val="000066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0066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F</a:t>
                          </a:r>
                          <a:endParaRPr lang="en-US" sz="2800" b="1" dirty="0">
                            <a:solidFill>
                              <a:srgbClr val="000066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1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1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0066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F</a:t>
                          </a:r>
                          <a:endParaRPr lang="en-US" sz="2800" b="1" dirty="0">
                            <a:solidFill>
                              <a:srgbClr val="000066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0066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T</a:t>
                          </a:r>
                          <a:endParaRPr lang="en-US" sz="2800" b="1" dirty="0">
                            <a:solidFill>
                              <a:srgbClr val="000066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1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1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0066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F</a:t>
                          </a:r>
                          <a:endParaRPr lang="en-US" sz="2800" b="1" dirty="0">
                            <a:solidFill>
                              <a:srgbClr val="000066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0066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F</a:t>
                          </a:r>
                          <a:endParaRPr lang="en-US" sz="2800" b="1" dirty="0">
                            <a:solidFill>
                              <a:srgbClr val="000066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1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1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a14="http://schemas.microsoft.com/office/drawing/2010/main" xmlns="" xmlns:p14="http://schemas.microsoft.com/office/powerpoint/2010/main" val="1578684146"/>
                  </p:ext>
                </p:extLst>
              </p:nvPr>
            </p:nvGraphicFramePr>
            <p:xfrm>
              <a:off x="2336800" y="3840480"/>
              <a:ext cx="9652000" cy="2712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0400"/>
                    <a:gridCol w="1930400"/>
                    <a:gridCol w="1930400"/>
                    <a:gridCol w="1930400"/>
                    <a:gridCol w="1930400"/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>
                        <a:blipFill rotWithShape="1">
                          <a:blip r:embed="rId3"/>
                          <a:stretch>
                            <a:fillRect l="-422" r="-400844" b="-456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>
                        <a:blipFill rotWithShape="1">
                          <a:blip r:embed="rId3"/>
                          <a:stretch>
                            <a:fillRect l="-100000" r="-299160" b="-456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>
                        <a:blipFill rotWithShape="1">
                          <a:blip r:embed="rId3"/>
                          <a:stretch>
                            <a:fillRect l="-200844" r="-200422" b="-456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>
                        <a:blipFill rotWithShape="1">
                          <a:blip r:embed="rId3"/>
                          <a:stretch>
                            <a:fillRect l="-299580" r="-99580" b="-456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>
                        <a:blipFill rotWithShape="1">
                          <a:blip r:embed="rId3"/>
                          <a:stretch>
                            <a:fillRect l="-401266" b="-456471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0066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T</a:t>
                          </a:r>
                          <a:endParaRPr lang="en-US" sz="2800" b="1" dirty="0">
                            <a:solidFill>
                              <a:srgbClr val="000066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0066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T</a:t>
                          </a:r>
                          <a:endParaRPr lang="en-US" sz="2800" b="1" dirty="0">
                            <a:solidFill>
                              <a:srgbClr val="000066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3600" b="1" dirty="0">
                            <a:solidFill>
                              <a:srgbClr val="C00000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3600" b="1" dirty="0">
                            <a:solidFill>
                              <a:srgbClr val="C00000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3600" b="1" dirty="0">
                            <a:solidFill>
                              <a:srgbClr val="1E5F15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0066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T</a:t>
                          </a:r>
                          <a:endParaRPr lang="en-US" sz="2800" b="1" dirty="0">
                            <a:solidFill>
                              <a:srgbClr val="000066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0066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F</a:t>
                          </a:r>
                          <a:endParaRPr lang="en-US" sz="2800" b="1" dirty="0">
                            <a:solidFill>
                              <a:srgbClr val="000066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1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1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0066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F</a:t>
                          </a:r>
                          <a:endParaRPr lang="en-US" sz="2800" b="1" dirty="0">
                            <a:solidFill>
                              <a:srgbClr val="000066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0066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T</a:t>
                          </a:r>
                          <a:endParaRPr lang="en-US" sz="2800" b="1" dirty="0">
                            <a:solidFill>
                              <a:srgbClr val="000066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1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1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0066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F</a:t>
                          </a:r>
                          <a:endParaRPr lang="en-US" sz="2800" b="1" dirty="0">
                            <a:solidFill>
                              <a:srgbClr val="000066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0066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F</a:t>
                          </a:r>
                          <a:endParaRPr lang="en-US" sz="2800" b="1" dirty="0">
                            <a:solidFill>
                              <a:srgbClr val="000066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1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1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</a:tr>
                </a:tbl>
              </a:graphicData>
            </a:graphic>
          </p:graphicFrame>
        </mc:Fallback>
      </mc:AlternateContent>
      <p:sp>
        <p:nvSpPr>
          <p:cNvPr id="28" name="TextBox 27"/>
          <p:cNvSpPr txBox="1"/>
          <p:nvPr/>
        </p:nvSpPr>
        <p:spPr>
          <a:xfrm>
            <a:off x="8026400" y="467380"/>
            <a:ext cx="3556000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Cambria" pitchFamily="18" charset="0"/>
                <a:ea typeface="Cambria" pitchFamily="18" charset="0"/>
              </a:rPr>
              <a:t>Example 1</a:t>
            </a:r>
            <a:endParaRPr lang="en-US" sz="2800" b="1" dirty="0">
              <a:latin typeface="Cambria" pitchFamily="18" charset="0"/>
              <a:ea typeface="Cambria" pitchFamily="18" charset="0"/>
            </a:endParaRPr>
          </a:p>
        </p:txBody>
      </p:sp>
      <p:grpSp>
        <p:nvGrpSpPr>
          <p:cNvPr id="5" name="Group 29"/>
          <p:cNvGrpSpPr/>
          <p:nvPr/>
        </p:nvGrpSpPr>
        <p:grpSpPr>
          <a:xfrm>
            <a:off x="304800" y="2590800"/>
            <a:ext cx="12395200" cy="1219200"/>
            <a:chOff x="228600" y="2590800"/>
            <a:chExt cx="9296400" cy="1219200"/>
          </a:xfrm>
        </p:grpSpPr>
        <p:grpSp>
          <p:nvGrpSpPr>
            <p:cNvPr id="6" name="Group 15"/>
            <p:cNvGrpSpPr/>
            <p:nvPr/>
          </p:nvGrpSpPr>
          <p:grpSpPr>
            <a:xfrm>
              <a:off x="4851952" y="2676698"/>
              <a:ext cx="4673048" cy="1133302"/>
              <a:chOff x="3429000" y="2590800"/>
              <a:chExt cx="4673048" cy="1133302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3429000" y="2590800"/>
                <a:ext cx="2438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 smtClean="0">
                    <a:solidFill>
                      <a:srgbClr val="002060"/>
                    </a:solidFill>
                    <a:latin typeface="Cambria" pitchFamily="18" charset="0"/>
                    <a:ea typeface="Cambria" pitchFamily="18" charset="0"/>
                  </a:rPr>
                  <a:t>Premises</a:t>
                </a:r>
                <a:endParaRPr lang="en-US" sz="2800" b="1" dirty="0">
                  <a:solidFill>
                    <a:srgbClr val="002060"/>
                  </a:solidFill>
                  <a:latin typeface="Cambria" pitchFamily="18" charset="0"/>
                  <a:ea typeface="Cambria" pitchFamily="18" charset="0"/>
                </a:endParaRPr>
              </a:p>
            </p:txBody>
          </p:sp>
          <p:cxnSp>
            <p:nvCxnSpPr>
              <p:cNvPr id="18" name="Straight Arrow Connector 17"/>
              <p:cNvCxnSpPr>
                <a:stCxn id="17" idx="2"/>
              </p:cNvCxnSpPr>
              <p:nvPr/>
            </p:nvCxnSpPr>
            <p:spPr>
              <a:xfrm flipH="1">
                <a:off x="3733800" y="3114020"/>
                <a:ext cx="914400" cy="610082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stCxn id="17" idx="2"/>
              </p:cNvCxnSpPr>
              <p:nvPr/>
            </p:nvCxnSpPr>
            <p:spPr>
              <a:xfrm>
                <a:off x="4648200" y="3114020"/>
                <a:ext cx="1015448" cy="610082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5663648" y="2610678"/>
                <a:ext cx="2438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 smtClean="0">
                    <a:solidFill>
                      <a:srgbClr val="002060"/>
                    </a:solidFill>
                    <a:latin typeface="Cambria" pitchFamily="18" charset="0"/>
                    <a:ea typeface="Cambria" pitchFamily="18" charset="0"/>
                  </a:rPr>
                  <a:t>Conclusion</a:t>
                </a:r>
                <a:endParaRPr lang="en-US" sz="2800" b="1" dirty="0">
                  <a:solidFill>
                    <a:srgbClr val="002060"/>
                  </a:solidFill>
                  <a:latin typeface="Cambria" pitchFamily="18" charset="0"/>
                  <a:ea typeface="Cambria" pitchFamily="18" charset="0"/>
                </a:endParaRPr>
              </a:p>
            </p:txBody>
          </p:sp>
          <p:cxnSp>
            <p:nvCxnSpPr>
              <p:cNvPr id="21" name="Straight Arrow Connector 20"/>
              <p:cNvCxnSpPr>
                <a:stCxn id="20" idx="2"/>
              </p:cNvCxnSpPr>
              <p:nvPr/>
            </p:nvCxnSpPr>
            <p:spPr>
              <a:xfrm>
                <a:off x="6882848" y="3133898"/>
                <a:ext cx="0" cy="590204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228600" y="2743200"/>
              <a:ext cx="1371600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2060"/>
                  </a:solidFill>
                  <a:latin typeface="Cambria" pitchFamily="18" charset="0"/>
                  <a:ea typeface="Cambria" pitchFamily="18" charset="0"/>
                </a:rPr>
                <a:t>Step1</a:t>
              </a:r>
              <a:endParaRPr lang="en-US" b="1" dirty="0">
                <a:solidFill>
                  <a:srgbClr val="002060"/>
                </a:solidFill>
                <a:latin typeface="Cambria" pitchFamily="18" charset="0"/>
                <a:ea typeface="Cambria" pitchFamily="18" charset="0"/>
              </a:endParaRPr>
            </a:p>
          </p:txBody>
        </p:sp>
        <p:sp>
          <p:nvSpPr>
            <p:cNvPr id="29" name="Title 24"/>
            <p:cNvSpPr txBox="1">
              <a:spLocks/>
            </p:cNvSpPr>
            <p:nvPr/>
          </p:nvSpPr>
          <p:spPr>
            <a:xfrm>
              <a:off x="1762539" y="2590800"/>
              <a:ext cx="3038061" cy="9906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4000" kern="1200" spc="-100" baseline="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800" dirty="0" smtClean="0">
                  <a:latin typeface="Arial Rounded MT Bold" pitchFamily="34" charset="0"/>
                </a:rPr>
                <a:t>Identify premises and conclusion</a:t>
              </a:r>
              <a:endParaRPr lang="en-US" sz="2800" dirty="0">
                <a:latin typeface="Arial Rounded MT Bold" pitchFamily="34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050537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F4B237-5166-498C-950D-FECECF883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rgbClr val="C00000"/>
                </a:solidFill>
              </a:rPr>
              <a:t/>
            </a:r>
            <a:br>
              <a:rPr lang="en-US" b="1" dirty="0">
                <a:solidFill>
                  <a:srgbClr val="C00000"/>
                </a:solidFill>
              </a:rPr>
            </a:b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E482C4E-0FF2-4910-A77E-5C8A84438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6599348"/>
                  </p:ext>
                </p:extLst>
              </p:nvPr>
            </p:nvGraphicFramePr>
            <p:xfrm>
              <a:off x="263387" y="2849880"/>
              <a:ext cx="7239000" cy="2712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47800"/>
                    <a:gridCol w="1447800"/>
                    <a:gridCol w="1447800"/>
                    <a:gridCol w="1447800"/>
                    <a:gridCol w="1447800"/>
                  </a:tblGrid>
                  <a:tr h="4419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rgbClr val="002060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rgbClr val="002060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𝒑</m:t>
                                </m:r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⟶</m:t>
                                </m:r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0066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T</a:t>
                          </a:r>
                          <a:endParaRPr lang="en-US" sz="2800" b="1" dirty="0">
                            <a:solidFill>
                              <a:srgbClr val="000066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0066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T</a:t>
                          </a:r>
                          <a:endParaRPr lang="en-US" sz="2800" b="1" dirty="0">
                            <a:solidFill>
                              <a:srgbClr val="000066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1" dirty="0" smtClean="0">
                              <a:solidFill>
                                <a:srgbClr val="C00000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T</a:t>
                          </a:r>
                          <a:endParaRPr lang="en-US" sz="3600" b="1" dirty="0">
                            <a:solidFill>
                              <a:srgbClr val="C00000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1" dirty="0" smtClean="0">
                              <a:solidFill>
                                <a:srgbClr val="C00000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T</a:t>
                          </a:r>
                          <a:endParaRPr lang="en-US" sz="3600" b="1" dirty="0">
                            <a:solidFill>
                              <a:srgbClr val="C00000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1" dirty="0" smtClean="0">
                              <a:solidFill>
                                <a:srgbClr val="1E5F15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T</a:t>
                          </a:r>
                          <a:endParaRPr lang="en-US" sz="3600" b="1" dirty="0">
                            <a:solidFill>
                              <a:srgbClr val="1E5F15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0066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T</a:t>
                          </a:r>
                          <a:endParaRPr lang="en-US" sz="2800" b="1" dirty="0">
                            <a:solidFill>
                              <a:srgbClr val="000066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0066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F</a:t>
                          </a:r>
                          <a:endParaRPr lang="en-US" sz="2800" b="1" dirty="0">
                            <a:solidFill>
                              <a:srgbClr val="000066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T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F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solidFill>
                                <a:schemeClr val="tx1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F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0066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F</a:t>
                          </a:r>
                          <a:endParaRPr lang="en-US" sz="2800" b="1" dirty="0">
                            <a:solidFill>
                              <a:srgbClr val="000066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0066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T</a:t>
                          </a:r>
                          <a:endParaRPr lang="en-US" sz="2800" b="1" dirty="0">
                            <a:solidFill>
                              <a:srgbClr val="000066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F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T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solidFill>
                                <a:schemeClr val="tx1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T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0066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F</a:t>
                          </a:r>
                          <a:endParaRPr lang="en-US" sz="2800" b="1" dirty="0">
                            <a:solidFill>
                              <a:srgbClr val="000066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0066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F</a:t>
                          </a:r>
                          <a:endParaRPr lang="en-US" sz="2800" b="1" dirty="0">
                            <a:solidFill>
                              <a:srgbClr val="000066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F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T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solidFill>
                                <a:schemeClr val="tx1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F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a14="http://schemas.microsoft.com/office/drawing/2010/main" xmlns="" xmlns:p14="http://schemas.microsoft.com/office/powerpoint/2010/main" val="336599348"/>
                  </p:ext>
                </p:extLst>
              </p:nvPr>
            </p:nvGraphicFramePr>
            <p:xfrm>
              <a:off x="351183" y="2849880"/>
              <a:ext cx="9652000" cy="2712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0400"/>
                    <a:gridCol w="1930400"/>
                    <a:gridCol w="1930400"/>
                    <a:gridCol w="1930400"/>
                    <a:gridCol w="1930400"/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>
                        <a:blipFill rotWithShape="1">
                          <a:blip r:embed="rId2"/>
                          <a:stretch>
                            <a:fillRect t="-1176" r="-399160" b="-455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>
                        <a:blipFill rotWithShape="1">
                          <a:blip r:embed="rId2"/>
                          <a:stretch>
                            <a:fillRect l="-100422" t="-1176" r="-300844" b="-455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>
                        <a:blipFill rotWithShape="1">
                          <a:blip r:embed="rId2"/>
                          <a:stretch>
                            <a:fillRect l="-199580" t="-1176" r="-199580" b="-455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>
                        <a:blipFill rotWithShape="1">
                          <a:blip r:embed="rId2"/>
                          <a:stretch>
                            <a:fillRect l="-300844" t="-1176" r="-100422" b="-455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>
                        <a:blipFill rotWithShape="1">
                          <a:blip r:embed="rId2"/>
                          <a:stretch>
                            <a:fillRect l="-399160" t="-1176" b="-455294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0066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T</a:t>
                          </a:r>
                          <a:endParaRPr lang="en-US" sz="2800" b="1" dirty="0">
                            <a:solidFill>
                              <a:srgbClr val="000066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0066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T</a:t>
                          </a:r>
                          <a:endParaRPr lang="en-US" sz="2800" b="1" dirty="0">
                            <a:solidFill>
                              <a:srgbClr val="000066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1" dirty="0" smtClean="0">
                              <a:solidFill>
                                <a:srgbClr val="C00000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T</a:t>
                          </a:r>
                          <a:endParaRPr lang="en-US" sz="3600" b="1" dirty="0">
                            <a:solidFill>
                              <a:srgbClr val="C00000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1" dirty="0" smtClean="0">
                              <a:solidFill>
                                <a:srgbClr val="C00000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T</a:t>
                          </a:r>
                          <a:endParaRPr lang="en-US" sz="3600" b="1" dirty="0">
                            <a:solidFill>
                              <a:srgbClr val="C00000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1" dirty="0" smtClean="0">
                              <a:solidFill>
                                <a:srgbClr val="1E5F15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T</a:t>
                          </a:r>
                          <a:endParaRPr lang="en-US" sz="3600" b="1" dirty="0">
                            <a:solidFill>
                              <a:srgbClr val="1E5F15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0066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T</a:t>
                          </a:r>
                          <a:endParaRPr lang="en-US" sz="2800" b="1" dirty="0">
                            <a:solidFill>
                              <a:srgbClr val="000066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0066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F</a:t>
                          </a:r>
                          <a:endParaRPr lang="en-US" sz="2800" b="1" dirty="0">
                            <a:solidFill>
                              <a:srgbClr val="000066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T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F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solidFill>
                                <a:schemeClr val="tx1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F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0066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F</a:t>
                          </a:r>
                          <a:endParaRPr lang="en-US" sz="2800" b="1" dirty="0">
                            <a:solidFill>
                              <a:srgbClr val="000066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0066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T</a:t>
                          </a:r>
                          <a:endParaRPr lang="en-US" sz="2800" b="1" dirty="0">
                            <a:solidFill>
                              <a:srgbClr val="000066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F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T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solidFill>
                                <a:schemeClr val="tx1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T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0066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F</a:t>
                          </a:r>
                          <a:endParaRPr lang="en-US" sz="2800" b="1" dirty="0">
                            <a:solidFill>
                              <a:srgbClr val="000066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0066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F</a:t>
                          </a:r>
                          <a:endParaRPr lang="en-US" sz="2800" b="1" dirty="0">
                            <a:solidFill>
                              <a:srgbClr val="000066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F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T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solidFill>
                                <a:schemeClr val="tx1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F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</a:tr>
                </a:tbl>
              </a:graphicData>
            </a:graphic>
          </p:graphicFrame>
        </mc:Fallback>
      </mc:AlternateContent>
      <p:grpSp>
        <p:nvGrpSpPr>
          <p:cNvPr id="5" name="Group 15"/>
          <p:cNvGrpSpPr/>
          <p:nvPr/>
        </p:nvGrpSpPr>
        <p:grpSpPr>
          <a:xfrm>
            <a:off x="4572000" y="1537900"/>
            <a:ext cx="5892800" cy="1205300"/>
            <a:chOff x="3429000" y="2590800"/>
            <a:chExt cx="4419600" cy="1205300"/>
          </a:xfrm>
        </p:grpSpPr>
        <p:sp>
          <p:nvSpPr>
            <p:cNvPr id="17" name="TextBox 16"/>
            <p:cNvSpPr txBox="1"/>
            <p:nvPr/>
          </p:nvSpPr>
          <p:spPr>
            <a:xfrm>
              <a:off x="3429000" y="2590800"/>
              <a:ext cx="441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rgbClr val="002060"/>
                  </a:solidFill>
                  <a:latin typeface="Cambria" pitchFamily="18" charset="0"/>
                  <a:ea typeface="Cambria" pitchFamily="18" charset="0"/>
                </a:rPr>
                <a:t>Truth Tables</a:t>
              </a:r>
              <a:endParaRPr lang="en-US" sz="2800" b="1" dirty="0">
                <a:solidFill>
                  <a:srgbClr val="002060"/>
                </a:solidFill>
                <a:latin typeface="Cambria" pitchFamily="18" charset="0"/>
                <a:ea typeface="Cambria" pitchFamily="18" charset="0"/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 flipH="1">
              <a:off x="3848100" y="3114020"/>
              <a:ext cx="1790700" cy="682080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7" idx="2"/>
            </p:cNvCxnSpPr>
            <p:nvPr/>
          </p:nvCxnSpPr>
          <p:spPr>
            <a:xfrm flipH="1">
              <a:off x="5559287" y="3114020"/>
              <a:ext cx="79513" cy="682080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4064000" y="1537899"/>
            <a:ext cx="1828800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Step2</a:t>
            </a:r>
            <a:endParaRPr lang="en-US" b="1" dirty="0">
              <a:solidFill>
                <a:srgbClr val="002060"/>
              </a:solidFill>
              <a:latin typeface="Cambria" pitchFamily="18" charset="0"/>
              <a:ea typeface="Cambria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412384" y="1999566"/>
            <a:ext cx="1934817" cy="896035"/>
          </a:xfrm>
          <a:prstGeom prst="straightConnector1">
            <a:avLst/>
          </a:prstGeom>
          <a:ln w="762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4"/>
          <p:cNvSpPr txBox="1">
            <a:spLocks/>
          </p:cNvSpPr>
          <p:nvPr/>
        </p:nvSpPr>
        <p:spPr>
          <a:xfrm>
            <a:off x="101600" y="240196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rial Rounded MT Bold" pitchFamily="34" charset="0"/>
              </a:rPr>
              <a:t>Construct Truth Tables</a:t>
            </a:r>
            <a:endParaRPr lang="en-US" dirty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91296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E482C4E-0FF2-4910-A77E-5C8A84438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2008530"/>
                  </p:ext>
                </p:extLst>
              </p:nvPr>
            </p:nvGraphicFramePr>
            <p:xfrm>
              <a:off x="263387" y="2849880"/>
              <a:ext cx="7239000" cy="2712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47800"/>
                    <a:gridCol w="1447800"/>
                    <a:gridCol w="1447800"/>
                    <a:gridCol w="1447800"/>
                    <a:gridCol w="1447800"/>
                  </a:tblGrid>
                  <a:tr h="4419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rgbClr val="002060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rgbClr val="002060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𝒑</m:t>
                                </m:r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⟶</m:t>
                                </m:r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0066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T</a:t>
                          </a:r>
                          <a:endParaRPr lang="en-US" sz="2800" b="1" dirty="0">
                            <a:solidFill>
                              <a:srgbClr val="000066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0066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T</a:t>
                          </a:r>
                          <a:endParaRPr lang="en-US" sz="2800" b="1" dirty="0">
                            <a:solidFill>
                              <a:srgbClr val="000066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1" dirty="0" smtClean="0">
                              <a:solidFill>
                                <a:srgbClr val="C00000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T</a:t>
                          </a:r>
                          <a:endParaRPr lang="en-US" sz="3600" b="1" dirty="0">
                            <a:solidFill>
                              <a:srgbClr val="C00000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1" dirty="0" smtClean="0">
                              <a:solidFill>
                                <a:srgbClr val="C00000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T</a:t>
                          </a:r>
                          <a:endParaRPr lang="en-US" sz="3600" b="1" dirty="0">
                            <a:solidFill>
                              <a:srgbClr val="C00000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1" dirty="0" smtClean="0">
                              <a:solidFill>
                                <a:srgbClr val="1E5F15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T</a:t>
                          </a:r>
                          <a:endParaRPr lang="en-US" sz="3600" b="1" dirty="0">
                            <a:solidFill>
                              <a:srgbClr val="1E5F15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0066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T</a:t>
                          </a:r>
                          <a:endParaRPr lang="en-US" sz="2800" b="1" dirty="0">
                            <a:solidFill>
                              <a:srgbClr val="000066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0066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F</a:t>
                          </a:r>
                          <a:endParaRPr lang="en-US" sz="2800" b="1" dirty="0">
                            <a:solidFill>
                              <a:srgbClr val="000066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T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F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solidFill>
                                <a:schemeClr val="tx1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F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0066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F</a:t>
                          </a:r>
                          <a:endParaRPr lang="en-US" sz="2800" b="1" dirty="0">
                            <a:solidFill>
                              <a:srgbClr val="000066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0066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T</a:t>
                          </a:r>
                          <a:endParaRPr lang="en-US" sz="2800" b="1" dirty="0">
                            <a:solidFill>
                              <a:srgbClr val="000066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F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T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solidFill>
                                <a:schemeClr val="tx1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T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0066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F</a:t>
                          </a:r>
                          <a:endParaRPr lang="en-US" sz="2800" b="1" dirty="0">
                            <a:solidFill>
                              <a:srgbClr val="000066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0066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F</a:t>
                          </a:r>
                          <a:endParaRPr lang="en-US" sz="2800" b="1" dirty="0">
                            <a:solidFill>
                              <a:srgbClr val="000066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F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T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solidFill>
                                <a:schemeClr val="tx1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F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a14="http://schemas.microsoft.com/office/drawing/2010/main" xmlns="" xmlns:p14="http://schemas.microsoft.com/office/powerpoint/2010/main" val="1522008530"/>
                  </p:ext>
                </p:extLst>
              </p:nvPr>
            </p:nvGraphicFramePr>
            <p:xfrm>
              <a:off x="351183" y="2849880"/>
              <a:ext cx="9652000" cy="2712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0400"/>
                    <a:gridCol w="1930400"/>
                    <a:gridCol w="1930400"/>
                    <a:gridCol w="1930400"/>
                    <a:gridCol w="1930400"/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>
                        <a:blipFill rotWithShape="1">
                          <a:blip r:embed="rId2"/>
                          <a:stretch>
                            <a:fillRect t="-1176" r="-399160" b="-455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>
                        <a:blipFill rotWithShape="1">
                          <a:blip r:embed="rId2"/>
                          <a:stretch>
                            <a:fillRect l="-100422" t="-1176" r="-300844" b="-455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>
                        <a:blipFill rotWithShape="1">
                          <a:blip r:embed="rId2"/>
                          <a:stretch>
                            <a:fillRect l="-199580" t="-1176" r="-199580" b="-455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>
                        <a:blipFill rotWithShape="1">
                          <a:blip r:embed="rId2"/>
                          <a:stretch>
                            <a:fillRect l="-300844" t="-1176" r="-100422" b="-455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>
                        <a:blipFill rotWithShape="1">
                          <a:blip r:embed="rId2"/>
                          <a:stretch>
                            <a:fillRect l="-399160" t="-1176" b="-455294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0066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T</a:t>
                          </a:r>
                          <a:endParaRPr lang="en-US" sz="2800" b="1" dirty="0">
                            <a:solidFill>
                              <a:srgbClr val="000066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0066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T</a:t>
                          </a:r>
                          <a:endParaRPr lang="en-US" sz="2800" b="1" dirty="0">
                            <a:solidFill>
                              <a:srgbClr val="000066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1" dirty="0" smtClean="0">
                              <a:solidFill>
                                <a:srgbClr val="C00000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T</a:t>
                          </a:r>
                          <a:endParaRPr lang="en-US" sz="3600" b="1" dirty="0">
                            <a:solidFill>
                              <a:srgbClr val="C00000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1" dirty="0" smtClean="0">
                              <a:solidFill>
                                <a:srgbClr val="C00000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T</a:t>
                          </a:r>
                          <a:endParaRPr lang="en-US" sz="3600" b="1" dirty="0">
                            <a:solidFill>
                              <a:srgbClr val="C00000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1" dirty="0" smtClean="0">
                              <a:solidFill>
                                <a:srgbClr val="1E5F15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T</a:t>
                          </a:r>
                          <a:endParaRPr lang="en-US" sz="3600" b="1" dirty="0">
                            <a:solidFill>
                              <a:srgbClr val="1E5F15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0066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T</a:t>
                          </a:r>
                          <a:endParaRPr lang="en-US" sz="2800" b="1" dirty="0">
                            <a:solidFill>
                              <a:srgbClr val="000066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0066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F</a:t>
                          </a:r>
                          <a:endParaRPr lang="en-US" sz="2800" b="1" dirty="0">
                            <a:solidFill>
                              <a:srgbClr val="000066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T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F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solidFill>
                                <a:schemeClr val="tx1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F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0066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F</a:t>
                          </a:r>
                          <a:endParaRPr lang="en-US" sz="2800" b="1" dirty="0">
                            <a:solidFill>
                              <a:srgbClr val="000066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0066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T</a:t>
                          </a:r>
                          <a:endParaRPr lang="en-US" sz="2800" b="1" dirty="0">
                            <a:solidFill>
                              <a:srgbClr val="000066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F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T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solidFill>
                                <a:schemeClr val="tx1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T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0066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F</a:t>
                          </a:r>
                          <a:endParaRPr lang="en-US" sz="2800" b="1" dirty="0">
                            <a:solidFill>
                              <a:srgbClr val="000066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0066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F</a:t>
                          </a:r>
                          <a:endParaRPr lang="en-US" sz="2800" b="1" dirty="0">
                            <a:solidFill>
                              <a:srgbClr val="000066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F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T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solidFill>
                                <a:schemeClr val="tx1"/>
                              </a:solidFill>
                              <a:latin typeface="Cambria" pitchFamily="18" charset="0"/>
                              <a:ea typeface="Cambria" pitchFamily="18" charset="0"/>
                            </a:rPr>
                            <a:t>F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  <a:latin typeface="Cambria" pitchFamily="18" charset="0"/>
                            <a:ea typeface="Cambria" pitchFamily="18" charset="0"/>
                          </a:endParaRPr>
                        </a:p>
                      </a:txBody>
                      <a:tcPr marL="121920" marR="121920"/>
                    </a:tc>
                  </a:tr>
                </a:tbl>
              </a:graphicData>
            </a:graphic>
          </p:graphicFrame>
        </mc:Fallback>
      </mc:AlternateContent>
      <p:grpSp>
        <p:nvGrpSpPr>
          <p:cNvPr id="2" name="Group 23"/>
          <p:cNvGrpSpPr/>
          <p:nvPr/>
        </p:nvGrpSpPr>
        <p:grpSpPr>
          <a:xfrm>
            <a:off x="6007653" y="1671936"/>
            <a:ext cx="7301948" cy="1909465"/>
            <a:chOff x="4505739" y="1671935"/>
            <a:chExt cx="5476461" cy="1909465"/>
          </a:xfrm>
        </p:grpSpPr>
        <p:sp>
          <p:nvSpPr>
            <p:cNvPr id="17" name="TextBox 16"/>
            <p:cNvSpPr txBox="1"/>
            <p:nvPr/>
          </p:nvSpPr>
          <p:spPr>
            <a:xfrm>
              <a:off x="5562600" y="1686580"/>
              <a:ext cx="441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rgbClr val="002060"/>
                  </a:solidFill>
                  <a:latin typeface="Cambria" pitchFamily="18" charset="0"/>
                  <a:ea typeface="Cambria" pitchFamily="18" charset="0"/>
                </a:rPr>
                <a:t>Critical row</a:t>
              </a:r>
              <a:endParaRPr lang="en-US" sz="2800" b="1" dirty="0">
                <a:solidFill>
                  <a:srgbClr val="002060"/>
                </a:solidFill>
                <a:latin typeface="Cambria" pitchFamily="18" charset="0"/>
                <a:ea typeface="Cambria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505739" y="1671935"/>
              <a:ext cx="1371600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2060"/>
                  </a:solidFill>
                  <a:latin typeface="Cambria" pitchFamily="18" charset="0"/>
                  <a:ea typeface="Cambria" pitchFamily="18" charset="0"/>
                </a:rPr>
                <a:t>Step3</a:t>
              </a:r>
              <a:endParaRPr lang="en-US" b="1" dirty="0">
                <a:solidFill>
                  <a:srgbClr val="002060"/>
                </a:solidFill>
                <a:latin typeface="Cambria" pitchFamily="18" charset="0"/>
                <a:ea typeface="Cambria" pitchFamily="18" charset="0"/>
              </a:endParaRPr>
            </a:p>
          </p:txBody>
        </p:sp>
        <p:cxnSp>
          <p:nvCxnSpPr>
            <p:cNvPr id="23" name="Elbow Connector 22"/>
            <p:cNvCxnSpPr/>
            <p:nvPr/>
          </p:nvCxnSpPr>
          <p:spPr>
            <a:xfrm rot="5400000" flipH="1" flipV="1">
              <a:off x="7048500" y="2324100"/>
              <a:ext cx="1371600" cy="1143000"/>
            </a:xfrm>
            <a:prstGeom prst="bentConnector3">
              <a:avLst>
                <a:gd name="adj1" fmla="val -5072"/>
              </a:avLst>
            </a:prstGeom>
            <a:ln w="762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Rounded MT Bold" pitchFamily="34" charset="0"/>
              </a:rPr>
              <a:t>Find Critical row</a:t>
            </a:r>
            <a:endParaRPr lang="en-US" dirty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55727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5186</TotalTime>
  <Words>985</Words>
  <Application>Microsoft Office PowerPoint</Application>
  <PresentationFormat>Custom</PresentationFormat>
  <Paragraphs>300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   Discrete Mathematics BCSC 0010</vt:lpstr>
      <vt:lpstr> </vt:lpstr>
      <vt:lpstr> </vt:lpstr>
      <vt:lpstr> </vt:lpstr>
      <vt:lpstr> </vt:lpstr>
      <vt:lpstr> </vt:lpstr>
      <vt:lpstr> </vt:lpstr>
      <vt:lpstr> </vt:lpstr>
      <vt:lpstr>Find Critical row</vt:lpstr>
      <vt:lpstr>Check Critical row</vt:lpstr>
      <vt:lpstr> </vt:lpstr>
      <vt:lpstr> </vt:lpstr>
      <vt:lpstr> </vt:lpstr>
      <vt:lpstr> </vt:lpstr>
      <vt:lpstr> </vt:lpstr>
      <vt:lpstr> </vt:lpstr>
      <vt:lpstr>Quiz 5</vt:lpstr>
      <vt:lpstr>Quiz 5</vt:lpstr>
      <vt:lpstr>Quiz 6 </vt:lpstr>
      <vt:lpstr>Quiz 6</vt:lpstr>
      <vt:lpstr>Argument</vt:lpstr>
      <vt:lpstr>Example </vt:lpstr>
      <vt:lpstr>Validity of Arguments</vt:lpstr>
      <vt:lpstr>Argument form</vt:lpstr>
      <vt:lpstr>Example</vt:lpstr>
      <vt:lpstr>Rules of Inference</vt:lpstr>
      <vt:lpstr>Example</vt:lpstr>
      <vt:lpstr>Example</vt:lpstr>
      <vt:lpstr>Slide 29</vt:lpstr>
      <vt:lpstr>Example</vt:lpstr>
      <vt:lpstr>Slide 31</vt:lpstr>
      <vt:lpstr>Example</vt:lpstr>
      <vt:lpstr>Slide 33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 BCSC 0010</dc:title>
  <dc:creator>swati saxena</dc:creator>
  <cp:lastModifiedBy>NEETU</cp:lastModifiedBy>
  <cp:revision>121</cp:revision>
  <dcterms:created xsi:type="dcterms:W3CDTF">2020-10-21T09:54:33Z</dcterms:created>
  <dcterms:modified xsi:type="dcterms:W3CDTF">2021-04-05T08:47:53Z</dcterms:modified>
</cp:coreProperties>
</file>