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0" r:id="rId3"/>
    <p:sldId id="272" r:id="rId4"/>
    <p:sldId id="271" r:id="rId5"/>
    <p:sldId id="274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4E7-A865-4725-AAF1-4241EF5DB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9746-6B25-441A-93A2-029D419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B3BE-7F21-481C-9C4D-CBFEFDE0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9D6A-CCFD-42AE-A855-299ACEF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6D1F-EC0E-497D-9784-E199F0D6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309-90E8-4640-8F01-511B2B16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D53B-EC92-4545-9D42-7E24355D1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ACAE-3878-4CFA-AC84-44829FA2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BA4E-513B-41C8-9ED1-36084391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559E-0027-4903-915F-440DEC13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57521-3152-4508-B37D-D20ED97CC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47AB-7D19-41EF-B2B0-376A4734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7A52-8586-4A0F-8648-9A556022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CAFE-0CE6-4D84-9CE7-3A36196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2333-3167-4AD9-A6BB-6DDB5578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EF5B-C42E-4F9B-88DC-7079849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DE7D-BB65-44CB-A636-4433406B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A0AC-37FA-4D02-9393-F0034CE5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720B-4519-45B8-AF7A-DE78A20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2DE1-8891-4749-856E-B5C5C78E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795-5D0C-4613-A0E7-B9CD7BB3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F46E-FE6F-4E27-9DA1-A2C080B6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0B2B-EF7C-4C3C-9305-A4F94BE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EB05-5D24-45F4-B1CE-3BD1995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4E70-75C7-4A77-A2EE-575E26DD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ABF-4F4E-43AC-AFDD-94BF2CE4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5848-6EAD-4662-BF07-5B02D30A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BCB8-5DB2-4CA7-AE4D-F0E3040C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01A4-FFAF-4458-977D-79C0414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CE60B-E3FB-4273-95D0-36855F9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D182-ED9C-4273-B136-4F792B50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AB-4DE8-490E-8E2D-52979EA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02C2-B34A-456B-9095-BB9FA5C2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FC76-CF0E-4A31-B7C5-AB151E3D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AEAA-6D0B-41FF-B47B-0D4AD3C49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CE938-BC11-488D-8AEC-1636BE10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4BE01-31B6-4E26-8E69-B3BB021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B694B-4771-4843-88EB-E6705CA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C8CA-6898-448C-9C31-5C8DFE05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1C2C-FEDD-4B64-9110-61B1F7E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BCEDD-F4DA-45B5-B380-CB3D95A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7369-8480-4D4B-A157-1399038D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0839-7B15-4240-A50C-2ED2F834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C94D3-8622-4621-8B18-839343D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A37A8-FE4F-4D19-A802-6287015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610E-C5B3-4E91-8270-76C4E0EA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8EED-A233-40FE-B0F1-1A38A29D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B6E7-2A4E-4119-B78D-A3181994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9303-5A68-4E37-A7BA-66AF8DEC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DE9F-84DD-42AA-B351-A1D53A0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8E550-A69A-4A7E-94CE-57AD5267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F702-AF5F-4600-9DD1-6EDB5D50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DEC3-DE33-4093-BA35-C93A5E4C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24069-7E71-489D-A2D8-F09575BB8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B043-2933-4055-B7B2-DF2902D2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D5CE-EB8B-4F3A-976E-AC1B2BC3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E8FD-C9B4-49EF-8686-005B6AC0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794D1-D127-4FEF-8B31-B63AA7B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27BE7-AE17-4DAA-8410-008162B3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E365-2BCE-4E2A-B884-38D4B670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3751-7ECF-42E3-B8F9-62DAA64D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3E5E-84AC-45A2-BD9E-4BE8E29CD01B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3624-03F9-46D3-98CC-ABA1DE30C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1A1-4B5D-4A66-B68C-A14053A3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5511A-9B1F-4606-A804-320B41D33140}"/>
              </a:ext>
            </a:extLst>
          </p:cNvPr>
          <p:cNvSpPr/>
          <p:nvPr userDrawn="1"/>
        </p:nvSpPr>
        <p:spPr>
          <a:xfrm>
            <a:off x="10550770" y="17584"/>
            <a:ext cx="1623646" cy="81768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Arguments</a:t>
            </a:r>
          </a:p>
          <a:p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Resolution Principle)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11513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F1DD-9E50-48EB-9465-571490F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IN" b="1" dirty="0"/>
              <a:t>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4C3E-7401-4CED-B9EC-B9FC90F8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Literal: </a:t>
            </a:r>
            <a:r>
              <a:rPr lang="en-IN" dirty="0"/>
              <a:t>A variable or negation of a variable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Clause : </a:t>
            </a:r>
            <a:r>
              <a:rPr lang="en-IN" dirty="0"/>
              <a:t>Disjunction of literals</a:t>
            </a:r>
          </a:p>
          <a:p>
            <a:pPr algn="l"/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</a:rPr>
              <a:t>Resolution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rule</a:t>
            </a:r>
            <a:r>
              <a:rPr lang="en-US" b="0" i="0" u="none" strike="noStrike" baseline="0" dirty="0">
                <a:latin typeface="HiddenHorzOCR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of inference is based on the tautology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final disjunction in the resolution rule,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r,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resolvent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A8F9F-C31C-4D8E-B31B-E514BB8B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4360052"/>
            <a:ext cx="4301544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DB7-CE85-4B78-8052-E1D025B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Argument validity by 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0C1-1FCF-4D84-AFA5-E32110D2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3200" dirty="0"/>
              <a:t>Consider an argument where p1,p2,….,</a:t>
            </a:r>
            <a:r>
              <a:rPr lang="en-IN" sz="3200" dirty="0" err="1"/>
              <a:t>pn</a:t>
            </a:r>
            <a:r>
              <a:rPr lang="en-IN" sz="3200" dirty="0"/>
              <a:t> are premises and C is the conclusion.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To prove the validity of the argument by resolution principle,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/>
              <a:t>     Put </a:t>
            </a:r>
            <a:r>
              <a:rPr lang="en-IN" sz="3200" dirty="0"/>
              <a:t>p1,p2…,</a:t>
            </a:r>
            <a:r>
              <a:rPr lang="en-IN" sz="3200" dirty="0" err="1"/>
              <a:t>pn</a:t>
            </a:r>
            <a:r>
              <a:rPr lang="en-IN" sz="3200" dirty="0"/>
              <a:t> in clause form and add to it ~C in clause form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     From this sequence if     (</a:t>
            </a:r>
            <a:r>
              <a:rPr lang="en-IN" sz="3200" dirty="0">
                <a:solidFill>
                  <a:srgbClr val="00B050"/>
                </a:solidFill>
              </a:rPr>
              <a:t>empty clause </a:t>
            </a:r>
            <a:r>
              <a:rPr lang="en-IN" sz="3200" dirty="0"/>
              <a:t>) can be derived , the         </a:t>
            </a:r>
            <a:r>
              <a:rPr lang="en-IN" sz="3200" dirty="0">
                <a:solidFill>
                  <a:srgbClr val="FF0000"/>
                </a:solidFill>
              </a:rPr>
              <a:t>argument is 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19297-FAD0-44F3-9953-8B9A58DBE8D8}"/>
              </a:ext>
            </a:extLst>
          </p:cNvPr>
          <p:cNvSpPr/>
          <p:nvPr/>
        </p:nvSpPr>
        <p:spPr>
          <a:xfrm>
            <a:off x="4856085" y="5239161"/>
            <a:ext cx="97655" cy="22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A385-A043-4F27-9DBF-7AD7E8C2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109B-A5AD-45A6-B2FE-C2F58B14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Modus Ponens 	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Validity Proof:</a:t>
            </a:r>
          </a:p>
          <a:p>
            <a:pPr lvl="5"/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12753-268A-4DC8-936C-64C93E8E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5"/>
          <a:stretch/>
        </p:blipFill>
        <p:spPr>
          <a:xfrm>
            <a:off x="891048" y="2641440"/>
            <a:ext cx="5745562" cy="70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BEBFC-EB93-4B25-8C2A-756FE93A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3870">
            <a:off x="4871631" y="1045346"/>
            <a:ext cx="1030310" cy="1238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6303B-3D28-427F-9392-55B98B6B4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4"/>
          <a:stretch/>
        </p:blipFill>
        <p:spPr>
          <a:xfrm>
            <a:off x="547040" y="3509149"/>
            <a:ext cx="11508836" cy="2882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8616A-184F-4555-9CA8-BEF685868C10}"/>
              </a:ext>
            </a:extLst>
          </p:cNvPr>
          <p:cNvSpPr txBox="1"/>
          <p:nvPr/>
        </p:nvSpPr>
        <p:spPr>
          <a:xfrm>
            <a:off x="6758125" y="5884333"/>
            <a:ext cx="5164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Hence the argument is valid</a:t>
            </a:r>
          </a:p>
        </p:txBody>
      </p:sp>
    </p:spTree>
    <p:extLst>
      <p:ext uri="{BB962C8B-B14F-4D97-AF65-F5344CB8AC3E}">
        <p14:creationId xmlns:p14="http://schemas.microsoft.com/office/powerpoint/2010/main" val="35324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894-5829-49F2-88C6-18E59E1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60938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D98E0-FAE8-40CA-BABA-A1EA4B90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t="7171" b="70359"/>
          <a:stretch/>
        </p:blipFill>
        <p:spPr>
          <a:xfrm>
            <a:off x="284085" y="1376039"/>
            <a:ext cx="11620870" cy="1012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160E3E-FA03-4414-A268-A73EE95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5" r="46434"/>
          <a:stretch/>
        </p:blipFill>
        <p:spPr>
          <a:xfrm>
            <a:off x="722790" y="3133817"/>
            <a:ext cx="7551198" cy="3124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38CAEC-B85B-4085-B387-82247E65A491}"/>
              </a:ext>
            </a:extLst>
          </p:cNvPr>
          <p:cNvSpPr txBox="1"/>
          <p:nvPr/>
        </p:nvSpPr>
        <p:spPr>
          <a:xfrm>
            <a:off x="10548891" y="5935591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01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2DEBD-D1F2-41B0-8771-B3CF3B7F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2" t="36186" r="49929" b="43095"/>
          <a:stretch/>
        </p:blipFill>
        <p:spPr>
          <a:xfrm>
            <a:off x="754602" y="1056443"/>
            <a:ext cx="6942338" cy="18835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5C4C7D8-7701-4B37-B694-A5B948E47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 t="56905" r="39082" b="17877"/>
          <a:stretch/>
        </p:blipFill>
        <p:spPr>
          <a:xfrm>
            <a:off x="843379" y="3428999"/>
            <a:ext cx="9123962" cy="2456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C1E55-A28F-4749-A015-EAFE1023CB50}"/>
              </a:ext>
            </a:extLst>
          </p:cNvPr>
          <p:cNvSpPr txBox="1"/>
          <p:nvPr/>
        </p:nvSpPr>
        <p:spPr>
          <a:xfrm>
            <a:off x="10646545" y="5885894"/>
            <a:ext cx="1000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19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0B41D11-593A-4852-A9C9-A2B0F6C0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82133" r="12700"/>
          <a:stretch/>
        </p:blipFill>
        <p:spPr>
          <a:xfrm>
            <a:off x="1083075" y="1209977"/>
            <a:ext cx="9525741" cy="1417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FA5398-A347-4353-8309-599F2D0C7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25"/>
          <a:stretch/>
        </p:blipFill>
        <p:spPr>
          <a:xfrm>
            <a:off x="909684" y="2572307"/>
            <a:ext cx="4567838" cy="1103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6AAD80-0AC7-40CA-93C9-E6C1164D094C}"/>
              </a:ext>
            </a:extLst>
          </p:cNvPr>
          <p:cNvSpPr txBox="1"/>
          <p:nvPr/>
        </p:nvSpPr>
        <p:spPr>
          <a:xfrm>
            <a:off x="1083075" y="42302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Hence the argument is valid</a:t>
            </a:r>
          </a:p>
        </p:txBody>
      </p:sp>
    </p:spTree>
    <p:extLst>
      <p:ext uri="{BB962C8B-B14F-4D97-AF65-F5344CB8AC3E}">
        <p14:creationId xmlns:p14="http://schemas.microsoft.com/office/powerpoint/2010/main" val="20838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HiddenHorzOCR</vt:lpstr>
      <vt:lpstr>Times New Roman</vt:lpstr>
      <vt:lpstr>Office Theme</vt:lpstr>
      <vt:lpstr>   Discrete Mathematics BCSC 0010</vt:lpstr>
      <vt:lpstr>Resolution Principle</vt:lpstr>
      <vt:lpstr>Argument validity by Resolution Principle</vt:lpstr>
      <vt:lpstr>Example 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Discrete Mathematics BCSC 0010</dc:title>
  <dc:creator>swati saxena</dc:creator>
  <cp:lastModifiedBy>swati saxena</cp:lastModifiedBy>
  <cp:revision>2</cp:revision>
  <dcterms:created xsi:type="dcterms:W3CDTF">2020-11-27T05:54:30Z</dcterms:created>
  <dcterms:modified xsi:type="dcterms:W3CDTF">2020-12-08T08:25:30Z</dcterms:modified>
</cp:coreProperties>
</file>