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57" r:id="rId3"/>
    <p:sldId id="258" r:id="rId4"/>
    <p:sldId id="259" r:id="rId5"/>
    <p:sldId id="266" r:id="rId6"/>
    <p:sldId id="262" r:id="rId7"/>
    <p:sldId id="263" r:id="rId8"/>
    <p:sldId id="265" r:id="rId9"/>
    <p:sldId id="302" r:id="rId10"/>
    <p:sldId id="267" r:id="rId11"/>
    <p:sldId id="298" r:id="rId12"/>
    <p:sldId id="297" r:id="rId13"/>
    <p:sldId id="268" r:id="rId14"/>
    <p:sldId id="299" r:id="rId15"/>
    <p:sldId id="269" r:id="rId16"/>
    <p:sldId id="300" r:id="rId17"/>
    <p:sldId id="270" r:id="rId18"/>
    <p:sldId id="301" r:id="rId19"/>
    <p:sldId id="303" r:id="rId20"/>
    <p:sldId id="304" r:id="rId21"/>
    <p:sldId id="271" r:id="rId22"/>
    <p:sldId id="272" r:id="rId23"/>
    <p:sldId id="308" r:id="rId24"/>
    <p:sldId id="273" r:id="rId25"/>
    <p:sldId id="305" r:id="rId26"/>
    <p:sldId id="274" r:id="rId27"/>
    <p:sldId id="275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FDC0-A0A8-4FCE-B327-D16AC91E150B}" type="datetimeFigureOut">
              <a:rPr lang="en-IN" smtClean="0"/>
              <a:pPr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0058-6F56-47E4-A5E2-5F7BADD9C4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FDC0-A0A8-4FCE-B327-D16AC91E150B}" type="datetimeFigureOut">
              <a:rPr lang="en-IN" smtClean="0"/>
              <a:pPr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0058-6F56-47E4-A5E2-5F7BADD9C4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FDC0-A0A8-4FCE-B327-D16AC91E150B}" type="datetimeFigureOut">
              <a:rPr lang="en-IN" smtClean="0"/>
              <a:pPr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0058-6F56-47E4-A5E2-5F7BADD9C4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FDC0-A0A8-4FCE-B327-D16AC91E150B}" type="datetimeFigureOut">
              <a:rPr lang="en-IN" smtClean="0"/>
              <a:pPr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0058-6F56-47E4-A5E2-5F7BADD9C4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FDC0-A0A8-4FCE-B327-D16AC91E150B}" type="datetimeFigureOut">
              <a:rPr lang="en-IN" smtClean="0"/>
              <a:pPr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0058-6F56-47E4-A5E2-5F7BADD9C4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FDC0-A0A8-4FCE-B327-D16AC91E150B}" type="datetimeFigureOut">
              <a:rPr lang="en-IN" smtClean="0"/>
              <a:pPr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0058-6F56-47E4-A5E2-5F7BADD9C4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FDC0-A0A8-4FCE-B327-D16AC91E150B}" type="datetimeFigureOut">
              <a:rPr lang="en-IN" smtClean="0"/>
              <a:pPr/>
              <a:t>13-01-2022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0058-6F56-47E4-A5E2-5F7BADD9C4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FDC0-A0A8-4FCE-B327-D16AC91E150B}" type="datetimeFigureOut">
              <a:rPr lang="en-IN" smtClean="0"/>
              <a:pPr/>
              <a:t>13-01-2022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0058-6F56-47E4-A5E2-5F7BADD9C4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FDC0-A0A8-4FCE-B327-D16AC91E150B}" type="datetimeFigureOut">
              <a:rPr lang="en-IN" smtClean="0"/>
              <a:pPr/>
              <a:t>13-01-2022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0058-6F56-47E4-A5E2-5F7BADD9C4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FDC0-A0A8-4FCE-B327-D16AC91E150B}" type="datetimeFigureOut">
              <a:rPr lang="en-IN" smtClean="0"/>
              <a:pPr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0058-6F56-47E4-A5E2-5F7BADD9C4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FDC0-A0A8-4FCE-B327-D16AC91E150B}" type="datetimeFigureOut">
              <a:rPr lang="en-IN" smtClean="0"/>
              <a:pPr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0058-6F56-47E4-A5E2-5F7BADD9C4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8FDC0-A0A8-4FCE-B327-D16AC91E150B}" type="datetimeFigureOut">
              <a:rPr lang="en-IN" smtClean="0"/>
              <a:pPr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80058-6F56-47E4-A5E2-5F7BADD9C4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050CF-53DE-4019-9D53-8156BA0BB5C7}"/>
              </a:ext>
            </a:extLst>
          </p:cNvPr>
          <p:cNvSpPr/>
          <p:nvPr userDrawn="1"/>
        </p:nvSpPr>
        <p:spPr>
          <a:xfrm>
            <a:off x="7560840" y="32867"/>
            <a:ext cx="1547664" cy="731837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2839046"/>
          </a:xfrm>
        </p:spPr>
        <p:txBody>
          <a:bodyPr>
            <a:normAutofit fontScale="90000"/>
          </a:bodyPr>
          <a:lstStyle/>
          <a:p>
            <a: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b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b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Theory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532" y="4538068"/>
            <a:ext cx="6858000" cy="124182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(Introduction to algebra)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en-US" sz="4800" b="1" dirty="0">
                <a:cs typeface="Times New Roman" pitchFamily="16" charset="0"/>
              </a:rPr>
              <a:t>Closure Property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4700" b="1" dirty="0">
              <a:cs typeface="Times New Roman" pitchFamily="16" charset="0"/>
            </a:endParaRPr>
          </a:p>
          <a:p>
            <a:pPr algn="just"/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Closure Property</a:t>
            </a:r>
            <a:r>
              <a:rPr lang="en-IN" dirty="0"/>
              <a:t> states that when you perform an </a:t>
            </a:r>
            <a:r>
              <a:rPr lang="en-IN" dirty="0">
                <a:solidFill>
                  <a:srgbClr val="FF0000"/>
                </a:solidFill>
              </a:rPr>
              <a:t>operation</a:t>
            </a:r>
            <a:r>
              <a:rPr lang="en-IN" dirty="0"/>
              <a:t> (such as addition, multiplication, etc.) on any two numbers in a set, the</a:t>
            </a:r>
            <a:r>
              <a:rPr lang="en-IN" dirty="0">
                <a:solidFill>
                  <a:srgbClr val="00B050"/>
                </a:solidFill>
              </a:rPr>
              <a:t> result </a:t>
            </a:r>
            <a:r>
              <a:rPr lang="en-IN" dirty="0"/>
              <a:t>of the computation is another number in the </a:t>
            </a:r>
            <a:r>
              <a:rPr lang="en-IN" dirty="0">
                <a:solidFill>
                  <a:srgbClr val="00B050"/>
                </a:solidFill>
              </a:rPr>
              <a:t>same set . </a:t>
            </a:r>
          </a:p>
          <a:p>
            <a:pPr algn="just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itchFamily="16" charset="0"/>
              </a:rPr>
              <a:t>Closure Property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/>
              <a:t>Suppose </a:t>
            </a:r>
            <a:r>
              <a:rPr lang="en-IN" sz="4000" i="1" dirty="0"/>
              <a:t>A is a set with an operation ∗. Then A is said to be closed under ∗ </a:t>
            </a:r>
            <a:r>
              <a:rPr lang="en-US" sz="4000" dirty="0">
                <a:cs typeface="Times New Roman" pitchFamily="16" charset="0"/>
              </a:rPr>
              <a:t>if</a:t>
            </a:r>
          </a:p>
          <a:p>
            <a:pPr marL="447675" indent="-447675" algn="just">
              <a:lnSpc>
                <a:spcPct val="90000"/>
              </a:lnSpc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4000" dirty="0">
                <a:cs typeface="Times New Roman" pitchFamily="16" charset="0"/>
              </a:rPr>
              <a:t>        a * b </a:t>
            </a:r>
            <a:r>
              <a:rPr lang="en-US" sz="4000" dirty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4000" dirty="0">
                <a:cs typeface="Times New Roman" pitchFamily="16" charset="0"/>
              </a:rPr>
              <a:t> A     for all     a, b </a:t>
            </a:r>
            <a:r>
              <a:rPr lang="en-US" sz="4000" dirty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4000" dirty="0">
                <a:cs typeface="Times New Roman" pitchFamily="16" charset="0"/>
              </a:rPr>
              <a:t> A</a:t>
            </a:r>
          </a:p>
          <a:p>
            <a:pPr marL="447675" indent="-447675" algn="just">
              <a:lnSpc>
                <a:spcPct val="90000"/>
              </a:lnSpc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Example 1:</a:t>
            </a:r>
            <a:r>
              <a:rPr lang="en-IN" dirty="0"/>
              <a:t> Adding two real numbers produces another real number</a:t>
            </a:r>
          </a:p>
          <a:p>
            <a:pPr algn="just"/>
            <a:r>
              <a:rPr lang="en-IN" dirty="0"/>
              <a:t>15+6=21</a:t>
            </a:r>
          </a:p>
          <a:p>
            <a:pPr algn="just"/>
            <a:r>
              <a:rPr lang="en-IN" dirty="0"/>
              <a:t>The number "21" is a real number.</a:t>
            </a:r>
          </a:p>
          <a:p>
            <a:pPr algn="just"/>
            <a:endParaRPr lang="en-IN" dirty="0"/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Example 2:</a:t>
            </a:r>
            <a:r>
              <a:rPr lang="en-IN" dirty="0"/>
              <a:t> Multiplying two real numbers produces another real number</a:t>
            </a:r>
          </a:p>
          <a:p>
            <a:pPr algn="just"/>
            <a:r>
              <a:rPr lang="en-IN" dirty="0"/>
              <a:t>-3x5=-15</a:t>
            </a:r>
          </a:p>
          <a:p>
            <a:pPr algn="just"/>
            <a:r>
              <a:rPr lang="en-IN" dirty="0"/>
              <a:t>The number “-15" is a real number.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dirty="0"/>
              <a:t>Consider the set N of positive integers.</a:t>
            </a:r>
          </a:p>
          <a:p>
            <a:pPr algn="just">
              <a:buNone/>
            </a:pPr>
            <a:r>
              <a:rPr lang="en-IN" dirty="0"/>
              <a:t>   Addition (+) and multiplication (×) are </a:t>
            </a:r>
            <a:r>
              <a:rPr lang="en-IN" dirty="0">
                <a:solidFill>
                  <a:srgbClr val="00B050"/>
                </a:solidFill>
              </a:rPr>
              <a:t>closed operations</a:t>
            </a:r>
            <a:r>
              <a:rPr lang="en-IN" dirty="0"/>
              <a:t> on N. 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r>
              <a:rPr lang="en-IN" dirty="0"/>
              <a:t>    2+9=11,    11 belongs to set N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r>
              <a:rPr lang="en-IN" dirty="0"/>
              <a:t>    2x9=18   , 18 belongs to set N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r>
              <a:rPr lang="en-IN" dirty="0">
                <a:solidFill>
                  <a:srgbClr val="00B050"/>
                </a:solidFill>
              </a:rPr>
              <a:t>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/>
              <a:t>However, subtraction (−) and division (/) </a:t>
            </a:r>
            <a:r>
              <a:rPr lang="en-IN" dirty="0">
                <a:solidFill>
                  <a:srgbClr val="00B050"/>
                </a:solidFill>
              </a:rPr>
              <a:t>are not closed operations </a:t>
            </a:r>
            <a:r>
              <a:rPr lang="en-IN" dirty="0"/>
              <a:t>on N since the difference and the quotient of positive integers need not be positive integers.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r>
              <a:rPr lang="en-IN" dirty="0" err="1"/>
              <a:t>Eg</a:t>
            </a:r>
            <a:r>
              <a:rPr lang="en-IN" dirty="0"/>
              <a:t>. </a:t>
            </a:r>
          </a:p>
          <a:p>
            <a:pPr algn="just">
              <a:buNone/>
            </a:pPr>
            <a:r>
              <a:rPr lang="en-IN" dirty="0"/>
              <a:t>  2 − 9=-7, 7/3=2.33,      -7 and 2.33 does not belong to 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dirty="0"/>
              <a:t> Let </a:t>
            </a:r>
            <a:r>
              <a:rPr lang="en-IN" i="1" dirty="0"/>
              <a:t>A and B denote, respectively, the set of even and odd positive integers. </a:t>
            </a:r>
          </a:p>
          <a:p>
            <a:pPr algn="just"/>
            <a:r>
              <a:rPr lang="en-IN" i="1" dirty="0"/>
              <a:t>Then </a:t>
            </a:r>
            <a:r>
              <a:rPr lang="en-IN" i="1" dirty="0">
                <a:solidFill>
                  <a:srgbClr val="FF0000"/>
                </a:solidFill>
              </a:rPr>
              <a:t>A is closed under addition </a:t>
            </a:r>
            <a:r>
              <a:rPr lang="en-IN" dirty="0">
                <a:solidFill>
                  <a:srgbClr val="FF0000"/>
                </a:solidFill>
              </a:rPr>
              <a:t>and multiplication </a:t>
            </a:r>
            <a:r>
              <a:rPr lang="en-IN" dirty="0"/>
              <a:t>since the sum and product of any even numbers are even. </a:t>
            </a:r>
          </a:p>
          <a:p>
            <a:r>
              <a:rPr lang="en-IN" dirty="0"/>
              <a:t>2+4=6(even positive integer)</a:t>
            </a:r>
          </a:p>
          <a:p>
            <a:r>
              <a:rPr lang="en-IN" dirty="0"/>
              <a:t>2x4=8(even positive integer)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On the other hand, </a:t>
            </a:r>
            <a:r>
              <a:rPr lang="en-IN" i="1" dirty="0">
                <a:solidFill>
                  <a:srgbClr val="FF0000"/>
                </a:solidFill>
              </a:rPr>
              <a:t>B is closed </a:t>
            </a:r>
            <a:r>
              <a:rPr lang="en-IN" dirty="0">
                <a:solidFill>
                  <a:srgbClr val="FF0000"/>
                </a:solidFill>
              </a:rPr>
              <a:t>under multiplication but not addition </a:t>
            </a:r>
          </a:p>
          <a:p>
            <a:endParaRPr lang="en-IN" dirty="0"/>
          </a:p>
          <a:p>
            <a:r>
              <a:rPr lang="en-IN" dirty="0"/>
              <a:t>3 + 5 = 8 (not odd positive integer)</a:t>
            </a:r>
          </a:p>
          <a:p>
            <a:r>
              <a:rPr lang="en-IN" dirty="0"/>
              <a:t>3x5=15 (odd positive integer)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itchFamily="16" charset="0"/>
              </a:rPr>
              <a:t>Associative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800" dirty="0"/>
              <a:t>An operation ∗ on a set </a:t>
            </a:r>
            <a:r>
              <a:rPr lang="en-IN" sz="2800" i="1" dirty="0"/>
              <a:t>S is said to be associative or to satisfy </a:t>
            </a:r>
            <a:r>
              <a:rPr lang="en-IN" sz="2800" i="1" dirty="0">
                <a:solidFill>
                  <a:srgbClr val="00B050"/>
                </a:solidFill>
              </a:rPr>
              <a:t>the Associative Law </a:t>
            </a:r>
            <a:r>
              <a:rPr lang="en-IN" sz="2800" i="1" dirty="0"/>
              <a:t>if, for any elements a, b, c in S, we have</a:t>
            </a:r>
            <a:r>
              <a:rPr lang="pt-BR" sz="2800" i="1" dirty="0"/>
              <a:t>    (a ∗ b) ∗ c = a ∗ (b ∗ c) </a:t>
            </a:r>
          </a:p>
          <a:p>
            <a:pPr algn="just"/>
            <a:r>
              <a:rPr lang="en-IN" sz="2800" dirty="0"/>
              <a:t>The associative property always involves 3 or more numbers. </a:t>
            </a:r>
          </a:p>
          <a:p>
            <a:pPr algn="just"/>
            <a:r>
              <a:rPr lang="en-IN" sz="2800" dirty="0"/>
              <a:t>The numbers grouped within a parenthesis, are considered as one unit. </a:t>
            </a:r>
          </a:p>
          <a:p>
            <a:pPr algn="just"/>
            <a:r>
              <a:rPr lang="en-IN" sz="2800" dirty="0"/>
              <a:t> </a:t>
            </a:r>
            <a:r>
              <a:rPr lang="en-IN" sz="2800" b="1" dirty="0">
                <a:solidFill>
                  <a:srgbClr val="FF0000"/>
                </a:solidFill>
              </a:rPr>
              <a:t>Addition and multiplication </a:t>
            </a:r>
            <a:r>
              <a:rPr lang="en-IN" sz="2800" dirty="0"/>
              <a:t>are associative.</a:t>
            </a:r>
          </a:p>
          <a:p>
            <a:pPr algn="just"/>
            <a:r>
              <a:rPr lang="en-IN" sz="2800" dirty="0"/>
              <a:t>However, subtraction and division are not associative.</a:t>
            </a:r>
            <a:endParaRPr lang="pt-BR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itchFamily="16" charset="0"/>
              </a:rPr>
              <a:t>Associative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According to the associative property of </a:t>
            </a:r>
            <a:r>
              <a:rPr lang="en-IN" b="1" dirty="0"/>
              <a:t>addition,</a:t>
            </a:r>
            <a:r>
              <a:rPr lang="en-IN" dirty="0"/>
              <a:t> the sum of three or more numbers remains the same regardless of how the numbers are grouped.</a:t>
            </a:r>
          </a:p>
          <a:p>
            <a:endParaRPr lang="en-IN" dirty="0"/>
          </a:p>
          <a:p>
            <a:r>
              <a:rPr lang="en-IN" dirty="0"/>
              <a:t>( </a:t>
            </a:r>
            <a:r>
              <a:rPr lang="en-IN" b="1" dirty="0"/>
              <a:t>75</a:t>
            </a:r>
            <a:r>
              <a:rPr lang="en-IN" dirty="0"/>
              <a:t> + </a:t>
            </a:r>
            <a:r>
              <a:rPr lang="en-IN" b="1" dirty="0"/>
              <a:t>81</a:t>
            </a:r>
            <a:r>
              <a:rPr lang="en-IN" dirty="0"/>
              <a:t> ) + 34</a:t>
            </a:r>
          </a:p>
          <a:p>
            <a:r>
              <a:rPr lang="en-IN" dirty="0"/>
              <a:t>= </a:t>
            </a:r>
            <a:r>
              <a:rPr lang="en-IN" b="1" dirty="0"/>
              <a:t>166</a:t>
            </a:r>
            <a:r>
              <a:rPr lang="en-IN" dirty="0"/>
              <a:t> + 34</a:t>
            </a:r>
          </a:p>
          <a:p>
            <a:r>
              <a:rPr lang="en-IN" dirty="0"/>
              <a:t>= 200</a:t>
            </a:r>
          </a:p>
          <a:p>
            <a:endParaRPr lang="en-IN" dirty="0"/>
          </a:p>
          <a:p>
            <a:r>
              <a:rPr lang="en-IN" dirty="0"/>
              <a:t>75 + ( </a:t>
            </a:r>
            <a:r>
              <a:rPr lang="en-IN" b="1" dirty="0"/>
              <a:t>81</a:t>
            </a:r>
            <a:r>
              <a:rPr lang="en-IN" dirty="0"/>
              <a:t> + </a:t>
            </a:r>
            <a:r>
              <a:rPr lang="en-IN" b="1" dirty="0"/>
              <a:t>34</a:t>
            </a:r>
            <a:r>
              <a:rPr lang="en-IN" dirty="0"/>
              <a:t>)</a:t>
            </a:r>
          </a:p>
          <a:p>
            <a:r>
              <a:rPr lang="en-IN" dirty="0"/>
              <a:t>= 75 + </a:t>
            </a:r>
            <a:r>
              <a:rPr lang="en-IN" b="1" dirty="0"/>
              <a:t>125</a:t>
            </a:r>
            <a:endParaRPr lang="en-IN" dirty="0"/>
          </a:p>
          <a:p>
            <a:r>
              <a:rPr lang="en-IN" dirty="0"/>
              <a:t>= 200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itchFamily="16" charset="0"/>
              </a:rPr>
              <a:t>Associative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/>
              <a:t>associative property</a:t>
            </a:r>
            <a:r>
              <a:rPr lang="en-IN" dirty="0"/>
              <a:t> says that the way in which factors are grouped in a </a:t>
            </a:r>
            <a:r>
              <a:rPr lang="en-IN" b="1" dirty="0"/>
              <a:t>multiplication</a:t>
            </a:r>
            <a:r>
              <a:rPr lang="en-IN" dirty="0"/>
              <a:t> problem does not change the product.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Ex. (5x2)x3=5x(2x3)=30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To study a real world process or phenomenon, we can represent it by a suitable mathematical model.</a:t>
            </a:r>
          </a:p>
          <a:p>
            <a:pPr algn="just"/>
            <a:r>
              <a:rPr lang="en-IN" dirty="0"/>
              <a:t>Every such model is associated with some mathematical structure.</a:t>
            </a:r>
          </a:p>
          <a:p>
            <a:pPr algn="just"/>
            <a:r>
              <a:rPr lang="en-IN" dirty="0"/>
              <a:t>The mathematical structures are called algebras or </a:t>
            </a:r>
            <a:r>
              <a:rPr lang="en-IN" b="1" dirty="0"/>
              <a:t>algebraic structures.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itchFamily="16" charset="0"/>
              </a:rPr>
              <a:t>Associative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Subtraction and division are non-associative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 For example,</a:t>
            </a:r>
          </a:p>
          <a:p>
            <a:pPr algn="just"/>
            <a:r>
              <a:rPr lang="en-IN" i="1" dirty="0"/>
              <a:t>(8 − 4) − 3 = 1 but   8 − (4 − 3) = 7</a:t>
            </a:r>
          </a:p>
          <a:p>
            <a:pPr algn="just"/>
            <a:r>
              <a:rPr lang="en-IN" i="1" dirty="0"/>
              <a:t>(16/4)/2=2    but    16/(4/2)=8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Commutative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400" dirty="0"/>
              <a:t>An operation ∗ on a set </a:t>
            </a:r>
            <a:r>
              <a:rPr lang="en-IN" sz="4400" i="1" dirty="0"/>
              <a:t>S is said to be commutative or satisfy the </a:t>
            </a:r>
            <a:r>
              <a:rPr lang="en-IN" sz="4400" i="1" dirty="0">
                <a:solidFill>
                  <a:srgbClr val="FF0000"/>
                </a:solidFill>
              </a:rPr>
              <a:t>Commutative Law </a:t>
            </a:r>
            <a:r>
              <a:rPr lang="en-IN" sz="4400" i="1" dirty="0"/>
              <a:t>if, for any elements a, b in S,  a ∗ b = b ∗ a</a:t>
            </a:r>
            <a:endParaRPr lang="en-IN" sz="4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dirty="0"/>
              <a:t> </a:t>
            </a:r>
            <a:r>
              <a:rPr lang="en-IN" sz="4000" dirty="0"/>
              <a:t>Consider the set </a:t>
            </a:r>
            <a:r>
              <a:rPr lang="en-IN" sz="4000" b="1" dirty="0"/>
              <a:t>Z of integers. </a:t>
            </a:r>
          </a:p>
          <a:p>
            <a:pPr algn="just"/>
            <a:r>
              <a:rPr lang="en-IN" sz="4000" dirty="0">
                <a:solidFill>
                  <a:srgbClr val="FF0000"/>
                </a:solidFill>
              </a:rPr>
              <a:t>Addition and multiplication </a:t>
            </a:r>
            <a:r>
              <a:rPr lang="en-IN" sz="4000" dirty="0"/>
              <a:t>of integers are </a:t>
            </a:r>
            <a:r>
              <a:rPr lang="en-IN" sz="4000" dirty="0">
                <a:solidFill>
                  <a:srgbClr val="FF0000"/>
                </a:solidFill>
              </a:rPr>
              <a:t>commutative. </a:t>
            </a:r>
          </a:p>
          <a:p>
            <a:pPr algn="just"/>
            <a:r>
              <a:rPr lang="en-IN" sz="4000" dirty="0">
                <a:solidFill>
                  <a:srgbClr val="00B050"/>
                </a:solidFill>
              </a:rPr>
              <a:t>4+5=5+4 =9</a:t>
            </a:r>
          </a:p>
          <a:p>
            <a:pPr algn="just"/>
            <a:r>
              <a:rPr lang="en-IN" sz="4000" dirty="0">
                <a:solidFill>
                  <a:srgbClr val="00B050"/>
                </a:solidFill>
              </a:rPr>
              <a:t>4x5=5x4=20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/>
              <a:t>Moreover, </a:t>
            </a:r>
            <a:r>
              <a:rPr lang="en-IN" sz="4000" dirty="0">
                <a:solidFill>
                  <a:srgbClr val="FF0000"/>
                </a:solidFill>
              </a:rPr>
              <a:t>subtraction and division are not commutative </a:t>
            </a:r>
          </a:p>
          <a:p>
            <a:pPr algn="just"/>
            <a:r>
              <a:rPr lang="en-IN" sz="4000" dirty="0"/>
              <a:t>3 − 7 ≠ 7 − 3</a:t>
            </a:r>
          </a:p>
          <a:p>
            <a:pPr algn="just"/>
            <a:r>
              <a:rPr lang="en-IN" sz="4000" dirty="0"/>
              <a:t>4/2 ≠  2/4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Identity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3600" b="1" dirty="0"/>
              <a:t>Law</a:t>
            </a:r>
            <a:r>
              <a:rPr lang="en-IN" sz="3600" dirty="0"/>
              <a:t> of </a:t>
            </a:r>
            <a:r>
              <a:rPr lang="en-IN" sz="3600" b="1" dirty="0"/>
              <a:t>identity</a:t>
            </a:r>
            <a:r>
              <a:rPr lang="en-IN" sz="3600" dirty="0"/>
              <a:t> states that each thing is identical with itself. Consider an operation ∗ on a set </a:t>
            </a:r>
            <a:r>
              <a:rPr lang="en-IN" sz="3600" i="1" dirty="0"/>
              <a:t>S. An element e in S is called an </a:t>
            </a:r>
            <a:r>
              <a:rPr lang="en-IN" sz="3600" i="1" dirty="0">
                <a:solidFill>
                  <a:srgbClr val="FF0000"/>
                </a:solidFill>
              </a:rPr>
              <a:t>identity element </a:t>
            </a:r>
            <a:r>
              <a:rPr lang="en-IN" sz="3600" i="1" dirty="0"/>
              <a:t>for ∗ if, for any element a in S,  </a:t>
            </a:r>
            <a:r>
              <a:rPr lang="en-IN" sz="3600" i="1" dirty="0">
                <a:solidFill>
                  <a:srgbClr val="FF0000"/>
                </a:solidFill>
              </a:rPr>
              <a:t>    a ∗ e = e ∗ a = a</a:t>
            </a:r>
          </a:p>
          <a:p>
            <a:pPr algn="just"/>
            <a:endParaRPr lang="en-IN" sz="3600" i="1" dirty="0">
              <a:solidFill>
                <a:srgbClr val="FF0000"/>
              </a:solidFill>
            </a:endParaRPr>
          </a:p>
          <a:p>
            <a:pPr algn="just"/>
            <a:r>
              <a:rPr lang="en-IN" sz="3600" dirty="0"/>
              <a:t>An element </a:t>
            </a:r>
            <a:r>
              <a:rPr lang="en-IN" sz="3600" i="1" dirty="0"/>
              <a:t>e is called a </a:t>
            </a:r>
            <a:r>
              <a:rPr lang="en-IN" sz="3600" i="1" dirty="0">
                <a:solidFill>
                  <a:srgbClr val="FF0000"/>
                </a:solidFill>
              </a:rPr>
              <a:t>left identity </a:t>
            </a:r>
            <a:r>
              <a:rPr lang="en-IN" sz="3600" i="1" dirty="0"/>
              <a:t>or a </a:t>
            </a:r>
            <a:r>
              <a:rPr lang="en-IN" sz="3600" i="1" dirty="0">
                <a:solidFill>
                  <a:srgbClr val="FF0000"/>
                </a:solidFill>
              </a:rPr>
              <a:t>right identity </a:t>
            </a:r>
            <a:r>
              <a:rPr lang="en-IN" sz="3600" i="1" dirty="0"/>
              <a:t>according as e ∗ a = a or </a:t>
            </a:r>
          </a:p>
          <a:p>
            <a:pPr algn="just">
              <a:buNone/>
            </a:pPr>
            <a:r>
              <a:rPr lang="en-IN" sz="3600" i="1" dirty="0"/>
              <a:t>   a ∗ e = a where a is any element in S. </a:t>
            </a:r>
          </a:p>
          <a:p>
            <a:endParaRPr lang="en-US" dirty="0">
              <a:cs typeface="Times New Roman" pitchFamily="16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/>
              <a:t>The </a:t>
            </a:r>
            <a:r>
              <a:rPr lang="en-IN" sz="4000" b="1" dirty="0"/>
              <a:t>additive identity</a:t>
            </a:r>
            <a:r>
              <a:rPr lang="en-IN" sz="4000" dirty="0"/>
              <a:t> is zero. Adding zero to a number doesn't change that number; it keeps its </a:t>
            </a:r>
            <a:r>
              <a:rPr lang="en-IN" sz="4000" b="1" dirty="0"/>
              <a:t>identity</a:t>
            </a:r>
            <a:r>
              <a:rPr lang="en-IN" sz="4000" dirty="0"/>
              <a:t>. </a:t>
            </a:r>
          </a:p>
          <a:p>
            <a:pPr algn="just"/>
            <a:r>
              <a:rPr lang="en-IN" sz="4000" dirty="0"/>
              <a:t>5+0=5</a:t>
            </a:r>
          </a:p>
          <a:p>
            <a:pPr algn="just"/>
            <a:r>
              <a:rPr lang="en-IN" sz="4000" dirty="0"/>
              <a:t>The </a:t>
            </a:r>
            <a:r>
              <a:rPr lang="en-IN" sz="4000" b="1" dirty="0"/>
              <a:t>multiplicative identity</a:t>
            </a:r>
            <a:r>
              <a:rPr lang="en-IN" sz="4000" dirty="0"/>
              <a:t> is one.</a:t>
            </a:r>
          </a:p>
          <a:p>
            <a:r>
              <a:rPr lang="en-IN" sz="4000" dirty="0"/>
              <a:t>5x1=5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3600" b="1" dirty="0"/>
              <a:t>Theorem:  </a:t>
            </a:r>
            <a:r>
              <a:rPr lang="en-IN" sz="3600" dirty="0"/>
              <a:t>Suppose </a:t>
            </a:r>
            <a:r>
              <a:rPr lang="en-IN" sz="3600" i="1" dirty="0"/>
              <a:t>e is a left identity and f is a right identity for an operation on a set S. Then e = f</a:t>
            </a:r>
          </a:p>
          <a:p>
            <a:pPr algn="just"/>
            <a:endParaRPr lang="en-IN" i="1" dirty="0"/>
          </a:p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b="1" dirty="0">
                <a:cs typeface="Times New Roman" pitchFamily="16" charset="0"/>
              </a:rPr>
              <a:t>  Note:</a:t>
            </a:r>
            <a:r>
              <a:rPr lang="en-US" dirty="0">
                <a:cs typeface="Times New Roman" pitchFamily="16" charset="0"/>
              </a:rPr>
              <a:t> For an algebraic system (A, *), the identity element, if exists, </a:t>
            </a:r>
            <a:r>
              <a:rPr lang="en-US" dirty="0">
                <a:solidFill>
                  <a:srgbClr val="FF0000"/>
                </a:solidFill>
                <a:cs typeface="Times New Roman" pitchFamily="16" charset="0"/>
              </a:rPr>
              <a:t>is unique</a:t>
            </a:r>
            <a:r>
              <a:rPr lang="en-US" dirty="0">
                <a:cs typeface="Times New Roman" pitchFamily="16" charset="0"/>
              </a:rPr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Inverses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Suppose an operation ∗ on a set </a:t>
            </a:r>
            <a:r>
              <a:rPr lang="en-IN" i="1" dirty="0"/>
              <a:t>S does have an </a:t>
            </a:r>
            <a:r>
              <a:rPr lang="en-IN" i="1" dirty="0">
                <a:solidFill>
                  <a:srgbClr val="00B050"/>
                </a:solidFill>
              </a:rPr>
              <a:t>identity element e</a:t>
            </a:r>
            <a:r>
              <a:rPr lang="en-IN" i="1" dirty="0"/>
              <a:t>. The </a:t>
            </a:r>
            <a:r>
              <a:rPr lang="en-IN" i="1" dirty="0">
                <a:solidFill>
                  <a:srgbClr val="FF0000"/>
                </a:solidFill>
              </a:rPr>
              <a:t>inverse </a:t>
            </a:r>
            <a:r>
              <a:rPr lang="en-IN" i="1" dirty="0"/>
              <a:t>of an element a in S is an </a:t>
            </a:r>
            <a:r>
              <a:rPr lang="en-IN" dirty="0">
                <a:solidFill>
                  <a:srgbClr val="FF0000"/>
                </a:solidFill>
              </a:rPr>
              <a:t>element </a:t>
            </a:r>
            <a:r>
              <a:rPr lang="en-IN" i="1" dirty="0">
                <a:solidFill>
                  <a:srgbClr val="FF0000"/>
                </a:solidFill>
              </a:rPr>
              <a:t>b</a:t>
            </a:r>
            <a:r>
              <a:rPr lang="en-IN" i="1" dirty="0"/>
              <a:t> such that</a:t>
            </a:r>
            <a:r>
              <a:rPr lang="pt-BR" i="1" dirty="0"/>
              <a:t>  </a:t>
            </a:r>
          </a:p>
          <a:p>
            <a:pPr algn="just">
              <a:buNone/>
            </a:pPr>
            <a:r>
              <a:rPr lang="pt-BR" i="1" dirty="0">
                <a:solidFill>
                  <a:srgbClr val="FF0000"/>
                </a:solidFill>
              </a:rPr>
              <a:t>    a ∗ b = b ∗ a = e</a:t>
            </a:r>
          </a:p>
          <a:p>
            <a:pPr algn="just"/>
            <a:r>
              <a:rPr lang="en-IN" i="1" dirty="0"/>
              <a:t>Observe that, if b is the </a:t>
            </a:r>
            <a:r>
              <a:rPr lang="en-IN" dirty="0"/>
              <a:t>inverse of </a:t>
            </a:r>
            <a:r>
              <a:rPr lang="en-IN" i="1" dirty="0"/>
              <a:t>a, then a is the inverse of b. Thus, the inverse is a </a:t>
            </a:r>
            <a:r>
              <a:rPr lang="en-IN" i="1" dirty="0">
                <a:solidFill>
                  <a:srgbClr val="00B050"/>
                </a:solidFill>
              </a:rPr>
              <a:t>symmetric relation</a:t>
            </a:r>
            <a:r>
              <a:rPr lang="en-IN" i="1" dirty="0"/>
              <a:t>, and we can say that the elements a and b are inverses.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b="1" dirty="0"/>
              <a:t>Consider the rational numbers Q. </a:t>
            </a:r>
          </a:p>
          <a:p>
            <a:pPr algn="just"/>
            <a:r>
              <a:rPr lang="en-IN" dirty="0"/>
              <a:t>Under addition, 0 is the identity element, and − 3 and 3 are </a:t>
            </a:r>
            <a:r>
              <a:rPr lang="en-IN" b="1" dirty="0">
                <a:solidFill>
                  <a:srgbClr val="FF0000"/>
                </a:solidFill>
              </a:rPr>
              <a:t>additive inverses</a:t>
            </a:r>
            <a:r>
              <a:rPr lang="en-IN" dirty="0"/>
              <a:t> since</a:t>
            </a:r>
          </a:p>
          <a:p>
            <a:pPr algn="just"/>
            <a:r>
              <a:rPr lang="en-IN" i="1" dirty="0">
                <a:solidFill>
                  <a:srgbClr val="00B050"/>
                </a:solidFill>
              </a:rPr>
              <a:t>(−3) + 3 = 3 + (−3) = 0</a:t>
            </a:r>
          </a:p>
          <a:p>
            <a:pPr algn="just"/>
            <a:r>
              <a:rPr lang="en-IN" dirty="0"/>
              <a:t>On the other hand, under multiplication, 1 is the identity element, and −3 and −1</a:t>
            </a:r>
            <a:r>
              <a:rPr lang="en-IN" i="1" dirty="0"/>
              <a:t>/3 are </a:t>
            </a:r>
            <a:r>
              <a:rPr lang="en-IN" b="1" dirty="0">
                <a:solidFill>
                  <a:srgbClr val="FF0000"/>
                </a:solidFill>
              </a:rPr>
              <a:t>multiplicative inverses </a:t>
            </a:r>
            <a:r>
              <a:rPr lang="en-IN" dirty="0"/>
              <a:t>since</a:t>
            </a:r>
          </a:p>
          <a:p>
            <a:pPr algn="just"/>
            <a:r>
              <a:rPr lang="en-IN" i="1" dirty="0">
                <a:solidFill>
                  <a:srgbClr val="00B050"/>
                </a:solidFill>
              </a:rPr>
              <a:t>(−3)(−1/3) = (−1/3)(−3)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 basic algebraic structures/systems are:</a:t>
            </a:r>
          </a:p>
          <a:p>
            <a:endParaRPr lang="en-IN" dirty="0"/>
          </a:p>
          <a:p>
            <a:pPr marL="447675" indent="-447675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 err="1"/>
              <a:t>Semigroups</a:t>
            </a:r>
            <a:endParaRPr lang="en-US" dirty="0"/>
          </a:p>
          <a:p>
            <a:pPr marL="447675" indent="-447675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 err="1"/>
              <a:t>Monoids</a:t>
            </a:r>
            <a:endParaRPr lang="en-US" dirty="0"/>
          </a:p>
          <a:p>
            <a:pPr marL="447675" indent="-447675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Groups</a:t>
            </a:r>
          </a:p>
          <a:p>
            <a:pPr marL="447675" indent="-447675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Rings</a:t>
            </a:r>
          </a:p>
          <a:p>
            <a:pPr marL="447675" indent="-447675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Fields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Structure of Algebras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An algebra has the following components:</a:t>
            </a:r>
          </a:p>
          <a:p>
            <a:pPr marL="514350" indent="-514350">
              <a:buAutoNum type="arabicPeriod"/>
            </a:pPr>
            <a:r>
              <a:rPr lang="en-IN" dirty="0"/>
              <a:t>An underlying set S</a:t>
            </a:r>
          </a:p>
          <a:p>
            <a:pPr marL="514350" indent="-514350">
              <a:buAutoNum type="arabicPeriod"/>
            </a:pPr>
            <a:r>
              <a:rPr lang="en-IN" dirty="0"/>
              <a:t>Operations defined on this set</a:t>
            </a:r>
          </a:p>
          <a:p>
            <a:pPr marL="514350" indent="-514350">
              <a:buNone/>
            </a:pPr>
            <a:r>
              <a:rPr lang="en-IN" b="1" dirty="0"/>
              <a:t>Example</a:t>
            </a:r>
          </a:p>
          <a:p>
            <a:pPr marL="514350" indent="-514350">
              <a:buNone/>
            </a:pPr>
            <a:r>
              <a:rPr lang="en-IN" dirty="0"/>
              <a:t>If S be a set and * is an operation defined on this set then algebra can be specified as (S,*)</a:t>
            </a:r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itchFamily="16" charset="0"/>
              </a:rPr>
              <a:t>Algebraic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A set ‘A’ with one or more binary operations defined on it is called an algebraic system.</a:t>
            </a:r>
          </a:p>
          <a:p>
            <a:pPr marL="447675" indent="-447675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dirty="0">
              <a:cs typeface="Times New Roman" pitchFamily="16" charset="0"/>
            </a:endParaRPr>
          </a:p>
          <a:p>
            <a:pPr marL="447675" indent="-447675">
              <a:lnSpc>
                <a:spcPct val="90000"/>
              </a:lnSpc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   Ex: </a:t>
            </a:r>
          </a:p>
          <a:p>
            <a:pPr marL="447675" indent="-447675">
              <a:lnSpc>
                <a:spcPct val="90000"/>
              </a:lnSpc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 (N, + ),   </a:t>
            </a:r>
          </a:p>
          <a:p>
            <a:pPr marL="447675" indent="-447675">
              <a:lnSpc>
                <a:spcPct val="90000"/>
              </a:lnSpc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 (Z, +,  – ),  </a:t>
            </a:r>
          </a:p>
          <a:p>
            <a:pPr marL="447675" indent="-447675">
              <a:lnSpc>
                <a:spcPct val="90000"/>
              </a:lnSpc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(R, +, </a:t>
            </a:r>
            <a:r>
              <a:rPr lang="en-US" b="1" dirty="0">
                <a:cs typeface="Times New Roman" pitchFamily="16" charset="0"/>
              </a:rPr>
              <a:t>. , –  </a:t>
            </a:r>
            <a:r>
              <a:rPr lang="en-US" dirty="0">
                <a:cs typeface="Times New Roman" pitchFamily="16" charset="0"/>
              </a:rPr>
              <a:t>) are algebraic systems.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Standard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b="1" dirty="0">
                <a:cs typeface="Times New Roman" pitchFamily="16" charset="0"/>
              </a:rPr>
              <a:t> N = {1,2,3,4,…..</a:t>
            </a:r>
            <a:r>
              <a:rPr lang="en-US" b="1" dirty="0">
                <a:latin typeface="Symbol" pitchFamily="16" charset="2"/>
                <a:cs typeface="Times New Roman" pitchFamily="16" charset="0"/>
              </a:rPr>
              <a:t></a:t>
            </a:r>
            <a:r>
              <a:rPr lang="en-US" b="1" dirty="0">
                <a:cs typeface="Times New Roman" pitchFamily="16" charset="0"/>
              </a:rPr>
              <a:t> } = Set of all natural numbers.</a:t>
            </a:r>
          </a:p>
          <a:p>
            <a:pPr marL="447675" indent="-447675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b="1" dirty="0">
                <a:cs typeface="Times New Roman" pitchFamily="16" charset="0"/>
              </a:rPr>
              <a:t> Z = { 0,  </a:t>
            </a:r>
            <a:r>
              <a:rPr lang="en-US" b="1" dirty="0">
                <a:latin typeface="Symbol" pitchFamily="16" charset="2"/>
                <a:cs typeface="Times New Roman" pitchFamily="16" charset="0"/>
              </a:rPr>
              <a:t></a:t>
            </a:r>
            <a:r>
              <a:rPr lang="en-US" b="1" dirty="0">
                <a:cs typeface="Times New Roman" pitchFamily="16" charset="0"/>
              </a:rPr>
              <a:t> 1,  </a:t>
            </a:r>
            <a:r>
              <a:rPr lang="en-US" b="1" dirty="0">
                <a:latin typeface="Symbol" pitchFamily="16" charset="2"/>
                <a:cs typeface="Times New Roman" pitchFamily="16" charset="0"/>
              </a:rPr>
              <a:t></a:t>
            </a:r>
            <a:r>
              <a:rPr lang="en-US" b="1" dirty="0">
                <a:cs typeface="Times New Roman" pitchFamily="16" charset="0"/>
              </a:rPr>
              <a:t> 2,  </a:t>
            </a:r>
            <a:r>
              <a:rPr lang="en-US" b="1" dirty="0">
                <a:latin typeface="Symbol" pitchFamily="16" charset="2"/>
                <a:cs typeface="Times New Roman" pitchFamily="16" charset="0"/>
              </a:rPr>
              <a:t></a:t>
            </a:r>
            <a:r>
              <a:rPr lang="en-US" b="1" dirty="0">
                <a:cs typeface="Times New Roman" pitchFamily="16" charset="0"/>
              </a:rPr>
              <a:t> 3,  </a:t>
            </a:r>
            <a:r>
              <a:rPr lang="en-US" b="1" dirty="0">
                <a:latin typeface="Symbol" pitchFamily="16" charset="2"/>
                <a:cs typeface="Times New Roman" pitchFamily="16" charset="0"/>
              </a:rPr>
              <a:t></a:t>
            </a:r>
            <a:r>
              <a:rPr lang="en-US" b="1" dirty="0">
                <a:cs typeface="Times New Roman" pitchFamily="16" charset="0"/>
              </a:rPr>
              <a:t> 4 ,  ….. </a:t>
            </a:r>
            <a:r>
              <a:rPr lang="en-US" b="1" dirty="0">
                <a:latin typeface="Symbol" pitchFamily="16" charset="2"/>
                <a:cs typeface="Times New Roman" pitchFamily="16" charset="0"/>
              </a:rPr>
              <a:t></a:t>
            </a:r>
            <a:r>
              <a:rPr lang="en-US" b="1" dirty="0">
                <a:cs typeface="Times New Roman" pitchFamily="16" charset="0"/>
              </a:rPr>
              <a:t>} = Set of all integers.</a:t>
            </a:r>
          </a:p>
          <a:p>
            <a:pPr marL="447675" indent="-447675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b="1" dirty="0">
                <a:cs typeface="Times New Roman" pitchFamily="16" charset="0"/>
              </a:rPr>
              <a:t>Q = Set of all rational numbers.</a:t>
            </a:r>
          </a:p>
          <a:p>
            <a:pPr marL="447675" indent="-447675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b="1" dirty="0">
                <a:cs typeface="Times New Roman" pitchFamily="16" charset="0"/>
              </a:rPr>
              <a:t>R = Set of all real numbers.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Unless otherwise stated, the word operation shall mean </a:t>
            </a:r>
            <a:r>
              <a:rPr lang="en-IN" b="1" dirty="0">
                <a:solidFill>
                  <a:srgbClr val="FF0000"/>
                </a:solidFill>
              </a:rPr>
              <a:t>binary operation</a:t>
            </a:r>
            <a:r>
              <a:rPr lang="en-IN" dirty="0"/>
              <a:t>. We will also assume that our underlying set S is nonempty. </a:t>
            </a:r>
          </a:p>
          <a:p>
            <a:pPr algn="just"/>
            <a:r>
              <a:rPr lang="en-IN" dirty="0"/>
              <a:t>Let </a:t>
            </a:r>
            <a:r>
              <a:rPr lang="en-IN" i="1" dirty="0"/>
              <a:t>S be a nonempty set. An operation on S is a function ∗ from S × S into S. </a:t>
            </a:r>
            <a:r>
              <a:rPr lang="en-IN" dirty="0"/>
              <a:t>The set </a:t>
            </a:r>
            <a:r>
              <a:rPr lang="en-IN" i="1" dirty="0"/>
              <a:t>S and an operation ∗ on S is denoted by (S, ∗).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</a:t>
            </a:r>
            <a:r>
              <a:rPr lang="en-IN" i="1" dirty="0"/>
              <a:t>S is a finite set. Then an operation ∗ on S can be presented by its </a:t>
            </a:r>
            <a:r>
              <a:rPr lang="en-IN" b="1" i="1" dirty="0">
                <a:solidFill>
                  <a:srgbClr val="FF0000"/>
                </a:solidFill>
              </a:rPr>
              <a:t>operation table </a:t>
            </a:r>
            <a:r>
              <a:rPr lang="en-IN" dirty="0"/>
              <a:t>where the entry in the row </a:t>
            </a:r>
            <a:r>
              <a:rPr lang="en-IN" dirty="0" err="1"/>
              <a:t>labeled</a:t>
            </a:r>
            <a:r>
              <a:rPr lang="en-IN" dirty="0"/>
              <a:t> </a:t>
            </a:r>
            <a:r>
              <a:rPr lang="en-IN" i="1" dirty="0"/>
              <a:t>a and the column </a:t>
            </a:r>
            <a:r>
              <a:rPr lang="en-IN" i="1" dirty="0" err="1"/>
              <a:t>labeled</a:t>
            </a:r>
            <a:r>
              <a:rPr lang="en-IN" i="1" dirty="0"/>
              <a:t> b is a ∗ b.</a:t>
            </a:r>
          </a:p>
          <a:p>
            <a:r>
              <a:rPr lang="en-IN" i="1" dirty="0" err="1"/>
              <a:t>Eg</a:t>
            </a:r>
            <a:r>
              <a:rPr lang="en-IN" i="1" dirty="0"/>
              <a:t>. Let A={1,2,3}, and the given operation is multiplication</a:t>
            </a:r>
          </a:p>
          <a:p>
            <a:r>
              <a:rPr lang="en-IN" i="1" dirty="0"/>
              <a:t>i.e.(</a:t>
            </a:r>
            <a:r>
              <a:rPr lang="en-IN" i="1" dirty="0" err="1"/>
              <a:t>A,x</a:t>
            </a:r>
            <a:r>
              <a:rPr lang="en-IN" i="1" dirty="0"/>
              <a:t>)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051" t="68531" r="50472" b="11782"/>
          <a:stretch>
            <a:fillRect/>
          </a:stretch>
        </p:blipFill>
        <p:spPr bwMode="auto">
          <a:xfrm>
            <a:off x="3347864" y="4244442"/>
            <a:ext cx="4752528" cy="256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Closure Property</a:t>
            </a:r>
          </a:p>
          <a:p>
            <a:r>
              <a:rPr lang="en-IN" dirty="0"/>
              <a:t>Associative Law</a:t>
            </a:r>
          </a:p>
          <a:p>
            <a:r>
              <a:rPr lang="en-IN" dirty="0"/>
              <a:t>Commutative Law</a:t>
            </a:r>
          </a:p>
          <a:p>
            <a:r>
              <a:rPr lang="en-IN" dirty="0"/>
              <a:t>Identity</a:t>
            </a:r>
          </a:p>
          <a:p>
            <a:r>
              <a:rPr lang="en-IN" dirty="0"/>
              <a:t>Inverse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1239</Words>
  <Application>Microsoft Office PowerPoint</Application>
  <PresentationFormat>On-screen Show (4:3)</PresentationFormat>
  <Paragraphs>148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Office Theme</vt:lpstr>
      <vt:lpstr>Discrete Mathematics BCSC 0010  Module 2 Group Theory</vt:lpstr>
      <vt:lpstr>Introduction</vt:lpstr>
      <vt:lpstr>Introduction</vt:lpstr>
      <vt:lpstr>The Structure of Algebras</vt:lpstr>
      <vt:lpstr>Algebraic System</vt:lpstr>
      <vt:lpstr>Some Standard Sets</vt:lpstr>
      <vt:lpstr>Operations</vt:lpstr>
      <vt:lpstr>Operations</vt:lpstr>
      <vt:lpstr>Properties</vt:lpstr>
      <vt:lpstr>Closure Property</vt:lpstr>
      <vt:lpstr>Closure Property</vt:lpstr>
      <vt:lpstr>Example</vt:lpstr>
      <vt:lpstr>Example</vt:lpstr>
      <vt:lpstr>Example </vt:lpstr>
      <vt:lpstr>Example</vt:lpstr>
      <vt:lpstr>Example </vt:lpstr>
      <vt:lpstr>Associative Law</vt:lpstr>
      <vt:lpstr>Associative Law</vt:lpstr>
      <vt:lpstr>Associative Law</vt:lpstr>
      <vt:lpstr>Associative Law</vt:lpstr>
      <vt:lpstr>Commutative Law</vt:lpstr>
      <vt:lpstr>Example</vt:lpstr>
      <vt:lpstr>Example</vt:lpstr>
      <vt:lpstr>Identity</vt:lpstr>
      <vt:lpstr>Identity</vt:lpstr>
      <vt:lpstr>Identity</vt:lpstr>
      <vt:lpstr>Inverses</vt:lpstr>
      <vt:lpstr>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 pc</dc:creator>
  <cp:lastModifiedBy>NEETU</cp:lastModifiedBy>
  <cp:revision>399</cp:revision>
  <dcterms:created xsi:type="dcterms:W3CDTF">2020-04-05T05:36:55Z</dcterms:created>
  <dcterms:modified xsi:type="dcterms:W3CDTF">2022-01-13T06:58:36Z</dcterms:modified>
</cp:coreProperties>
</file>