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9" r:id="rId3"/>
    <p:sldId id="32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3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1B70-54DD-49B0-AA54-29A9678D3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CD512-1B10-442F-9C39-09CB213AC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312B-06CA-477B-A48D-BCDDA3FC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2976-1DB6-4CAA-B35D-EFB66D52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0E99-BAAB-405F-BCD0-C4A15C08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4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6B16-F6FF-49FD-BAC8-829D8661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77D20-9157-4260-8B69-F3C441647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F41F-C9E2-4536-A28E-496527D7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39B9-0E5B-4F96-A67E-30A83817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AF84-FC22-408D-9636-2EB9BD99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3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4939A-FAD6-4959-8A4F-E41BBCAD5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7624F-4677-4C45-8399-295B37E4B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B95BA-55ED-45FF-8D80-1E13B662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A8FE-6A43-4B00-BAD7-BAAF76CF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6B4A6-F7E4-435B-B12F-98EBE125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72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8B43-ECAC-4EDB-A958-F1772AF6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8A7B-E312-4D9B-A033-AB5457B2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3F30-F6F9-4649-9944-8A68C674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3FAE1-2E4D-4EEE-AC59-3E4D4DA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E771-6067-4DB9-977C-E0F9E85F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1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FAE5-2604-4477-91AC-EE9D8D9E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8DA6-DC4D-4F8C-8440-875AA34E6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9586-9879-434C-9D63-6065744E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9114-3FDD-4F2F-9109-4D25E0B0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7A57-8456-4FC5-8761-7F8A99BC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0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8603-AC14-477B-B3B6-BF33103D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11A0-EC74-4520-B748-27B68F871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3D94B-FDA4-4B83-99A1-5A06AD08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AFAE-2339-48A8-A79E-51AE4E36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F65A-2232-41FE-A0D3-3C59CBD9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F3802-63D0-428C-92FB-16D9F4BF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7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8462-9CCB-4006-8FA4-40FA5297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3484C-DCD6-4AB6-AD31-AF7837D0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27C5-BE99-4752-A9A8-DD9A9F3B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4EB11-74B7-4251-9634-EAD6673A7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94BC5-3C3A-4B40-AE59-EC250596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CF86D-962A-42EA-8FEB-9C5C75F6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15153-DD68-45DD-AD8C-7D09B6D6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8BA92-3501-47B7-B2F8-022D2B56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E020-9D91-4247-BE1E-DD5E0D09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13C95-46D2-4595-AE61-A5EFF14A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7C961-E15A-4A50-B39A-AEFB0454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063D-4292-4129-8949-2BE6A0C4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83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47367-DEB8-494A-82A1-29BBA239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1C144-691C-4EC3-96C4-D3C825E9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BABBC-2688-46FD-AA33-05C9965B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4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58EF-9E6C-47EA-9BB6-93135E60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0F08-6889-4C23-B5AF-AB50A7F5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7A3BB-D904-4FFE-A60B-FE9A52C44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CAD1F-B063-4639-BD31-F2303728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3D195-62DF-48E8-9B17-DC17B0CC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CFEB-D40F-4BBC-8F77-583D921D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CC9C-97BD-4708-AA50-861CF56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48B21-A3EB-4BC1-B4FF-7A1927698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A4FBD-5665-47DD-B70C-0DEB4C7B5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A8F97-30FD-4B2E-81F9-ABF63903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D3108-7D2C-44AF-A267-D4039E41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77BB4-3A55-434E-881A-FC462F55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4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6FEA2-AF53-4C64-B7BB-E826D5D9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854CE-8425-4FB6-A962-532E33A69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6211-5D13-47B5-9D9C-FAA96AB04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6231-40EC-44D1-B84A-EE1E96E5B535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99AA-F47E-4259-B233-6CC98AE1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9752D-CFD3-4300-AD9E-9D59ED392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2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A9EE-0ED6-41CE-87DE-5A515BA1B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E577F-17BE-4E04-BF05-23ABDD4A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3352"/>
          </a:xfrm>
        </p:spPr>
        <p:txBody>
          <a:bodyPr>
            <a:normAutofit/>
          </a:bodyPr>
          <a:lstStyle/>
          <a:p>
            <a:r>
              <a:rPr lang="en-IN" sz="5200" dirty="0" smtClean="0"/>
              <a:t>Module 1</a:t>
            </a:r>
          </a:p>
          <a:p>
            <a:endParaRPr lang="en-IN" sz="5400" dirty="0" smtClean="0"/>
          </a:p>
          <a:p>
            <a:r>
              <a:rPr lang="en-IN" sz="5400" dirty="0" smtClean="0"/>
              <a:t>POSET &amp; LATTICES</a:t>
            </a:r>
            <a:endParaRPr lang="en-IN" sz="5400" dirty="0" smtClean="0"/>
          </a:p>
          <a:p>
            <a:endParaRPr lang="en-IN" sz="5200" dirty="0"/>
          </a:p>
        </p:txBody>
      </p:sp>
    </p:spTree>
    <p:extLst>
      <p:ext uri="{BB962C8B-B14F-4D97-AF65-F5344CB8AC3E}">
        <p14:creationId xmlns:p14="http://schemas.microsoft.com/office/powerpoint/2010/main" val="261232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275286"/>
            <a:ext cx="697230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>
                <a:solidFill>
                  <a:srgbClr val="C00000"/>
                </a:solidFill>
                <a:latin typeface="Arial"/>
                <a:cs typeface="Arial"/>
              </a:rPr>
              <a:t>Hasse</a:t>
            </a:r>
            <a:r>
              <a:rPr spc="-3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40" dirty="0">
                <a:solidFill>
                  <a:srgbClr val="C00000"/>
                </a:solidFill>
                <a:latin typeface="Arial"/>
                <a:cs typeface="Arial"/>
              </a:rPr>
              <a:t>Diagram:</a:t>
            </a:r>
            <a:r>
              <a:rPr spc="-40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Example</a:t>
            </a:r>
            <a:r>
              <a:rPr spc="-4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16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7067" y="1066800"/>
            <a:ext cx="8728710" cy="4832350"/>
            <a:chOff x="263067" y="1066800"/>
            <a:chExt cx="8728710" cy="4832350"/>
          </a:xfrm>
        </p:grpSpPr>
        <p:sp>
          <p:nvSpPr>
            <p:cNvPr id="4" name="object 4"/>
            <p:cNvSpPr/>
            <p:nvPr/>
          </p:nvSpPr>
          <p:spPr>
            <a:xfrm>
              <a:off x="263067" y="1066800"/>
              <a:ext cx="8728710" cy="4832350"/>
            </a:xfrm>
            <a:custGeom>
              <a:avLst/>
              <a:gdLst/>
              <a:ahLst/>
              <a:cxnLst/>
              <a:rect l="l" t="t" r="r" b="b"/>
              <a:pathLst>
                <a:path w="8728710" h="4832350">
                  <a:moveTo>
                    <a:pt x="8728583" y="0"/>
                  </a:moveTo>
                  <a:lnTo>
                    <a:pt x="0" y="0"/>
                  </a:lnTo>
                  <a:lnTo>
                    <a:pt x="0" y="4832096"/>
                  </a:lnTo>
                  <a:lnTo>
                    <a:pt x="8728583" y="4832096"/>
                  </a:lnTo>
                  <a:lnTo>
                    <a:pt x="8728583" y="0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7866" y="1192402"/>
              <a:ext cx="4270375" cy="332105"/>
            </a:xfrm>
            <a:custGeom>
              <a:avLst/>
              <a:gdLst/>
              <a:ahLst/>
              <a:cxnLst/>
              <a:rect l="l" t="t" r="r" b="b"/>
              <a:pathLst>
                <a:path w="4270375" h="332105">
                  <a:moveTo>
                    <a:pt x="110109" y="14097"/>
                  </a:moveTo>
                  <a:lnTo>
                    <a:pt x="105410" y="762"/>
                  </a:lnTo>
                  <a:lnTo>
                    <a:pt x="81445" y="9385"/>
                  </a:lnTo>
                  <a:lnTo>
                    <a:pt x="60452" y="21907"/>
                  </a:lnTo>
                  <a:lnTo>
                    <a:pt x="27305" y="58674"/>
                  </a:lnTo>
                  <a:lnTo>
                    <a:pt x="6832" y="107721"/>
                  </a:lnTo>
                  <a:lnTo>
                    <a:pt x="0" y="165989"/>
                  </a:lnTo>
                  <a:lnTo>
                    <a:pt x="1701" y="196354"/>
                  </a:lnTo>
                  <a:lnTo>
                    <a:pt x="15316" y="250024"/>
                  </a:lnTo>
                  <a:lnTo>
                    <a:pt x="42265" y="293560"/>
                  </a:lnTo>
                  <a:lnTo>
                    <a:pt x="81368" y="322427"/>
                  </a:lnTo>
                  <a:lnTo>
                    <a:pt x="105410" y="331089"/>
                  </a:lnTo>
                  <a:lnTo>
                    <a:pt x="109601" y="317627"/>
                  </a:lnTo>
                  <a:lnTo>
                    <a:pt x="90728" y="309321"/>
                  </a:lnTo>
                  <a:lnTo>
                    <a:pt x="74498" y="297726"/>
                  </a:lnTo>
                  <a:lnTo>
                    <a:pt x="49784" y="264668"/>
                  </a:lnTo>
                  <a:lnTo>
                    <a:pt x="35026" y="219824"/>
                  </a:lnTo>
                  <a:lnTo>
                    <a:pt x="30099" y="164211"/>
                  </a:lnTo>
                  <a:lnTo>
                    <a:pt x="31330" y="136042"/>
                  </a:lnTo>
                  <a:lnTo>
                    <a:pt x="41186" y="87172"/>
                  </a:lnTo>
                  <a:lnTo>
                    <a:pt x="60896" y="48590"/>
                  </a:lnTo>
                  <a:lnTo>
                    <a:pt x="91046" y="22440"/>
                  </a:lnTo>
                  <a:lnTo>
                    <a:pt x="110109" y="14097"/>
                  </a:lnTo>
                  <a:close/>
                </a:path>
                <a:path w="4270375" h="332105">
                  <a:moveTo>
                    <a:pt x="679704" y="165989"/>
                  </a:moveTo>
                  <a:lnTo>
                    <a:pt x="672896" y="107721"/>
                  </a:lnTo>
                  <a:lnTo>
                    <a:pt x="652399" y="58674"/>
                  </a:lnTo>
                  <a:lnTo>
                    <a:pt x="619264" y="21907"/>
                  </a:lnTo>
                  <a:lnTo>
                    <a:pt x="574421" y="762"/>
                  </a:lnTo>
                  <a:lnTo>
                    <a:pt x="569722" y="14097"/>
                  </a:lnTo>
                  <a:lnTo>
                    <a:pt x="588784" y="22440"/>
                  </a:lnTo>
                  <a:lnTo>
                    <a:pt x="605205" y="33934"/>
                  </a:lnTo>
                  <a:lnTo>
                    <a:pt x="630047" y="66421"/>
                  </a:lnTo>
                  <a:lnTo>
                    <a:pt x="644728" y="110363"/>
                  </a:lnTo>
                  <a:lnTo>
                    <a:pt x="649605" y="164211"/>
                  </a:lnTo>
                  <a:lnTo>
                    <a:pt x="648360" y="193357"/>
                  </a:lnTo>
                  <a:lnTo>
                    <a:pt x="638556" y="243598"/>
                  </a:lnTo>
                  <a:lnTo>
                    <a:pt x="618947" y="282841"/>
                  </a:lnTo>
                  <a:lnTo>
                    <a:pt x="589038" y="309321"/>
                  </a:lnTo>
                  <a:lnTo>
                    <a:pt x="570230" y="317627"/>
                  </a:lnTo>
                  <a:lnTo>
                    <a:pt x="574421" y="331089"/>
                  </a:lnTo>
                  <a:lnTo>
                    <a:pt x="619417" y="309918"/>
                  </a:lnTo>
                  <a:lnTo>
                    <a:pt x="652526" y="273304"/>
                  </a:lnTo>
                  <a:lnTo>
                    <a:pt x="672922" y="224370"/>
                  </a:lnTo>
                  <a:lnTo>
                    <a:pt x="678002" y="196354"/>
                  </a:lnTo>
                  <a:lnTo>
                    <a:pt x="679704" y="165989"/>
                  </a:lnTo>
                  <a:close/>
                </a:path>
                <a:path w="4270375" h="332105">
                  <a:moveTo>
                    <a:pt x="1134237" y="14097"/>
                  </a:moveTo>
                  <a:lnTo>
                    <a:pt x="1129538" y="762"/>
                  </a:lnTo>
                  <a:lnTo>
                    <a:pt x="1105573" y="9385"/>
                  </a:lnTo>
                  <a:lnTo>
                    <a:pt x="1084580" y="21907"/>
                  </a:lnTo>
                  <a:lnTo>
                    <a:pt x="1051433" y="58674"/>
                  </a:lnTo>
                  <a:lnTo>
                    <a:pt x="1030960" y="107721"/>
                  </a:lnTo>
                  <a:lnTo>
                    <a:pt x="1024128" y="165989"/>
                  </a:lnTo>
                  <a:lnTo>
                    <a:pt x="1025829" y="196354"/>
                  </a:lnTo>
                  <a:lnTo>
                    <a:pt x="1039444" y="250024"/>
                  </a:lnTo>
                  <a:lnTo>
                    <a:pt x="1066393" y="293560"/>
                  </a:lnTo>
                  <a:lnTo>
                    <a:pt x="1105496" y="322427"/>
                  </a:lnTo>
                  <a:lnTo>
                    <a:pt x="1129538" y="331089"/>
                  </a:lnTo>
                  <a:lnTo>
                    <a:pt x="1133729" y="317627"/>
                  </a:lnTo>
                  <a:lnTo>
                    <a:pt x="1114856" y="309321"/>
                  </a:lnTo>
                  <a:lnTo>
                    <a:pt x="1098626" y="297726"/>
                  </a:lnTo>
                  <a:lnTo>
                    <a:pt x="1073912" y="264668"/>
                  </a:lnTo>
                  <a:lnTo>
                    <a:pt x="1059154" y="219824"/>
                  </a:lnTo>
                  <a:lnTo>
                    <a:pt x="1054227" y="164211"/>
                  </a:lnTo>
                  <a:lnTo>
                    <a:pt x="1055458" y="136042"/>
                  </a:lnTo>
                  <a:lnTo>
                    <a:pt x="1065314" y="87172"/>
                  </a:lnTo>
                  <a:lnTo>
                    <a:pt x="1085024" y="48590"/>
                  </a:lnTo>
                  <a:lnTo>
                    <a:pt x="1115174" y="22440"/>
                  </a:lnTo>
                  <a:lnTo>
                    <a:pt x="1134237" y="14097"/>
                  </a:lnTo>
                  <a:close/>
                </a:path>
                <a:path w="4270375" h="332105">
                  <a:moveTo>
                    <a:pt x="1269746" y="0"/>
                  </a:moveTo>
                  <a:lnTo>
                    <a:pt x="1265301" y="0"/>
                  </a:lnTo>
                  <a:lnTo>
                    <a:pt x="1246098" y="1460"/>
                  </a:lnTo>
                  <a:lnTo>
                    <a:pt x="1204087" y="18796"/>
                  </a:lnTo>
                  <a:lnTo>
                    <a:pt x="1185024" y="55892"/>
                  </a:lnTo>
                  <a:lnTo>
                    <a:pt x="1183881" y="76187"/>
                  </a:lnTo>
                  <a:lnTo>
                    <a:pt x="1184021" y="80276"/>
                  </a:lnTo>
                  <a:lnTo>
                    <a:pt x="1184795" y="88290"/>
                  </a:lnTo>
                  <a:lnTo>
                    <a:pt x="1186065" y="96799"/>
                  </a:lnTo>
                  <a:lnTo>
                    <a:pt x="1187831" y="105791"/>
                  </a:lnTo>
                  <a:lnTo>
                    <a:pt x="1190625" y="117983"/>
                  </a:lnTo>
                  <a:lnTo>
                    <a:pt x="1192022" y="126238"/>
                  </a:lnTo>
                  <a:lnTo>
                    <a:pt x="1192022" y="138430"/>
                  </a:lnTo>
                  <a:lnTo>
                    <a:pt x="1189228" y="145034"/>
                  </a:lnTo>
                  <a:lnTo>
                    <a:pt x="1158748" y="158115"/>
                  </a:lnTo>
                  <a:lnTo>
                    <a:pt x="1158748" y="172466"/>
                  </a:lnTo>
                  <a:lnTo>
                    <a:pt x="1192022" y="192151"/>
                  </a:lnTo>
                  <a:lnTo>
                    <a:pt x="1192022" y="204343"/>
                  </a:lnTo>
                  <a:lnTo>
                    <a:pt x="1190625" y="212471"/>
                  </a:lnTo>
                  <a:lnTo>
                    <a:pt x="1187831" y="224790"/>
                  </a:lnTo>
                  <a:lnTo>
                    <a:pt x="1186065" y="233794"/>
                  </a:lnTo>
                  <a:lnTo>
                    <a:pt x="1184795" y="242303"/>
                  </a:lnTo>
                  <a:lnTo>
                    <a:pt x="1184021" y="250317"/>
                  </a:lnTo>
                  <a:lnTo>
                    <a:pt x="1183767" y="257810"/>
                  </a:lnTo>
                  <a:lnTo>
                    <a:pt x="1185024" y="275361"/>
                  </a:lnTo>
                  <a:lnTo>
                    <a:pt x="1204087" y="313436"/>
                  </a:lnTo>
                  <a:lnTo>
                    <a:pt x="1246098" y="330657"/>
                  </a:lnTo>
                  <a:lnTo>
                    <a:pt x="1265301" y="332105"/>
                  </a:lnTo>
                  <a:lnTo>
                    <a:pt x="1269746" y="332105"/>
                  </a:lnTo>
                  <a:lnTo>
                    <a:pt x="1269746" y="318897"/>
                  </a:lnTo>
                  <a:lnTo>
                    <a:pt x="1267206" y="318897"/>
                  </a:lnTo>
                  <a:lnTo>
                    <a:pt x="1255242" y="318071"/>
                  </a:lnTo>
                  <a:lnTo>
                    <a:pt x="1221447" y="297980"/>
                  </a:lnTo>
                  <a:lnTo>
                    <a:pt x="1213358" y="260858"/>
                  </a:lnTo>
                  <a:lnTo>
                    <a:pt x="1213573" y="254406"/>
                  </a:lnTo>
                  <a:lnTo>
                    <a:pt x="1214221" y="247243"/>
                  </a:lnTo>
                  <a:lnTo>
                    <a:pt x="1215339" y="239356"/>
                  </a:lnTo>
                  <a:lnTo>
                    <a:pt x="1218412" y="222453"/>
                  </a:lnTo>
                  <a:lnTo>
                    <a:pt x="1219479" y="215417"/>
                  </a:lnTo>
                  <a:lnTo>
                    <a:pt x="1220127" y="209638"/>
                  </a:lnTo>
                  <a:lnTo>
                    <a:pt x="1220343" y="205105"/>
                  </a:lnTo>
                  <a:lnTo>
                    <a:pt x="1219784" y="198094"/>
                  </a:lnTo>
                  <a:lnTo>
                    <a:pt x="1190879" y="166878"/>
                  </a:lnTo>
                  <a:lnTo>
                    <a:pt x="1190879" y="163703"/>
                  </a:lnTo>
                  <a:lnTo>
                    <a:pt x="1219784" y="132448"/>
                  </a:lnTo>
                  <a:lnTo>
                    <a:pt x="1220343" y="125349"/>
                  </a:lnTo>
                  <a:lnTo>
                    <a:pt x="1220127" y="120904"/>
                  </a:lnTo>
                  <a:lnTo>
                    <a:pt x="1219479" y="115163"/>
                  </a:lnTo>
                  <a:lnTo>
                    <a:pt x="1218412" y="108140"/>
                  </a:lnTo>
                  <a:lnTo>
                    <a:pt x="1215339" y="91236"/>
                  </a:lnTo>
                  <a:lnTo>
                    <a:pt x="1214221" y="83350"/>
                  </a:lnTo>
                  <a:lnTo>
                    <a:pt x="1213573" y="76187"/>
                  </a:lnTo>
                  <a:lnTo>
                    <a:pt x="1213358" y="69723"/>
                  </a:lnTo>
                  <a:lnTo>
                    <a:pt x="1214259" y="55727"/>
                  </a:lnTo>
                  <a:lnTo>
                    <a:pt x="1235519" y="20662"/>
                  </a:lnTo>
                  <a:lnTo>
                    <a:pt x="1267206" y="13208"/>
                  </a:lnTo>
                  <a:lnTo>
                    <a:pt x="1269746" y="13208"/>
                  </a:lnTo>
                  <a:lnTo>
                    <a:pt x="1269746" y="0"/>
                  </a:lnTo>
                  <a:close/>
                </a:path>
                <a:path w="4270375" h="332105">
                  <a:moveTo>
                    <a:pt x="3894074" y="158369"/>
                  </a:moveTo>
                  <a:lnTo>
                    <a:pt x="3860927" y="138684"/>
                  </a:lnTo>
                  <a:lnTo>
                    <a:pt x="3860927" y="126492"/>
                  </a:lnTo>
                  <a:lnTo>
                    <a:pt x="3862197" y="118237"/>
                  </a:lnTo>
                  <a:lnTo>
                    <a:pt x="3864991" y="105918"/>
                  </a:lnTo>
                  <a:lnTo>
                    <a:pt x="3866743" y="96939"/>
                  </a:lnTo>
                  <a:lnTo>
                    <a:pt x="3868013" y="88480"/>
                  </a:lnTo>
                  <a:lnTo>
                    <a:pt x="3868788" y="80505"/>
                  </a:lnTo>
                  <a:lnTo>
                    <a:pt x="3869055" y="73025"/>
                  </a:lnTo>
                  <a:lnTo>
                    <a:pt x="3867785" y="56057"/>
                  </a:lnTo>
                  <a:lnTo>
                    <a:pt x="3848735" y="18796"/>
                  </a:lnTo>
                  <a:lnTo>
                    <a:pt x="3806710" y="1460"/>
                  </a:lnTo>
                  <a:lnTo>
                    <a:pt x="3787521" y="0"/>
                  </a:lnTo>
                  <a:lnTo>
                    <a:pt x="3783076" y="0"/>
                  </a:lnTo>
                  <a:lnTo>
                    <a:pt x="3783076" y="13208"/>
                  </a:lnTo>
                  <a:lnTo>
                    <a:pt x="3785616" y="13208"/>
                  </a:lnTo>
                  <a:lnTo>
                    <a:pt x="3797579" y="14046"/>
                  </a:lnTo>
                  <a:lnTo>
                    <a:pt x="3831361" y="34061"/>
                  </a:lnTo>
                  <a:lnTo>
                    <a:pt x="3839464" y="69850"/>
                  </a:lnTo>
                  <a:lnTo>
                    <a:pt x="3839248" y="76314"/>
                  </a:lnTo>
                  <a:lnTo>
                    <a:pt x="3838600" y="83477"/>
                  </a:lnTo>
                  <a:lnTo>
                    <a:pt x="3837533" y="91363"/>
                  </a:lnTo>
                  <a:lnTo>
                    <a:pt x="3836035" y="99949"/>
                  </a:lnTo>
                  <a:lnTo>
                    <a:pt x="3834460" y="108280"/>
                  </a:lnTo>
                  <a:lnTo>
                    <a:pt x="3833342" y="115354"/>
                  </a:lnTo>
                  <a:lnTo>
                    <a:pt x="3832695" y="121132"/>
                  </a:lnTo>
                  <a:lnTo>
                    <a:pt x="3832479" y="125603"/>
                  </a:lnTo>
                  <a:lnTo>
                    <a:pt x="3833025" y="132689"/>
                  </a:lnTo>
                  <a:lnTo>
                    <a:pt x="3861943" y="163830"/>
                  </a:lnTo>
                  <a:lnTo>
                    <a:pt x="3861943" y="167005"/>
                  </a:lnTo>
                  <a:lnTo>
                    <a:pt x="3833025" y="198272"/>
                  </a:lnTo>
                  <a:lnTo>
                    <a:pt x="3832479" y="205359"/>
                  </a:lnTo>
                  <a:lnTo>
                    <a:pt x="3832695" y="209816"/>
                  </a:lnTo>
                  <a:lnTo>
                    <a:pt x="3833342" y="215557"/>
                  </a:lnTo>
                  <a:lnTo>
                    <a:pt x="3834460" y="222580"/>
                  </a:lnTo>
                  <a:lnTo>
                    <a:pt x="3836035" y="230886"/>
                  </a:lnTo>
                  <a:lnTo>
                    <a:pt x="3837533" y="239560"/>
                  </a:lnTo>
                  <a:lnTo>
                    <a:pt x="3838600" y="247484"/>
                  </a:lnTo>
                  <a:lnTo>
                    <a:pt x="3839248" y="254660"/>
                  </a:lnTo>
                  <a:lnTo>
                    <a:pt x="3839464" y="261112"/>
                  </a:lnTo>
                  <a:lnTo>
                    <a:pt x="3838549" y="275691"/>
                  </a:lnTo>
                  <a:lnTo>
                    <a:pt x="3817340" y="311454"/>
                  </a:lnTo>
                  <a:lnTo>
                    <a:pt x="3785616" y="318897"/>
                  </a:lnTo>
                  <a:lnTo>
                    <a:pt x="3783076" y="318897"/>
                  </a:lnTo>
                  <a:lnTo>
                    <a:pt x="3783076" y="332105"/>
                  </a:lnTo>
                  <a:lnTo>
                    <a:pt x="3787521" y="332105"/>
                  </a:lnTo>
                  <a:lnTo>
                    <a:pt x="3806710" y="330657"/>
                  </a:lnTo>
                  <a:lnTo>
                    <a:pt x="3848735" y="313436"/>
                  </a:lnTo>
                  <a:lnTo>
                    <a:pt x="3867785" y="275424"/>
                  </a:lnTo>
                  <a:lnTo>
                    <a:pt x="3869055" y="257937"/>
                  </a:lnTo>
                  <a:lnTo>
                    <a:pt x="3868788" y="250469"/>
                  </a:lnTo>
                  <a:lnTo>
                    <a:pt x="3868013" y="242493"/>
                  </a:lnTo>
                  <a:lnTo>
                    <a:pt x="3866743" y="234035"/>
                  </a:lnTo>
                  <a:lnTo>
                    <a:pt x="3864991" y="225044"/>
                  </a:lnTo>
                  <a:lnTo>
                    <a:pt x="3862197" y="212725"/>
                  </a:lnTo>
                  <a:lnTo>
                    <a:pt x="3860927" y="204470"/>
                  </a:lnTo>
                  <a:lnTo>
                    <a:pt x="3860927" y="192278"/>
                  </a:lnTo>
                  <a:lnTo>
                    <a:pt x="3863594" y="185801"/>
                  </a:lnTo>
                  <a:lnTo>
                    <a:pt x="3894074" y="172593"/>
                  </a:lnTo>
                  <a:lnTo>
                    <a:pt x="3894074" y="158369"/>
                  </a:lnTo>
                  <a:close/>
                </a:path>
                <a:path w="4270375" h="332105">
                  <a:moveTo>
                    <a:pt x="4270248" y="165989"/>
                  </a:moveTo>
                  <a:lnTo>
                    <a:pt x="4263453" y="107721"/>
                  </a:lnTo>
                  <a:lnTo>
                    <a:pt x="4242943" y="58674"/>
                  </a:lnTo>
                  <a:lnTo>
                    <a:pt x="4209808" y="21907"/>
                  </a:lnTo>
                  <a:lnTo>
                    <a:pt x="4164965" y="762"/>
                  </a:lnTo>
                  <a:lnTo>
                    <a:pt x="4160266" y="14097"/>
                  </a:lnTo>
                  <a:lnTo>
                    <a:pt x="4179328" y="22440"/>
                  </a:lnTo>
                  <a:lnTo>
                    <a:pt x="4195762" y="33934"/>
                  </a:lnTo>
                  <a:lnTo>
                    <a:pt x="4220591" y="66421"/>
                  </a:lnTo>
                  <a:lnTo>
                    <a:pt x="4235272" y="110363"/>
                  </a:lnTo>
                  <a:lnTo>
                    <a:pt x="4240149" y="164211"/>
                  </a:lnTo>
                  <a:lnTo>
                    <a:pt x="4238904" y="193357"/>
                  </a:lnTo>
                  <a:lnTo>
                    <a:pt x="4229100" y="243598"/>
                  </a:lnTo>
                  <a:lnTo>
                    <a:pt x="4209491" y="282841"/>
                  </a:lnTo>
                  <a:lnTo>
                    <a:pt x="4179582" y="309321"/>
                  </a:lnTo>
                  <a:lnTo>
                    <a:pt x="4160774" y="317627"/>
                  </a:lnTo>
                  <a:lnTo>
                    <a:pt x="4164965" y="331089"/>
                  </a:lnTo>
                  <a:lnTo>
                    <a:pt x="4209961" y="309918"/>
                  </a:lnTo>
                  <a:lnTo>
                    <a:pt x="4243070" y="273304"/>
                  </a:lnTo>
                  <a:lnTo>
                    <a:pt x="4263466" y="224370"/>
                  </a:lnTo>
                  <a:lnTo>
                    <a:pt x="4268546" y="196354"/>
                  </a:lnTo>
                  <a:lnTo>
                    <a:pt x="4270248" y="165989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66087" y="1088263"/>
            <a:ext cx="8576310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908810" algn="l"/>
                <a:tab pos="2405380" algn="l"/>
              </a:tabLst>
            </a:pPr>
            <a:r>
              <a:rPr sz="2800" b="1" spc="-459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POSET </a:t>
            </a:r>
            <a:r>
              <a:rPr sz="2800" b="1" spc="-3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3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800" spc="-2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𝑺</a:t>
            </a:r>
            <a:r>
              <a:rPr sz="2800" spc="-2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43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43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800" spc="-5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sz="2800" spc="-5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spc="-68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	</a:t>
            </a:r>
            <a:r>
              <a:rPr sz="2800" spc="-16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𝟏,</a:t>
            </a:r>
            <a:r>
              <a:rPr sz="2800" spc="-45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𝟐,</a:t>
            </a:r>
            <a:r>
              <a:rPr sz="2800" spc="-44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𝟑,</a:t>
            </a:r>
            <a:r>
              <a:rPr sz="2800" spc="-409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𝟒,</a:t>
            </a:r>
            <a:r>
              <a:rPr sz="2800" spc="-434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𝟔,</a:t>
            </a:r>
            <a:r>
              <a:rPr sz="2800" spc="-434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𝟖,</a:t>
            </a:r>
            <a:r>
              <a:rPr sz="2800" spc="-434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𝟏𝟐</a:t>
            </a:r>
            <a:r>
              <a:rPr sz="2800" spc="18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1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434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434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sz="2800" spc="-5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endParaRPr sz="2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800" b="1" spc="-58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800" b="1" spc="-58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800" b="1" spc="-58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 </a:t>
            </a:r>
            <a:r>
              <a:rPr sz="2800" b="1" spc="-7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sz="2800" b="1" spc="-2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(1,1),  (1,2), (1,3),  (1,4), (1,  6), (1,  8),  </a:t>
            </a:r>
            <a:r>
              <a:rPr sz="2800" b="1" spc="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7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(1,12),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5"/>
              </a:spcBef>
            </a:pPr>
            <a:r>
              <a:rPr sz="2800" b="1" spc="-27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(2,2),</a:t>
            </a:r>
            <a:r>
              <a:rPr sz="2800" b="1" spc="-3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</a:t>
            </a:r>
            <a:r>
              <a:rPr sz="2800" b="1" spc="-3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sz="2800" b="1" spc="-32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</a:t>
            </a:r>
            <a:r>
              <a:rPr sz="2800" b="1" spc="-28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7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6),</a:t>
            </a:r>
            <a:r>
              <a:rPr sz="2800" b="1" spc="-30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7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</a:t>
            </a:r>
            <a:r>
              <a:rPr sz="2800" b="1" spc="-29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8),</a:t>
            </a:r>
            <a:r>
              <a:rPr sz="2800" b="1" spc="-3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</a:t>
            </a:r>
            <a:r>
              <a:rPr sz="2800" b="1" spc="-30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7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12),</a:t>
            </a:r>
            <a:r>
              <a:rPr sz="2800" b="1" spc="-33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sz="2800" b="1" spc="-28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8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3),</a:t>
            </a:r>
            <a:r>
              <a:rPr sz="2800" b="1" spc="-28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sz="2800" b="1" spc="-31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6),</a:t>
            </a:r>
            <a:r>
              <a:rPr sz="2800" b="1" spc="-33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sz="2800" b="1" spc="-3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7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12),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800" b="1" spc="-2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(4,4),</a:t>
            </a:r>
            <a:r>
              <a:rPr sz="2800" b="1" spc="-38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</a:t>
            </a:r>
            <a:r>
              <a:rPr sz="2800" b="1" spc="-38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r>
              <a:rPr sz="2800" b="1" spc="-37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</a:t>
            </a:r>
            <a:r>
              <a:rPr sz="2800" b="1" spc="-35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7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12),</a:t>
            </a:r>
            <a:r>
              <a:rPr sz="2800" b="1" spc="-38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(6,6),</a:t>
            </a:r>
            <a:r>
              <a:rPr sz="2800" b="1" spc="-38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(6,</a:t>
            </a:r>
            <a:r>
              <a:rPr sz="2800" b="1" spc="-35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7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12),</a:t>
            </a:r>
            <a:r>
              <a:rPr sz="2800" b="1" spc="-38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(8,8),</a:t>
            </a:r>
            <a:r>
              <a:rPr sz="2800" b="1" spc="-38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7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(12,</a:t>
            </a:r>
            <a:r>
              <a:rPr sz="2800" b="1" spc="-35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54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12)</a:t>
            </a:r>
            <a:r>
              <a:rPr sz="2800" b="1" spc="-37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7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739" y="275286"/>
            <a:ext cx="69723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400" b="1" spc="5" dirty="0">
                <a:solidFill>
                  <a:srgbClr val="C00000"/>
                </a:solidFill>
                <a:latin typeface="Arial"/>
                <a:cs typeface="Arial"/>
              </a:rPr>
              <a:t>Hasse</a:t>
            </a:r>
            <a:r>
              <a:rPr sz="4400" b="1" spc="-3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b="1" spc="-40" dirty="0">
                <a:solidFill>
                  <a:srgbClr val="C00000"/>
                </a:solidFill>
                <a:latin typeface="Arial"/>
                <a:cs typeface="Arial"/>
              </a:rPr>
              <a:t>Diagram:</a:t>
            </a:r>
            <a:r>
              <a:rPr sz="4400" b="1" spc="-40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b="1" spc="-50" dirty="0">
                <a:solidFill>
                  <a:srgbClr val="C00000"/>
                </a:solidFill>
                <a:latin typeface="Arial"/>
                <a:cs typeface="Arial"/>
              </a:rPr>
              <a:t>Example</a:t>
            </a:r>
            <a:r>
              <a:rPr sz="4400" b="1" spc="-4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b="1" spc="16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7067" y="1066748"/>
            <a:ext cx="8728710" cy="5694045"/>
            <a:chOff x="263067" y="1066747"/>
            <a:chExt cx="8728710" cy="5694045"/>
          </a:xfrm>
        </p:grpSpPr>
        <p:sp>
          <p:nvSpPr>
            <p:cNvPr id="4" name="object 4"/>
            <p:cNvSpPr/>
            <p:nvPr/>
          </p:nvSpPr>
          <p:spPr>
            <a:xfrm>
              <a:off x="263067" y="1066747"/>
              <a:ext cx="8728710" cy="5694045"/>
            </a:xfrm>
            <a:custGeom>
              <a:avLst/>
              <a:gdLst/>
              <a:ahLst/>
              <a:cxnLst/>
              <a:rect l="l" t="t" r="r" b="b"/>
              <a:pathLst>
                <a:path w="8728710" h="5694045">
                  <a:moveTo>
                    <a:pt x="8728583" y="0"/>
                  </a:moveTo>
                  <a:lnTo>
                    <a:pt x="0" y="0"/>
                  </a:lnTo>
                  <a:lnTo>
                    <a:pt x="0" y="5693918"/>
                  </a:lnTo>
                  <a:lnTo>
                    <a:pt x="8728583" y="5693918"/>
                  </a:lnTo>
                  <a:lnTo>
                    <a:pt x="8728583" y="0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7866" y="1192402"/>
              <a:ext cx="4270375" cy="332105"/>
            </a:xfrm>
            <a:custGeom>
              <a:avLst/>
              <a:gdLst/>
              <a:ahLst/>
              <a:cxnLst/>
              <a:rect l="l" t="t" r="r" b="b"/>
              <a:pathLst>
                <a:path w="4270375" h="332105">
                  <a:moveTo>
                    <a:pt x="110109" y="14097"/>
                  </a:moveTo>
                  <a:lnTo>
                    <a:pt x="105410" y="762"/>
                  </a:lnTo>
                  <a:lnTo>
                    <a:pt x="81445" y="9385"/>
                  </a:lnTo>
                  <a:lnTo>
                    <a:pt x="60452" y="21907"/>
                  </a:lnTo>
                  <a:lnTo>
                    <a:pt x="27305" y="58674"/>
                  </a:lnTo>
                  <a:lnTo>
                    <a:pt x="6832" y="107721"/>
                  </a:lnTo>
                  <a:lnTo>
                    <a:pt x="0" y="165989"/>
                  </a:lnTo>
                  <a:lnTo>
                    <a:pt x="1701" y="196354"/>
                  </a:lnTo>
                  <a:lnTo>
                    <a:pt x="15316" y="250024"/>
                  </a:lnTo>
                  <a:lnTo>
                    <a:pt x="42265" y="293560"/>
                  </a:lnTo>
                  <a:lnTo>
                    <a:pt x="81368" y="322427"/>
                  </a:lnTo>
                  <a:lnTo>
                    <a:pt x="105410" y="331089"/>
                  </a:lnTo>
                  <a:lnTo>
                    <a:pt x="109601" y="317627"/>
                  </a:lnTo>
                  <a:lnTo>
                    <a:pt x="90728" y="309321"/>
                  </a:lnTo>
                  <a:lnTo>
                    <a:pt x="74498" y="297726"/>
                  </a:lnTo>
                  <a:lnTo>
                    <a:pt x="49784" y="264668"/>
                  </a:lnTo>
                  <a:lnTo>
                    <a:pt x="35026" y="219824"/>
                  </a:lnTo>
                  <a:lnTo>
                    <a:pt x="30099" y="164211"/>
                  </a:lnTo>
                  <a:lnTo>
                    <a:pt x="31330" y="136042"/>
                  </a:lnTo>
                  <a:lnTo>
                    <a:pt x="41186" y="87172"/>
                  </a:lnTo>
                  <a:lnTo>
                    <a:pt x="60896" y="48590"/>
                  </a:lnTo>
                  <a:lnTo>
                    <a:pt x="91046" y="22440"/>
                  </a:lnTo>
                  <a:lnTo>
                    <a:pt x="110109" y="14097"/>
                  </a:lnTo>
                  <a:close/>
                </a:path>
                <a:path w="4270375" h="332105">
                  <a:moveTo>
                    <a:pt x="679704" y="165989"/>
                  </a:moveTo>
                  <a:lnTo>
                    <a:pt x="672896" y="107721"/>
                  </a:lnTo>
                  <a:lnTo>
                    <a:pt x="652399" y="58674"/>
                  </a:lnTo>
                  <a:lnTo>
                    <a:pt x="619264" y="21907"/>
                  </a:lnTo>
                  <a:lnTo>
                    <a:pt x="574421" y="762"/>
                  </a:lnTo>
                  <a:lnTo>
                    <a:pt x="569722" y="14097"/>
                  </a:lnTo>
                  <a:lnTo>
                    <a:pt x="588784" y="22440"/>
                  </a:lnTo>
                  <a:lnTo>
                    <a:pt x="605205" y="33934"/>
                  </a:lnTo>
                  <a:lnTo>
                    <a:pt x="630047" y="66421"/>
                  </a:lnTo>
                  <a:lnTo>
                    <a:pt x="644728" y="110363"/>
                  </a:lnTo>
                  <a:lnTo>
                    <a:pt x="649605" y="164211"/>
                  </a:lnTo>
                  <a:lnTo>
                    <a:pt x="648360" y="193357"/>
                  </a:lnTo>
                  <a:lnTo>
                    <a:pt x="638556" y="243598"/>
                  </a:lnTo>
                  <a:lnTo>
                    <a:pt x="618947" y="282841"/>
                  </a:lnTo>
                  <a:lnTo>
                    <a:pt x="589038" y="309321"/>
                  </a:lnTo>
                  <a:lnTo>
                    <a:pt x="570230" y="317627"/>
                  </a:lnTo>
                  <a:lnTo>
                    <a:pt x="574421" y="331089"/>
                  </a:lnTo>
                  <a:lnTo>
                    <a:pt x="619417" y="309918"/>
                  </a:lnTo>
                  <a:lnTo>
                    <a:pt x="652526" y="273304"/>
                  </a:lnTo>
                  <a:lnTo>
                    <a:pt x="672922" y="224370"/>
                  </a:lnTo>
                  <a:lnTo>
                    <a:pt x="678002" y="196354"/>
                  </a:lnTo>
                  <a:lnTo>
                    <a:pt x="679704" y="165989"/>
                  </a:lnTo>
                  <a:close/>
                </a:path>
                <a:path w="4270375" h="332105">
                  <a:moveTo>
                    <a:pt x="1134237" y="14097"/>
                  </a:moveTo>
                  <a:lnTo>
                    <a:pt x="1129538" y="762"/>
                  </a:lnTo>
                  <a:lnTo>
                    <a:pt x="1105573" y="9385"/>
                  </a:lnTo>
                  <a:lnTo>
                    <a:pt x="1084580" y="21907"/>
                  </a:lnTo>
                  <a:lnTo>
                    <a:pt x="1051433" y="58674"/>
                  </a:lnTo>
                  <a:lnTo>
                    <a:pt x="1030960" y="107721"/>
                  </a:lnTo>
                  <a:lnTo>
                    <a:pt x="1024128" y="165989"/>
                  </a:lnTo>
                  <a:lnTo>
                    <a:pt x="1025829" y="196354"/>
                  </a:lnTo>
                  <a:lnTo>
                    <a:pt x="1039444" y="250024"/>
                  </a:lnTo>
                  <a:lnTo>
                    <a:pt x="1066393" y="293560"/>
                  </a:lnTo>
                  <a:lnTo>
                    <a:pt x="1105496" y="322427"/>
                  </a:lnTo>
                  <a:lnTo>
                    <a:pt x="1129538" y="331089"/>
                  </a:lnTo>
                  <a:lnTo>
                    <a:pt x="1133729" y="317627"/>
                  </a:lnTo>
                  <a:lnTo>
                    <a:pt x="1114856" y="309321"/>
                  </a:lnTo>
                  <a:lnTo>
                    <a:pt x="1098626" y="297726"/>
                  </a:lnTo>
                  <a:lnTo>
                    <a:pt x="1073912" y="264668"/>
                  </a:lnTo>
                  <a:lnTo>
                    <a:pt x="1059154" y="219824"/>
                  </a:lnTo>
                  <a:lnTo>
                    <a:pt x="1054227" y="164211"/>
                  </a:lnTo>
                  <a:lnTo>
                    <a:pt x="1055458" y="136042"/>
                  </a:lnTo>
                  <a:lnTo>
                    <a:pt x="1065314" y="87172"/>
                  </a:lnTo>
                  <a:lnTo>
                    <a:pt x="1085024" y="48590"/>
                  </a:lnTo>
                  <a:lnTo>
                    <a:pt x="1115174" y="22440"/>
                  </a:lnTo>
                  <a:lnTo>
                    <a:pt x="1134237" y="14097"/>
                  </a:lnTo>
                  <a:close/>
                </a:path>
                <a:path w="4270375" h="332105">
                  <a:moveTo>
                    <a:pt x="1269746" y="0"/>
                  </a:moveTo>
                  <a:lnTo>
                    <a:pt x="1265301" y="0"/>
                  </a:lnTo>
                  <a:lnTo>
                    <a:pt x="1246098" y="1460"/>
                  </a:lnTo>
                  <a:lnTo>
                    <a:pt x="1204087" y="18796"/>
                  </a:lnTo>
                  <a:lnTo>
                    <a:pt x="1185024" y="55892"/>
                  </a:lnTo>
                  <a:lnTo>
                    <a:pt x="1183881" y="76187"/>
                  </a:lnTo>
                  <a:lnTo>
                    <a:pt x="1184021" y="80276"/>
                  </a:lnTo>
                  <a:lnTo>
                    <a:pt x="1184795" y="88290"/>
                  </a:lnTo>
                  <a:lnTo>
                    <a:pt x="1186065" y="96799"/>
                  </a:lnTo>
                  <a:lnTo>
                    <a:pt x="1187831" y="105791"/>
                  </a:lnTo>
                  <a:lnTo>
                    <a:pt x="1190625" y="117983"/>
                  </a:lnTo>
                  <a:lnTo>
                    <a:pt x="1192022" y="126238"/>
                  </a:lnTo>
                  <a:lnTo>
                    <a:pt x="1192022" y="138430"/>
                  </a:lnTo>
                  <a:lnTo>
                    <a:pt x="1189228" y="145034"/>
                  </a:lnTo>
                  <a:lnTo>
                    <a:pt x="1158748" y="158115"/>
                  </a:lnTo>
                  <a:lnTo>
                    <a:pt x="1158748" y="172466"/>
                  </a:lnTo>
                  <a:lnTo>
                    <a:pt x="1192022" y="192151"/>
                  </a:lnTo>
                  <a:lnTo>
                    <a:pt x="1192022" y="204343"/>
                  </a:lnTo>
                  <a:lnTo>
                    <a:pt x="1190625" y="212471"/>
                  </a:lnTo>
                  <a:lnTo>
                    <a:pt x="1187831" y="224790"/>
                  </a:lnTo>
                  <a:lnTo>
                    <a:pt x="1186065" y="233794"/>
                  </a:lnTo>
                  <a:lnTo>
                    <a:pt x="1184795" y="242303"/>
                  </a:lnTo>
                  <a:lnTo>
                    <a:pt x="1184021" y="250317"/>
                  </a:lnTo>
                  <a:lnTo>
                    <a:pt x="1183767" y="257810"/>
                  </a:lnTo>
                  <a:lnTo>
                    <a:pt x="1185024" y="275361"/>
                  </a:lnTo>
                  <a:lnTo>
                    <a:pt x="1204087" y="313436"/>
                  </a:lnTo>
                  <a:lnTo>
                    <a:pt x="1246098" y="330657"/>
                  </a:lnTo>
                  <a:lnTo>
                    <a:pt x="1265301" y="332105"/>
                  </a:lnTo>
                  <a:lnTo>
                    <a:pt x="1269746" y="332105"/>
                  </a:lnTo>
                  <a:lnTo>
                    <a:pt x="1269746" y="318897"/>
                  </a:lnTo>
                  <a:lnTo>
                    <a:pt x="1267206" y="318897"/>
                  </a:lnTo>
                  <a:lnTo>
                    <a:pt x="1255242" y="318071"/>
                  </a:lnTo>
                  <a:lnTo>
                    <a:pt x="1221447" y="297980"/>
                  </a:lnTo>
                  <a:lnTo>
                    <a:pt x="1213358" y="260858"/>
                  </a:lnTo>
                  <a:lnTo>
                    <a:pt x="1213573" y="254406"/>
                  </a:lnTo>
                  <a:lnTo>
                    <a:pt x="1214221" y="247243"/>
                  </a:lnTo>
                  <a:lnTo>
                    <a:pt x="1215339" y="239356"/>
                  </a:lnTo>
                  <a:lnTo>
                    <a:pt x="1218412" y="222453"/>
                  </a:lnTo>
                  <a:lnTo>
                    <a:pt x="1219479" y="215417"/>
                  </a:lnTo>
                  <a:lnTo>
                    <a:pt x="1220127" y="209638"/>
                  </a:lnTo>
                  <a:lnTo>
                    <a:pt x="1220343" y="205105"/>
                  </a:lnTo>
                  <a:lnTo>
                    <a:pt x="1219784" y="198094"/>
                  </a:lnTo>
                  <a:lnTo>
                    <a:pt x="1190879" y="166878"/>
                  </a:lnTo>
                  <a:lnTo>
                    <a:pt x="1190879" y="163703"/>
                  </a:lnTo>
                  <a:lnTo>
                    <a:pt x="1219784" y="132448"/>
                  </a:lnTo>
                  <a:lnTo>
                    <a:pt x="1220343" y="125349"/>
                  </a:lnTo>
                  <a:lnTo>
                    <a:pt x="1220127" y="120904"/>
                  </a:lnTo>
                  <a:lnTo>
                    <a:pt x="1219479" y="115163"/>
                  </a:lnTo>
                  <a:lnTo>
                    <a:pt x="1218412" y="108140"/>
                  </a:lnTo>
                  <a:lnTo>
                    <a:pt x="1215339" y="91236"/>
                  </a:lnTo>
                  <a:lnTo>
                    <a:pt x="1214221" y="83350"/>
                  </a:lnTo>
                  <a:lnTo>
                    <a:pt x="1213573" y="76187"/>
                  </a:lnTo>
                  <a:lnTo>
                    <a:pt x="1213358" y="69723"/>
                  </a:lnTo>
                  <a:lnTo>
                    <a:pt x="1214259" y="55727"/>
                  </a:lnTo>
                  <a:lnTo>
                    <a:pt x="1235519" y="20662"/>
                  </a:lnTo>
                  <a:lnTo>
                    <a:pt x="1267206" y="13208"/>
                  </a:lnTo>
                  <a:lnTo>
                    <a:pt x="1269746" y="13208"/>
                  </a:lnTo>
                  <a:lnTo>
                    <a:pt x="1269746" y="0"/>
                  </a:lnTo>
                  <a:close/>
                </a:path>
                <a:path w="4270375" h="332105">
                  <a:moveTo>
                    <a:pt x="3894074" y="158369"/>
                  </a:moveTo>
                  <a:lnTo>
                    <a:pt x="3860927" y="138684"/>
                  </a:lnTo>
                  <a:lnTo>
                    <a:pt x="3860927" y="126492"/>
                  </a:lnTo>
                  <a:lnTo>
                    <a:pt x="3862197" y="118237"/>
                  </a:lnTo>
                  <a:lnTo>
                    <a:pt x="3864991" y="105918"/>
                  </a:lnTo>
                  <a:lnTo>
                    <a:pt x="3866743" y="96939"/>
                  </a:lnTo>
                  <a:lnTo>
                    <a:pt x="3868013" y="88480"/>
                  </a:lnTo>
                  <a:lnTo>
                    <a:pt x="3868788" y="80505"/>
                  </a:lnTo>
                  <a:lnTo>
                    <a:pt x="3869055" y="73025"/>
                  </a:lnTo>
                  <a:lnTo>
                    <a:pt x="3867785" y="56057"/>
                  </a:lnTo>
                  <a:lnTo>
                    <a:pt x="3848735" y="18796"/>
                  </a:lnTo>
                  <a:lnTo>
                    <a:pt x="3806710" y="1460"/>
                  </a:lnTo>
                  <a:lnTo>
                    <a:pt x="3787521" y="0"/>
                  </a:lnTo>
                  <a:lnTo>
                    <a:pt x="3783076" y="0"/>
                  </a:lnTo>
                  <a:lnTo>
                    <a:pt x="3783076" y="13208"/>
                  </a:lnTo>
                  <a:lnTo>
                    <a:pt x="3785616" y="13208"/>
                  </a:lnTo>
                  <a:lnTo>
                    <a:pt x="3797579" y="14046"/>
                  </a:lnTo>
                  <a:lnTo>
                    <a:pt x="3831361" y="34061"/>
                  </a:lnTo>
                  <a:lnTo>
                    <a:pt x="3839464" y="69850"/>
                  </a:lnTo>
                  <a:lnTo>
                    <a:pt x="3839248" y="76314"/>
                  </a:lnTo>
                  <a:lnTo>
                    <a:pt x="3838600" y="83477"/>
                  </a:lnTo>
                  <a:lnTo>
                    <a:pt x="3837533" y="91363"/>
                  </a:lnTo>
                  <a:lnTo>
                    <a:pt x="3836035" y="99949"/>
                  </a:lnTo>
                  <a:lnTo>
                    <a:pt x="3834460" y="108280"/>
                  </a:lnTo>
                  <a:lnTo>
                    <a:pt x="3833342" y="115354"/>
                  </a:lnTo>
                  <a:lnTo>
                    <a:pt x="3832695" y="121132"/>
                  </a:lnTo>
                  <a:lnTo>
                    <a:pt x="3832479" y="125603"/>
                  </a:lnTo>
                  <a:lnTo>
                    <a:pt x="3833025" y="132689"/>
                  </a:lnTo>
                  <a:lnTo>
                    <a:pt x="3861943" y="163830"/>
                  </a:lnTo>
                  <a:lnTo>
                    <a:pt x="3861943" y="167005"/>
                  </a:lnTo>
                  <a:lnTo>
                    <a:pt x="3833025" y="198272"/>
                  </a:lnTo>
                  <a:lnTo>
                    <a:pt x="3832479" y="205359"/>
                  </a:lnTo>
                  <a:lnTo>
                    <a:pt x="3832695" y="209816"/>
                  </a:lnTo>
                  <a:lnTo>
                    <a:pt x="3833342" y="215557"/>
                  </a:lnTo>
                  <a:lnTo>
                    <a:pt x="3834460" y="222580"/>
                  </a:lnTo>
                  <a:lnTo>
                    <a:pt x="3836035" y="230886"/>
                  </a:lnTo>
                  <a:lnTo>
                    <a:pt x="3837533" y="239560"/>
                  </a:lnTo>
                  <a:lnTo>
                    <a:pt x="3838600" y="247484"/>
                  </a:lnTo>
                  <a:lnTo>
                    <a:pt x="3839248" y="254660"/>
                  </a:lnTo>
                  <a:lnTo>
                    <a:pt x="3839464" y="261112"/>
                  </a:lnTo>
                  <a:lnTo>
                    <a:pt x="3838549" y="275691"/>
                  </a:lnTo>
                  <a:lnTo>
                    <a:pt x="3817340" y="311454"/>
                  </a:lnTo>
                  <a:lnTo>
                    <a:pt x="3785616" y="318897"/>
                  </a:lnTo>
                  <a:lnTo>
                    <a:pt x="3783076" y="318897"/>
                  </a:lnTo>
                  <a:lnTo>
                    <a:pt x="3783076" y="332105"/>
                  </a:lnTo>
                  <a:lnTo>
                    <a:pt x="3787521" y="332105"/>
                  </a:lnTo>
                  <a:lnTo>
                    <a:pt x="3806710" y="330657"/>
                  </a:lnTo>
                  <a:lnTo>
                    <a:pt x="3848735" y="313436"/>
                  </a:lnTo>
                  <a:lnTo>
                    <a:pt x="3867785" y="275424"/>
                  </a:lnTo>
                  <a:lnTo>
                    <a:pt x="3869055" y="257937"/>
                  </a:lnTo>
                  <a:lnTo>
                    <a:pt x="3868788" y="250469"/>
                  </a:lnTo>
                  <a:lnTo>
                    <a:pt x="3868013" y="242493"/>
                  </a:lnTo>
                  <a:lnTo>
                    <a:pt x="3866743" y="234035"/>
                  </a:lnTo>
                  <a:lnTo>
                    <a:pt x="3864991" y="225044"/>
                  </a:lnTo>
                  <a:lnTo>
                    <a:pt x="3862197" y="212725"/>
                  </a:lnTo>
                  <a:lnTo>
                    <a:pt x="3860927" y="204470"/>
                  </a:lnTo>
                  <a:lnTo>
                    <a:pt x="3860927" y="192278"/>
                  </a:lnTo>
                  <a:lnTo>
                    <a:pt x="3863594" y="185801"/>
                  </a:lnTo>
                  <a:lnTo>
                    <a:pt x="3894074" y="172593"/>
                  </a:lnTo>
                  <a:lnTo>
                    <a:pt x="3894074" y="158369"/>
                  </a:lnTo>
                  <a:close/>
                </a:path>
                <a:path w="4270375" h="332105">
                  <a:moveTo>
                    <a:pt x="4270248" y="165989"/>
                  </a:moveTo>
                  <a:lnTo>
                    <a:pt x="4263453" y="107721"/>
                  </a:lnTo>
                  <a:lnTo>
                    <a:pt x="4242943" y="58674"/>
                  </a:lnTo>
                  <a:lnTo>
                    <a:pt x="4209808" y="21907"/>
                  </a:lnTo>
                  <a:lnTo>
                    <a:pt x="4164965" y="762"/>
                  </a:lnTo>
                  <a:lnTo>
                    <a:pt x="4160266" y="14097"/>
                  </a:lnTo>
                  <a:lnTo>
                    <a:pt x="4179328" y="22440"/>
                  </a:lnTo>
                  <a:lnTo>
                    <a:pt x="4195762" y="33934"/>
                  </a:lnTo>
                  <a:lnTo>
                    <a:pt x="4220591" y="66421"/>
                  </a:lnTo>
                  <a:lnTo>
                    <a:pt x="4235272" y="110363"/>
                  </a:lnTo>
                  <a:lnTo>
                    <a:pt x="4240149" y="164211"/>
                  </a:lnTo>
                  <a:lnTo>
                    <a:pt x="4238904" y="193357"/>
                  </a:lnTo>
                  <a:lnTo>
                    <a:pt x="4229100" y="243598"/>
                  </a:lnTo>
                  <a:lnTo>
                    <a:pt x="4209491" y="282841"/>
                  </a:lnTo>
                  <a:lnTo>
                    <a:pt x="4179582" y="309321"/>
                  </a:lnTo>
                  <a:lnTo>
                    <a:pt x="4160774" y="317627"/>
                  </a:lnTo>
                  <a:lnTo>
                    <a:pt x="4164965" y="331089"/>
                  </a:lnTo>
                  <a:lnTo>
                    <a:pt x="4209961" y="309918"/>
                  </a:lnTo>
                  <a:lnTo>
                    <a:pt x="4243070" y="273304"/>
                  </a:lnTo>
                  <a:lnTo>
                    <a:pt x="4263466" y="224370"/>
                  </a:lnTo>
                  <a:lnTo>
                    <a:pt x="4268546" y="196354"/>
                  </a:lnTo>
                  <a:lnTo>
                    <a:pt x="4270248" y="165989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66088" y="1088262"/>
            <a:ext cx="52939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908810" algn="l"/>
                <a:tab pos="2405380" algn="l"/>
              </a:tabLst>
            </a:pPr>
            <a:r>
              <a:rPr sz="2800" b="1" spc="-459" dirty="0">
                <a:solidFill>
                  <a:srgbClr val="001F5F"/>
                </a:solidFill>
                <a:latin typeface="DejaVu Serif"/>
                <a:cs typeface="DejaVu Serif"/>
              </a:rPr>
              <a:t>POSET </a:t>
            </a:r>
            <a:r>
              <a:rPr sz="2800" b="1" spc="-300" dirty="0">
                <a:solidFill>
                  <a:srgbClr val="001F5F"/>
                </a:solidFill>
                <a:latin typeface="DejaVu Serif"/>
                <a:cs typeface="DejaVu Serif"/>
              </a:rPr>
              <a:t> </a:t>
            </a:r>
            <a:r>
              <a:rPr lang="en-IN" sz="2800" b="1" spc="-300" dirty="0">
                <a:solidFill>
                  <a:srgbClr val="001F5F"/>
                </a:solidFill>
                <a:latin typeface="DejaVu Serif"/>
                <a:cs typeface="DejaVu Serif"/>
              </a:rPr>
              <a:t>    </a:t>
            </a:r>
            <a:r>
              <a:rPr sz="2800" spc="-210" dirty="0">
                <a:solidFill>
                  <a:srgbClr val="001F5F"/>
                </a:solidFill>
                <a:latin typeface="DejaVu Sans"/>
                <a:cs typeface="DejaVu Sans"/>
              </a:rPr>
              <a:t>𝑺</a:t>
            </a:r>
            <a:r>
              <a:rPr sz="2800" spc="-210" dirty="0">
                <a:solidFill>
                  <a:srgbClr val="001F5F"/>
                </a:solidFill>
                <a:latin typeface="DejaVu Sans"/>
                <a:cs typeface="DejaVu Sans"/>
              </a:rPr>
              <a:t>,</a:t>
            </a:r>
            <a:r>
              <a:rPr sz="2800" spc="-430" dirty="0">
                <a:solidFill>
                  <a:srgbClr val="001F5F"/>
                </a:solidFill>
                <a:latin typeface="DejaVu Sans"/>
                <a:cs typeface="DejaVu Sans"/>
              </a:rPr>
              <a:t> </a:t>
            </a:r>
            <a:r>
              <a:rPr sz="2800" spc="-55" dirty="0">
                <a:solidFill>
                  <a:srgbClr val="001F5F"/>
                </a:solidFill>
                <a:latin typeface="DejaVu Sans"/>
                <a:cs typeface="DejaVu Sans"/>
              </a:rPr>
              <a:t>|	</a:t>
            </a:r>
            <a:r>
              <a:rPr sz="2800" b="1" spc="-685" dirty="0">
                <a:solidFill>
                  <a:srgbClr val="001F5F"/>
                </a:solidFill>
                <a:latin typeface="DejaVu Serif"/>
                <a:cs typeface="DejaVu Serif"/>
              </a:rPr>
              <a:t>=	</a:t>
            </a:r>
            <a:r>
              <a:rPr sz="2800" spc="-160" dirty="0">
                <a:solidFill>
                  <a:srgbClr val="001F5F"/>
                </a:solidFill>
                <a:latin typeface="DejaVu Sans"/>
                <a:cs typeface="DejaVu Sans"/>
              </a:rPr>
              <a:t>𝟏,</a:t>
            </a:r>
            <a:r>
              <a:rPr sz="2800" spc="-459" dirty="0">
                <a:solidFill>
                  <a:srgbClr val="001F5F"/>
                </a:solidFill>
                <a:latin typeface="DejaVu Sans"/>
                <a:cs typeface="DejaVu Sans"/>
              </a:rPr>
              <a:t> </a:t>
            </a:r>
            <a:r>
              <a:rPr sz="2800" spc="-160" dirty="0">
                <a:solidFill>
                  <a:srgbClr val="001F5F"/>
                </a:solidFill>
                <a:latin typeface="DejaVu Sans"/>
                <a:cs typeface="DejaVu Sans"/>
              </a:rPr>
              <a:t>𝟐,</a:t>
            </a:r>
            <a:r>
              <a:rPr sz="2800" spc="-445" dirty="0">
                <a:solidFill>
                  <a:srgbClr val="001F5F"/>
                </a:solidFill>
                <a:latin typeface="DejaVu Sans"/>
                <a:cs typeface="DejaVu Sans"/>
              </a:rPr>
              <a:t> </a:t>
            </a:r>
            <a:r>
              <a:rPr sz="2800" spc="-160" dirty="0">
                <a:solidFill>
                  <a:srgbClr val="001F5F"/>
                </a:solidFill>
                <a:latin typeface="DejaVu Sans"/>
                <a:cs typeface="DejaVu Sans"/>
              </a:rPr>
              <a:t>𝟑,</a:t>
            </a:r>
            <a:r>
              <a:rPr sz="2800" spc="-415" dirty="0">
                <a:solidFill>
                  <a:srgbClr val="001F5F"/>
                </a:solidFill>
                <a:latin typeface="DejaVu Sans"/>
                <a:cs typeface="DejaVu Sans"/>
              </a:rPr>
              <a:t> </a:t>
            </a:r>
            <a:r>
              <a:rPr sz="2800" spc="-160" dirty="0">
                <a:solidFill>
                  <a:srgbClr val="001F5F"/>
                </a:solidFill>
                <a:latin typeface="DejaVu Sans"/>
                <a:cs typeface="DejaVu Sans"/>
              </a:rPr>
              <a:t>𝟒,</a:t>
            </a:r>
            <a:r>
              <a:rPr sz="2800" spc="-440" dirty="0">
                <a:solidFill>
                  <a:srgbClr val="001F5F"/>
                </a:solidFill>
                <a:latin typeface="DejaVu Sans"/>
                <a:cs typeface="DejaVu Sans"/>
              </a:rPr>
              <a:t> </a:t>
            </a:r>
            <a:r>
              <a:rPr sz="2800" spc="-160" dirty="0">
                <a:solidFill>
                  <a:srgbClr val="001F5F"/>
                </a:solidFill>
                <a:latin typeface="DejaVu Sans"/>
                <a:cs typeface="DejaVu Sans"/>
              </a:rPr>
              <a:t>𝟔,</a:t>
            </a:r>
            <a:r>
              <a:rPr sz="2800" spc="-440" dirty="0">
                <a:solidFill>
                  <a:srgbClr val="001F5F"/>
                </a:solidFill>
                <a:latin typeface="DejaVu Sans"/>
                <a:cs typeface="DejaVu Sans"/>
              </a:rPr>
              <a:t> </a:t>
            </a:r>
            <a:r>
              <a:rPr sz="2800" spc="-160" dirty="0">
                <a:solidFill>
                  <a:srgbClr val="001F5F"/>
                </a:solidFill>
                <a:latin typeface="DejaVu Sans"/>
                <a:cs typeface="DejaVu Sans"/>
              </a:rPr>
              <a:t>𝟖,</a:t>
            </a:r>
            <a:r>
              <a:rPr sz="2800" spc="-445" dirty="0">
                <a:solidFill>
                  <a:srgbClr val="001F5F"/>
                </a:solidFill>
                <a:latin typeface="DejaVu Sans"/>
                <a:cs typeface="DejaVu Sans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DejaVu Sans"/>
                <a:cs typeface="DejaVu Sans"/>
              </a:rPr>
              <a:t>𝟏𝟐</a:t>
            </a:r>
            <a:r>
              <a:rPr sz="2800" spc="175" dirty="0">
                <a:solidFill>
                  <a:srgbClr val="001F5F"/>
                </a:solidFill>
                <a:latin typeface="DejaVu Sans"/>
                <a:cs typeface="DejaVu Sans"/>
              </a:rPr>
              <a:t> </a:t>
            </a:r>
            <a:r>
              <a:rPr sz="2800" spc="-315" dirty="0">
                <a:solidFill>
                  <a:srgbClr val="001F5F"/>
                </a:solidFill>
                <a:latin typeface="DejaVu Sans"/>
                <a:cs typeface="DejaVu Sans"/>
              </a:rPr>
              <a:t>,</a:t>
            </a:r>
            <a:r>
              <a:rPr sz="2800" spc="-440" dirty="0">
                <a:solidFill>
                  <a:srgbClr val="001F5F"/>
                </a:solidFill>
                <a:latin typeface="DejaVu Sans"/>
                <a:cs typeface="DejaVu Sans"/>
              </a:rPr>
              <a:t> </a:t>
            </a:r>
            <a:r>
              <a:rPr lang="en-IN" sz="2800" spc="-440" dirty="0">
                <a:solidFill>
                  <a:srgbClr val="001F5F"/>
                </a:solidFill>
                <a:latin typeface="DejaVu Sans"/>
                <a:cs typeface="DejaVu Sans"/>
              </a:rPr>
              <a:t>    </a:t>
            </a:r>
            <a:r>
              <a:rPr sz="2800" spc="-55" dirty="0">
                <a:solidFill>
                  <a:srgbClr val="001F5F"/>
                </a:solidFill>
                <a:latin typeface="DejaVu Sans"/>
                <a:cs typeface="DejaVu Sans"/>
              </a:rPr>
              <a:t>|</a:t>
            </a:r>
            <a:endParaRPr sz="2800" dirty="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0182" y="2362200"/>
            <a:ext cx="8288655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77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185567"/>
            <a:ext cx="9692640" cy="66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6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203525"/>
            <a:ext cx="9379131" cy="64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236628"/>
            <a:ext cx="8975679" cy="627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3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09" y="423046"/>
            <a:ext cx="8522017" cy="59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03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623887"/>
            <a:ext cx="8487455" cy="59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6" y="385218"/>
            <a:ext cx="8735649" cy="60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0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547687"/>
            <a:ext cx="9562011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91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478577"/>
            <a:ext cx="10189028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9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32A-90B4-4A4B-9E24-3316DB85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77"/>
            <a:ext cx="10515600" cy="674703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Partial Order Relation 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3" y="1110344"/>
            <a:ext cx="10803778" cy="3737324"/>
          </a:xfrm>
        </p:spPr>
      </p:pic>
      <p:sp>
        <p:nvSpPr>
          <p:cNvPr id="7" name="Rectangle 6"/>
          <p:cNvSpPr/>
          <p:nvPr/>
        </p:nvSpPr>
        <p:spPr>
          <a:xfrm>
            <a:off x="600891" y="4967385"/>
            <a:ext cx="1050253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IN" sz="2800" b="1" dirty="0">
                <a:latin typeface="Cambria" panose="02040503050406030204" pitchFamily="18" charset="0"/>
              </a:rPr>
              <a:t>Example : POSET (S, </a:t>
            </a:r>
            <a:r>
              <a:rPr lang="en-IN" sz="2800" dirty="0"/>
              <a:t>≤</a:t>
            </a:r>
            <a:r>
              <a:rPr lang="en-IN" sz="2800" b="1" dirty="0" smtClean="0">
                <a:latin typeface="Cambria" panose="02040503050406030204" pitchFamily="18" charset="0"/>
              </a:rPr>
              <a:t>)= </a:t>
            </a:r>
            <a:r>
              <a:rPr lang="en-IN" sz="2800" b="1" dirty="0">
                <a:latin typeface="Cambria" panose="02040503050406030204" pitchFamily="18" charset="0"/>
              </a:rPr>
              <a:t>( {1, 2, 3, 4}, </a:t>
            </a:r>
            <a:r>
              <a:rPr lang="en-IN" sz="2800" dirty="0"/>
              <a:t>≤</a:t>
            </a:r>
            <a:r>
              <a:rPr lang="en-IN" sz="2800" b="1" dirty="0" smtClean="0">
                <a:latin typeface="Cambria" panose="02040503050406030204" pitchFamily="18" charset="0"/>
              </a:rPr>
              <a:t>) </a:t>
            </a:r>
            <a:endParaRPr lang="en-IN" sz="2800" dirty="0">
              <a:latin typeface="Cambria" panose="02040503050406030204" pitchFamily="18" charset="0"/>
            </a:endParaRPr>
          </a:p>
          <a:p>
            <a:r>
              <a:rPr lang="en-IN" sz="2800" b="1" dirty="0">
                <a:latin typeface="Cambria" panose="02040503050406030204" pitchFamily="18" charset="0"/>
              </a:rPr>
              <a:t>Here, S is the set = {1, 2, 3, 4} </a:t>
            </a:r>
            <a:endParaRPr lang="en-IN" sz="2800" dirty="0">
              <a:latin typeface="Cambria" panose="02040503050406030204" pitchFamily="18" charset="0"/>
            </a:endParaRPr>
          </a:p>
          <a:p>
            <a:r>
              <a:rPr lang="en-IN" sz="2800" b="1" dirty="0">
                <a:latin typeface="Cambria" panose="02040503050406030204" pitchFamily="18" charset="0"/>
              </a:rPr>
              <a:t>R is the relation= </a:t>
            </a:r>
            <a:r>
              <a:rPr lang="en-IN" sz="2800" dirty="0"/>
              <a:t>≤ </a:t>
            </a:r>
            <a:r>
              <a:rPr lang="en-IN" sz="2800" b="1" dirty="0" smtClean="0">
                <a:latin typeface="Cambria" panose="02040503050406030204" pitchFamily="18" charset="0"/>
              </a:rPr>
              <a:t>(</a:t>
            </a:r>
            <a:r>
              <a:rPr lang="en-IN" sz="2800" b="1" dirty="0">
                <a:latin typeface="Cambria" panose="02040503050406030204" pitchFamily="18" charset="0"/>
              </a:rPr>
              <a:t>less than equal to)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003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539272"/>
            <a:ext cx="9888583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5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91927"/>
            <a:ext cx="8733901" cy="58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5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86574"/>
            <a:ext cx="9444445" cy="65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51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4" y="148021"/>
            <a:ext cx="9875521" cy="635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0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325042"/>
            <a:ext cx="9235440" cy="63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96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7" y="216982"/>
            <a:ext cx="10802982" cy="630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91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2" y="419577"/>
            <a:ext cx="9993087" cy="58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0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08825"/>
            <a:ext cx="10006149" cy="63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00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9" y="315427"/>
            <a:ext cx="10006147" cy="626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29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431074"/>
            <a:ext cx="9784080" cy="58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4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6308-B44A-4055-A76E-E0433D2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309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+mn-lt"/>
              </a:rPr>
              <a:t>EX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59D3-A55F-479E-A6B5-21BF7ED3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214"/>
            <a:ext cx="10515600" cy="5301750"/>
          </a:xfrm>
        </p:spPr>
        <p:txBody>
          <a:bodyPr/>
          <a:lstStyle/>
          <a:p>
            <a:r>
              <a:rPr lang="en-IN" b="1" dirty="0" smtClean="0"/>
              <a:t>Let </a:t>
            </a:r>
            <a:r>
              <a:rPr lang="en-IN" b="1" dirty="0"/>
              <a:t>R ={1,2,3} identify the relation </a:t>
            </a:r>
            <a:r>
              <a:rPr lang="en-IN" b="1" dirty="0" err="1"/>
              <a:t>RxR</a:t>
            </a:r>
            <a:r>
              <a:rPr lang="en-IN" b="1" dirty="0"/>
              <a:t> is </a:t>
            </a:r>
            <a:r>
              <a:rPr lang="en-IN" b="1" dirty="0" err="1"/>
              <a:t>poset</a:t>
            </a:r>
            <a:r>
              <a:rPr lang="en-IN" b="1" dirty="0"/>
              <a:t> or not. </a:t>
            </a:r>
            <a:endParaRPr lang="en-IN" dirty="0"/>
          </a:p>
          <a:p>
            <a:r>
              <a:rPr lang="pt-BR" b="1" dirty="0"/>
              <a:t>R XR= { (1,1), (1, 2), (1, 3), (2, 1), (2, 2), (2, 3), (3, 1), (3, 2), (3,3)}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68" y="1946450"/>
            <a:ext cx="10046157" cy="441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2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70" y="181731"/>
            <a:ext cx="9810204" cy="63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9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537759"/>
            <a:ext cx="10162903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71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7759"/>
            <a:ext cx="10476411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10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9" y="431074"/>
            <a:ext cx="10946674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43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96382"/>
            <a:ext cx="10489473" cy="603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38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3" y="922484"/>
            <a:ext cx="10482094" cy="499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24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528232"/>
            <a:ext cx="10567851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0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6" y="532995"/>
            <a:ext cx="10189028" cy="60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04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537759"/>
            <a:ext cx="10293531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83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08000"/>
            <a:ext cx="9797144" cy="61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5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714920"/>
            <a:ext cx="10554787" cy="51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62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342939"/>
            <a:ext cx="10215155" cy="60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22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525776"/>
            <a:ext cx="10450285" cy="60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76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685417"/>
            <a:ext cx="10489474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10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" y="633412"/>
            <a:ext cx="1021515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1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6" y="666364"/>
            <a:ext cx="10554787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17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339634"/>
            <a:ext cx="10541726" cy="587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12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" y="365760"/>
            <a:ext cx="10241280" cy="58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85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338" y="2677885"/>
            <a:ext cx="9692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				</a:t>
            </a:r>
            <a:r>
              <a:rPr lang="en-US" sz="4800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Thank You</a:t>
            </a:r>
            <a:endParaRPr lang="en-US" sz="4800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endParaRPr lang="en-US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endParaRPr lang="en-US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6" y="0"/>
            <a:ext cx="9486784" cy="662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0" y="574766"/>
            <a:ext cx="11956320" cy="54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3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37" y="457201"/>
            <a:ext cx="10826405" cy="60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4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739" y="275286"/>
            <a:ext cx="65341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400" b="1" spc="5" dirty="0">
                <a:solidFill>
                  <a:srgbClr val="C00000"/>
                </a:solidFill>
                <a:latin typeface="Arial"/>
                <a:cs typeface="Arial"/>
              </a:rPr>
              <a:t>Hasse </a:t>
            </a:r>
            <a:r>
              <a:rPr sz="4400" b="1" spc="-40" dirty="0">
                <a:solidFill>
                  <a:srgbClr val="C00000"/>
                </a:solidFill>
                <a:latin typeface="Arial"/>
                <a:cs typeface="Arial"/>
              </a:rPr>
              <a:t>Diagram:</a:t>
            </a:r>
            <a:r>
              <a:rPr sz="4400" b="1" spc="-8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b="1" spc="-50" dirty="0">
                <a:solidFill>
                  <a:srgbClr val="C00000"/>
                </a:solidFill>
                <a:latin typeface="Arial"/>
                <a:cs typeface="Arial"/>
              </a:rPr>
              <a:t>Example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8300" y="1143000"/>
            <a:ext cx="8953500" cy="4196080"/>
          </a:xfrm>
          <a:custGeom>
            <a:avLst/>
            <a:gdLst/>
            <a:ahLst/>
            <a:cxnLst/>
            <a:rect l="l" t="t" r="r" b="b"/>
            <a:pathLst>
              <a:path w="8953500" h="4196080">
                <a:moveTo>
                  <a:pt x="8953500" y="0"/>
                </a:moveTo>
                <a:lnTo>
                  <a:pt x="0" y="0"/>
                </a:lnTo>
                <a:lnTo>
                  <a:pt x="0" y="4196080"/>
                </a:lnTo>
                <a:lnTo>
                  <a:pt x="8953500" y="4196080"/>
                </a:lnTo>
                <a:lnTo>
                  <a:pt x="8953500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7040" y="1015111"/>
            <a:ext cx="7534909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650" b="1" spc="-310" dirty="0">
                <a:solidFill>
                  <a:srgbClr val="C00000"/>
                </a:solidFill>
                <a:latin typeface="DejaVu Serif"/>
                <a:cs typeface="DejaVu Serif"/>
              </a:rPr>
              <a:t>Convert </a:t>
            </a:r>
            <a:r>
              <a:rPr sz="2650" b="1" spc="-290" dirty="0">
                <a:solidFill>
                  <a:srgbClr val="C00000"/>
                </a:solidFill>
                <a:latin typeface="DejaVu Serif"/>
                <a:cs typeface="DejaVu Serif"/>
              </a:rPr>
              <a:t>the </a:t>
            </a:r>
            <a:r>
              <a:rPr sz="2650" b="1" spc="-265" dirty="0">
                <a:solidFill>
                  <a:srgbClr val="C00000"/>
                </a:solidFill>
                <a:latin typeface="DejaVu Serif"/>
                <a:cs typeface="DejaVu Serif"/>
              </a:rPr>
              <a:t>following </a:t>
            </a:r>
            <a:r>
              <a:rPr sz="2650" b="1" spc="-315" dirty="0">
                <a:solidFill>
                  <a:srgbClr val="C00000"/>
                </a:solidFill>
                <a:latin typeface="DejaVu Serif"/>
                <a:cs typeface="DejaVu Serif"/>
              </a:rPr>
              <a:t>Digraph </a:t>
            </a:r>
            <a:r>
              <a:rPr sz="2650" b="1" spc="-275" dirty="0">
                <a:solidFill>
                  <a:srgbClr val="C00000"/>
                </a:solidFill>
                <a:latin typeface="DejaVu Serif"/>
                <a:cs typeface="DejaVu Serif"/>
              </a:rPr>
              <a:t>to </a:t>
            </a:r>
            <a:r>
              <a:rPr sz="2650" b="1" spc="-340" dirty="0">
                <a:solidFill>
                  <a:srgbClr val="C00000"/>
                </a:solidFill>
                <a:latin typeface="DejaVu Serif"/>
                <a:cs typeface="DejaVu Serif"/>
              </a:rPr>
              <a:t>Hasse</a:t>
            </a:r>
            <a:r>
              <a:rPr sz="2650" b="1" spc="-509" dirty="0">
                <a:solidFill>
                  <a:srgbClr val="C00000"/>
                </a:solidFill>
                <a:latin typeface="DejaVu Serif"/>
                <a:cs typeface="DejaVu Serif"/>
              </a:rPr>
              <a:t> </a:t>
            </a:r>
            <a:r>
              <a:rPr sz="2650" b="1" spc="-330" dirty="0">
                <a:solidFill>
                  <a:srgbClr val="C00000"/>
                </a:solidFill>
                <a:latin typeface="DejaVu Serif"/>
                <a:cs typeface="DejaVu Serif"/>
              </a:rPr>
              <a:t>Diagram.</a:t>
            </a:r>
            <a:endParaRPr sz="2650">
              <a:latin typeface="DejaVu Serif"/>
              <a:cs typeface="DejaVu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00401" y="1711833"/>
            <a:ext cx="5705475" cy="3029585"/>
            <a:chOff x="1676400" y="1711832"/>
            <a:chExt cx="5705475" cy="3029585"/>
          </a:xfrm>
        </p:grpSpPr>
        <p:sp>
          <p:nvSpPr>
            <p:cNvPr id="6" name="object 6"/>
            <p:cNvSpPr/>
            <p:nvPr/>
          </p:nvSpPr>
          <p:spPr>
            <a:xfrm>
              <a:off x="1676400" y="1740788"/>
              <a:ext cx="1914525" cy="30003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400" y="1711832"/>
              <a:ext cx="1895475" cy="2963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0925" y="2895599"/>
              <a:ext cx="1895475" cy="457200"/>
            </a:xfrm>
            <a:custGeom>
              <a:avLst/>
              <a:gdLst/>
              <a:ahLst/>
              <a:cxnLst/>
              <a:rect l="l" t="t" r="r" b="b"/>
              <a:pathLst>
                <a:path w="1895475" h="457200">
                  <a:moveTo>
                    <a:pt x="1666875" y="0"/>
                  </a:moveTo>
                  <a:lnTo>
                    <a:pt x="1666875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1666875" y="342900"/>
                  </a:lnTo>
                  <a:lnTo>
                    <a:pt x="1666875" y="457200"/>
                  </a:lnTo>
                  <a:lnTo>
                    <a:pt x="1895475" y="228600"/>
                  </a:lnTo>
                  <a:lnTo>
                    <a:pt x="16668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0925" y="2895599"/>
              <a:ext cx="1895475" cy="457200"/>
            </a:xfrm>
            <a:custGeom>
              <a:avLst/>
              <a:gdLst/>
              <a:ahLst/>
              <a:cxnLst/>
              <a:rect l="l" t="t" r="r" b="b"/>
              <a:pathLst>
                <a:path w="1895475" h="457200">
                  <a:moveTo>
                    <a:pt x="0" y="114300"/>
                  </a:moveTo>
                  <a:lnTo>
                    <a:pt x="1666875" y="114300"/>
                  </a:lnTo>
                  <a:lnTo>
                    <a:pt x="1666875" y="0"/>
                  </a:lnTo>
                  <a:lnTo>
                    <a:pt x="1895475" y="228600"/>
                  </a:lnTo>
                  <a:lnTo>
                    <a:pt x="1666875" y="457200"/>
                  </a:lnTo>
                  <a:lnTo>
                    <a:pt x="1666875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2642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366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01" y="91441"/>
            <a:ext cx="10339359" cy="3901644"/>
          </a:xfrm>
          <a:prstGeom prst="rect">
            <a:avLst/>
          </a:prstGeom>
        </p:spPr>
      </p:pic>
      <p:sp>
        <p:nvSpPr>
          <p:cNvPr id="4" name="object 7"/>
          <p:cNvSpPr/>
          <p:nvPr/>
        </p:nvSpPr>
        <p:spPr>
          <a:xfrm>
            <a:off x="780451" y="2965269"/>
            <a:ext cx="9862457" cy="3322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29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145</Words>
  <Application>Microsoft Office PowerPoint</Application>
  <PresentationFormat>Widescreen</PresentationFormat>
  <Paragraphs>23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</vt:lpstr>
      <vt:lpstr>DejaVu Sans</vt:lpstr>
      <vt:lpstr>DejaVu Serif</vt:lpstr>
      <vt:lpstr>Times New Roman</vt:lpstr>
      <vt:lpstr>Office Theme</vt:lpstr>
      <vt:lpstr>Discrete Mathematics BCSC0010</vt:lpstr>
      <vt:lpstr> Partial Order Relation </vt:lpstr>
      <vt:lpstr>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Hasse Diagram: 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NEETU</cp:lastModifiedBy>
  <cp:revision>447</cp:revision>
  <dcterms:created xsi:type="dcterms:W3CDTF">2020-06-10T06:17:29Z</dcterms:created>
  <dcterms:modified xsi:type="dcterms:W3CDTF">2022-04-23T09:19:28Z</dcterms:modified>
</cp:coreProperties>
</file>