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60"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61" r:id="rId19"/>
    <p:sldId id="288" r:id="rId20"/>
    <p:sldId id="289" r:id="rId21"/>
    <p:sldId id="290" r:id="rId22"/>
    <p:sldId id="291" r:id="rId23"/>
    <p:sldId id="292" r:id="rId24"/>
    <p:sldId id="293" r:id="rId25"/>
    <p:sldId id="294" r:id="rId26"/>
    <p:sldId id="295" r:id="rId27"/>
    <p:sldId id="296" r:id="rId28"/>
    <p:sldId id="297" r:id="rId29"/>
    <p:sldId id="266" r:id="rId30"/>
    <p:sldId id="264" r:id="rId31"/>
    <p:sldId id="298" r:id="rId32"/>
    <p:sldId id="265" r:id="rId33"/>
    <p:sldId id="267" r:id="rId34"/>
    <p:sldId id="299" r:id="rId35"/>
    <p:sldId id="268" r:id="rId36"/>
    <p:sldId id="269" r:id="rId37"/>
    <p:sldId id="300" r:id="rId38"/>
    <p:sldId id="301" r:id="rId39"/>
    <p:sldId id="386" r:id="rId40"/>
    <p:sldId id="387" r:id="rId41"/>
    <p:sldId id="388" r:id="rId42"/>
    <p:sldId id="389" r:id="rId43"/>
    <p:sldId id="337" r:id="rId44"/>
    <p:sldId id="329" r:id="rId45"/>
    <p:sldId id="316" r:id="rId46"/>
    <p:sldId id="317" r:id="rId47"/>
    <p:sldId id="318" r:id="rId48"/>
    <p:sldId id="319" r:id="rId49"/>
    <p:sldId id="320" r:id="rId50"/>
    <p:sldId id="321" r:id="rId51"/>
    <p:sldId id="322" r:id="rId52"/>
    <p:sldId id="323" r:id="rId53"/>
    <p:sldId id="324" r:id="rId54"/>
    <p:sldId id="332" r:id="rId55"/>
    <p:sldId id="333" r:id="rId56"/>
    <p:sldId id="356" r:id="rId57"/>
    <p:sldId id="357" r:id="rId58"/>
    <p:sldId id="358" r:id="rId59"/>
    <p:sldId id="359" r:id="rId60"/>
    <p:sldId id="360" r:id="rId61"/>
    <p:sldId id="365" r:id="rId62"/>
    <p:sldId id="366" r:id="rId63"/>
    <p:sldId id="367" r:id="rId64"/>
    <p:sldId id="368" r:id="rId65"/>
    <p:sldId id="334" r:id="rId66"/>
    <p:sldId id="336" r:id="rId67"/>
    <p:sldId id="341" r:id="rId68"/>
    <p:sldId id="342" r:id="rId69"/>
    <p:sldId id="343" r:id="rId70"/>
    <p:sldId id="344" r:id="rId71"/>
    <p:sldId id="345" r:id="rId72"/>
    <p:sldId id="346" r:id="rId73"/>
    <p:sldId id="378" r:id="rId74"/>
    <p:sldId id="379" r:id="rId75"/>
    <p:sldId id="382" r:id="rId76"/>
    <p:sldId id="37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98FC7-D3D2-4BF3-A399-C82D2A2E9DDE}" type="datetimeFigureOut">
              <a:rPr lang="en-US" smtClean="0"/>
              <a:pPr/>
              <a:t>4/29/2022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53D1A-6B6A-4772-83A9-5D6492D7BF7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27F-D470-4C60-8894-7EA96AAFB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31ACE-9755-41B2-94B6-A276E42F0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03D4BB-311D-49CE-85DD-8010CFCA1402}"/>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4798FDF4-307D-42C4-80A1-C67872540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9B3D1-DE73-4662-9F2D-2CB50E003ECF}"/>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258974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6C2F-F81F-43CB-8463-4443FDF9D4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B1FA3-5984-4D1F-8203-B3326D582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18EB2-89FE-4ACC-85FC-409B12AE8E4A}"/>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AA21ABEA-A469-4ACD-955D-30D0420E6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8988B-688A-4039-AF86-4A7682487DD5}"/>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329827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CC81E-66D0-4A27-BB30-E91CDF94FC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4A0BBB-5F49-4545-A1FC-CDC38D96AC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B3073-7FBE-447D-8F29-EF5F2E4C016F}"/>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0DDE0CC2-81B7-4313-BDAF-87E7FDF80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BBDAC-3761-4330-AF7A-BAC644F51318}"/>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219294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2064-B020-4FBD-A4CD-BEC5DFD59E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842632-F37A-4C94-BEA5-943F7B780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790A2-637A-43C6-AADB-9ADC33D7FB97}"/>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5476CC5C-8561-46F9-B54F-C6805DD3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44D9D-A93F-441F-BB25-7B7FFFFD8CD8}"/>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298430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66C1-791C-412B-A6DE-952D110FD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ED7F08-7B15-4F2D-8386-A51FE703B3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C2489-3E8F-47ED-85A4-C36CD151D3E0}"/>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AFE5FD11-C192-45C2-940A-C8E6D29BE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C11CE-8A9F-411D-A936-AA999D6DA341}"/>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131613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B734-E3D8-402F-9E91-3C0AA2522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AACA88-F7BD-4694-877E-5DD7BE81AE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CE0B92-5171-4B35-B6F4-6ACCB0BEF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5D876-D462-461B-9D90-ACFBA854144E}"/>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6" name="Footer Placeholder 5">
            <a:extLst>
              <a:ext uri="{FF2B5EF4-FFF2-40B4-BE49-F238E27FC236}">
                <a16:creationId xmlns:a16="http://schemas.microsoft.com/office/drawing/2014/main" id="{2E3B8452-90C2-490F-9584-8E3E9AE3C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1BC8A-C47E-446C-BC73-AE1589A8E3ED}"/>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273180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1A08-0F8D-4D18-B3CA-F8D8A3DCFB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6A4181-497A-4BCB-8567-8620C4DBC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F741A-D970-480B-B1AA-D86C408FE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64C5A5-1407-454D-B8CE-E35450108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CEB53-FAB5-4590-AF02-A52A45ACA8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51CAAC-0CE6-4938-AE0B-A293DABA078C}"/>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8" name="Footer Placeholder 7">
            <a:extLst>
              <a:ext uri="{FF2B5EF4-FFF2-40B4-BE49-F238E27FC236}">
                <a16:creationId xmlns:a16="http://schemas.microsoft.com/office/drawing/2014/main" id="{B4253958-CE80-4470-8B99-D9B5EA5E18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39AFD-C97C-45FF-A8EA-3FFAD22281DD}"/>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367695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04B1-F437-4E61-B86A-DFF020661A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468390-2A14-4496-8BB6-9116CD8E1DC2}"/>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4" name="Footer Placeholder 3">
            <a:extLst>
              <a:ext uri="{FF2B5EF4-FFF2-40B4-BE49-F238E27FC236}">
                <a16:creationId xmlns:a16="http://schemas.microsoft.com/office/drawing/2014/main" id="{A652B163-1418-43F8-8A2E-506DE81654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B26329-C3F2-4F8B-89B4-657C42FE7E3B}"/>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238918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C05AB-17C3-450F-B9EE-1FC9F0B09708}"/>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3" name="Footer Placeholder 2">
            <a:extLst>
              <a:ext uri="{FF2B5EF4-FFF2-40B4-BE49-F238E27FC236}">
                <a16:creationId xmlns:a16="http://schemas.microsoft.com/office/drawing/2014/main" id="{F8021F52-B7B1-4079-9C6C-88C8E34C02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521459-EDF6-4B13-87D2-4DC0BF62D4A7}"/>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35341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EA73-4951-457B-BAF0-628A6823F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19A914-BE2D-4D21-AF12-F447842D3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98950C-C0C7-4236-96A3-C96E3BA82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A15A3-874C-47BE-845B-E4E372E26BD0}"/>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6" name="Footer Placeholder 5">
            <a:extLst>
              <a:ext uri="{FF2B5EF4-FFF2-40B4-BE49-F238E27FC236}">
                <a16:creationId xmlns:a16="http://schemas.microsoft.com/office/drawing/2014/main" id="{A1502094-CDA8-4C4F-A2FE-CB16DB616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A1A8EF-90F0-46FC-864F-A7164494A6E1}"/>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144408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9D77-3273-4461-A366-C235C524E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5753B7-75B7-4AD2-9E68-1613B2D21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5C0768-0D7D-40CC-9C7F-7F5C785B9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44F6A-9BE6-4F9C-9FF9-DB8D528EEDB0}"/>
              </a:ext>
            </a:extLst>
          </p:cNvPr>
          <p:cNvSpPr>
            <a:spLocks noGrp="1"/>
          </p:cNvSpPr>
          <p:nvPr>
            <p:ph type="dt" sz="half" idx="10"/>
          </p:nvPr>
        </p:nvSpPr>
        <p:spPr/>
        <p:txBody>
          <a:bodyPr/>
          <a:lstStyle/>
          <a:p>
            <a:fld id="{913B71D8-B31B-4622-8E81-23E05E1F6E27}" type="datetimeFigureOut">
              <a:rPr lang="en-IN" smtClean="0"/>
              <a:pPr/>
              <a:t>29-04-2022</a:t>
            </a:fld>
            <a:endParaRPr lang="en-IN"/>
          </a:p>
        </p:txBody>
      </p:sp>
      <p:sp>
        <p:nvSpPr>
          <p:cNvPr id="6" name="Footer Placeholder 5">
            <a:extLst>
              <a:ext uri="{FF2B5EF4-FFF2-40B4-BE49-F238E27FC236}">
                <a16:creationId xmlns:a16="http://schemas.microsoft.com/office/drawing/2014/main" id="{1CB32BFD-F63B-4212-A840-946144E6B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D21E8-7990-4F70-8CE6-312CB2ABB4C2}"/>
              </a:ext>
            </a:extLst>
          </p:cNvPr>
          <p:cNvSpPr>
            <a:spLocks noGrp="1"/>
          </p:cNvSpPr>
          <p:nvPr>
            <p:ph type="sldNum" sz="quarter" idx="12"/>
          </p:nvPr>
        </p:nvSpPr>
        <p:spPr/>
        <p:txBody>
          <a:bodyPr/>
          <a:lstStyle/>
          <a:p>
            <a:fld id="{C802E8D1-0BE3-4AF5-9C34-3F81148B0DC1}" type="slidenum">
              <a:rPr lang="en-IN" smtClean="0"/>
              <a:pPr/>
              <a:t>‹#›</a:t>
            </a:fld>
            <a:endParaRPr lang="en-IN"/>
          </a:p>
        </p:txBody>
      </p:sp>
    </p:spTree>
    <p:extLst>
      <p:ext uri="{BB962C8B-B14F-4D97-AF65-F5344CB8AC3E}">
        <p14:creationId xmlns:p14="http://schemas.microsoft.com/office/powerpoint/2010/main" val="341441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EE81D-5DE4-464B-9C5E-ED2663BBB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7E01F8-2F3A-485C-B851-5E11723B9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65C9B7-6551-46E5-9C17-BA3B4C02F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B71D8-B31B-4622-8E81-23E05E1F6E27}" type="datetimeFigureOut">
              <a:rPr lang="en-IN" smtClean="0"/>
              <a:pPr/>
              <a:t>29-04-2022</a:t>
            </a:fld>
            <a:endParaRPr lang="en-IN"/>
          </a:p>
        </p:txBody>
      </p:sp>
      <p:sp>
        <p:nvSpPr>
          <p:cNvPr id="5" name="Footer Placeholder 4">
            <a:extLst>
              <a:ext uri="{FF2B5EF4-FFF2-40B4-BE49-F238E27FC236}">
                <a16:creationId xmlns:a16="http://schemas.microsoft.com/office/drawing/2014/main" id="{285D9F0A-1160-448D-BBB6-676CC09EB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A8E71E-6A26-417E-B5D4-02B1E234C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2E8D1-0BE3-4AF5-9C34-3F81148B0DC1}" type="slidenum">
              <a:rPr lang="en-IN" smtClean="0"/>
              <a:pPr/>
              <a:t>‹#›</a:t>
            </a:fld>
            <a:endParaRPr lang="en-IN"/>
          </a:p>
        </p:txBody>
      </p:sp>
    </p:spTree>
    <p:extLst>
      <p:ext uri="{BB962C8B-B14F-4D97-AF65-F5344CB8AC3E}">
        <p14:creationId xmlns:p14="http://schemas.microsoft.com/office/powerpoint/2010/main" val="384051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59.emf"/><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4.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5.e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6.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8.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9.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0.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1.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2.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4.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7263-2ADF-4598-9E82-19BDF28B39F5}"/>
              </a:ext>
            </a:extLst>
          </p:cNvPr>
          <p:cNvSpPr>
            <a:spLocks noGrp="1"/>
          </p:cNvSpPr>
          <p:nvPr>
            <p:ph type="ctrTitle"/>
          </p:nvPr>
        </p:nvSpPr>
        <p:spPr/>
        <p:txBody>
          <a:bodyPr/>
          <a:lstStyle/>
          <a:p>
            <a:endParaRPr lang="en-IN" b="1" dirty="0"/>
          </a:p>
        </p:txBody>
      </p:sp>
      <p:sp>
        <p:nvSpPr>
          <p:cNvPr id="3" name="Subtitle 2">
            <a:extLst>
              <a:ext uri="{FF2B5EF4-FFF2-40B4-BE49-F238E27FC236}">
                <a16:creationId xmlns:a16="http://schemas.microsoft.com/office/drawing/2014/main" id="{089207CF-371E-4F62-9F38-B213E04468DC}"/>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2E9FFC0A-2EE3-4357-B4B7-C96E2CC8C9D5}"/>
              </a:ext>
            </a:extLst>
          </p:cNvPr>
          <p:cNvSpPr/>
          <p:nvPr/>
        </p:nvSpPr>
        <p:spPr>
          <a:xfrm>
            <a:off x="0" y="0"/>
            <a:ext cx="12192000" cy="6858000"/>
          </a:xfrm>
          <a:prstGeom prst="rect">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6600" b="1" u="sng" dirty="0"/>
              <a:t>TREE DATA STRUCTURE</a:t>
            </a:r>
            <a:endParaRPr lang="en-IN" sz="6600" b="1" u="sng" dirty="0"/>
          </a:p>
        </p:txBody>
      </p:sp>
      <p:pic>
        <p:nvPicPr>
          <p:cNvPr id="5" name="Picture 4" descr="Related image"/>
          <p:cNvPicPr/>
          <p:nvPr/>
        </p:nvPicPr>
        <p:blipFill>
          <a:blip r:embed="rId2"/>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165574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4526" y="493046"/>
            <a:ext cx="10495128" cy="1200329"/>
          </a:xfrm>
          <a:prstGeom prst="rect">
            <a:avLst/>
          </a:prstGeom>
        </p:spPr>
        <p:txBody>
          <a:bodyPr wrap="square">
            <a:spAutoFit/>
          </a:bodyPr>
          <a:lstStyle/>
          <a:p>
            <a:r>
              <a:rPr lang="en-IN" sz="2400" b="1" u="sng" dirty="0" smtClean="0"/>
              <a:t>6. Degree-</a:t>
            </a:r>
            <a:endParaRPr lang="en-IN" sz="2400" b="1" dirty="0" smtClean="0"/>
          </a:p>
          <a:p>
            <a:pPr>
              <a:buFont typeface="Arial" pitchFamily="34" charset="0"/>
              <a:buChar char="•"/>
            </a:pPr>
            <a:r>
              <a:rPr lang="en-IN" sz="2400" dirty="0" smtClean="0"/>
              <a:t> </a:t>
            </a:r>
            <a:r>
              <a:rPr lang="en-IN" sz="2400" b="1" dirty="0" smtClean="0"/>
              <a:t>Degree of a node</a:t>
            </a:r>
            <a:r>
              <a:rPr lang="en-IN" sz="2400" dirty="0" smtClean="0"/>
              <a:t> is the total number of children of that node.</a:t>
            </a:r>
          </a:p>
          <a:p>
            <a:pPr>
              <a:buFont typeface="Arial" pitchFamily="34" charset="0"/>
              <a:buChar char="•"/>
            </a:pPr>
            <a:r>
              <a:rPr lang="en-IN" sz="2400" b="1" dirty="0" smtClean="0"/>
              <a:t>Degree of a tree</a:t>
            </a:r>
            <a:r>
              <a:rPr lang="en-IN" sz="2400" dirty="0" smtClean="0"/>
              <a:t> is the highest degree of a node among all the nodes in the tree.</a:t>
            </a:r>
            <a:endParaRPr lang="en-IN" sz="2400" dirty="0"/>
          </a:p>
        </p:txBody>
      </p:sp>
      <p:pic>
        <p:nvPicPr>
          <p:cNvPr id="8194" name="Picture 2" descr="C:\Users\NEETU\Desktop\Untitled.png"/>
          <p:cNvPicPr>
            <a:picLocks noChangeAspect="1" noChangeArrowheads="1"/>
          </p:cNvPicPr>
          <p:nvPr/>
        </p:nvPicPr>
        <p:blipFill>
          <a:blip r:embed="rId2"/>
          <a:srcRect/>
          <a:stretch>
            <a:fillRect/>
          </a:stretch>
        </p:blipFill>
        <p:spPr bwMode="auto">
          <a:xfrm>
            <a:off x="2565779" y="2133600"/>
            <a:ext cx="6933063" cy="347563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847" y="313604"/>
            <a:ext cx="9234985" cy="1569660"/>
          </a:xfrm>
          <a:prstGeom prst="rect">
            <a:avLst/>
          </a:prstGeom>
        </p:spPr>
        <p:txBody>
          <a:bodyPr wrap="square">
            <a:spAutoFit/>
          </a:bodyPr>
          <a:lstStyle/>
          <a:p>
            <a:r>
              <a:rPr lang="en-IN" sz="2400" b="1" u="sng" dirty="0" smtClean="0"/>
              <a:t>7. Internal Node-</a:t>
            </a:r>
            <a:endParaRPr lang="en-IN" sz="2400" b="1" dirty="0" smtClean="0"/>
          </a:p>
          <a:p>
            <a:pPr>
              <a:buFont typeface="Arial" pitchFamily="34" charset="0"/>
              <a:buChar char="•"/>
            </a:pPr>
            <a:r>
              <a:rPr lang="en-IN" sz="2400" dirty="0" smtClean="0"/>
              <a:t> The node which has at least one child is called as an </a:t>
            </a:r>
            <a:r>
              <a:rPr lang="en-IN" sz="2400" b="1" dirty="0" smtClean="0"/>
              <a:t>internal node</a:t>
            </a:r>
            <a:r>
              <a:rPr lang="en-IN" sz="2400" dirty="0" smtClean="0"/>
              <a:t>.</a:t>
            </a:r>
          </a:p>
          <a:p>
            <a:pPr>
              <a:buFont typeface="Arial" pitchFamily="34" charset="0"/>
              <a:buChar char="•"/>
            </a:pPr>
            <a:r>
              <a:rPr lang="en-IN" sz="2400" dirty="0" smtClean="0"/>
              <a:t>Internal nodes are also called as </a:t>
            </a:r>
            <a:r>
              <a:rPr lang="en-IN" sz="2400" b="1" dirty="0" smtClean="0"/>
              <a:t>non-terminal nodes</a:t>
            </a:r>
            <a:r>
              <a:rPr lang="en-IN" sz="2400" dirty="0" smtClean="0"/>
              <a:t>.</a:t>
            </a:r>
          </a:p>
          <a:p>
            <a:pPr>
              <a:buFont typeface="Arial" pitchFamily="34" charset="0"/>
              <a:buChar char="•"/>
            </a:pPr>
            <a:r>
              <a:rPr lang="en-IN" sz="2400" dirty="0" smtClean="0"/>
              <a:t>Every non-leaf node is an internal node.</a:t>
            </a:r>
            <a:endParaRPr lang="en-IN" sz="2400" dirty="0"/>
          </a:p>
        </p:txBody>
      </p:sp>
      <p:pic>
        <p:nvPicPr>
          <p:cNvPr id="9218" name="Picture 2" descr="C:\Users\NEETU\Desktop\Untitled.png"/>
          <p:cNvPicPr>
            <a:picLocks noChangeAspect="1" noChangeArrowheads="1"/>
          </p:cNvPicPr>
          <p:nvPr/>
        </p:nvPicPr>
        <p:blipFill>
          <a:blip r:embed="rId2"/>
          <a:srcRect/>
          <a:stretch>
            <a:fillRect/>
          </a:stretch>
        </p:blipFill>
        <p:spPr bwMode="auto">
          <a:xfrm>
            <a:off x="2359071" y="2148745"/>
            <a:ext cx="6634803" cy="3583315"/>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342922"/>
            <a:ext cx="10176681" cy="1200329"/>
          </a:xfrm>
          <a:prstGeom prst="rect">
            <a:avLst/>
          </a:prstGeom>
        </p:spPr>
        <p:txBody>
          <a:bodyPr wrap="square">
            <a:spAutoFit/>
          </a:bodyPr>
          <a:lstStyle/>
          <a:p>
            <a:r>
              <a:rPr lang="en-IN" sz="2400" b="1" u="sng" dirty="0" smtClean="0"/>
              <a:t>8. Leaf Node-</a:t>
            </a:r>
            <a:endParaRPr lang="en-IN" sz="2400" b="1" dirty="0" smtClean="0"/>
          </a:p>
          <a:p>
            <a:pPr>
              <a:buFont typeface="Arial" pitchFamily="34" charset="0"/>
              <a:buChar char="•"/>
            </a:pPr>
            <a:r>
              <a:rPr lang="en-IN" sz="2400" dirty="0" smtClean="0"/>
              <a:t> The node which does not have any child is called as a </a:t>
            </a:r>
            <a:r>
              <a:rPr lang="en-IN" sz="2400" b="1" dirty="0" smtClean="0"/>
              <a:t>leaf node</a:t>
            </a:r>
            <a:r>
              <a:rPr lang="en-IN" sz="2400" dirty="0" smtClean="0"/>
              <a:t>.</a:t>
            </a:r>
          </a:p>
          <a:p>
            <a:pPr>
              <a:buFont typeface="Arial" pitchFamily="34" charset="0"/>
              <a:buChar char="•"/>
            </a:pPr>
            <a:r>
              <a:rPr lang="en-IN" sz="2400" dirty="0" smtClean="0"/>
              <a:t>Leaf nodes are also called as </a:t>
            </a:r>
            <a:r>
              <a:rPr lang="en-IN" sz="2400" b="1" dirty="0" smtClean="0"/>
              <a:t>external nodes</a:t>
            </a:r>
            <a:r>
              <a:rPr lang="en-IN" sz="2400" dirty="0" smtClean="0"/>
              <a:t> or </a:t>
            </a:r>
            <a:r>
              <a:rPr lang="en-IN" sz="2400" b="1" dirty="0" smtClean="0"/>
              <a:t>terminal nodes</a:t>
            </a:r>
            <a:endParaRPr lang="en-IN" sz="2400" dirty="0"/>
          </a:p>
        </p:txBody>
      </p:sp>
      <p:pic>
        <p:nvPicPr>
          <p:cNvPr id="10242" name="Picture 2" descr="C:\Users\NEETU\Desktop\Untitled.png"/>
          <p:cNvPicPr>
            <a:picLocks noChangeAspect="1" noChangeArrowheads="1"/>
          </p:cNvPicPr>
          <p:nvPr/>
        </p:nvPicPr>
        <p:blipFill>
          <a:blip r:embed="rId2"/>
          <a:srcRect/>
          <a:stretch>
            <a:fillRect/>
          </a:stretch>
        </p:blipFill>
        <p:spPr bwMode="auto">
          <a:xfrm>
            <a:off x="2374710" y="2006221"/>
            <a:ext cx="7042245" cy="3814621"/>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175" y="450082"/>
            <a:ext cx="10285863" cy="1200329"/>
          </a:xfrm>
          <a:prstGeom prst="rect">
            <a:avLst/>
          </a:prstGeom>
        </p:spPr>
        <p:txBody>
          <a:bodyPr wrap="square">
            <a:spAutoFit/>
          </a:bodyPr>
          <a:lstStyle/>
          <a:p>
            <a:pPr algn="just"/>
            <a:r>
              <a:rPr lang="en-IN" sz="2400" b="1" u="sng" dirty="0" smtClean="0"/>
              <a:t>9. Level-</a:t>
            </a:r>
            <a:endParaRPr lang="en-IN" sz="2400" b="1" dirty="0" smtClean="0"/>
          </a:p>
          <a:p>
            <a:pPr algn="just"/>
            <a:r>
              <a:rPr lang="en-IN" sz="2400" dirty="0" smtClean="0"/>
              <a:t> In a tree, each step from top to bottom is called as </a:t>
            </a:r>
            <a:r>
              <a:rPr lang="en-IN" sz="2400" b="1" dirty="0" smtClean="0"/>
              <a:t>level of a tree</a:t>
            </a:r>
            <a:r>
              <a:rPr lang="en-IN" sz="2400" dirty="0" smtClean="0"/>
              <a:t>.</a:t>
            </a:r>
          </a:p>
          <a:p>
            <a:pPr algn="just"/>
            <a:r>
              <a:rPr lang="en-IN" sz="2400" dirty="0" smtClean="0"/>
              <a:t>The level count starts with 0 and increments by 1 at each level or step.</a:t>
            </a:r>
            <a:endParaRPr lang="en-IN" sz="2400" dirty="0"/>
          </a:p>
        </p:txBody>
      </p:sp>
      <p:pic>
        <p:nvPicPr>
          <p:cNvPr id="11266" name="Picture 2" descr="C:\Users\NEETU\Desktop\Untitled.png"/>
          <p:cNvPicPr>
            <a:picLocks noChangeAspect="1" noChangeArrowheads="1"/>
          </p:cNvPicPr>
          <p:nvPr/>
        </p:nvPicPr>
        <p:blipFill>
          <a:blip r:embed="rId2"/>
          <a:srcRect/>
          <a:stretch>
            <a:fillRect/>
          </a:stretch>
        </p:blipFill>
        <p:spPr bwMode="auto">
          <a:xfrm>
            <a:off x="1719619" y="2119313"/>
            <a:ext cx="6962420" cy="3612747"/>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269" y="641150"/>
            <a:ext cx="9644418" cy="1938992"/>
          </a:xfrm>
          <a:prstGeom prst="rect">
            <a:avLst/>
          </a:prstGeom>
        </p:spPr>
        <p:txBody>
          <a:bodyPr wrap="square">
            <a:spAutoFit/>
          </a:bodyPr>
          <a:lstStyle/>
          <a:p>
            <a:r>
              <a:rPr lang="en-IN" sz="2400" b="1" u="sng" dirty="0" smtClean="0"/>
              <a:t>10. Height-</a:t>
            </a:r>
            <a:endParaRPr lang="en-IN" sz="2400" b="1" dirty="0" smtClean="0"/>
          </a:p>
          <a:p>
            <a:pPr>
              <a:buFont typeface="Arial" pitchFamily="34" charset="0"/>
              <a:buChar char="•"/>
            </a:pPr>
            <a:r>
              <a:rPr lang="en-IN" sz="2400" dirty="0" smtClean="0"/>
              <a:t> Total number of edges that lies on the longest path from any leaf node to a particular node is called as </a:t>
            </a:r>
            <a:r>
              <a:rPr lang="en-IN" sz="2400" b="1" dirty="0" smtClean="0"/>
              <a:t>height of that node</a:t>
            </a:r>
            <a:r>
              <a:rPr lang="en-IN" sz="2400" dirty="0" smtClean="0"/>
              <a:t>.</a:t>
            </a:r>
          </a:p>
          <a:p>
            <a:pPr>
              <a:buFont typeface="Arial" pitchFamily="34" charset="0"/>
              <a:buChar char="•"/>
            </a:pPr>
            <a:r>
              <a:rPr lang="en-IN" sz="2400" b="1" dirty="0" smtClean="0"/>
              <a:t>Height of a tree</a:t>
            </a:r>
            <a:r>
              <a:rPr lang="en-IN" sz="2400" dirty="0" smtClean="0"/>
              <a:t> is the height of root node.</a:t>
            </a:r>
          </a:p>
          <a:p>
            <a:pPr>
              <a:buFont typeface="Arial" pitchFamily="34" charset="0"/>
              <a:buChar char="•"/>
            </a:pPr>
            <a:r>
              <a:rPr lang="en-IN" sz="2400" dirty="0" smtClean="0"/>
              <a:t>Height of all leaf nodes = 0</a:t>
            </a:r>
            <a:endParaRPr lang="en-IN" sz="2400" dirty="0"/>
          </a:p>
        </p:txBody>
      </p:sp>
      <p:pic>
        <p:nvPicPr>
          <p:cNvPr id="12290" name="Picture 2"/>
          <p:cNvPicPr>
            <a:picLocks noChangeAspect="1" noChangeArrowheads="1"/>
          </p:cNvPicPr>
          <p:nvPr/>
        </p:nvPicPr>
        <p:blipFill>
          <a:blip r:embed="rId2"/>
          <a:srcRect/>
          <a:stretch>
            <a:fillRect/>
          </a:stretch>
        </p:blipFill>
        <p:spPr bwMode="auto">
          <a:xfrm>
            <a:off x="2377057" y="2934269"/>
            <a:ext cx="6903421" cy="3092711"/>
          </a:xfrm>
          <a:prstGeom prst="rect">
            <a:avLst/>
          </a:prstGeom>
          <a:noFill/>
          <a:ln w="9525">
            <a:noFill/>
            <a:miter lim="800000"/>
            <a:headEnd/>
            <a:tailEnd/>
          </a:ln>
          <a:effectLst/>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2" y="432390"/>
            <a:ext cx="11559652" cy="2308324"/>
          </a:xfrm>
          <a:prstGeom prst="rect">
            <a:avLst/>
          </a:prstGeom>
        </p:spPr>
        <p:txBody>
          <a:bodyPr wrap="square">
            <a:spAutoFit/>
          </a:bodyPr>
          <a:lstStyle/>
          <a:p>
            <a:r>
              <a:rPr lang="en-IN" sz="2400" b="1" u="sng" dirty="0" smtClean="0"/>
              <a:t>11. Depth-</a:t>
            </a:r>
            <a:endParaRPr lang="en-IN" sz="2400" b="1" dirty="0" smtClean="0"/>
          </a:p>
          <a:p>
            <a:pPr>
              <a:buFont typeface="Arial" pitchFamily="34" charset="0"/>
              <a:buChar char="•"/>
            </a:pPr>
            <a:r>
              <a:rPr lang="en-IN" sz="2400" dirty="0" smtClean="0"/>
              <a:t> Total number of edges from root node to a particular node is called as </a:t>
            </a:r>
            <a:r>
              <a:rPr lang="en-IN" sz="2400" b="1" dirty="0" smtClean="0"/>
              <a:t>depth of that node</a:t>
            </a:r>
            <a:r>
              <a:rPr lang="en-IN" sz="2400" dirty="0" smtClean="0"/>
              <a:t>.</a:t>
            </a:r>
          </a:p>
          <a:p>
            <a:pPr>
              <a:buFont typeface="Arial" pitchFamily="34" charset="0"/>
              <a:buChar char="•"/>
            </a:pPr>
            <a:r>
              <a:rPr lang="en-IN" sz="2400" b="1" dirty="0" smtClean="0"/>
              <a:t>Depth of a tree</a:t>
            </a:r>
            <a:r>
              <a:rPr lang="en-IN" sz="2400" dirty="0" smtClean="0"/>
              <a:t> is the total number of edges from root node to a leaf node in the longest path.</a:t>
            </a:r>
          </a:p>
          <a:p>
            <a:pPr>
              <a:buFont typeface="Arial" pitchFamily="34" charset="0"/>
              <a:buChar char="•"/>
            </a:pPr>
            <a:r>
              <a:rPr lang="en-IN" sz="2400" dirty="0" smtClean="0"/>
              <a:t>Depth of the root node = 0</a:t>
            </a:r>
          </a:p>
          <a:p>
            <a:pPr>
              <a:buFont typeface="Arial" pitchFamily="34" charset="0"/>
              <a:buChar char="•"/>
            </a:pPr>
            <a:r>
              <a:rPr lang="en-IN" sz="2400" dirty="0" smtClean="0"/>
              <a:t>The terms “level” and “depth” are used interchangeably</a:t>
            </a:r>
            <a:endParaRPr lang="en-IN" sz="2400" dirty="0"/>
          </a:p>
        </p:txBody>
      </p:sp>
      <p:pic>
        <p:nvPicPr>
          <p:cNvPr id="13314" name="Picture 2" descr="C:\Users\NEETU\Desktop\Untitled.png"/>
          <p:cNvPicPr>
            <a:picLocks noChangeAspect="1" noChangeArrowheads="1"/>
          </p:cNvPicPr>
          <p:nvPr/>
        </p:nvPicPr>
        <p:blipFill>
          <a:blip r:embed="rId2"/>
          <a:srcRect/>
          <a:stretch>
            <a:fillRect/>
          </a:stretch>
        </p:blipFill>
        <p:spPr bwMode="auto">
          <a:xfrm>
            <a:off x="2425297" y="3383153"/>
            <a:ext cx="6459396" cy="2908465"/>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018" y="399534"/>
            <a:ext cx="9507940" cy="1200329"/>
          </a:xfrm>
          <a:prstGeom prst="rect">
            <a:avLst/>
          </a:prstGeom>
        </p:spPr>
        <p:txBody>
          <a:bodyPr wrap="square">
            <a:spAutoFit/>
          </a:bodyPr>
          <a:lstStyle/>
          <a:p>
            <a:r>
              <a:rPr lang="en-IN" sz="2400" b="1" u="sng" dirty="0" smtClean="0"/>
              <a:t>12. </a:t>
            </a:r>
            <a:r>
              <a:rPr lang="en-IN" sz="2400" b="1" u="sng" dirty="0" err="1" smtClean="0"/>
              <a:t>Subtree</a:t>
            </a:r>
            <a:r>
              <a:rPr lang="en-IN" sz="2400" b="1" u="sng" dirty="0" smtClean="0"/>
              <a:t>-</a:t>
            </a:r>
            <a:endParaRPr lang="en-IN" sz="2400" b="1" dirty="0" smtClean="0"/>
          </a:p>
          <a:p>
            <a:pPr>
              <a:buFont typeface="Arial" pitchFamily="34" charset="0"/>
              <a:buChar char="•"/>
            </a:pPr>
            <a:r>
              <a:rPr lang="en-IN" sz="2400" dirty="0" smtClean="0"/>
              <a:t> In a tree, each child from a node forms a </a:t>
            </a:r>
            <a:r>
              <a:rPr lang="en-IN" sz="2400" b="1" dirty="0" err="1" smtClean="0"/>
              <a:t>subtree</a:t>
            </a:r>
            <a:r>
              <a:rPr lang="en-IN" sz="2400" dirty="0" smtClean="0"/>
              <a:t> recursively.</a:t>
            </a:r>
          </a:p>
          <a:p>
            <a:pPr>
              <a:buFont typeface="Arial" pitchFamily="34" charset="0"/>
              <a:buChar char="•"/>
            </a:pPr>
            <a:r>
              <a:rPr lang="en-IN" sz="2400" dirty="0" smtClean="0"/>
              <a:t>Every child node forms a </a:t>
            </a:r>
            <a:r>
              <a:rPr lang="en-IN" sz="2400" dirty="0" err="1" smtClean="0"/>
              <a:t>subtree</a:t>
            </a:r>
            <a:r>
              <a:rPr lang="en-IN" sz="2400" dirty="0" smtClean="0"/>
              <a:t> on its parent node.</a:t>
            </a:r>
            <a:endParaRPr lang="en-IN" sz="2400" dirty="0"/>
          </a:p>
        </p:txBody>
      </p:sp>
      <p:pic>
        <p:nvPicPr>
          <p:cNvPr id="14338" name="Picture 2" descr="C:\Users\NEETU\Desktop\Untitled.png"/>
          <p:cNvPicPr>
            <a:picLocks noChangeAspect="1" noChangeArrowheads="1"/>
          </p:cNvPicPr>
          <p:nvPr/>
        </p:nvPicPr>
        <p:blipFill>
          <a:blip r:embed="rId2"/>
          <a:srcRect/>
          <a:stretch>
            <a:fillRect/>
          </a:stretch>
        </p:blipFill>
        <p:spPr bwMode="auto">
          <a:xfrm>
            <a:off x="1951631" y="1952625"/>
            <a:ext cx="6711358" cy="429805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86603" y="736979"/>
            <a:ext cx="10577015" cy="1738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Arial" charset="0"/>
                <a:cs typeface="Arial" charset="0"/>
              </a:rPr>
              <a:t>13. Forest-</a:t>
            </a:r>
            <a:endParaRPr kumimoji="0" lang="en-US" sz="16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Arial" charset="0"/>
              </a:rPr>
              <a:t> </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A forest is a set of disjoint trees.</a:t>
            </a:r>
          </a:p>
          <a:p>
            <a:pPr lvl="0" eaLnBrk="0" fontAlgn="base" hangingPunct="0">
              <a:spcBef>
                <a:spcPct val="0"/>
              </a:spcBef>
              <a:spcAft>
                <a:spcPct val="0"/>
              </a:spcAft>
              <a:buFont typeface="Arial" pitchFamily="34" charset="0"/>
              <a:buChar char="•"/>
            </a:pPr>
            <a:r>
              <a:rPr lang="en-IN" sz="2000" dirty="0" smtClean="0"/>
              <a:t>It is a disjoint set. If two elements are in the same tree, then they are in the same disjoint set. The root node (or the topmost node) of each tree is called the representative of the set. There is always a single unique representative of each set.</a:t>
            </a:r>
            <a:endParaRPr kumimoji="0" lang="en-US" sz="2000" b="0" i="0" u="none" strike="noStrike" cap="none" normalizeH="0" baseline="0" dirty="0" smtClean="0">
              <a:ln>
                <a:noFill/>
              </a:ln>
              <a:solidFill>
                <a:schemeClr val="tx1"/>
              </a:solidFill>
              <a:effectLst/>
              <a:latin typeface="Arial" charset="0"/>
              <a:cs typeface="Arial" charset="0"/>
            </a:endParaRPr>
          </a:p>
        </p:txBody>
      </p:sp>
      <p:pic>
        <p:nvPicPr>
          <p:cNvPr id="15362" name="Picture 2" descr="C:\Users\NEETU\Desktop\Untitled.png"/>
          <p:cNvPicPr>
            <a:picLocks noChangeAspect="1" noChangeArrowheads="1"/>
          </p:cNvPicPr>
          <p:nvPr/>
        </p:nvPicPr>
        <p:blipFill>
          <a:blip r:embed="rId2"/>
          <a:srcRect/>
          <a:stretch>
            <a:fillRect/>
          </a:stretch>
        </p:blipFill>
        <p:spPr bwMode="auto">
          <a:xfrm>
            <a:off x="2497540" y="3063568"/>
            <a:ext cx="6073254" cy="322805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BA1A-2E42-4995-ACF8-A21842D5494E}"/>
              </a:ext>
            </a:extLst>
          </p:cNvPr>
          <p:cNvSpPr>
            <a:spLocks noGrp="1"/>
          </p:cNvSpPr>
          <p:nvPr>
            <p:ph type="title"/>
          </p:nvPr>
        </p:nvSpPr>
        <p:spPr>
          <a:xfrm>
            <a:off x="838200" y="365126"/>
            <a:ext cx="10515600" cy="735706"/>
          </a:xfrm>
        </p:spPr>
        <p:txBody>
          <a:bodyPr/>
          <a:lstStyle/>
          <a:p>
            <a:endParaRPr lang="en-IN" dirty="0"/>
          </a:p>
        </p:txBody>
      </p:sp>
      <p:sp>
        <p:nvSpPr>
          <p:cNvPr id="3" name="Content Placeholder 2">
            <a:extLst>
              <a:ext uri="{FF2B5EF4-FFF2-40B4-BE49-F238E27FC236}">
                <a16:creationId xmlns:a16="http://schemas.microsoft.com/office/drawing/2014/main" id="{90266038-90ED-4247-B89E-4D604B8FA583}"/>
              </a:ext>
            </a:extLst>
          </p:cNvPr>
          <p:cNvSpPr>
            <a:spLocks noGrp="1"/>
          </p:cNvSpPr>
          <p:nvPr>
            <p:ph idx="1"/>
          </p:nvPr>
        </p:nvSpPr>
        <p:spPr>
          <a:xfrm>
            <a:off x="838200" y="1393794"/>
            <a:ext cx="10515600" cy="5099080"/>
          </a:xfrm>
          <a:solidFill>
            <a:schemeClr val="accent4">
              <a:lumMod val="40000"/>
              <a:lumOff val="60000"/>
            </a:schemeClr>
          </a:solidFill>
        </p:spPr>
        <p:txBody>
          <a:bodyPr/>
          <a:lstStyle/>
          <a:p>
            <a:r>
              <a:rPr lang="en-IN" dirty="0" smtClean="0"/>
              <a:t>Binary tree is a special tree data structure in which each node can have at most 2 children.</a:t>
            </a:r>
          </a:p>
          <a:p>
            <a:r>
              <a:rPr lang="en-IN" dirty="0" smtClean="0"/>
              <a:t>Thus, in a binary tree,</a:t>
            </a:r>
          </a:p>
          <a:p>
            <a:r>
              <a:rPr lang="en-IN" dirty="0" smtClean="0"/>
              <a:t>Each node has either 0 child or 1 child or 2 children.</a:t>
            </a:r>
          </a:p>
          <a:p>
            <a:pPr>
              <a:buNone/>
            </a:pPr>
            <a:endParaRPr lang="en-IN" dirty="0"/>
          </a:p>
        </p:txBody>
      </p:sp>
      <p:sp>
        <p:nvSpPr>
          <p:cNvPr id="4" name="Rectangle 3">
            <a:extLst>
              <a:ext uri="{FF2B5EF4-FFF2-40B4-BE49-F238E27FC236}">
                <a16:creationId xmlns:a16="http://schemas.microsoft.com/office/drawing/2014/main" id="{4AD98D96-197D-47F8-A065-2D8EF3F0A3BB}"/>
              </a:ext>
            </a:extLst>
          </p:cNvPr>
          <p:cNvSpPr/>
          <p:nvPr/>
        </p:nvSpPr>
        <p:spPr>
          <a:xfrm>
            <a:off x="838200" y="365126"/>
            <a:ext cx="10515600" cy="735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u="sng" dirty="0"/>
              <a:t>Binary Tree </a:t>
            </a:r>
            <a:endParaRPr lang="en-IN" sz="4000" b="1" u="sng" dirty="0"/>
          </a:p>
        </p:txBody>
      </p:sp>
      <p:pic>
        <p:nvPicPr>
          <p:cNvPr id="29697" name="Picture 1" descr="C:\Users\NEETU\Desktop\Untitled.png"/>
          <p:cNvPicPr>
            <a:picLocks noChangeAspect="1" noChangeArrowheads="1"/>
          </p:cNvPicPr>
          <p:nvPr/>
        </p:nvPicPr>
        <p:blipFill>
          <a:blip r:embed="rId2"/>
          <a:srcRect/>
          <a:stretch>
            <a:fillRect/>
          </a:stretch>
        </p:blipFill>
        <p:spPr bwMode="auto">
          <a:xfrm>
            <a:off x="2697969" y="3364031"/>
            <a:ext cx="5811837" cy="3105150"/>
          </a:xfrm>
          <a:prstGeom prst="rect">
            <a:avLst/>
          </a:prstGeom>
          <a:noFill/>
        </p:spPr>
      </p:pic>
      <p:pic>
        <p:nvPicPr>
          <p:cNvPr id="6" name="Picture 5"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179821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224585" y="1228299"/>
            <a:ext cx="7588155" cy="3724701"/>
          </a:xfrm>
          <a:prstGeom prst="rect">
            <a:avLst/>
          </a:prstGeom>
          <a:noFill/>
          <a:ln w="9525">
            <a:noFill/>
            <a:miter lim="800000"/>
            <a:headEnd/>
            <a:tailEnd/>
          </a:ln>
          <a:effectLst/>
        </p:spPr>
      </p:pic>
      <p:sp>
        <p:nvSpPr>
          <p:cNvPr id="3" name="Rectangle 2"/>
          <p:cNvSpPr/>
          <p:nvPr/>
        </p:nvSpPr>
        <p:spPr>
          <a:xfrm>
            <a:off x="2133326" y="596668"/>
            <a:ext cx="2275175" cy="369332"/>
          </a:xfrm>
          <a:prstGeom prst="rect">
            <a:avLst/>
          </a:prstGeom>
        </p:spPr>
        <p:txBody>
          <a:bodyPr wrap="none">
            <a:spAutoFit/>
          </a:bodyPr>
          <a:lstStyle/>
          <a:p>
            <a:r>
              <a:rPr lang="en-IN" b="1" u="sng" dirty="0" smtClean="0"/>
              <a:t>Types of Binary Trees-</a:t>
            </a:r>
            <a:endParaRPr lang="en-IN" b="1" dirty="0"/>
          </a:p>
        </p:txBody>
      </p:sp>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35F7-FD59-45E2-8262-2A2E755386F9}"/>
              </a:ext>
            </a:extLst>
          </p:cNvPr>
          <p:cNvSpPr>
            <a:spLocks noGrp="1"/>
          </p:cNvSpPr>
          <p:nvPr>
            <p:ph type="title"/>
          </p:nvPr>
        </p:nvSpPr>
        <p:spPr>
          <a:xfrm>
            <a:off x="838200" y="365125"/>
            <a:ext cx="10515600" cy="709073"/>
          </a:xfrm>
        </p:spPr>
        <p:txBody>
          <a:bodyPr/>
          <a:lstStyle/>
          <a:p>
            <a:endParaRPr lang="en-IN" dirty="0"/>
          </a:p>
        </p:txBody>
      </p:sp>
      <p:sp>
        <p:nvSpPr>
          <p:cNvPr id="3" name="Content Placeholder 2">
            <a:extLst>
              <a:ext uri="{FF2B5EF4-FFF2-40B4-BE49-F238E27FC236}">
                <a16:creationId xmlns:a16="http://schemas.microsoft.com/office/drawing/2014/main" id="{7E1AE4B9-E7F6-40DD-B5CB-098BCD36414D}"/>
              </a:ext>
            </a:extLst>
          </p:cNvPr>
          <p:cNvSpPr>
            <a:spLocks noGrp="1"/>
          </p:cNvSpPr>
          <p:nvPr>
            <p:ph idx="1"/>
          </p:nvPr>
        </p:nvSpPr>
        <p:spPr>
          <a:xfrm>
            <a:off x="838200" y="1411550"/>
            <a:ext cx="10515600" cy="4765413"/>
          </a:xfrm>
        </p:spPr>
        <p:txBody>
          <a:bodyPr/>
          <a:lstStyle/>
          <a:p>
            <a:r>
              <a:rPr lang="en-US" dirty="0"/>
              <a:t>Tree can be defined as the collection of entities (nodes) linked together in hierarchy. (Non-linear data structure)</a:t>
            </a:r>
          </a:p>
          <a:p>
            <a:endParaRPr lang="en-IN" dirty="0"/>
          </a:p>
        </p:txBody>
      </p:sp>
      <p:sp>
        <p:nvSpPr>
          <p:cNvPr id="4" name="Rectangle 3">
            <a:extLst>
              <a:ext uri="{FF2B5EF4-FFF2-40B4-BE49-F238E27FC236}">
                <a16:creationId xmlns:a16="http://schemas.microsoft.com/office/drawing/2014/main" id="{DC0D6F48-FBB3-4E40-B178-3DFB5AAF0643}"/>
              </a:ext>
            </a:extLst>
          </p:cNvPr>
          <p:cNvSpPr/>
          <p:nvPr/>
        </p:nvSpPr>
        <p:spPr>
          <a:xfrm>
            <a:off x="838200" y="365125"/>
            <a:ext cx="10515600" cy="709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t>Definition</a:t>
            </a:r>
            <a:endParaRPr lang="en-IN" sz="3600" b="1" u="sng" dirty="0"/>
          </a:p>
        </p:txBody>
      </p:sp>
      <p:sp>
        <p:nvSpPr>
          <p:cNvPr id="6" name="Rectangle 5">
            <a:extLst>
              <a:ext uri="{FF2B5EF4-FFF2-40B4-BE49-F238E27FC236}">
                <a16:creationId xmlns:a16="http://schemas.microsoft.com/office/drawing/2014/main" id="{842E50C9-F477-4602-AB4E-A570C333FDE9}"/>
              </a:ext>
            </a:extLst>
          </p:cNvPr>
          <p:cNvSpPr/>
          <p:nvPr/>
        </p:nvSpPr>
        <p:spPr>
          <a:xfrm>
            <a:off x="809898" y="2521257"/>
            <a:ext cx="10358846" cy="4144075"/>
          </a:xfrm>
          <a:prstGeom prst="rect">
            <a:avLst/>
          </a:prstGeom>
          <a:solidFill>
            <a:schemeClr val="accent4">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71DD55E-4919-4FDB-B26B-8512DA59F415}"/>
              </a:ext>
            </a:extLst>
          </p:cNvPr>
          <p:cNvPicPr/>
          <p:nvPr/>
        </p:nvPicPr>
        <p:blipFill>
          <a:blip r:embed="rId2"/>
          <a:stretch>
            <a:fillRect/>
          </a:stretch>
        </p:blipFill>
        <p:spPr>
          <a:xfrm>
            <a:off x="6220861" y="3118803"/>
            <a:ext cx="3968319" cy="3058160"/>
          </a:xfrm>
          <a:prstGeom prst="rect">
            <a:avLst/>
          </a:prstGeom>
        </p:spPr>
      </p:pic>
      <p:pic>
        <p:nvPicPr>
          <p:cNvPr id="1026" name="Picture 2" descr="C:\Users\NEETU\Desktop\Untitled.png"/>
          <p:cNvPicPr>
            <a:picLocks noChangeAspect="1" noChangeArrowheads="1"/>
          </p:cNvPicPr>
          <p:nvPr/>
        </p:nvPicPr>
        <p:blipFill>
          <a:blip r:embed="rId3"/>
          <a:srcRect/>
          <a:stretch>
            <a:fillRect/>
          </a:stretch>
        </p:blipFill>
        <p:spPr bwMode="auto">
          <a:xfrm>
            <a:off x="2092506" y="3122024"/>
            <a:ext cx="2990850" cy="3028270"/>
          </a:xfrm>
          <a:prstGeom prst="rect">
            <a:avLst/>
          </a:prstGeom>
          <a:noFill/>
        </p:spPr>
      </p:pic>
      <p:pic>
        <p:nvPicPr>
          <p:cNvPr id="8" name="Picture 7" descr="Related image"/>
          <p:cNvPicPr/>
          <p:nvPr/>
        </p:nvPicPr>
        <p:blipFill>
          <a:blip r:embed="rId4"/>
          <a:srcRect l="3793" t="21970" r="3781" b="23464"/>
          <a:stretch>
            <a:fillRect/>
          </a:stretch>
        </p:blipFill>
        <p:spPr bwMode="auto">
          <a:xfrm>
            <a:off x="11259402" y="13648"/>
            <a:ext cx="932597" cy="777922"/>
          </a:xfrm>
          <a:prstGeom prst="rect">
            <a:avLst/>
          </a:prstGeom>
          <a:noFill/>
          <a:ln w="9525">
            <a:noFill/>
            <a:miter lim="800000"/>
            <a:headEnd/>
            <a:tailEnd/>
          </a:ln>
        </p:spPr>
      </p:pic>
    </p:spTree>
    <p:extLst>
      <p:ext uri="{BB962C8B-B14F-4D97-AF65-F5344CB8AC3E}">
        <p14:creationId xmlns:p14="http://schemas.microsoft.com/office/powerpoint/2010/main" val="272876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050" y="463730"/>
            <a:ext cx="11364037" cy="1569660"/>
          </a:xfrm>
          <a:prstGeom prst="rect">
            <a:avLst/>
          </a:prstGeom>
        </p:spPr>
        <p:txBody>
          <a:bodyPr wrap="square">
            <a:spAutoFit/>
          </a:bodyPr>
          <a:lstStyle/>
          <a:p>
            <a:r>
              <a:rPr lang="en-IN" sz="2400" b="1" u="sng" dirty="0" smtClean="0"/>
              <a:t>1. Rooted Binary Tree-</a:t>
            </a:r>
            <a:endParaRPr lang="en-IN" sz="2400" b="1" dirty="0" smtClean="0"/>
          </a:p>
          <a:p>
            <a:pPr>
              <a:buFont typeface="Arial" pitchFamily="34" charset="0"/>
              <a:buChar char="•"/>
            </a:pPr>
            <a:r>
              <a:rPr lang="en-IN" sz="2400" dirty="0" smtClean="0"/>
              <a:t> A </a:t>
            </a:r>
            <a:r>
              <a:rPr lang="en-IN" sz="2400" b="1" dirty="0" smtClean="0"/>
              <a:t>rooted binary tree</a:t>
            </a:r>
            <a:r>
              <a:rPr lang="en-IN" sz="2400" dirty="0" smtClean="0"/>
              <a:t> is a binary tree that satisfies the following 2 properties-</a:t>
            </a:r>
          </a:p>
          <a:p>
            <a:pPr>
              <a:buFont typeface="Arial" pitchFamily="34" charset="0"/>
              <a:buChar char="•"/>
            </a:pPr>
            <a:r>
              <a:rPr lang="en-IN" sz="2400" dirty="0" smtClean="0"/>
              <a:t>It has a root node.</a:t>
            </a:r>
          </a:p>
          <a:p>
            <a:pPr>
              <a:buFont typeface="Arial" pitchFamily="34" charset="0"/>
              <a:buChar char="•"/>
            </a:pPr>
            <a:r>
              <a:rPr lang="en-IN" sz="2400" dirty="0" smtClean="0"/>
              <a:t>Each node has at most 2 children.</a:t>
            </a:r>
            <a:endParaRPr lang="en-IN" sz="2400" dirty="0"/>
          </a:p>
        </p:txBody>
      </p:sp>
      <p:pic>
        <p:nvPicPr>
          <p:cNvPr id="46082" name="Picture 2" descr="C:\Users\NEETU\Desktop\Untitled.png"/>
          <p:cNvPicPr>
            <a:picLocks noChangeAspect="1" noChangeArrowheads="1"/>
          </p:cNvPicPr>
          <p:nvPr/>
        </p:nvPicPr>
        <p:blipFill>
          <a:blip r:embed="rId2"/>
          <a:srcRect/>
          <a:stretch>
            <a:fillRect/>
          </a:stretch>
        </p:blipFill>
        <p:spPr bwMode="auto">
          <a:xfrm>
            <a:off x="3399146" y="2074460"/>
            <a:ext cx="5185296" cy="3583105"/>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745" y="487487"/>
            <a:ext cx="11266354" cy="1200329"/>
          </a:xfrm>
          <a:prstGeom prst="rect">
            <a:avLst/>
          </a:prstGeom>
        </p:spPr>
        <p:txBody>
          <a:bodyPr wrap="none">
            <a:spAutoFit/>
          </a:bodyPr>
          <a:lstStyle/>
          <a:p>
            <a:r>
              <a:rPr lang="en-IN" sz="2400" b="1" u="sng" dirty="0" smtClean="0"/>
              <a:t>2. Full / Strictly Binary Tree-</a:t>
            </a:r>
          </a:p>
          <a:p>
            <a:pPr>
              <a:buFont typeface="Arial" pitchFamily="34" charset="0"/>
              <a:buChar char="•"/>
            </a:pPr>
            <a:r>
              <a:rPr lang="en-IN" sz="2400" dirty="0" smtClean="0"/>
              <a:t>A binary tree in which every node has either 0 or 2 children is called as a </a:t>
            </a:r>
            <a:r>
              <a:rPr lang="en-IN" sz="2400" b="1" dirty="0" smtClean="0"/>
              <a:t>Full binary tree</a:t>
            </a:r>
            <a:r>
              <a:rPr lang="en-IN" sz="2400" dirty="0" smtClean="0"/>
              <a:t>.</a:t>
            </a:r>
          </a:p>
          <a:p>
            <a:pPr>
              <a:buFont typeface="Arial" pitchFamily="34" charset="0"/>
              <a:buChar char="•"/>
            </a:pPr>
            <a:r>
              <a:rPr lang="en-IN" sz="2400" dirty="0" smtClean="0"/>
              <a:t>Full binary tree is also called as </a:t>
            </a:r>
            <a:r>
              <a:rPr lang="en-IN" sz="2400" b="1" dirty="0" smtClean="0"/>
              <a:t>Strictly binary tree</a:t>
            </a:r>
            <a:endParaRPr lang="en-IN" sz="2400" b="1" dirty="0"/>
          </a:p>
        </p:txBody>
      </p:sp>
      <p:pic>
        <p:nvPicPr>
          <p:cNvPr id="47106" name="Picture 2" descr="C:\Users\NEETU\Desktop\Untitled.png"/>
          <p:cNvPicPr>
            <a:picLocks noChangeAspect="1" noChangeArrowheads="1"/>
          </p:cNvPicPr>
          <p:nvPr/>
        </p:nvPicPr>
        <p:blipFill>
          <a:blip r:embed="rId2"/>
          <a:srcRect/>
          <a:stretch>
            <a:fillRect/>
          </a:stretch>
        </p:blipFill>
        <p:spPr bwMode="auto">
          <a:xfrm>
            <a:off x="1665027" y="1975229"/>
            <a:ext cx="8325133" cy="438150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300" y="295913"/>
            <a:ext cx="10736239" cy="1631216"/>
          </a:xfrm>
          <a:prstGeom prst="rect">
            <a:avLst/>
          </a:prstGeom>
        </p:spPr>
        <p:txBody>
          <a:bodyPr wrap="square">
            <a:spAutoFit/>
          </a:bodyPr>
          <a:lstStyle/>
          <a:p>
            <a:r>
              <a:rPr lang="en-IN" sz="2000" b="1" u="sng" dirty="0" smtClean="0"/>
              <a:t>3. Complete / Perfect Binary Tree-</a:t>
            </a:r>
            <a:endParaRPr lang="en-IN" sz="2000" b="1" dirty="0" smtClean="0"/>
          </a:p>
          <a:p>
            <a:pPr>
              <a:buFont typeface="Arial" pitchFamily="34" charset="0"/>
              <a:buChar char="•"/>
            </a:pPr>
            <a:r>
              <a:rPr lang="en-IN" sz="2000" dirty="0" smtClean="0"/>
              <a:t> A </a:t>
            </a:r>
            <a:r>
              <a:rPr lang="en-IN" sz="2000" b="1" dirty="0" smtClean="0"/>
              <a:t>complete binary tree</a:t>
            </a:r>
            <a:r>
              <a:rPr lang="en-IN" sz="2000" dirty="0" smtClean="0"/>
              <a:t> is a binary tree that satisfies the following 2 properties-</a:t>
            </a:r>
          </a:p>
          <a:p>
            <a:pPr>
              <a:buFont typeface="Arial" pitchFamily="34" charset="0"/>
              <a:buChar char="•"/>
            </a:pPr>
            <a:r>
              <a:rPr lang="en-IN" sz="2000" dirty="0" smtClean="0"/>
              <a:t>Every internal node has exactly 2 children.</a:t>
            </a:r>
          </a:p>
          <a:p>
            <a:pPr>
              <a:buFont typeface="Arial" pitchFamily="34" charset="0"/>
              <a:buChar char="•"/>
            </a:pPr>
            <a:r>
              <a:rPr lang="en-IN" sz="2000" dirty="0" smtClean="0"/>
              <a:t>All the leaf nodes are at the same level.</a:t>
            </a:r>
          </a:p>
          <a:p>
            <a:pPr>
              <a:buFont typeface="Arial" pitchFamily="34" charset="0"/>
              <a:buChar char="•"/>
            </a:pPr>
            <a:r>
              <a:rPr lang="en-IN" sz="2000" dirty="0" smtClean="0"/>
              <a:t> Complete binary tree is also called as </a:t>
            </a:r>
            <a:r>
              <a:rPr lang="en-IN" sz="2000" b="1" dirty="0" smtClean="0"/>
              <a:t>Perfect binary tree</a:t>
            </a:r>
            <a:r>
              <a:rPr lang="en-IN" sz="2000" dirty="0" smtClean="0"/>
              <a:t>.</a:t>
            </a:r>
            <a:endParaRPr lang="en-IN" sz="2000" dirty="0"/>
          </a:p>
        </p:txBody>
      </p:sp>
      <p:pic>
        <p:nvPicPr>
          <p:cNvPr id="48130" name="Picture 2" descr="C:\Users\NEETU\Desktop\Untitled.png"/>
          <p:cNvPicPr>
            <a:picLocks noChangeAspect="1" noChangeArrowheads="1"/>
          </p:cNvPicPr>
          <p:nvPr/>
        </p:nvPicPr>
        <p:blipFill>
          <a:blip r:embed="rId2"/>
          <a:srcRect/>
          <a:stretch>
            <a:fillRect/>
          </a:stretch>
        </p:blipFill>
        <p:spPr bwMode="auto">
          <a:xfrm>
            <a:off x="2115404" y="2106091"/>
            <a:ext cx="6921974" cy="434930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766" y="218070"/>
            <a:ext cx="8579893" cy="1938992"/>
          </a:xfrm>
          <a:prstGeom prst="rect">
            <a:avLst/>
          </a:prstGeom>
        </p:spPr>
        <p:txBody>
          <a:bodyPr wrap="square">
            <a:spAutoFit/>
          </a:bodyPr>
          <a:lstStyle/>
          <a:p>
            <a:r>
              <a:rPr lang="en-IN" sz="2400" b="1" u="sng" dirty="0" smtClean="0"/>
              <a:t>4. Almost Complete Binary Tree-</a:t>
            </a:r>
            <a:endParaRPr lang="en-IN" sz="2400" b="1" dirty="0" smtClean="0"/>
          </a:p>
          <a:p>
            <a:pPr>
              <a:buFont typeface="Arial" pitchFamily="34" charset="0"/>
              <a:buChar char="•"/>
            </a:pPr>
            <a:r>
              <a:rPr lang="en-IN" sz="2400" dirty="0" smtClean="0"/>
              <a:t> An </a:t>
            </a:r>
            <a:r>
              <a:rPr lang="en-IN" sz="2400" b="1" dirty="0" smtClean="0"/>
              <a:t>almost complete binary tree</a:t>
            </a:r>
            <a:r>
              <a:rPr lang="en-IN" sz="2400" dirty="0" smtClean="0"/>
              <a:t> is a binary tree that satisfies the following 2 properties-</a:t>
            </a:r>
          </a:p>
          <a:p>
            <a:pPr>
              <a:buFont typeface="Arial" pitchFamily="34" charset="0"/>
              <a:buChar char="•"/>
            </a:pPr>
            <a:r>
              <a:rPr lang="en-IN" sz="2400" dirty="0" smtClean="0"/>
              <a:t>All the levels are completely filled except possibly the last level.</a:t>
            </a:r>
          </a:p>
          <a:p>
            <a:pPr>
              <a:buFont typeface="Arial" pitchFamily="34" charset="0"/>
              <a:buChar char="•"/>
            </a:pPr>
            <a:r>
              <a:rPr lang="en-IN" sz="2400" dirty="0" smtClean="0"/>
              <a:t>The last level must be strictly filled from left to right.</a:t>
            </a:r>
            <a:endParaRPr lang="en-IN" sz="2400" dirty="0"/>
          </a:p>
        </p:txBody>
      </p:sp>
      <p:pic>
        <p:nvPicPr>
          <p:cNvPr id="49154" name="Picture 2" descr="C:\Users\NEETU\Desktop\Untitled.png"/>
          <p:cNvPicPr>
            <a:picLocks noChangeAspect="1" noChangeArrowheads="1"/>
          </p:cNvPicPr>
          <p:nvPr/>
        </p:nvPicPr>
        <p:blipFill>
          <a:blip r:embed="rId2"/>
          <a:srcRect/>
          <a:stretch>
            <a:fillRect/>
          </a:stretch>
        </p:blipFill>
        <p:spPr bwMode="auto">
          <a:xfrm>
            <a:off x="1651378" y="2422193"/>
            <a:ext cx="8079475" cy="3924300"/>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823" y="362130"/>
            <a:ext cx="10490579" cy="2308324"/>
          </a:xfrm>
          <a:prstGeom prst="rect">
            <a:avLst/>
          </a:prstGeom>
        </p:spPr>
        <p:txBody>
          <a:bodyPr wrap="square">
            <a:spAutoFit/>
          </a:bodyPr>
          <a:lstStyle/>
          <a:p>
            <a:r>
              <a:rPr lang="en-IN" sz="2400" b="1" u="sng" dirty="0" smtClean="0"/>
              <a:t>5. Skewed Binary Tree-</a:t>
            </a:r>
            <a:endParaRPr lang="en-IN" sz="2400" b="1" dirty="0" smtClean="0"/>
          </a:p>
          <a:p>
            <a:r>
              <a:rPr lang="en-IN" sz="2400" dirty="0" smtClean="0"/>
              <a:t> A </a:t>
            </a:r>
            <a:r>
              <a:rPr lang="en-IN" sz="2400" b="1" dirty="0" smtClean="0"/>
              <a:t>skewed binary tree</a:t>
            </a:r>
            <a:r>
              <a:rPr lang="en-IN" sz="2400" dirty="0" smtClean="0"/>
              <a:t> is a binary tree that satisfies the following 2 properties-</a:t>
            </a:r>
          </a:p>
          <a:p>
            <a:r>
              <a:rPr lang="en-IN" sz="2400" dirty="0" smtClean="0"/>
              <a:t>All the nodes has one and only one child.</a:t>
            </a:r>
          </a:p>
          <a:p>
            <a:r>
              <a:rPr lang="en-IN" sz="2400" dirty="0" smtClean="0"/>
              <a:t>The remaining node has no child.</a:t>
            </a:r>
          </a:p>
          <a:p>
            <a:r>
              <a:rPr lang="en-IN" sz="2400" b="1" dirty="0" smtClean="0"/>
              <a:t>OR</a:t>
            </a:r>
            <a:endParaRPr lang="en-IN" sz="2400" dirty="0" smtClean="0"/>
          </a:p>
          <a:p>
            <a:r>
              <a:rPr lang="en-IN" sz="2400" dirty="0" smtClean="0"/>
              <a:t>A </a:t>
            </a:r>
            <a:r>
              <a:rPr lang="en-IN" sz="2400" b="1" dirty="0" smtClean="0"/>
              <a:t>skewed binary tree</a:t>
            </a:r>
            <a:r>
              <a:rPr lang="en-IN" sz="2400" dirty="0" smtClean="0"/>
              <a:t> is a binary tree of n nodes such that its depth is (n-1).</a:t>
            </a:r>
            <a:endParaRPr lang="en-IN" sz="2400" dirty="0"/>
          </a:p>
        </p:txBody>
      </p:sp>
      <p:pic>
        <p:nvPicPr>
          <p:cNvPr id="50178" name="Picture 2" descr="C:\Users\NEETU\Desktop\Untitled.png"/>
          <p:cNvPicPr>
            <a:picLocks noChangeAspect="1" noChangeArrowheads="1"/>
          </p:cNvPicPr>
          <p:nvPr/>
        </p:nvPicPr>
        <p:blipFill>
          <a:blip r:embed="rId2"/>
          <a:srcRect/>
          <a:stretch>
            <a:fillRect/>
          </a:stretch>
        </p:blipFill>
        <p:spPr bwMode="auto">
          <a:xfrm>
            <a:off x="2129051" y="3006060"/>
            <a:ext cx="6933062" cy="3258261"/>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051" y="469795"/>
            <a:ext cx="6096000" cy="1477328"/>
          </a:xfrm>
          <a:prstGeom prst="rect">
            <a:avLst/>
          </a:prstGeom>
        </p:spPr>
        <p:txBody>
          <a:bodyPr>
            <a:spAutoFit/>
          </a:bodyPr>
          <a:lstStyle/>
          <a:p>
            <a:r>
              <a:rPr lang="en-IN" b="1" u="sng" dirty="0" smtClean="0"/>
              <a:t>Binary Tree Properties-</a:t>
            </a:r>
            <a:endParaRPr lang="en-IN" b="1" dirty="0" smtClean="0"/>
          </a:p>
          <a:p>
            <a:r>
              <a:rPr lang="en-IN" dirty="0" smtClean="0"/>
              <a:t> Important properties of binary trees are-</a:t>
            </a:r>
          </a:p>
          <a:p>
            <a:r>
              <a:rPr lang="en-IN" b="1" u="sng" dirty="0" smtClean="0"/>
              <a:t>Property-01:</a:t>
            </a:r>
          </a:p>
          <a:p>
            <a:r>
              <a:rPr lang="en-IN" b="1" dirty="0" smtClean="0"/>
              <a:t>Minimum number of nodes in a binary tree of height H</a:t>
            </a:r>
            <a:endParaRPr lang="en-IN" dirty="0" smtClean="0"/>
          </a:p>
          <a:p>
            <a:r>
              <a:rPr lang="en-IN" b="1" dirty="0" smtClean="0"/>
              <a:t>= H + 1</a:t>
            </a:r>
            <a:endParaRPr lang="en-IN" dirty="0" smtClean="0"/>
          </a:p>
        </p:txBody>
      </p:sp>
      <p:pic>
        <p:nvPicPr>
          <p:cNvPr id="51202" name="Picture 2" descr="C:\Users\NEETU\Desktop\Untitled.png"/>
          <p:cNvPicPr>
            <a:picLocks noChangeAspect="1" noChangeArrowheads="1"/>
          </p:cNvPicPr>
          <p:nvPr/>
        </p:nvPicPr>
        <p:blipFill>
          <a:blip r:embed="rId2"/>
          <a:srcRect/>
          <a:stretch>
            <a:fillRect/>
          </a:stretch>
        </p:blipFill>
        <p:spPr bwMode="auto">
          <a:xfrm>
            <a:off x="1624084" y="2361063"/>
            <a:ext cx="7451677" cy="4094328"/>
          </a:xfrm>
          <a:prstGeom prst="rect">
            <a:avLst/>
          </a:prstGeom>
          <a:noFill/>
        </p:spPr>
      </p:pic>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9105" y="542078"/>
            <a:ext cx="6239993" cy="923330"/>
          </a:xfrm>
          <a:prstGeom prst="rect">
            <a:avLst/>
          </a:prstGeom>
        </p:spPr>
        <p:txBody>
          <a:bodyPr wrap="square">
            <a:spAutoFit/>
          </a:bodyPr>
          <a:lstStyle/>
          <a:p>
            <a:r>
              <a:rPr lang="en-IN" b="1" u="sng" dirty="0" smtClean="0"/>
              <a:t>Property-02:</a:t>
            </a:r>
          </a:p>
          <a:p>
            <a:r>
              <a:rPr lang="en-IN" b="1" dirty="0" smtClean="0"/>
              <a:t>Maximum number of nodes in a binary tree of height H</a:t>
            </a:r>
            <a:endParaRPr lang="en-IN" dirty="0" smtClean="0"/>
          </a:p>
          <a:p>
            <a:r>
              <a:rPr lang="en-IN" b="1" dirty="0" smtClean="0"/>
              <a:t>= 2</a:t>
            </a:r>
            <a:r>
              <a:rPr lang="en-IN" b="1" baseline="30000" dirty="0" smtClean="0"/>
              <a:t>H+1</a:t>
            </a:r>
            <a:r>
              <a:rPr lang="en-IN" b="1" dirty="0" smtClean="0"/>
              <a:t> – 1</a:t>
            </a:r>
            <a:endParaRPr lang="en-IN" dirty="0" smtClean="0"/>
          </a:p>
        </p:txBody>
      </p:sp>
      <p:sp>
        <p:nvSpPr>
          <p:cNvPr id="3" name="Rectangle 2"/>
          <p:cNvSpPr/>
          <p:nvPr/>
        </p:nvSpPr>
        <p:spPr>
          <a:xfrm>
            <a:off x="1396621" y="1746619"/>
            <a:ext cx="6096000" cy="1477328"/>
          </a:xfrm>
          <a:prstGeom prst="rect">
            <a:avLst/>
          </a:prstGeom>
        </p:spPr>
        <p:txBody>
          <a:bodyPr>
            <a:spAutoFit/>
          </a:bodyPr>
          <a:lstStyle/>
          <a:p>
            <a:r>
              <a:rPr lang="en-IN" b="1" u="sng" dirty="0" smtClean="0"/>
              <a:t>Example-</a:t>
            </a:r>
            <a:endParaRPr lang="en-IN" b="1" dirty="0" smtClean="0"/>
          </a:p>
          <a:p>
            <a:r>
              <a:rPr lang="en-IN" dirty="0" smtClean="0"/>
              <a:t> Maximum number of nodes in a binary tree of height 3</a:t>
            </a:r>
          </a:p>
          <a:p>
            <a:r>
              <a:rPr lang="en-IN" dirty="0" smtClean="0"/>
              <a:t>= 2</a:t>
            </a:r>
            <a:r>
              <a:rPr lang="en-IN" baseline="30000" dirty="0" smtClean="0"/>
              <a:t>3+1</a:t>
            </a:r>
            <a:r>
              <a:rPr lang="en-IN" dirty="0" smtClean="0"/>
              <a:t> – 1</a:t>
            </a:r>
          </a:p>
          <a:p>
            <a:r>
              <a:rPr lang="en-IN" dirty="0" smtClean="0"/>
              <a:t>= 16 – 1</a:t>
            </a:r>
          </a:p>
          <a:p>
            <a:r>
              <a:rPr lang="en-IN" dirty="0" smtClean="0"/>
              <a:t>= 15 nodes</a:t>
            </a:r>
            <a:endParaRPr lang="en-IN" dirty="0"/>
          </a:p>
        </p:txBody>
      </p:sp>
      <p:pic>
        <p:nvPicPr>
          <p:cNvPr id="52226" name="Picture 2"/>
          <p:cNvPicPr>
            <a:picLocks noChangeAspect="1" noChangeArrowheads="1"/>
          </p:cNvPicPr>
          <p:nvPr/>
        </p:nvPicPr>
        <p:blipFill>
          <a:blip r:embed="rId2"/>
          <a:srcRect/>
          <a:stretch>
            <a:fillRect/>
          </a:stretch>
        </p:blipFill>
        <p:spPr bwMode="auto">
          <a:xfrm>
            <a:off x="5465217" y="2856150"/>
            <a:ext cx="6229350" cy="3438525"/>
          </a:xfrm>
          <a:prstGeom prst="rect">
            <a:avLst/>
          </a:prstGeom>
          <a:noFill/>
          <a:ln w="9525">
            <a:noFill/>
            <a:miter lim="800000"/>
            <a:headEnd/>
            <a:tailEnd/>
          </a:ln>
          <a:effectLst/>
        </p:spPr>
      </p:pic>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491" y="310066"/>
            <a:ext cx="5052638" cy="1200329"/>
          </a:xfrm>
          <a:prstGeom prst="rect">
            <a:avLst/>
          </a:prstGeom>
        </p:spPr>
        <p:txBody>
          <a:bodyPr wrap="square">
            <a:spAutoFit/>
          </a:bodyPr>
          <a:lstStyle/>
          <a:p>
            <a:r>
              <a:rPr lang="en-IN" b="1" u="sng" dirty="0" smtClean="0"/>
              <a:t>Property-03:</a:t>
            </a:r>
          </a:p>
          <a:p>
            <a:r>
              <a:rPr lang="en-IN" b="1" dirty="0" smtClean="0"/>
              <a:t>Total Number of leaf nodes in a Binary Tree</a:t>
            </a:r>
            <a:endParaRPr lang="en-IN" dirty="0" smtClean="0"/>
          </a:p>
          <a:p>
            <a:r>
              <a:rPr lang="en-IN" b="1" dirty="0" smtClean="0"/>
              <a:t>= Total Number of nodes with 2 children + 1</a:t>
            </a:r>
            <a:endParaRPr lang="en-IN" dirty="0" smtClean="0"/>
          </a:p>
          <a:p>
            <a:endParaRPr lang="en-IN" b="1" dirty="0"/>
          </a:p>
        </p:txBody>
      </p:sp>
      <p:pic>
        <p:nvPicPr>
          <p:cNvPr id="53250" name="Picture 2" descr="C:\Users\NEETU\Desktop\Untitled.png"/>
          <p:cNvPicPr>
            <a:picLocks noChangeAspect="1" noChangeArrowheads="1"/>
          </p:cNvPicPr>
          <p:nvPr/>
        </p:nvPicPr>
        <p:blipFill>
          <a:blip r:embed="rId2"/>
          <a:srcRect/>
          <a:stretch>
            <a:fillRect/>
          </a:stretch>
        </p:blipFill>
        <p:spPr bwMode="auto">
          <a:xfrm>
            <a:off x="3002508" y="1562527"/>
            <a:ext cx="5568286" cy="3105150"/>
          </a:xfrm>
          <a:prstGeom prst="rect">
            <a:avLst/>
          </a:prstGeom>
          <a:noFill/>
        </p:spPr>
      </p:pic>
      <p:sp>
        <p:nvSpPr>
          <p:cNvPr id="4" name="Rectangle 3"/>
          <p:cNvSpPr/>
          <p:nvPr/>
        </p:nvSpPr>
        <p:spPr>
          <a:xfrm>
            <a:off x="714233" y="4596979"/>
            <a:ext cx="6096000" cy="1754326"/>
          </a:xfrm>
          <a:prstGeom prst="rect">
            <a:avLst/>
          </a:prstGeom>
        </p:spPr>
        <p:txBody>
          <a:bodyPr>
            <a:spAutoFit/>
          </a:bodyPr>
          <a:lstStyle/>
          <a:p>
            <a:r>
              <a:rPr lang="en-IN" dirty="0" smtClean="0"/>
              <a:t>Here,</a:t>
            </a:r>
          </a:p>
          <a:p>
            <a:r>
              <a:rPr lang="en-IN" dirty="0" smtClean="0"/>
              <a:t>Number of leaf nodes = 3</a:t>
            </a:r>
          </a:p>
          <a:p>
            <a:r>
              <a:rPr lang="en-IN" dirty="0" smtClean="0"/>
              <a:t>Number of nodes with 2 children = 2</a:t>
            </a:r>
          </a:p>
          <a:p>
            <a:r>
              <a:rPr lang="en-IN" dirty="0" smtClean="0"/>
              <a:t> Clearly, number of leaf nodes is one greater than number of nodes with 2 children.</a:t>
            </a:r>
          </a:p>
          <a:p>
            <a:r>
              <a:rPr lang="en-IN" dirty="0" smtClean="0"/>
              <a:t>This verifies the above relation.</a:t>
            </a:r>
            <a:endParaRPr lang="en-IN" dirty="0"/>
          </a:p>
        </p:txBody>
      </p:sp>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9481" y="555725"/>
            <a:ext cx="5744458" cy="923330"/>
          </a:xfrm>
          <a:prstGeom prst="rect">
            <a:avLst/>
          </a:prstGeom>
        </p:spPr>
        <p:txBody>
          <a:bodyPr wrap="none">
            <a:spAutoFit/>
          </a:bodyPr>
          <a:lstStyle/>
          <a:p>
            <a:r>
              <a:rPr lang="en-IN" b="1" u="sng" dirty="0" smtClean="0"/>
              <a:t>Property-04:</a:t>
            </a:r>
          </a:p>
          <a:p>
            <a:r>
              <a:rPr lang="en-IN" b="1" dirty="0" smtClean="0"/>
              <a:t>Maximum number of nodes at any level ‘L’ in a binary tree</a:t>
            </a:r>
            <a:endParaRPr lang="en-IN" dirty="0" smtClean="0"/>
          </a:p>
          <a:p>
            <a:r>
              <a:rPr lang="en-IN" b="1" dirty="0" smtClean="0"/>
              <a:t>= 2</a:t>
            </a:r>
            <a:r>
              <a:rPr lang="en-IN" b="1" baseline="30000" dirty="0" smtClean="0"/>
              <a:t>L</a:t>
            </a:r>
            <a:endParaRPr lang="en-IN" dirty="0" smtClean="0"/>
          </a:p>
        </p:txBody>
      </p:sp>
      <p:sp>
        <p:nvSpPr>
          <p:cNvPr id="3" name="Rectangle 2"/>
          <p:cNvSpPr/>
          <p:nvPr/>
        </p:nvSpPr>
        <p:spPr>
          <a:xfrm>
            <a:off x="1901588" y="1662712"/>
            <a:ext cx="6096000" cy="1754326"/>
          </a:xfrm>
          <a:prstGeom prst="rect">
            <a:avLst/>
          </a:prstGeom>
        </p:spPr>
        <p:txBody>
          <a:bodyPr>
            <a:spAutoFit/>
          </a:bodyPr>
          <a:lstStyle/>
          <a:p>
            <a:r>
              <a:rPr lang="en-IN" b="1" u="sng" dirty="0" smtClean="0"/>
              <a:t>Example-</a:t>
            </a:r>
            <a:endParaRPr lang="en-IN" b="1" dirty="0" smtClean="0"/>
          </a:p>
          <a:p>
            <a:r>
              <a:rPr lang="en-IN" dirty="0" smtClean="0"/>
              <a:t> Maximum number of nodes at level 2 in a binary tree</a:t>
            </a:r>
          </a:p>
          <a:p>
            <a:r>
              <a:rPr lang="en-IN" dirty="0" smtClean="0"/>
              <a:t>= 2</a:t>
            </a:r>
            <a:r>
              <a:rPr lang="en-IN" baseline="30000" dirty="0" smtClean="0"/>
              <a:t>2</a:t>
            </a:r>
            <a:endParaRPr lang="en-IN" dirty="0" smtClean="0"/>
          </a:p>
          <a:p>
            <a:r>
              <a:rPr lang="en-IN" dirty="0" smtClean="0"/>
              <a:t>= 4</a:t>
            </a:r>
          </a:p>
          <a:p>
            <a:r>
              <a:rPr lang="en-IN" dirty="0" smtClean="0"/>
              <a:t>Thus, in a binary tree, maximum number of nodes that can be present at level 2 = 4.</a:t>
            </a:r>
            <a:endParaRPr lang="en-IN" dirty="0"/>
          </a:p>
        </p:txBody>
      </p:sp>
      <p:pic>
        <p:nvPicPr>
          <p:cNvPr id="54274" name="Picture 2" descr="C:\Users\NEETU\Desktop\Untitled.png"/>
          <p:cNvPicPr>
            <a:picLocks noChangeAspect="1" noChangeArrowheads="1"/>
          </p:cNvPicPr>
          <p:nvPr/>
        </p:nvPicPr>
        <p:blipFill>
          <a:blip r:embed="rId2"/>
          <a:srcRect/>
          <a:stretch>
            <a:fillRect/>
          </a:stretch>
        </p:blipFill>
        <p:spPr bwMode="auto">
          <a:xfrm>
            <a:off x="2098201" y="3806016"/>
            <a:ext cx="6213286" cy="2608428"/>
          </a:xfrm>
          <a:prstGeom prst="rect">
            <a:avLst/>
          </a:prstGeom>
          <a:noFill/>
        </p:spPr>
      </p:pic>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8995-C8CA-4EB6-9DDF-B0FC4EAB429C}"/>
              </a:ext>
            </a:extLst>
          </p:cNvPr>
          <p:cNvSpPr>
            <a:spLocks noGrp="1"/>
          </p:cNvSpPr>
          <p:nvPr>
            <p:ph type="title"/>
          </p:nvPr>
        </p:nvSpPr>
        <p:spPr>
          <a:xfrm>
            <a:off x="838200" y="365126"/>
            <a:ext cx="10515600" cy="691318"/>
          </a:xfrm>
        </p:spPr>
        <p:txBody>
          <a:bodyPr>
            <a:normAutofit fontScale="90000"/>
          </a:bodyPr>
          <a:lstStyle/>
          <a:p>
            <a:endParaRPr lang="en-IN" dirty="0"/>
          </a:p>
        </p:txBody>
      </p:sp>
      <p:pic>
        <p:nvPicPr>
          <p:cNvPr id="8" name="Content Placeholder 7">
            <a:extLst>
              <a:ext uri="{FF2B5EF4-FFF2-40B4-BE49-F238E27FC236}">
                <a16:creationId xmlns:a16="http://schemas.microsoft.com/office/drawing/2014/main" id="{BB07C3DD-276F-4606-9645-C139233C9922}"/>
              </a:ext>
            </a:extLst>
          </p:cNvPr>
          <p:cNvPicPr>
            <a:picLocks noGrp="1" noChangeAspect="1"/>
          </p:cNvPicPr>
          <p:nvPr>
            <p:ph idx="1"/>
          </p:nvPr>
        </p:nvPicPr>
        <p:blipFill>
          <a:blip r:embed="rId2"/>
          <a:stretch>
            <a:fillRect/>
          </a:stretch>
        </p:blipFill>
        <p:spPr>
          <a:xfrm>
            <a:off x="648070" y="2746375"/>
            <a:ext cx="11114843" cy="3361462"/>
          </a:xfrm>
          <a:solidFill>
            <a:schemeClr val="accent6">
              <a:lumMod val="20000"/>
              <a:lumOff val="80000"/>
            </a:schemeClr>
          </a:solidFill>
        </p:spPr>
      </p:pic>
      <p:sp>
        <p:nvSpPr>
          <p:cNvPr id="4" name="Rectangle 3">
            <a:extLst>
              <a:ext uri="{FF2B5EF4-FFF2-40B4-BE49-F238E27FC236}">
                <a16:creationId xmlns:a16="http://schemas.microsoft.com/office/drawing/2014/main" id="{75758919-3D83-48DF-8965-20852C25206E}"/>
              </a:ext>
            </a:extLst>
          </p:cNvPr>
          <p:cNvSpPr/>
          <p:nvPr/>
        </p:nvSpPr>
        <p:spPr>
          <a:xfrm>
            <a:off x="838200" y="365126"/>
            <a:ext cx="10515600" cy="69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0" u="sng" strike="noStrike" dirty="0">
                <a:solidFill>
                  <a:schemeClr val="bg1"/>
                </a:solidFill>
                <a:effectLst/>
              </a:rPr>
              <a:t>Traversing in the Binary Tree</a:t>
            </a:r>
          </a:p>
        </p:txBody>
      </p:sp>
      <p:sp>
        <p:nvSpPr>
          <p:cNvPr id="6" name="Rectangle: Rounded Corners 5">
            <a:extLst>
              <a:ext uri="{FF2B5EF4-FFF2-40B4-BE49-F238E27FC236}">
                <a16:creationId xmlns:a16="http://schemas.microsoft.com/office/drawing/2014/main" id="{1E5E0C06-F9A9-481F-8551-9BC30558FFD1}"/>
              </a:ext>
            </a:extLst>
          </p:cNvPr>
          <p:cNvSpPr/>
          <p:nvPr/>
        </p:nvSpPr>
        <p:spPr>
          <a:xfrm>
            <a:off x="3480047" y="1713391"/>
            <a:ext cx="5033639" cy="7013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Preorder Traversal</a:t>
            </a:r>
            <a:endParaRPr lang="en-IN" sz="2400" dirty="0"/>
          </a:p>
        </p:txBody>
      </p:sp>
      <p:pic>
        <p:nvPicPr>
          <p:cNvPr id="7" name="Picture 6"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396777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947E-7B82-4FD0-9A67-CE54FB4DBB17}"/>
              </a:ext>
            </a:extLst>
          </p:cNvPr>
          <p:cNvSpPr>
            <a:spLocks noGrp="1"/>
          </p:cNvSpPr>
          <p:nvPr>
            <p:ph type="title"/>
          </p:nvPr>
        </p:nvSpPr>
        <p:spPr>
          <a:xfrm>
            <a:off x="838200" y="365125"/>
            <a:ext cx="10515600" cy="771217"/>
          </a:xfrm>
        </p:spPr>
        <p:txBody>
          <a:bodyPr/>
          <a:lstStyle/>
          <a:p>
            <a:endParaRPr lang="en-IN" dirty="0"/>
          </a:p>
        </p:txBody>
      </p:sp>
      <p:sp>
        <p:nvSpPr>
          <p:cNvPr id="3" name="Content Placeholder 2">
            <a:extLst>
              <a:ext uri="{FF2B5EF4-FFF2-40B4-BE49-F238E27FC236}">
                <a16:creationId xmlns:a16="http://schemas.microsoft.com/office/drawing/2014/main" id="{08809760-5BF3-408B-BF31-912A79E2AB49}"/>
              </a:ext>
            </a:extLst>
          </p:cNvPr>
          <p:cNvSpPr>
            <a:spLocks noGrp="1"/>
          </p:cNvSpPr>
          <p:nvPr>
            <p:ph idx="1"/>
          </p:nvPr>
        </p:nvSpPr>
        <p:spPr>
          <a:xfrm>
            <a:off x="838200" y="1411550"/>
            <a:ext cx="10515600" cy="5091343"/>
          </a:xfrm>
        </p:spPr>
        <p:txBody>
          <a:bodyPr/>
          <a:lstStyle/>
          <a:p>
            <a:endParaRPr lang="en-IN" dirty="0"/>
          </a:p>
        </p:txBody>
      </p:sp>
      <p:sp>
        <p:nvSpPr>
          <p:cNvPr id="4" name="Rectangle 3">
            <a:extLst>
              <a:ext uri="{FF2B5EF4-FFF2-40B4-BE49-F238E27FC236}">
                <a16:creationId xmlns:a16="http://schemas.microsoft.com/office/drawing/2014/main" id="{D4B2DC30-E047-4B94-9C0A-5BC8F2AD7ED7}"/>
              </a:ext>
            </a:extLst>
          </p:cNvPr>
          <p:cNvSpPr/>
          <p:nvPr/>
        </p:nvSpPr>
        <p:spPr>
          <a:xfrm>
            <a:off x="838200" y="355107"/>
            <a:ext cx="10515600" cy="7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t>Why Tree Data Structure ?</a:t>
            </a:r>
            <a:endParaRPr lang="en-IN" sz="3600" b="1" u="sng" dirty="0"/>
          </a:p>
        </p:txBody>
      </p:sp>
      <p:sp>
        <p:nvSpPr>
          <p:cNvPr id="5" name="Rectangle 4">
            <a:extLst>
              <a:ext uri="{FF2B5EF4-FFF2-40B4-BE49-F238E27FC236}">
                <a16:creationId xmlns:a16="http://schemas.microsoft.com/office/drawing/2014/main" id="{8D7DEE10-0BC5-4DAC-B1CC-18BE0B8F90D3}"/>
              </a:ext>
            </a:extLst>
          </p:cNvPr>
          <p:cNvSpPr/>
          <p:nvPr/>
        </p:nvSpPr>
        <p:spPr>
          <a:xfrm>
            <a:off x="838200" y="1384917"/>
            <a:ext cx="10515600" cy="51179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effectLst/>
                <a:latin typeface="Roboto"/>
              </a:rPr>
              <a:t>1.</a:t>
            </a:r>
            <a:r>
              <a:rPr lang="en-US" b="0" i="0" dirty="0">
                <a:effectLst/>
                <a:latin typeface="Roboto"/>
              </a:rPr>
              <a:t> One reason to use trees might be because you want to store information that naturally forms a hierarchy. For example, the file system on a computer.</a:t>
            </a:r>
          </a:p>
          <a:p>
            <a:pPr algn="just"/>
            <a:endParaRPr lang="en-US" dirty="0">
              <a:latin typeface="Roboto"/>
            </a:endParaRPr>
          </a:p>
          <a:p>
            <a:pPr algn="just"/>
            <a:endParaRPr lang="en-US" b="0" i="0" dirty="0">
              <a:effectLst/>
              <a:latin typeface="Roboto"/>
            </a:endParaRPr>
          </a:p>
          <a:p>
            <a:pPr algn="just"/>
            <a:endParaRPr lang="en-US" dirty="0">
              <a:latin typeface="Roboto"/>
            </a:endParaRPr>
          </a:p>
          <a:p>
            <a:pPr algn="just"/>
            <a:endParaRPr lang="en-US" b="0" i="0" dirty="0">
              <a:effectLst/>
              <a:latin typeface="Roboto"/>
            </a:endParaRPr>
          </a:p>
          <a:p>
            <a:pPr algn="just"/>
            <a:endParaRPr lang="en-US" dirty="0">
              <a:latin typeface="Roboto"/>
            </a:endParaRPr>
          </a:p>
          <a:p>
            <a:pPr algn="just"/>
            <a:endParaRPr lang="en-US" b="0" i="0" dirty="0">
              <a:effectLst/>
              <a:latin typeface="Roboto"/>
            </a:endParaRPr>
          </a:p>
          <a:p>
            <a:pPr algn="just"/>
            <a:endParaRPr lang="en-US" dirty="0">
              <a:latin typeface="Roboto"/>
            </a:endParaRPr>
          </a:p>
          <a:p>
            <a:pPr algn="just"/>
            <a:endParaRPr lang="en-US" b="0" i="0" dirty="0">
              <a:effectLst/>
              <a:latin typeface="Roboto"/>
            </a:endParaRPr>
          </a:p>
          <a:p>
            <a:pPr algn="just"/>
            <a:endParaRPr lang="en-US" dirty="0">
              <a:latin typeface="Roboto"/>
            </a:endParaRPr>
          </a:p>
          <a:p>
            <a:pPr algn="just"/>
            <a:endParaRPr lang="en-US" b="0" i="0" dirty="0">
              <a:effectLst/>
              <a:latin typeface="Roboto"/>
            </a:endParaRPr>
          </a:p>
          <a:p>
            <a:pPr algn="just"/>
            <a:endParaRPr lang="en-US" b="0" i="0" dirty="0">
              <a:effectLst/>
              <a:latin typeface="Roboto"/>
            </a:endParaRPr>
          </a:p>
          <a:p>
            <a:pPr algn="just"/>
            <a:r>
              <a:rPr lang="en-US" b="1" i="0" dirty="0">
                <a:effectLst/>
                <a:latin typeface="Roboto"/>
              </a:rPr>
              <a:t>2.</a:t>
            </a:r>
            <a:r>
              <a:rPr lang="en-US" b="0" i="0" dirty="0">
                <a:effectLst/>
                <a:latin typeface="Roboto"/>
              </a:rPr>
              <a:t> Trees (with some ordering e.g., BST) provide moderate access/search (quicker than Linked List and slower than arrays).</a:t>
            </a:r>
            <a:endParaRPr lang="en-US" dirty="0">
              <a:latin typeface="Roboto"/>
            </a:endParaRPr>
          </a:p>
          <a:p>
            <a:pPr algn="just"/>
            <a:r>
              <a:rPr lang="en-US" b="1" i="0" dirty="0">
                <a:effectLst/>
                <a:latin typeface="Roboto"/>
              </a:rPr>
              <a:t>3.</a:t>
            </a:r>
            <a:r>
              <a:rPr lang="en-US" b="0" i="0" dirty="0">
                <a:effectLst/>
                <a:latin typeface="Roboto"/>
              </a:rPr>
              <a:t> Trees provide moderate insertion/deletion (quicker than Arrays and slower than Unordered Linked Lists).</a:t>
            </a:r>
          </a:p>
          <a:p>
            <a:pPr algn="ctr"/>
            <a:endParaRPr lang="en-IN" dirty="0"/>
          </a:p>
        </p:txBody>
      </p:sp>
      <p:pic>
        <p:nvPicPr>
          <p:cNvPr id="7" name="Picture 6">
            <a:extLst>
              <a:ext uri="{FF2B5EF4-FFF2-40B4-BE49-F238E27FC236}">
                <a16:creationId xmlns:a16="http://schemas.microsoft.com/office/drawing/2014/main" id="{D4479D9D-5E9C-4165-8864-1568AD747823}"/>
              </a:ext>
            </a:extLst>
          </p:cNvPr>
          <p:cNvPicPr>
            <a:picLocks noChangeAspect="1"/>
          </p:cNvPicPr>
          <p:nvPr/>
        </p:nvPicPr>
        <p:blipFill>
          <a:blip r:embed="rId2"/>
          <a:stretch>
            <a:fillRect/>
          </a:stretch>
        </p:blipFill>
        <p:spPr>
          <a:xfrm>
            <a:off x="4327771" y="2213499"/>
            <a:ext cx="3181350" cy="2590800"/>
          </a:xfrm>
          <a:prstGeom prst="rect">
            <a:avLst/>
          </a:prstGeom>
        </p:spPr>
      </p:pic>
      <p:pic>
        <p:nvPicPr>
          <p:cNvPr id="8" name="Picture 7"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359374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2C2D-7B28-40BA-BD1F-1BA5B634C506}"/>
              </a:ext>
            </a:extLst>
          </p:cNvPr>
          <p:cNvSpPr>
            <a:spLocks noGrp="1"/>
          </p:cNvSpPr>
          <p:nvPr>
            <p:ph type="title"/>
          </p:nvPr>
        </p:nvSpPr>
        <p:spPr>
          <a:xfrm>
            <a:off x="838200" y="266331"/>
            <a:ext cx="10515600" cy="763480"/>
          </a:xfrm>
        </p:spPr>
        <p:txBody>
          <a:bodyPr>
            <a:normAutofit/>
          </a:bodyPr>
          <a:lstStyle/>
          <a:p>
            <a:endParaRPr lang="en-IN" dirty="0"/>
          </a:p>
        </p:txBody>
      </p:sp>
      <p:sp>
        <p:nvSpPr>
          <p:cNvPr id="4" name="Rectangle 3">
            <a:extLst>
              <a:ext uri="{FF2B5EF4-FFF2-40B4-BE49-F238E27FC236}">
                <a16:creationId xmlns:a16="http://schemas.microsoft.com/office/drawing/2014/main" id="{1EA06F0D-484C-48F4-8C08-D748F12B8AE4}"/>
              </a:ext>
            </a:extLst>
          </p:cNvPr>
          <p:cNvSpPr/>
          <p:nvPr/>
        </p:nvSpPr>
        <p:spPr>
          <a:xfrm>
            <a:off x="838200" y="248575"/>
            <a:ext cx="1051560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t>Example of Preorder Traversal</a:t>
            </a:r>
            <a:endParaRPr lang="en-IN" sz="3600" b="1" u="sng" dirty="0"/>
          </a:p>
        </p:txBody>
      </p:sp>
      <p:pic>
        <p:nvPicPr>
          <p:cNvPr id="11" name="Content Placeholder 10">
            <a:extLst>
              <a:ext uri="{FF2B5EF4-FFF2-40B4-BE49-F238E27FC236}">
                <a16:creationId xmlns:a16="http://schemas.microsoft.com/office/drawing/2014/main" id="{B80B56F9-BC40-4365-A89B-A210356E8F91}"/>
              </a:ext>
            </a:extLst>
          </p:cNvPr>
          <p:cNvPicPr>
            <a:picLocks noGrp="1"/>
          </p:cNvPicPr>
          <p:nvPr>
            <p:ph idx="1"/>
          </p:nvPr>
        </p:nvPicPr>
        <p:blipFill>
          <a:blip r:embed="rId2"/>
          <a:stretch>
            <a:fillRect/>
          </a:stretch>
        </p:blipFill>
        <p:spPr>
          <a:xfrm>
            <a:off x="3353771" y="1633491"/>
            <a:ext cx="4866952" cy="3728622"/>
          </a:xfrm>
          <a:prstGeom prst="rect">
            <a:avLst/>
          </a:prstGeom>
        </p:spPr>
      </p:pic>
      <p:sp>
        <p:nvSpPr>
          <p:cNvPr id="13" name="TextBox 12">
            <a:extLst>
              <a:ext uri="{FF2B5EF4-FFF2-40B4-BE49-F238E27FC236}">
                <a16:creationId xmlns:a16="http://schemas.microsoft.com/office/drawing/2014/main" id="{05CAB60A-59B9-4A9B-A9E4-BCC336908990}"/>
              </a:ext>
            </a:extLst>
          </p:cNvPr>
          <p:cNvSpPr txBox="1"/>
          <p:nvPr/>
        </p:nvSpPr>
        <p:spPr>
          <a:xfrm>
            <a:off x="3668697" y="5663076"/>
            <a:ext cx="6094520" cy="646331"/>
          </a:xfrm>
          <a:prstGeom prst="rect">
            <a:avLst/>
          </a:prstGeom>
          <a:noFill/>
        </p:spPr>
        <p:txBody>
          <a:bodyPr wrap="square">
            <a:spAutoFit/>
          </a:bodyPr>
          <a:lstStyle/>
          <a:p>
            <a:r>
              <a:rPr lang="en-US" b="0" i="0" dirty="0">
                <a:solidFill>
                  <a:srgbClr val="000000"/>
                </a:solidFill>
                <a:effectLst/>
                <a:latin typeface="segoe ui" panose="020B0502040204020203" pitchFamily="34" charset="0"/>
              </a:rPr>
              <a:t>preorder traversal of the above tree will be: </a:t>
            </a:r>
            <a:r>
              <a:rPr lang="en-US" b="1" i="0" dirty="0">
                <a:solidFill>
                  <a:srgbClr val="000000"/>
                </a:solidFill>
                <a:effectLst/>
                <a:latin typeface="segoe ui" panose="020B0502040204020203" pitchFamily="34" charset="0"/>
              </a:rPr>
              <a:t>7,1,0,3,2,5,4,6,9,8,10</a:t>
            </a:r>
            <a:endParaRPr lang="en-IN" dirty="0"/>
          </a:p>
        </p:txBody>
      </p:sp>
      <p:pic>
        <p:nvPicPr>
          <p:cNvPr id="6" name="Picture 5"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3729801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NEETU\Desktop\Untitled.png"/>
          <p:cNvPicPr>
            <a:picLocks noChangeAspect="1" noChangeArrowheads="1"/>
          </p:cNvPicPr>
          <p:nvPr/>
        </p:nvPicPr>
        <p:blipFill>
          <a:blip r:embed="rId2"/>
          <a:srcRect/>
          <a:stretch>
            <a:fillRect/>
          </a:stretch>
        </p:blipFill>
        <p:spPr bwMode="auto">
          <a:xfrm>
            <a:off x="2251881" y="978373"/>
            <a:ext cx="6714698" cy="2952181"/>
          </a:xfrm>
          <a:prstGeom prst="rect">
            <a:avLst/>
          </a:prstGeom>
          <a:noFill/>
        </p:spPr>
      </p:pic>
      <p:sp>
        <p:nvSpPr>
          <p:cNvPr id="4" name="TextBox 3"/>
          <p:cNvSpPr txBox="1"/>
          <p:nvPr/>
        </p:nvSpPr>
        <p:spPr>
          <a:xfrm>
            <a:off x="8079475" y="1569492"/>
            <a:ext cx="1999265" cy="369332"/>
          </a:xfrm>
          <a:prstGeom prst="rect">
            <a:avLst/>
          </a:prstGeom>
          <a:noFill/>
        </p:spPr>
        <p:txBody>
          <a:bodyPr wrap="none" rtlCol="0">
            <a:spAutoFit/>
          </a:bodyPr>
          <a:lstStyle/>
          <a:p>
            <a:r>
              <a:rPr lang="en-IN" dirty="0" err="1" smtClean="0"/>
              <a:t>Preorder</a:t>
            </a:r>
            <a:r>
              <a:rPr lang="en-IN" dirty="0" smtClean="0"/>
              <a:t> Traversal?</a:t>
            </a:r>
            <a:endParaRPr lang="en-IN" dirty="0"/>
          </a:p>
        </p:txBody>
      </p:sp>
      <p:sp>
        <p:nvSpPr>
          <p:cNvPr id="5" name="Rectangle 4"/>
          <p:cNvSpPr/>
          <p:nvPr/>
        </p:nvSpPr>
        <p:spPr>
          <a:xfrm>
            <a:off x="1342028" y="4669261"/>
            <a:ext cx="9426055" cy="923330"/>
          </a:xfrm>
          <a:prstGeom prst="rect">
            <a:avLst/>
          </a:prstGeom>
        </p:spPr>
        <p:txBody>
          <a:bodyPr wrap="square">
            <a:spAutoFit/>
          </a:bodyPr>
          <a:lstStyle/>
          <a:p>
            <a:r>
              <a:rPr lang="en-IN" b="1" u="sng" dirty="0" smtClean="0"/>
              <a:t>Applications-</a:t>
            </a:r>
            <a:endParaRPr lang="en-IN" b="1" dirty="0" smtClean="0"/>
          </a:p>
          <a:p>
            <a:r>
              <a:rPr lang="en-IN" dirty="0" smtClean="0"/>
              <a:t> </a:t>
            </a:r>
            <a:r>
              <a:rPr lang="en-IN" dirty="0" err="1" smtClean="0"/>
              <a:t>Preorder</a:t>
            </a:r>
            <a:r>
              <a:rPr lang="en-IN" dirty="0" smtClean="0"/>
              <a:t> traversal is used to get prefix expression of an expression tree.</a:t>
            </a:r>
          </a:p>
          <a:p>
            <a:r>
              <a:rPr lang="en-IN" dirty="0" err="1" smtClean="0"/>
              <a:t>Preorder</a:t>
            </a:r>
            <a:r>
              <a:rPr lang="en-IN" dirty="0" smtClean="0"/>
              <a:t> traversal is used to create a copy of the tree.</a:t>
            </a:r>
            <a:endParaRPr lang="en-IN" dirty="0"/>
          </a:p>
        </p:txBody>
      </p:sp>
      <p:pic>
        <p:nvPicPr>
          <p:cNvPr id="6" name="Picture 5"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EDF7-B0F0-4EBA-A1A1-FC6AABACC137}"/>
              </a:ext>
            </a:extLst>
          </p:cNvPr>
          <p:cNvSpPr>
            <a:spLocks noGrp="1"/>
          </p:cNvSpPr>
          <p:nvPr>
            <p:ph type="title"/>
          </p:nvPr>
        </p:nvSpPr>
        <p:spPr>
          <a:xfrm>
            <a:off x="838200" y="365125"/>
            <a:ext cx="10515600" cy="753461"/>
          </a:xfrm>
        </p:spPr>
        <p:txBody>
          <a:bodyPr/>
          <a:lstStyle/>
          <a:p>
            <a:endParaRPr lang="en-IN" dirty="0"/>
          </a:p>
        </p:txBody>
      </p:sp>
      <p:sp>
        <p:nvSpPr>
          <p:cNvPr id="3" name="Content Placeholder 2">
            <a:extLst>
              <a:ext uri="{FF2B5EF4-FFF2-40B4-BE49-F238E27FC236}">
                <a16:creationId xmlns:a16="http://schemas.microsoft.com/office/drawing/2014/main" id="{814BB11A-13EB-4F3F-A7B5-496D465D5BF7}"/>
              </a:ext>
            </a:extLst>
          </p:cNvPr>
          <p:cNvSpPr>
            <a:spLocks noGrp="1"/>
          </p:cNvSpPr>
          <p:nvPr>
            <p:ph idx="1"/>
          </p:nvPr>
        </p:nvSpPr>
        <p:spPr>
          <a:xfrm>
            <a:off x="838200" y="365125"/>
            <a:ext cx="10515600" cy="6127750"/>
          </a:xfrm>
          <a:solidFill>
            <a:schemeClr val="accent4">
              <a:lumMod val="20000"/>
              <a:lumOff val="80000"/>
            </a:schemeClr>
          </a:solidFill>
        </p:spPr>
        <p:txBody>
          <a:bodyPr/>
          <a:lstStyle/>
          <a:p>
            <a:pPr marL="0" indent="0">
              <a:buNone/>
            </a:pPr>
            <a:endParaRPr lang="en-IN" dirty="0"/>
          </a:p>
          <a:p>
            <a:endParaRPr lang="en-IN" dirty="0"/>
          </a:p>
        </p:txBody>
      </p:sp>
      <p:sp>
        <p:nvSpPr>
          <p:cNvPr id="7" name="Rectangle: Rounded Corners 6">
            <a:extLst>
              <a:ext uri="{FF2B5EF4-FFF2-40B4-BE49-F238E27FC236}">
                <a16:creationId xmlns:a16="http://schemas.microsoft.com/office/drawing/2014/main" id="{F87999CC-4B06-4CD2-8E9D-A141D130EA1B}"/>
              </a:ext>
            </a:extLst>
          </p:cNvPr>
          <p:cNvSpPr/>
          <p:nvPr/>
        </p:nvSpPr>
        <p:spPr>
          <a:xfrm>
            <a:off x="3160450" y="772357"/>
            <a:ext cx="5530789" cy="10741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err="1">
                <a:ln w="0"/>
                <a:solidFill>
                  <a:schemeClr val="tx1"/>
                </a:solidFill>
                <a:effectLst>
                  <a:outerShdw blurRad="38100" dist="19050" dir="2700000" algn="tl" rotWithShape="0">
                    <a:schemeClr val="dk1">
                      <a:alpha val="40000"/>
                    </a:schemeClr>
                  </a:outerShdw>
                </a:effectLst>
              </a:rPr>
              <a:t>Inorder</a:t>
            </a:r>
            <a:r>
              <a:rPr lang="en-US" sz="2800" dirty="0">
                <a:ln w="0"/>
                <a:solidFill>
                  <a:schemeClr val="tx1"/>
                </a:solidFill>
                <a:effectLst>
                  <a:outerShdw blurRad="38100" dist="19050" dir="2700000" algn="tl" rotWithShape="0">
                    <a:schemeClr val="dk1">
                      <a:alpha val="40000"/>
                    </a:schemeClr>
                  </a:outerShdw>
                </a:effectLst>
              </a:rPr>
              <a:t> Traversal</a:t>
            </a:r>
            <a:endParaRPr lang="en-IN" sz="280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FC50F85B-394E-4E79-BD74-D3DF71E04F36}"/>
              </a:ext>
            </a:extLst>
          </p:cNvPr>
          <p:cNvPicPr>
            <a:picLocks noChangeAspect="1"/>
          </p:cNvPicPr>
          <p:nvPr/>
        </p:nvPicPr>
        <p:blipFill>
          <a:blip r:embed="rId2"/>
          <a:stretch>
            <a:fillRect/>
          </a:stretch>
        </p:blipFill>
        <p:spPr>
          <a:xfrm>
            <a:off x="852256" y="2325665"/>
            <a:ext cx="10501543" cy="4167210"/>
          </a:xfrm>
          <a:prstGeom prst="rect">
            <a:avLst/>
          </a:prstGeom>
        </p:spPr>
      </p:pic>
      <p:pic>
        <p:nvPicPr>
          <p:cNvPr id="6" name="Picture 5"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253167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7D87-7803-4A59-9822-CC622403A44A}"/>
              </a:ext>
            </a:extLst>
          </p:cNvPr>
          <p:cNvSpPr>
            <a:spLocks noGrp="1"/>
          </p:cNvSpPr>
          <p:nvPr>
            <p:ph type="title"/>
          </p:nvPr>
        </p:nvSpPr>
        <p:spPr>
          <a:xfrm>
            <a:off x="838200" y="365126"/>
            <a:ext cx="10515600" cy="744584"/>
          </a:xfrm>
        </p:spPr>
        <p:txBody>
          <a:bodyPr/>
          <a:lstStyle/>
          <a:p>
            <a:endParaRPr lang="en-IN" dirty="0"/>
          </a:p>
        </p:txBody>
      </p:sp>
      <p:pic>
        <p:nvPicPr>
          <p:cNvPr id="6" name="Content Placeholder 5">
            <a:extLst>
              <a:ext uri="{FF2B5EF4-FFF2-40B4-BE49-F238E27FC236}">
                <a16:creationId xmlns:a16="http://schemas.microsoft.com/office/drawing/2014/main" id="{491083AB-5D86-40C9-A01C-7AB328BDA91A}"/>
              </a:ext>
            </a:extLst>
          </p:cNvPr>
          <p:cNvPicPr>
            <a:picLocks noGrp="1" noChangeAspect="1"/>
          </p:cNvPicPr>
          <p:nvPr>
            <p:ph idx="1"/>
          </p:nvPr>
        </p:nvPicPr>
        <p:blipFill>
          <a:blip r:embed="rId2"/>
          <a:stretch>
            <a:fillRect/>
          </a:stretch>
        </p:blipFill>
        <p:spPr>
          <a:xfrm>
            <a:off x="3533312" y="1303668"/>
            <a:ext cx="5024761" cy="4120588"/>
          </a:xfrm>
        </p:spPr>
      </p:pic>
      <p:sp>
        <p:nvSpPr>
          <p:cNvPr id="4" name="Rectangle 3">
            <a:extLst>
              <a:ext uri="{FF2B5EF4-FFF2-40B4-BE49-F238E27FC236}">
                <a16:creationId xmlns:a16="http://schemas.microsoft.com/office/drawing/2014/main" id="{224126A5-0524-46ED-A83D-690D17E1097D}"/>
              </a:ext>
            </a:extLst>
          </p:cNvPr>
          <p:cNvSpPr/>
          <p:nvPr/>
        </p:nvSpPr>
        <p:spPr>
          <a:xfrm>
            <a:off x="838200" y="301841"/>
            <a:ext cx="10515600" cy="81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t>Example of </a:t>
            </a:r>
            <a:r>
              <a:rPr lang="en-US" sz="3600" b="1" u="sng" dirty="0" err="1" smtClean="0"/>
              <a:t>Inorder</a:t>
            </a:r>
            <a:r>
              <a:rPr lang="en-US" sz="3600" b="1" u="sng" dirty="0" smtClean="0"/>
              <a:t> </a:t>
            </a:r>
            <a:r>
              <a:rPr lang="en-US" sz="3600" b="1" u="sng" dirty="0"/>
              <a:t>Traversal</a:t>
            </a:r>
            <a:endParaRPr lang="en-IN" sz="3600" b="1" u="sng" dirty="0"/>
          </a:p>
        </p:txBody>
      </p:sp>
      <p:pic>
        <p:nvPicPr>
          <p:cNvPr id="8" name="Picture 7">
            <a:extLst>
              <a:ext uri="{FF2B5EF4-FFF2-40B4-BE49-F238E27FC236}">
                <a16:creationId xmlns:a16="http://schemas.microsoft.com/office/drawing/2014/main" id="{994D0C3D-CDDF-4155-B2E9-0530CEA7E770}"/>
              </a:ext>
            </a:extLst>
          </p:cNvPr>
          <p:cNvPicPr>
            <a:picLocks noChangeAspect="1"/>
          </p:cNvPicPr>
          <p:nvPr/>
        </p:nvPicPr>
        <p:blipFill>
          <a:blip r:embed="rId3"/>
          <a:stretch>
            <a:fillRect/>
          </a:stretch>
        </p:blipFill>
        <p:spPr>
          <a:xfrm>
            <a:off x="2848437" y="5935370"/>
            <a:ext cx="6743700" cy="438150"/>
          </a:xfrm>
          <a:prstGeom prst="rect">
            <a:avLst/>
          </a:prstGeom>
        </p:spPr>
      </p:pic>
      <p:pic>
        <p:nvPicPr>
          <p:cNvPr id="7" name="Picture 6" descr="Related image"/>
          <p:cNvPicPr/>
          <p:nvPr/>
        </p:nvPicPr>
        <p:blipFill>
          <a:blip r:embed="rId4"/>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1004643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NEETU\Desktop\Untitled.png"/>
          <p:cNvPicPr>
            <a:picLocks noChangeAspect="1" noChangeArrowheads="1"/>
          </p:cNvPicPr>
          <p:nvPr/>
        </p:nvPicPr>
        <p:blipFill>
          <a:blip r:embed="rId2"/>
          <a:srcRect/>
          <a:stretch>
            <a:fillRect/>
          </a:stretch>
        </p:blipFill>
        <p:spPr bwMode="auto">
          <a:xfrm>
            <a:off x="1801504" y="395786"/>
            <a:ext cx="7615451" cy="4828678"/>
          </a:xfrm>
          <a:prstGeom prst="rect">
            <a:avLst/>
          </a:prstGeom>
          <a:noFill/>
        </p:spPr>
      </p:pic>
      <p:sp>
        <p:nvSpPr>
          <p:cNvPr id="3" name="Rectangle 2"/>
          <p:cNvSpPr/>
          <p:nvPr/>
        </p:nvSpPr>
        <p:spPr>
          <a:xfrm>
            <a:off x="1051809" y="446543"/>
            <a:ext cx="2663999" cy="369332"/>
          </a:xfrm>
          <a:prstGeom prst="rect">
            <a:avLst/>
          </a:prstGeom>
        </p:spPr>
        <p:txBody>
          <a:bodyPr wrap="none">
            <a:spAutoFit/>
          </a:bodyPr>
          <a:lstStyle/>
          <a:p>
            <a:r>
              <a:rPr lang="en-IN" b="1" u="sng" dirty="0" err="1" smtClean="0"/>
              <a:t>Inorder</a:t>
            </a:r>
            <a:r>
              <a:rPr lang="en-IN" b="1" u="sng" dirty="0" smtClean="0"/>
              <a:t> Traversal Shortcut</a:t>
            </a:r>
            <a:endParaRPr lang="en-IN" b="1" dirty="0"/>
          </a:p>
        </p:txBody>
      </p:sp>
      <p:sp>
        <p:nvSpPr>
          <p:cNvPr id="4" name="Rectangle 3"/>
          <p:cNvSpPr/>
          <p:nvPr/>
        </p:nvSpPr>
        <p:spPr>
          <a:xfrm>
            <a:off x="1328380" y="5517445"/>
            <a:ext cx="7911153" cy="646331"/>
          </a:xfrm>
          <a:prstGeom prst="rect">
            <a:avLst/>
          </a:prstGeom>
        </p:spPr>
        <p:txBody>
          <a:bodyPr wrap="square">
            <a:spAutoFit/>
          </a:bodyPr>
          <a:lstStyle/>
          <a:p>
            <a:r>
              <a:rPr lang="en-IN" b="1" u="sng" dirty="0" smtClean="0"/>
              <a:t>Application-</a:t>
            </a:r>
            <a:endParaRPr lang="en-IN" b="1" dirty="0" smtClean="0"/>
          </a:p>
          <a:p>
            <a:r>
              <a:rPr lang="en-IN" dirty="0" smtClean="0"/>
              <a:t> </a:t>
            </a:r>
            <a:r>
              <a:rPr lang="en-IN" dirty="0" err="1" smtClean="0"/>
              <a:t>Inorder</a:t>
            </a:r>
            <a:r>
              <a:rPr lang="en-IN" dirty="0" smtClean="0"/>
              <a:t> traversal is used to get infix expression of an expression tree.</a:t>
            </a:r>
            <a:endParaRPr lang="en-IN" dirty="0"/>
          </a:p>
        </p:txBody>
      </p:sp>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93C0-F637-41E3-98FE-2DC1CA94B1EC}"/>
              </a:ext>
            </a:extLst>
          </p:cNvPr>
          <p:cNvSpPr>
            <a:spLocks noGrp="1"/>
          </p:cNvSpPr>
          <p:nvPr>
            <p:ph type="title"/>
          </p:nvPr>
        </p:nvSpPr>
        <p:spPr>
          <a:xfrm>
            <a:off x="838200" y="365125"/>
            <a:ext cx="10515600" cy="6053430"/>
          </a:xfrm>
        </p:spPr>
        <p:txBody>
          <a:bodyPr/>
          <a:lstStyle/>
          <a:p>
            <a:endParaRPr lang="en-IN" dirty="0"/>
          </a:p>
        </p:txBody>
      </p:sp>
      <p:sp>
        <p:nvSpPr>
          <p:cNvPr id="3" name="Rectangle 2">
            <a:extLst>
              <a:ext uri="{FF2B5EF4-FFF2-40B4-BE49-F238E27FC236}">
                <a16:creationId xmlns:a16="http://schemas.microsoft.com/office/drawing/2014/main" id="{900DDDE7-7370-4489-88B4-0F7DED3B875D}"/>
              </a:ext>
            </a:extLst>
          </p:cNvPr>
          <p:cNvSpPr/>
          <p:nvPr/>
        </p:nvSpPr>
        <p:spPr>
          <a:xfrm>
            <a:off x="798990" y="355107"/>
            <a:ext cx="10573305" cy="60634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3208A96-D175-49C9-9CAE-B8C96EFB17E7}"/>
              </a:ext>
            </a:extLst>
          </p:cNvPr>
          <p:cNvSpPr/>
          <p:nvPr/>
        </p:nvSpPr>
        <p:spPr>
          <a:xfrm>
            <a:off x="3986074" y="1074197"/>
            <a:ext cx="4021584" cy="754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err="1"/>
              <a:t>Postorder</a:t>
            </a:r>
            <a:r>
              <a:rPr lang="en-US" sz="3200" u="sng" dirty="0"/>
              <a:t> Traversal</a:t>
            </a:r>
            <a:endParaRPr lang="en-IN" sz="3200" u="sng" dirty="0"/>
          </a:p>
        </p:txBody>
      </p:sp>
      <p:pic>
        <p:nvPicPr>
          <p:cNvPr id="6" name="Picture 5">
            <a:extLst>
              <a:ext uri="{FF2B5EF4-FFF2-40B4-BE49-F238E27FC236}">
                <a16:creationId xmlns:a16="http://schemas.microsoft.com/office/drawing/2014/main" id="{E00F9861-2114-48B7-8AAA-32356F3714C5}"/>
              </a:ext>
            </a:extLst>
          </p:cNvPr>
          <p:cNvPicPr>
            <a:picLocks noChangeAspect="1"/>
          </p:cNvPicPr>
          <p:nvPr/>
        </p:nvPicPr>
        <p:blipFill>
          <a:blip r:embed="rId2"/>
          <a:stretch>
            <a:fillRect/>
          </a:stretch>
        </p:blipFill>
        <p:spPr>
          <a:xfrm>
            <a:off x="819705" y="2319337"/>
            <a:ext cx="10552590" cy="4109236"/>
          </a:xfrm>
          <a:prstGeom prst="rect">
            <a:avLst/>
          </a:prstGeom>
        </p:spPr>
      </p:pic>
      <p:pic>
        <p:nvPicPr>
          <p:cNvPr id="7" name="Picture 6"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281905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85C9-64F0-48BA-837C-8DC4B85D0403}"/>
              </a:ext>
            </a:extLst>
          </p:cNvPr>
          <p:cNvSpPr>
            <a:spLocks noGrp="1"/>
          </p:cNvSpPr>
          <p:nvPr>
            <p:ph type="title"/>
          </p:nvPr>
        </p:nvSpPr>
        <p:spPr>
          <a:xfrm>
            <a:off x="838200" y="365125"/>
            <a:ext cx="10515600" cy="700195"/>
          </a:xfrm>
        </p:spPr>
        <p:txBody>
          <a:bodyPr/>
          <a:lstStyle/>
          <a:p>
            <a:endParaRPr lang="en-IN" dirty="0"/>
          </a:p>
        </p:txBody>
      </p:sp>
      <p:pic>
        <p:nvPicPr>
          <p:cNvPr id="6" name="Content Placeholder 5">
            <a:extLst>
              <a:ext uri="{FF2B5EF4-FFF2-40B4-BE49-F238E27FC236}">
                <a16:creationId xmlns:a16="http://schemas.microsoft.com/office/drawing/2014/main" id="{53385D94-ACD2-4BCF-9C1A-EE337ADA6BB9}"/>
              </a:ext>
            </a:extLst>
          </p:cNvPr>
          <p:cNvPicPr>
            <a:picLocks noGrp="1" noChangeAspect="1"/>
          </p:cNvPicPr>
          <p:nvPr>
            <p:ph idx="1"/>
          </p:nvPr>
        </p:nvPicPr>
        <p:blipFill>
          <a:blip r:embed="rId2"/>
          <a:stretch>
            <a:fillRect/>
          </a:stretch>
        </p:blipFill>
        <p:spPr>
          <a:xfrm>
            <a:off x="3279604" y="1468970"/>
            <a:ext cx="5419725" cy="3893143"/>
          </a:xfrm>
        </p:spPr>
      </p:pic>
      <p:sp>
        <p:nvSpPr>
          <p:cNvPr id="4" name="Rectangle 3">
            <a:extLst>
              <a:ext uri="{FF2B5EF4-FFF2-40B4-BE49-F238E27FC236}">
                <a16:creationId xmlns:a16="http://schemas.microsoft.com/office/drawing/2014/main" id="{D6A9F906-838B-4C24-898F-F6856EEA2002}"/>
              </a:ext>
            </a:extLst>
          </p:cNvPr>
          <p:cNvSpPr/>
          <p:nvPr/>
        </p:nvSpPr>
        <p:spPr>
          <a:xfrm>
            <a:off x="838200" y="365125"/>
            <a:ext cx="10515600" cy="70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Example of </a:t>
            </a:r>
            <a:r>
              <a:rPr lang="en-US" sz="3200" b="1" u="sng" dirty="0" err="1"/>
              <a:t>Postorder</a:t>
            </a:r>
            <a:r>
              <a:rPr lang="en-US" sz="3200" b="1" u="sng" dirty="0"/>
              <a:t> Traversal</a:t>
            </a:r>
            <a:endParaRPr lang="en-IN" sz="3200" b="1" u="sng" dirty="0"/>
          </a:p>
        </p:txBody>
      </p:sp>
      <p:pic>
        <p:nvPicPr>
          <p:cNvPr id="8" name="Picture 7">
            <a:extLst>
              <a:ext uri="{FF2B5EF4-FFF2-40B4-BE49-F238E27FC236}">
                <a16:creationId xmlns:a16="http://schemas.microsoft.com/office/drawing/2014/main" id="{52DCCEC6-F321-4AF5-869E-0F17B944A998}"/>
              </a:ext>
            </a:extLst>
          </p:cNvPr>
          <p:cNvPicPr>
            <a:picLocks noChangeAspect="1"/>
          </p:cNvPicPr>
          <p:nvPr/>
        </p:nvPicPr>
        <p:blipFill>
          <a:blip r:embed="rId3"/>
          <a:stretch>
            <a:fillRect/>
          </a:stretch>
        </p:blipFill>
        <p:spPr>
          <a:xfrm>
            <a:off x="2527824" y="5670334"/>
            <a:ext cx="7296150" cy="400050"/>
          </a:xfrm>
          <a:prstGeom prst="rect">
            <a:avLst/>
          </a:prstGeom>
        </p:spPr>
      </p:pic>
      <p:pic>
        <p:nvPicPr>
          <p:cNvPr id="7" name="Picture 6" descr="Related image"/>
          <p:cNvPicPr/>
          <p:nvPr/>
        </p:nvPicPr>
        <p:blipFill>
          <a:blip r:embed="rId4"/>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3974176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NEETU\Desktop\Untitled.png"/>
          <p:cNvPicPr>
            <a:picLocks noChangeAspect="1" noChangeArrowheads="1"/>
          </p:cNvPicPr>
          <p:nvPr/>
        </p:nvPicPr>
        <p:blipFill>
          <a:blip r:embed="rId2"/>
          <a:srcRect/>
          <a:stretch>
            <a:fillRect/>
          </a:stretch>
        </p:blipFill>
        <p:spPr bwMode="auto">
          <a:xfrm>
            <a:off x="1828775" y="464017"/>
            <a:ext cx="7465326" cy="4408233"/>
          </a:xfrm>
          <a:prstGeom prst="rect">
            <a:avLst/>
          </a:prstGeom>
          <a:noFill/>
        </p:spPr>
      </p:pic>
      <p:sp>
        <p:nvSpPr>
          <p:cNvPr id="3" name="Rectangle 2"/>
          <p:cNvSpPr/>
          <p:nvPr/>
        </p:nvSpPr>
        <p:spPr>
          <a:xfrm>
            <a:off x="1696871" y="4924526"/>
            <a:ext cx="9043917" cy="1323439"/>
          </a:xfrm>
          <a:prstGeom prst="rect">
            <a:avLst/>
          </a:prstGeom>
        </p:spPr>
        <p:txBody>
          <a:bodyPr wrap="square">
            <a:spAutoFit/>
          </a:bodyPr>
          <a:lstStyle/>
          <a:p>
            <a:r>
              <a:rPr lang="en-IN" sz="2000" b="1" u="sng" dirty="0" smtClean="0"/>
              <a:t>Applications-</a:t>
            </a:r>
            <a:endParaRPr lang="en-IN" sz="2000" b="1" dirty="0" smtClean="0"/>
          </a:p>
          <a:p>
            <a:r>
              <a:rPr lang="en-IN" sz="2000" dirty="0" err="1" smtClean="0"/>
              <a:t>Postorder</a:t>
            </a:r>
            <a:r>
              <a:rPr lang="en-IN" sz="2000" dirty="0" smtClean="0"/>
              <a:t> traversal is used to get postfix expression of an expression tree.</a:t>
            </a:r>
          </a:p>
          <a:p>
            <a:r>
              <a:rPr lang="en-IN" sz="2000" dirty="0" err="1" smtClean="0"/>
              <a:t>Postorder</a:t>
            </a:r>
            <a:r>
              <a:rPr lang="en-IN" sz="2000" dirty="0" smtClean="0"/>
              <a:t> traversal is used to delete the tree.</a:t>
            </a:r>
          </a:p>
          <a:p>
            <a:r>
              <a:rPr lang="en-IN" sz="2000" dirty="0" smtClean="0"/>
              <a:t>This is because it deletes the children first and then it deletes the parent.</a:t>
            </a:r>
            <a:endParaRPr lang="en-IN" sz="2000" dirty="0"/>
          </a:p>
        </p:txBody>
      </p:sp>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467773"/>
            <a:ext cx="10163033" cy="646331"/>
          </a:xfrm>
          <a:prstGeom prst="rect">
            <a:avLst/>
          </a:prstGeom>
        </p:spPr>
        <p:txBody>
          <a:bodyPr wrap="square">
            <a:spAutoFit/>
          </a:bodyPr>
          <a:lstStyle/>
          <a:p>
            <a:r>
              <a:rPr lang="en-IN" b="1" u="sng" dirty="0" smtClean="0"/>
              <a:t>Problem-01:</a:t>
            </a:r>
            <a:endParaRPr lang="en-IN" b="1" dirty="0" smtClean="0"/>
          </a:p>
          <a:p>
            <a:r>
              <a:rPr lang="en-IN" dirty="0" smtClean="0"/>
              <a:t> If the binary tree in figure is traversed in </a:t>
            </a:r>
            <a:r>
              <a:rPr lang="en-IN" dirty="0" err="1" smtClean="0"/>
              <a:t>inorder</a:t>
            </a:r>
            <a:r>
              <a:rPr lang="en-IN" dirty="0" smtClean="0"/>
              <a:t>, then the order in which the nodes will be visited is ____?</a:t>
            </a:r>
            <a:endParaRPr lang="en-IN" dirty="0"/>
          </a:p>
        </p:txBody>
      </p:sp>
      <p:pic>
        <p:nvPicPr>
          <p:cNvPr id="58370" name="Picture 2" descr="C:\Users\NEETU\Desktop\Untitled.png"/>
          <p:cNvPicPr>
            <a:picLocks noChangeAspect="1" noChangeArrowheads="1"/>
          </p:cNvPicPr>
          <p:nvPr/>
        </p:nvPicPr>
        <p:blipFill>
          <a:blip r:embed="rId2"/>
          <a:srcRect/>
          <a:stretch>
            <a:fillRect/>
          </a:stretch>
        </p:blipFill>
        <p:spPr bwMode="auto">
          <a:xfrm>
            <a:off x="3146662" y="1353759"/>
            <a:ext cx="4533900" cy="2676525"/>
          </a:xfrm>
          <a:prstGeom prst="rect">
            <a:avLst/>
          </a:prstGeom>
          <a:noFill/>
        </p:spPr>
      </p:pic>
      <p:sp>
        <p:nvSpPr>
          <p:cNvPr id="4" name="Rectangle 3"/>
          <p:cNvSpPr/>
          <p:nvPr/>
        </p:nvSpPr>
        <p:spPr>
          <a:xfrm>
            <a:off x="1273790" y="4848705"/>
            <a:ext cx="9944669" cy="646331"/>
          </a:xfrm>
          <a:prstGeom prst="rect">
            <a:avLst/>
          </a:prstGeom>
        </p:spPr>
        <p:txBody>
          <a:bodyPr wrap="square">
            <a:spAutoFit/>
          </a:bodyPr>
          <a:lstStyle/>
          <a:p>
            <a:r>
              <a:rPr lang="en-IN" b="1" u="sng" dirty="0" smtClean="0"/>
              <a:t>Problem-02:</a:t>
            </a:r>
            <a:endParaRPr lang="en-IN" b="1" dirty="0" smtClean="0"/>
          </a:p>
          <a:p>
            <a:r>
              <a:rPr lang="en-IN" dirty="0" smtClean="0"/>
              <a:t> Which of the following sequences denotes the </a:t>
            </a:r>
            <a:r>
              <a:rPr lang="en-IN" dirty="0" err="1" smtClean="0"/>
              <a:t>postorder</a:t>
            </a:r>
            <a:r>
              <a:rPr lang="en-IN" dirty="0" smtClean="0"/>
              <a:t> traversal sequence of the tree shown in figure?</a:t>
            </a:r>
            <a:endParaRPr lang="en-IN" dirty="0"/>
          </a:p>
        </p:txBody>
      </p:sp>
      <p:pic>
        <p:nvPicPr>
          <p:cNvPr id="5" name="Picture 4"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358592"/>
            <a:ext cx="9944669" cy="646331"/>
          </a:xfrm>
          <a:prstGeom prst="rect">
            <a:avLst/>
          </a:prstGeom>
        </p:spPr>
        <p:txBody>
          <a:bodyPr wrap="square">
            <a:spAutoFit/>
          </a:bodyPr>
          <a:lstStyle/>
          <a:p>
            <a:r>
              <a:rPr lang="en-IN" b="1" u="sng" dirty="0" smtClean="0"/>
              <a:t>Problem-03:</a:t>
            </a:r>
            <a:endParaRPr lang="en-IN" b="1" dirty="0" smtClean="0"/>
          </a:p>
          <a:p>
            <a:r>
              <a:rPr lang="en-IN" dirty="0" smtClean="0"/>
              <a:t> Find out the </a:t>
            </a:r>
            <a:r>
              <a:rPr lang="en-IN" dirty="0" err="1" smtClean="0"/>
              <a:t>Preorder</a:t>
            </a:r>
            <a:r>
              <a:rPr lang="en-IN" dirty="0" smtClean="0"/>
              <a:t>, </a:t>
            </a:r>
            <a:r>
              <a:rPr lang="en-IN" dirty="0" err="1" smtClean="0"/>
              <a:t>Inorder</a:t>
            </a:r>
            <a:r>
              <a:rPr lang="en-IN" dirty="0" smtClean="0"/>
              <a:t> and </a:t>
            </a:r>
            <a:r>
              <a:rPr lang="en-IN" dirty="0" err="1" smtClean="0"/>
              <a:t>Postorder</a:t>
            </a:r>
            <a:r>
              <a:rPr lang="en-IN" dirty="0" smtClean="0"/>
              <a:t> Traversal.</a:t>
            </a:r>
            <a:endParaRPr lang="en-IN" dirty="0"/>
          </a:p>
        </p:txBody>
      </p:sp>
      <p:pic>
        <p:nvPicPr>
          <p:cNvPr id="183298" name="Picture 2" descr="C:\Users\NEETU\Desktop\Untitled.png"/>
          <p:cNvPicPr>
            <a:picLocks noChangeAspect="1" noChangeArrowheads="1"/>
          </p:cNvPicPr>
          <p:nvPr/>
        </p:nvPicPr>
        <p:blipFill>
          <a:blip r:embed="rId2"/>
          <a:srcRect/>
          <a:stretch>
            <a:fillRect/>
          </a:stretch>
        </p:blipFill>
        <p:spPr bwMode="auto">
          <a:xfrm>
            <a:off x="3771900" y="1804988"/>
            <a:ext cx="4648200" cy="32480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1A95-81A7-4BD0-8EFE-E5A14382DEF7}"/>
              </a:ext>
            </a:extLst>
          </p:cNvPr>
          <p:cNvSpPr>
            <a:spLocks noGrp="1"/>
          </p:cNvSpPr>
          <p:nvPr>
            <p:ph type="title"/>
          </p:nvPr>
        </p:nvSpPr>
        <p:spPr>
          <a:xfrm>
            <a:off x="838200" y="365125"/>
            <a:ext cx="10515600" cy="709073"/>
          </a:xfrm>
        </p:spPr>
        <p:txBody>
          <a:bodyPr/>
          <a:lstStyle/>
          <a:p>
            <a:endParaRPr lang="en-IN" dirty="0"/>
          </a:p>
        </p:txBody>
      </p:sp>
      <p:sp>
        <p:nvSpPr>
          <p:cNvPr id="5" name="Rectangle 4">
            <a:extLst>
              <a:ext uri="{FF2B5EF4-FFF2-40B4-BE49-F238E27FC236}">
                <a16:creationId xmlns:a16="http://schemas.microsoft.com/office/drawing/2014/main" id="{A9C7B177-EC5A-4C75-9BD8-C406EAA0D54E}"/>
              </a:ext>
            </a:extLst>
          </p:cNvPr>
          <p:cNvSpPr/>
          <p:nvPr/>
        </p:nvSpPr>
        <p:spPr>
          <a:xfrm>
            <a:off x="838200" y="346229"/>
            <a:ext cx="10515600"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u="sng" dirty="0"/>
              <a:t>Basic Terminologies of Tree</a:t>
            </a:r>
            <a:endParaRPr lang="en-IN" sz="4000" u="sng" dirty="0"/>
          </a:p>
          <a:p>
            <a:pPr algn="ctr"/>
            <a:endParaRPr lang="en-IN" dirty="0"/>
          </a:p>
        </p:txBody>
      </p:sp>
      <p:sp>
        <p:nvSpPr>
          <p:cNvPr id="6" name="Rectangle 5">
            <a:extLst>
              <a:ext uri="{FF2B5EF4-FFF2-40B4-BE49-F238E27FC236}">
                <a16:creationId xmlns:a16="http://schemas.microsoft.com/office/drawing/2014/main" id="{29293798-9724-4042-8E51-82C58D713854}"/>
              </a:ext>
            </a:extLst>
          </p:cNvPr>
          <p:cNvSpPr/>
          <p:nvPr/>
        </p:nvSpPr>
        <p:spPr>
          <a:xfrm>
            <a:off x="838200" y="1353590"/>
            <a:ext cx="10515600" cy="52511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endParaRPr lang="en-US" sz="2400" dirty="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r>
              <a:rPr lang="en-US" sz="2400" dirty="0" smtClean="0">
                <a:solidFill>
                  <a:schemeClr val="tx1"/>
                </a:solidFill>
              </a:rPr>
              <a:t>Note</a:t>
            </a:r>
            <a:r>
              <a:rPr lang="en-US" sz="2400" dirty="0">
                <a:solidFill>
                  <a:schemeClr val="tx1"/>
                </a:solidFill>
              </a:rPr>
              <a:t>: In tree, if there are ‘n’ nodes then there will be (n-1) edges.</a:t>
            </a:r>
            <a:endParaRPr lang="en-IN" sz="2400" dirty="0">
              <a:solidFill>
                <a:schemeClr val="tx1"/>
              </a:solidFill>
            </a:endParaRPr>
          </a:p>
          <a:p>
            <a:pPr algn="ctr"/>
            <a:endParaRPr lang="en-IN" dirty="0"/>
          </a:p>
        </p:txBody>
      </p:sp>
      <p:pic>
        <p:nvPicPr>
          <p:cNvPr id="2050" name="Picture 2" descr="C:\Users\NEETU\Desktop\Untitled.png"/>
          <p:cNvPicPr>
            <a:picLocks noChangeAspect="1" noChangeArrowheads="1"/>
          </p:cNvPicPr>
          <p:nvPr/>
        </p:nvPicPr>
        <p:blipFill>
          <a:blip r:embed="rId2"/>
          <a:srcRect/>
          <a:stretch>
            <a:fillRect/>
          </a:stretch>
        </p:blipFill>
        <p:spPr bwMode="auto">
          <a:xfrm>
            <a:off x="1867990" y="1371600"/>
            <a:ext cx="7166474" cy="4310743"/>
          </a:xfrm>
          <a:prstGeom prst="rect">
            <a:avLst/>
          </a:prstGeom>
          <a:noFill/>
        </p:spPr>
      </p:pic>
      <p:pic>
        <p:nvPicPr>
          <p:cNvPr id="7" name="Picture 6"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358560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descr="C:\Users\NEETU\Desktop\Untitled.png"/>
          <p:cNvPicPr>
            <a:picLocks noChangeAspect="1" noChangeArrowheads="1"/>
          </p:cNvPicPr>
          <p:nvPr/>
        </p:nvPicPr>
        <p:blipFill>
          <a:blip r:embed="rId2"/>
          <a:srcRect/>
          <a:stretch>
            <a:fillRect/>
          </a:stretch>
        </p:blipFill>
        <p:spPr bwMode="auto">
          <a:xfrm>
            <a:off x="2647666" y="1404938"/>
            <a:ext cx="5343809" cy="40481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descr="C:\Users\NEETU\Desktop\Untitled.png"/>
          <p:cNvPicPr>
            <a:picLocks noChangeAspect="1" noChangeArrowheads="1"/>
          </p:cNvPicPr>
          <p:nvPr/>
        </p:nvPicPr>
        <p:blipFill>
          <a:blip r:embed="rId2"/>
          <a:srcRect/>
          <a:stretch>
            <a:fillRect/>
          </a:stretch>
        </p:blipFill>
        <p:spPr bwMode="auto">
          <a:xfrm>
            <a:off x="2440674" y="1891708"/>
            <a:ext cx="5181600" cy="2828925"/>
          </a:xfrm>
          <a:prstGeom prst="rect">
            <a:avLst/>
          </a:prstGeom>
          <a:noFill/>
        </p:spPr>
      </p:pic>
      <p:sp>
        <p:nvSpPr>
          <p:cNvPr id="3" name="Rectangle 2"/>
          <p:cNvSpPr/>
          <p:nvPr/>
        </p:nvSpPr>
        <p:spPr>
          <a:xfrm>
            <a:off x="878005" y="358592"/>
            <a:ext cx="9944669" cy="646331"/>
          </a:xfrm>
          <a:prstGeom prst="rect">
            <a:avLst/>
          </a:prstGeom>
        </p:spPr>
        <p:txBody>
          <a:bodyPr wrap="square">
            <a:spAutoFit/>
          </a:bodyPr>
          <a:lstStyle/>
          <a:p>
            <a:r>
              <a:rPr lang="en-IN" b="1" u="sng" dirty="0" smtClean="0"/>
              <a:t>Problem-04:</a:t>
            </a:r>
            <a:endParaRPr lang="en-IN" b="1" dirty="0" smtClean="0"/>
          </a:p>
          <a:p>
            <a:r>
              <a:rPr lang="en-IN" dirty="0" smtClean="0"/>
              <a:t> Find out the </a:t>
            </a:r>
            <a:r>
              <a:rPr lang="en-IN" dirty="0" err="1" smtClean="0"/>
              <a:t>Preorder</a:t>
            </a:r>
            <a:r>
              <a:rPr lang="en-IN" dirty="0" smtClean="0"/>
              <a:t>, </a:t>
            </a:r>
            <a:r>
              <a:rPr lang="en-IN" dirty="0" err="1" smtClean="0"/>
              <a:t>Inorder</a:t>
            </a:r>
            <a:r>
              <a:rPr lang="en-IN" dirty="0" smtClean="0"/>
              <a:t> and </a:t>
            </a:r>
            <a:r>
              <a:rPr lang="en-IN" dirty="0" err="1" smtClean="0"/>
              <a:t>Postorder</a:t>
            </a:r>
            <a:r>
              <a:rPr lang="en-IN" dirty="0" smtClean="0"/>
              <a:t> Traversal.</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426" y="2228335"/>
            <a:ext cx="9944669" cy="1477328"/>
          </a:xfrm>
          <a:prstGeom prst="rect">
            <a:avLst/>
          </a:prstGeom>
        </p:spPr>
        <p:txBody>
          <a:bodyPr wrap="square">
            <a:spAutoFit/>
          </a:bodyPr>
          <a:lstStyle/>
          <a:p>
            <a:r>
              <a:rPr lang="en-IN" b="1" u="sng" dirty="0" smtClean="0"/>
              <a:t>Pre-order= ABDHIECFJGKL</a:t>
            </a:r>
          </a:p>
          <a:p>
            <a:endParaRPr lang="en-IN" b="1" u="sng" dirty="0" smtClean="0"/>
          </a:p>
          <a:p>
            <a:r>
              <a:rPr lang="en-IN" b="1" u="sng" dirty="0" err="1" smtClean="0"/>
              <a:t>Postorder</a:t>
            </a:r>
            <a:r>
              <a:rPr lang="en-IN" b="1" u="sng" dirty="0" smtClean="0"/>
              <a:t> = HIDEBJFKLGCA</a:t>
            </a:r>
          </a:p>
          <a:p>
            <a:endParaRPr lang="en-IN" b="1" u="sng" dirty="0" smtClean="0"/>
          </a:p>
          <a:p>
            <a:r>
              <a:rPr lang="en-IN" b="1" u="sng" dirty="0" err="1" smtClean="0"/>
              <a:t>Inorder</a:t>
            </a:r>
            <a:r>
              <a:rPr lang="en-IN" b="1" u="sng" dirty="0" smtClean="0"/>
              <a:t> = HDIBEAFJCKGL</a:t>
            </a:r>
            <a:endParaRPr lang="en-IN" b="1"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srcRect/>
          <a:stretch>
            <a:fillRect/>
          </a:stretch>
        </p:blipFill>
        <p:spPr bwMode="auto">
          <a:xfrm>
            <a:off x="2033516" y="464023"/>
            <a:ext cx="7656394" cy="5295331"/>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a:srcRect/>
          <a:stretch>
            <a:fillRect/>
          </a:stretch>
        </p:blipFill>
        <p:spPr bwMode="auto">
          <a:xfrm>
            <a:off x="887104" y="614148"/>
            <a:ext cx="9307774" cy="5650173"/>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a:srcRect/>
          <a:stretch>
            <a:fillRect/>
          </a:stretch>
        </p:blipFill>
        <p:spPr bwMode="auto">
          <a:xfrm>
            <a:off x="1665027" y="423072"/>
            <a:ext cx="7560860" cy="3330062"/>
          </a:xfrm>
          <a:prstGeom prst="rect">
            <a:avLst/>
          </a:prstGeom>
          <a:noFill/>
          <a:ln w="9525">
            <a:noFill/>
            <a:miter lim="800000"/>
            <a:headEnd/>
            <a:tailEnd/>
          </a:ln>
        </p:spPr>
      </p:pic>
      <p:sp>
        <p:nvSpPr>
          <p:cNvPr id="3" name="TextBox 2"/>
          <p:cNvSpPr txBox="1"/>
          <p:nvPr/>
        </p:nvSpPr>
        <p:spPr>
          <a:xfrm>
            <a:off x="1528550" y="3384645"/>
            <a:ext cx="8490658" cy="646331"/>
          </a:xfrm>
          <a:prstGeom prst="rect">
            <a:avLst/>
          </a:prstGeom>
          <a:noFill/>
        </p:spPr>
        <p:txBody>
          <a:bodyPr wrap="none" rtlCol="0">
            <a:spAutoFit/>
          </a:bodyPr>
          <a:lstStyle/>
          <a:p>
            <a:r>
              <a:rPr lang="en-IN" b="1" dirty="0" smtClean="0"/>
              <a:t>First node in pre-order traversal is root node of the binary tree, thus A is the root node.</a:t>
            </a:r>
          </a:p>
          <a:p>
            <a:r>
              <a:rPr lang="en-IN" b="1" dirty="0" smtClean="0"/>
              <a:t>In in-order traversal first left then root and then right  tree traversed.</a:t>
            </a:r>
            <a:endParaRPr lang="en-IN" b="1" dirty="0"/>
          </a:p>
        </p:txBody>
      </p:sp>
      <p:pic>
        <p:nvPicPr>
          <p:cNvPr id="4" name="Picture 3"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2"/>
          <a:srcRect/>
          <a:stretch>
            <a:fillRect/>
          </a:stretch>
        </p:blipFill>
        <p:spPr bwMode="auto">
          <a:xfrm>
            <a:off x="1624084" y="559558"/>
            <a:ext cx="8093122" cy="5227093"/>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297" y="723331"/>
            <a:ext cx="8898846" cy="369332"/>
          </a:xfrm>
          <a:prstGeom prst="rect">
            <a:avLst/>
          </a:prstGeom>
          <a:noFill/>
        </p:spPr>
        <p:txBody>
          <a:bodyPr wrap="none" rtlCol="0">
            <a:spAutoFit/>
          </a:bodyPr>
          <a:lstStyle/>
          <a:p>
            <a:r>
              <a:rPr lang="en-IN" dirty="0" smtClean="0"/>
              <a:t>Now first consider the left sub tree, the pre order and in order sequences of left sub tree are </a:t>
            </a:r>
            <a:endParaRPr lang="en-IN" dirty="0"/>
          </a:p>
        </p:txBody>
      </p:sp>
      <p:pic>
        <p:nvPicPr>
          <p:cNvPr id="135170" name="Picture 2"/>
          <p:cNvPicPr>
            <a:picLocks noChangeAspect="1" noChangeArrowheads="1"/>
          </p:cNvPicPr>
          <p:nvPr/>
        </p:nvPicPr>
        <p:blipFill>
          <a:blip r:embed="rId2"/>
          <a:srcRect/>
          <a:stretch>
            <a:fillRect/>
          </a:stretch>
        </p:blipFill>
        <p:spPr bwMode="auto">
          <a:xfrm>
            <a:off x="2060811" y="1569493"/>
            <a:ext cx="7083189" cy="4585647"/>
          </a:xfrm>
          <a:prstGeom prst="rect">
            <a:avLst/>
          </a:prstGeom>
          <a:noFill/>
          <a:ln w="9525">
            <a:noFill/>
            <a:miter lim="800000"/>
            <a:headEnd/>
            <a:tailEnd/>
          </a:ln>
        </p:spPr>
      </p:pic>
      <p:pic>
        <p:nvPicPr>
          <p:cNvPr id="4" name="Picture 3"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2"/>
          <a:srcRect/>
          <a:stretch>
            <a:fillRect/>
          </a:stretch>
        </p:blipFill>
        <p:spPr bwMode="auto">
          <a:xfrm>
            <a:off x="1528549" y="723331"/>
            <a:ext cx="8256896" cy="5486400"/>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a:srcRect/>
          <a:stretch>
            <a:fillRect/>
          </a:stretch>
        </p:blipFill>
        <p:spPr bwMode="auto">
          <a:xfrm>
            <a:off x="1392072" y="641444"/>
            <a:ext cx="8284191" cy="5527343"/>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7564" y="463729"/>
            <a:ext cx="9180394" cy="1508105"/>
          </a:xfrm>
          <a:prstGeom prst="rect">
            <a:avLst/>
          </a:prstGeom>
        </p:spPr>
        <p:txBody>
          <a:bodyPr wrap="square">
            <a:spAutoFit/>
          </a:bodyPr>
          <a:lstStyle/>
          <a:p>
            <a:r>
              <a:rPr lang="en-IN" sz="2000" b="1" u="sng" dirty="0" smtClean="0"/>
              <a:t>1. Root-</a:t>
            </a:r>
            <a:endParaRPr lang="en-IN" dirty="0" smtClean="0"/>
          </a:p>
          <a:p>
            <a:pPr algn="just">
              <a:buFont typeface="Arial" pitchFamily="34" charset="0"/>
              <a:buChar char="•"/>
            </a:pPr>
            <a:r>
              <a:rPr lang="en-IN" sz="2400" dirty="0" smtClean="0"/>
              <a:t>The first node from where the tree originates is called as a </a:t>
            </a:r>
            <a:r>
              <a:rPr lang="en-IN" sz="2400" b="1" dirty="0" smtClean="0"/>
              <a:t>root node</a:t>
            </a:r>
            <a:r>
              <a:rPr lang="en-IN" sz="2400" dirty="0" smtClean="0"/>
              <a:t>.</a:t>
            </a:r>
          </a:p>
          <a:p>
            <a:pPr algn="just">
              <a:buFont typeface="Arial" pitchFamily="34" charset="0"/>
              <a:buChar char="•"/>
            </a:pPr>
            <a:r>
              <a:rPr lang="en-IN" sz="2400" dirty="0" smtClean="0"/>
              <a:t>In any tree, there must be only one root node.</a:t>
            </a:r>
          </a:p>
          <a:p>
            <a:pPr algn="just">
              <a:buFont typeface="Arial" pitchFamily="34" charset="0"/>
              <a:buChar char="•"/>
            </a:pPr>
            <a:r>
              <a:rPr lang="en-IN" sz="2400" dirty="0" smtClean="0"/>
              <a:t>We can never have multiple root nodes in a tree data structure.</a:t>
            </a:r>
            <a:endParaRPr lang="en-IN" sz="2400" dirty="0"/>
          </a:p>
        </p:txBody>
      </p:sp>
      <p:pic>
        <p:nvPicPr>
          <p:cNvPr id="3075" name="Picture 3" descr="C:\Users\NEETU\Desktop\Untitled.png"/>
          <p:cNvPicPr>
            <a:picLocks noChangeAspect="1" noChangeArrowheads="1"/>
          </p:cNvPicPr>
          <p:nvPr/>
        </p:nvPicPr>
        <p:blipFill>
          <a:blip r:embed="rId2"/>
          <a:srcRect/>
          <a:stretch>
            <a:fillRect/>
          </a:stretch>
        </p:blipFill>
        <p:spPr bwMode="auto">
          <a:xfrm>
            <a:off x="2538484" y="2224586"/>
            <a:ext cx="6305265" cy="3708566"/>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srcRect/>
          <a:stretch>
            <a:fillRect/>
          </a:stretch>
        </p:blipFill>
        <p:spPr bwMode="auto">
          <a:xfrm>
            <a:off x="1405720" y="559558"/>
            <a:ext cx="7956644" cy="5472752"/>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2"/>
          <a:srcRect/>
          <a:stretch>
            <a:fillRect/>
          </a:stretch>
        </p:blipFill>
        <p:spPr bwMode="auto">
          <a:xfrm>
            <a:off x="1282890" y="1119125"/>
            <a:ext cx="8557146" cy="4790355"/>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srcRect/>
          <a:stretch>
            <a:fillRect/>
          </a:stretch>
        </p:blipFill>
        <p:spPr bwMode="auto">
          <a:xfrm>
            <a:off x="1637731" y="696037"/>
            <a:ext cx="8134066" cy="5445456"/>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srcRect/>
          <a:stretch>
            <a:fillRect/>
          </a:stretch>
        </p:blipFill>
        <p:spPr bwMode="auto">
          <a:xfrm>
            <a:off x="1501253" y="846161"/>
            <a:ext cx="8393373" cy="5254387"/>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60960" y="0"/>
            <a:ext cx="6095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12192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12192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b="1"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Tree (BST)</a:t>
            </a:r>
            <a:endParaRPr lang="en-US" sz="2800" b="1"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203200" y="914400"/>
            <a:ext cx="11785600" cy="5493812"/>
          </a:xfrm>
          <a:prstGeom prst="rect">
            <a:avLst/>
          </a:prstGeom>
          <a:noFill/>
        </p:spPr>
        <p:txBody>
          <a:bodyPr wrap="square" rtlCol="0">
            <a:spAutoFit/>
          </a:bodyPr>
          <a:lstStyle/>
          <a:p>
            <a:pPr marL="0" lvl="1">
              <a:lnSpc>
                <a:spcPct val="150000"/>
              </a:lnSpc>
            </a:pPr>
            <a:r>
              <a:rPr lang="en-US" dirty="0" smtClean="0"/>
              <a:t>Binary tree with following properties –</a:t>
            </a:r>
          </a:p>
          <a:p>
            <a:pPr marL="342900" lvl="1" indent="-342900">
              <a:lnSpc>
                <a:spcPct val="150000"/>
              </a:lnSpc>
              <a:buFont typeface="+mj-lt"/>
              <a:buAutoNum type="arabicPeriod"/>
            </a:pPr>
            <a:r>
              <a:rPr lang="en-US" dirty="0" smtClean="0"/>
              <a:t>Every element has a unique key.</a:t>
            </a:r>
          </a:p>
          <a:p>
            <a:pPr marL="342900" lvl="1" indent="-342900">
              <a:lnSpc>
                <a:spcPct val="150000"/>
              </a:lnSpc>
              <a:buFont typeface="+mj-lt"/>
              <a:buAutoNum type="arabicPeriod"/>
            </a:pPr>
            <a:r>
              <a:rPr lang="en-US" dirty="0" smtClean="0"/>
              <a:t>The left sub tree of a node contains only nodes with keys less than the root node's key.</a:t>
            </a:r>
          </a:p>
          <a:p>
            <a:pPr marL="342900" lvl="1" indent="-342900">
              <a:lnSpc>
                <a:spcPct val="150000"/>
              </a:lnSpc>
              <a:buFont typeface="+mj-lt"/>
              <a:buAutoNum type="arabicPeriod"/>
            </a:pPr>
            <a:r>
              <a:rPr lang="en-US" dirty="0" smtClean="0"/>
              <a:t>The right sub tree of a node contains only nodes with keys greater than the root node's key.</a:t>
            </a:r>
          </a:p>
          <a:p>
            <a:pPr marL="342900" lvl="1" indent="-342900">
              <a:lnSpc>
                <a:spcPct val="150000"/>
              </a:lnSpc>
              <a:buFont typeface="+mj-lt"/>
              <a:buAutoNum type="arabicPeriod"/>
            </a:pPr>
            <a:r>
              <a:rPr lang="en-US" dirty="0" smtClean="0"/>
              <a:t>The left and right sub trees are also binary search trees.</a:t>
            </a:r>
          </a:p>
          <a:p>
            <a:pPr marL="342900" lvl="1" indent="-342900">
              <a:lnSpc>
                <a:spcPct val="150000"/>
              </a:lnSpc>
            </a:pPr>
            <a:endParaRPr lang="en-US" dirty="0" smtClean="0"/>
          </a:p>
          <a:p>
            <a:pPr>
              <a:lnSpc>
                <a:spcPct val="150000"/>
              </a:lnSpc>
              <a:buFont typeface="Wingdings" pitchFamily="2" charset="2"/>
              <a:buChar char="Ø"/>
            </a:pPr>
            <a:r>
              <a:rPr lang="en-US" dirty="0" smtClean="0"/>
              <a:t>    Binary Search Trees (BST) are a type of binary trees with a special  organization of data</a:t>
            </a:r>
          </a:p>
          <a:p>
            <a:pPr>
              <a:lnSpc>
                <a:spcPct val="150000"/>
              </a:lnSpc>
              <a:buFont typeface="Wingdings" pitchFamily="2" charset="2"/>
              <a:buChar char="Ø"/>
            </a:pPr>
            <a:r>
              <a:rPr lang="en-US" dirty="0" smtClean="0"/>
              <a:t>    This data organization leads to O(log n) complexity for searches, insertions and deletions</a:t>
            </a:r>
          </a:p>
          <a:p>
            <a:pPr>
              <a:lnSpc>
                <a:spcPct val="150000"/>
              </a:lnSpc>
            </a:pPr>
            <a:r>
              <a:rPr lang="en-US" dirty="0" smtClean="0"/>
              <a:t>        in certain types of the BST (balanced trees). But for worst case it would be O(n).</a:t>
            </a:r>
          </a:p>
          <a:p>
            <a:pPr>
              <a:lnSpc>
                <a:spcPct val="150000"/>
              </a:lnSpc>
              <a:buFont typeface="Wingdings" pitchFamily="2" charset="2"/>
              <a:buChar char="Ø"/>
            </a:pPr>
            <a:r>
              <a:rPr lang="en-US" dirty="0" smtClean="0"/>
              <a:t>    For getting all advantages of BST, it should be AVL or height balance tree.  </a:t>
            </a:r>
          </a:p>
          <a:p>
            <a:pPr marL="342900" lvl="1" indent="-342900">
              <a:lnSpc>
                <a:spcPct val="150000"/>
              </a:lnSpc>
            </a:pPr>
            <a:endParaRPr lang="en-US" dirty="0" smtClean="0"/>
          </a:p>
          <a:p>
            <a:pPr marL="0" lvl="1"/>
            <a:endParaRPr lang="en-US" dirty="0" smtClean="0"/>
          </a:p>
          <a:p>
            <a:endParaRPr lang="en-US" dirty="0" smtClean="0"/>
          </a:p>
          <a:p>
            <a:endParaRPr lang="en-US" dirty="0"/>
          </a:p>
        </p:txBody>
      </p:sp>
      <p:pic>
        <p:nvPicPr>
          <p:cNvPr id="6" name="Picture 5" descr="Related image"/>
          <p:cNvPicPr/>
          <p:nvPr/>
        </p:nvPicPr>
        <p:blipFill>
          <a:blip r:embed="rId2" cstate="print"/>
          <a:srcRect l="3793" t="21970" r="3781" b="23464"/>
          <a:stretch>
            <a:fillRect/>
          </a:stretch>
        </p:blipFill>
        <p:spPr bwMode="auto">
          <a:xfrm>
            <a:off x="11259402" y="-13648"/>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60960" y="0"/>
            <a:ext cx="6095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12192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12192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BST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pSp>
        <p:nvGrpSpPr>
          <p:cNvPr id="2" name="Group 6"/>
          <p:cNvGrpSpPr/>
          <p:nvPr/>
        </p:nvGrpSpPr>
        <p:grpSpPr>
          <a:xfrm>
            <a:off x="1016000" y="1295400"/>
            <a:ext cx="3454400" cy="3048000"/>
            <a:chOff x="5867400" y="3124200"/>
            <a:chExt cx="2590800" cy="3048000"/>
          </a:xfrm>
        </p:grpSpPr>
        <p:sp>
          <p:nvSpPr>
            <p:cNvPr id="8" name="Oval 7"/>
            <p:cNvSpPr/>
            <p:nvPr/>
          </p:nvSpPr>
          <p:spPr>
            <a:xfrm>
              <a:off x="6781800" y="31242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45</a:t>
              </a:r>
              <a:endParaRPr lang="en-US" sz="2000" dirty="0"/>
            </a:p>
          </p:txBody>
        </p:sp>
        <p:sp>
          <p:nvSpPr>
            <p:cNvPr id="9" name="Oval 8"/>
            <p:cNvSpPr/>
            <p:nvPr/>
          </p:nvSpPr>
          <p:spPr>
            <a:xfrm>
              <a:off x="7391400" y="3886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54</a:t>
              </a:r>
              <a:endParaRPr lang="en-US" dirty="0"/>
            </a:p>
          </p:txBody>
        </p:sp>
        <p:sp>
          <p:nvSpPr>
            <p:cNvPr id="10" name="Oval 9"/>
            <p:cNvSpPr/>
            <p:nvPr/>
          </p:nvSpPr>
          <p:spPr>
            <a:xfrm>
              <a:off x="6096000" y="39624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12" name="Oval 11"/>
            <p:cNvSpPr/>
            <p:nvPr/>
          </p:nvSpPr>
          <p:spPr>
            <a:xfrm>
              <a:off x="7848600" y="48006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sp>
          <p:nvSpPr>
            <p:cNvPr id="13" name="Oval 12"/>
            <p:cNvSpPr/>
            <p:nvPr/>
          </p:nvSpPr>
          <p:spPr>
            <a:xfrm>
              <a:off x="6858000" y="4876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47</a:t>
              </a:r>
              <a:endParaRPr lang="en-US" dirty="0"/>
            </a:p>
          </p:txBody>
        </p:sp>
        <p:sp>
          <p:nvSpPr>
            <p:cNvPr id="14" name="Oval 13"/>
            <p:cNvSpPr/>
            <p:nvPr/>
          </p:nvSpPr>
          <p:spPr>
            <a:xfrm>
              <a:off x="5867400" y="4800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16" name="Oval 15"/>
            <p:cNvSpPr/>
            <p:nvPr/>
          </p:nvSpPr>
          <p:spPr>
            <a:xfrm>
              <a:off x="6477000" y="57150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cxnSp>
          <p:nvCxnSpPr>
            <p:cNvPr id="19" name="Straight Connector 18"/>
            <p:cNvCxnSpPr>
              <a:stCxn id="10" idx="7"/>
              <a:endCxn id="8" idx="3"/>
            </p:cNvCxnSpPr>
            <p:nvPr/>
          </p:nvCxnSpPr>
          <p:spPr>
            <a:xfrm rot="5400000" flipH="1" flipV="1">
              <a:off x="6491824" y="3638947"/>
              <a:ext cx="514910" cy="26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9" idx="1"/>
            </p:cNvCxnSpPr>
            <p:nvPr/>
          </p:nvCxnSpPr>
          <p:spPr>
            <a:xfrm rot="16200000" flipH="1">
              <a:off x="7204565" y="3677046"/>
              <a:ext cx="438710" cy="113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4"/>
              <a:endCxn id="14" idx="0"/>
            </p:cNvCxnSpPr>
            <p:nvPr/>
          </p:nvCxnSpPr>
          <p:spPr>
            <a:xfrm rot="5400000">
              <a:off x="6115050" y="4514850"/>
              <a:ext cx="381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1"/>
            </p:cNvCxnSpPr>
            <p:nvPr/>
          </p:nvCxnSpPr>
          <p:spPr>
            <a:xfrm rot="16200000" flipH="1">
              <a:off x="6183361" y="5399041"/>
              <a:ext cx="524155" cy="24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0"/>
            </p:cNvCxnSpPr>
            <p:nvPr/>
          </p:nvCxnSpPr>
          <p:spPr>
            <a:xfrm rot="16200000" flipH="1">
              <a:off x="7770486" y="4417685"/>
              <a:ext cx="524155"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rot="5400000">
              <a:off x="7021560" y="4417685"/>
              <a:ext cx="600355" cy="3178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5"/>
          <p:cNvGrpSpPr/>
          <p:nvPr/>
        </p:nvGrpSpPr>
        <p:grpSpPr>
          <a:xfrm>
            <a:off x="7315200" y="1371600"/>
            <a:ext cx="3251200" cy="3048000"/>
            <a:chOff x="5867400" y="3124200"/>
            <a:chExt cx="2438400" cy="3048000"/>
          </a:xfrm>
        </p:grpSpPr>
        <p:sp>
          <p:nvSpPr>
            <p:cNvPr id="27" name="Oval 26"/>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8" name="Oval 27"/>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29" name="Oval 28"/>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0" name="Oval 29"/>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31" name="Oval 30"/>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32" name="Oval 31"/>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3" name="Oval 32"/>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4" name="Straight Connector 33"/>
            <p:cNvCxnSpPr>
              <a:stCxn id="29" idx="7"/>
              <a:endCxn id="27"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5"/>
              <a:endCxn id="28"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3"/>
              <a:endCxn id="32"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a:endCxn id="33"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5"/>
              <a:endCxn id="30"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a:endCxn id="31"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Oval 70"/>
          <p:cNvSpPr/>
          <p:nvPr/>
        </p:nvSpPr>
        <p:spPr>
          <a:xfrm>
            <a:off x="6502400" y="39624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73" name="Straight Connector 72"/>
          <p:cNvCxnSpPr>
            <a:stCxn id="32" idx="3"/>
            <a:endCxn id="71" idx="0"/>
          </p:cNvCxnSpPr>
          <p:nvPr/>
        </p:nvCxnSpPr>
        <p:spPr>
          <a:xfrm rot="5400000">
            <a:off x="6843761" y="3401687"/>
            <a:ext cx="524155" cy="597273"/>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descr="Related image"/>
          <p:cNvPicPr/>
          <p:nvPr/>
        </p:nvPicPr>
        <p:blipFill>
          <a:blip r:embed="rId2"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a:srcRect/>
          <a:stretch>
            <a:fillRect/>
          </a:stretch>
        </p:blipFill>
        <p:spPr bwMode="auto">
          <a:xfrm>
            <a:off x="1351128" y="464023"/>
            <a:ext cx="8666329" cy="5513695"/>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a:srcRect/>
          <a:stretch>
            <a:fillRect/>
          </a:stretch>
        </p:blipFill>
        <p:spPr bwMode="auto">
          <a:xfrm>
            <a:off x="1924334" y="996287"/>
            <a:ext cx="7915702" cy="4408226"/>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504946" y="545910"/>
            <a:ext cx="7410733" cy="5527344"/>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13648"/>
            <a:ext cx="932597" cy="518615"/>
          </a:xfrm>
          <a:prstGeom prst="rect">
            <a:avLst/>
          </a:prstGeom>
          <a:noFill/>
          <a:ln w="9525">
            <a:noFill/>
            <a:miter lim="800000"/>
            <a:headEnd/>
            <a:tailEnd/>
          </a:ln>
        </p:spPr>
      </p:pic>
      <p:pic>
        <p:nvPicPr>
          <p:cNvPr id="103425" name="Picture 1" descr="C:\Users\NEETU\Desktop\Untitled.png"/>
          <p:cNvPicPr>
            <a:picLocks noChangeAspect="1" noChangeArrowheads="1"/>
          </p:cNvPicPr>
          <p:nvPr/>
        </p:nvPicPr>
        <p:blipFill>
          <a:blip r:embed="rId4"/>
          <a:srcRect/>
          <a:stretch>
            <a:fillRect/>
          </a:stretch>
        </p:blipFill>
        <p:spPr bwMode="auto">
          <a:xfrm>
            <a:off x="8487131" y="2595634"/>
            <a:ext cx="2314575" cy="1257300"/>
          </a:xfrm>
          <a:prstGeom prst="rect">
            <a:avLst/>
          </a:prstGeom>
          <a:noFill/>
        </p:spPr>
      </p:pic>
      <p:pic>
        <p:nvPicPr>
          <p:cNvPr id="103426" name="Picture 2"/>
          <p:cNvPicPr>
            <a:picLocks noChangeAspect="1" noChangeArrowheads="1"/>
          </p:cNvPicPr>
          <p:nvPr/>
        </p:nvPicPr>
        <p:blipFill>
          <a:blip r:embed="rId5"/>
          <a:srcRect/>
          <a:stretch>
            <a:fillRect/>
          </a:stretch>
        </p:blipFill>
        <p:spPr bwMode="auto">
          <a:xfrm>
            <a:off x="8752836" y="4038813"/>
            <a:ext cx="2028825" cy="1209675"/>
          </a:xfrm>
          <a:prstGeom prst="rect">
            <a:avLst/>
          </a:prstGeom>
          <a:noFill/>
          <a:ln w="9525">
            <a:noFill/>
            <a:miter lim="800000"/>
            <a:headEnd/>
            <a:tailEnd/>
          </a:ln>
          <a:effectLst/>
        </p:spPr>
      </p:pic>
      <p:pic>
        <p:nvPicPr>
          <p:cNvPr id="103427" name="Picture 3" descr="C:\Users\NEETU\Desktop\Untitled.png"/>
          <p:cNvPicPr>
            <a:picLocks noChangeAspect="1" noChangeArrowheads="1"/>
          </p:cNvPicPr>
          <p:nvPr/>
        </p:nvPicPr>
        <p:blipFill>
          <a:blip r:embed="rId6"/>
          <a:srcRect/>
          <a:stretch>
            <a:fillRect/>
          </a:stretch>
        </p:blipFill>
        <p:spPr bwMode="auto">
          <a:xfrm>
            <a:off x="9310262" y="5376295"/>
            <a:ext cx="1514475" cy="12096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1856096" y="382137"/>
            <a:ext cx="8447964" cy="5813947"/>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494" y="340900"/>
            <a:ext cx="9849135" cy="1200329"/>
          </a:xfrm>
          <a:prstGeom prst="rect">
            <a:avLst/>
          </a:prstGeom>
        </p:spPr>
        <p:txBody>
          <a:bodyPr wrap="square">
            <a:spAutoFit/>
          </a:bodyPr>
          <a:lstStyle/>
          <a:p>
            <a:r>
              <a:rPr lang="en-IN" sz="2400" b="1" u="sng" dirty="0" smtClean="0"/>
              <a:t>2. Edge-</a:t>
            </a:r>
            <a:endParaRPr lang="en-IN" sz="2400" b="1" dirty="0" smtClean="0"/>
          </a:p>
          <a:p>
            <a:pPr>
              <a:buFont typeface="Arial" pitchFamily="34" charset="0"/>
              <a:buChar char="•"/>
            </a:pPr>
            <a:r>
              <a:rPr lang="en-IN" sz="2400" dirty="0" smtClean="0"/>
              <a:t> The connecting link between any two nodes is called as an </a:t>
            </a:r>
            <a:r>
              <a:rPr lang="en-IN" sz="2400" b="1" dirty="0" smtClean="0"/>
              <a:t>edge</a:t>
            </a:r>
            <a:r>
              <a:rPr lang="en-IN" sz="2400" dirty="0" smtClean="0"/>
              <a:t>.</a:t>
            </a:r>
          </a:p>
          <a:p>
            <a:pPr>
              <a:buFont typeface="Arial" pitchFamily="34" charset="0"/>
              <a:buChar char="•"/>
            </a:pPr>
            <a:r>
              <a:rPr lang="en-IN" sz="2400" dirty="0" smtClean="0"/>
              <a:t>In a tree with n number of nodes, there are exactly (n-1) number of edges.</a:t>
            </a:r>
            <a:endParaRPr lang="en-IN" sz="2400" dirty="0"/>
          </a:p>
        </p:txBody>
      </p:sp>
      <p:pic>
        <p:nvPicPr>
          <p:cNvPr id="4098" name="Picture 2" descr="C:\Users\NEETU\Desktop\Untitled.png"/>
          <p:cNvPicPr>
            <a:picLocks noChangeAspect="1" noChangeArrowheads="1"/>
          </p:cNvPicPr>
          <p:nvPr/>
        </p:nvPicPr>
        <p:blipFill>
          <a:blip r:embed="rId2"/>
          <a:srcRect/>
          <a:stretch>
            <a:fillRect/>
          </a:stretch>
        </p:blipFill>
        <p:spPr bwMode="auto">
          <a:xfrm>
            <a:off x="2674961" y="2119313"/>
            <a:ext cx="6209732" cy="3762872"/>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1569492" y="614149"/>
            <a:ext cx="8952931" cy="5336275"/>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a:srcRect/>
          <a:stretch>
            <a:fillRect/>
          </a:stretch>
        </p:blipFill>
        <p:spPr bwMode="auto">
          <a:xfrm>
            <a:off x="1883391" y="0"/>
            <a:ext cx="7861110" cy="5660883"/>
          </a:xfrm>
          <a:prstGeom prst="rect">
            <a:avLst/>
          </a:prstGeom>
          <a:noFill/>
          <a:ln w="9525">
            <a:noFill/>
            <a:miter lim="800000"/>
            <a:headEnd/>
            <a:tailEnd/>
          </a:ln>
        </p:spPr>
      </p:pic>
      <p:sp>
        <p:nvSpPr>
          <p:cNvPr id="3" name="TextBox 2"/>
          <p:cNvSpPr txBox="1"/>
          <p:nvPr/>
        </p:nvSpPr>
        <p:spPr>
          <a:xfrm>
            <a:off x="3534770" y="5431809"/>
            <a:ext cx="2966838" cy="369332"/>
          </a:xfrm>
          <a:prstGeom prst="rect">
            <a:avLst/>
          </a:prstGeom>
          <a:noFill/>
        </p:spPr>
        <p:txBody>
          <a:bodyPr wrap="none" rtlCol="0">
            <a:spAutoFit/>
          </a:bodyPr>
          <a:lstStyle/>
          <a:p>
            <a:r>
              <a:rPr lang="en-IN" dirty="0" smtClean="0"/>
              <a:t>* Should be there before root</a:t>
            </a:r>
            <a:endParaRPr lang="en-IN" dirty="0"/>
          </a:p>
        </p:txBody>
      </p:sp>
      <p:pic>
        <p:nvPicPr>
          <p:cNvPr id="4" name="Picture 3"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2"/>
          <a:srcRect/>
          <a:stretch>
            <a:fillRect/>
          </a:stretch>
        </p:blipFill>
        <p:spPr bwMode="auto">
          <a:xfrm>
            <a:off x="1201003" y="232012"/>
            <a:ext cx="9157648" cy="6264322"/>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13648"/>
            <a:ext cx="932597" cy="518615"/>
          </a:xfrm>
          <a:prstGeom prst="rect">
            <a:avLst/>
          </a:prstGeom>
          <a:noFill/>
          <a:ln w="9525">
            <a:noFill/>
            <a:miter lim="800000"/>
            <a:headEnd/>
            <a:tailEnd/>
          </a:ln>
        </p:spPr>
      </p:pic>
      <p:pic>
        <p:nvPicPr>
          <p:cNvPr id="4" name="Picture 3"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2"/>
          <a:srcRect/>
          <a:stretch>
            <a:fillRect/>
          </a:stretch>
        </p:blipFill>
        <p:spPr bwMode="auto">
          <a:xfrm>
            <a:off x="1501254" y="395784"/>
            <a:ext cx="8884692" cy="5663821"/>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2"/>
          <a:srcRect/>
          <a:stretch>
            <a:fillRect/>
          </a:stretch>
        </p:blipFill>
        <p:spPr bwMode="auto">
          <a:xfrm>
            <a:off x="1501253" y="641444"/>
            <a:ext cx="8038531" cy="5404513"/>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a:stretch>
            <a:fillRect/>
          </a:stretch>
        </p:blipFill>
        <p:spPr bwMode="auto">
          <a:xfrm>
            <a:off x="900752" y="464024"/>
            <a:ext cx="9430603" cy="5691116"/>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2"/>
          <a:srcRect/>
          <a:stretch>
            <a:fillRect/>
          </a:stretch>
        </p:blipFill>
        <p:spPr bwMode="auto">
          <a:xfrm>
            <a:off x="1105468" y="504967"/>
            <a:ext cx="9621671" cy="5609230"/>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2"/>
          <a:srcRect/>
          <a:stretch>
            <a:fillRect/>
          </a:stretch>
        </p:blipFill>
        <p:spPr bwMode="auto">
          <a:xfrm>
            <a:off x="1009934" y="286603"/>
            <a:ext cx="8993875" cy="5691116"/>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p:cNvPicPr>
            <a:picLocks noChangeAspect="1" noChangeArrowheads="1"/>
          </p:cNvPicPr>
          <p:nvPr/>
        </p:nvPicPr>
        <p:blipFill>
          <a:blip r:embed="rId2"/>
          <a:srcRect/>
          <a:stretch>
            <a:fillRect/>
          </a:stretch>
        </p:blipFill>
        <p:spPr bwMode="auto">
          <a:xfrm>
            <a:off x="1678675" y="736978"/>
            <a:ext cx="8734567" cy="5459105"/>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a:srcRect/>
          <a:stretch>
            <a:fillRect/>
          </a:stretch>
        </p:blipFill>
        <p:spPr bwMode="auto">
          <a:xfrm>
            <a:off x="1897039" y="409433"/>
            <a:ext cx="7888406" cy="5527343"/>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79821"/>
            <a:ext cx="10863617" cy="1569660"/>
          </a:xfrm>
          <a:prstGeom prst="rect">
            <a:avLst/>
          </a:prstGeom>
        </p:spPr>
        <p:txBody>
          <a:bodyPr wrap="square">
            <a:spAutoFit/>
          </a:bodyPr>
          <a:lstStyle/>
          <a:p>
            <a:r>
              <a:rPr lang="en-IN" sz="2400" b="1" u="sng" dirty="0" smtClean="0"/>
              <a:t>3. Parent-</a:t>
            </a:r>
            <a:endParaRPr lang="en-IN" sz="2400" b="1" dirty="0" smtClean="0"/>
          </a:p>
          <a:p>
            <a:pPr>
              <a:buFont typeface="Arial" pitchFamily="34" charset="0"/>
              <a:buChar char="•"/>
            </a:pPr>
            <a:r>
              <a:rPr lang="en-IN" sz="2400" dirty="0" smtClean="0"/>
              <a:t> The node which has a branch from it to any other node is called as a </a:t>
            </a:r>
            <a:r>
              <a:rPr lang="en-IN" sz="2400" b="1" dirty="0" smtClean="0"/>
              <a:t>parent node</a:t>
            </a:r>
            <a:r>
              <a:rPr lang="en-IN" sz="2400" dirty="0" smtClean="0"/>
              <a:t>.</a:t>
            </a:r>
          </a:p>
          <a:p>
            <a:pPr>
              <a:buFont typeface="Arial" pitchFamily="34" charset="0"/>
              <a:buChar char="•"/>
            </a:pPr>
            <a:r>
              <a:rPr lang="en-IN" sz="2400" dirty="0" smtClean="0"/>
              <a:t>In other words, the node which has one or more children is called as a parent node.</a:t>
            </a:r>
          </a:p>
          <a:p>
            <a:pPr>
              <a:buFont typeface="Arial" pitchFamily="34" charset="0"/>
              <a:buChar char="•"/>
            </a:pPr>
            <a:r>
              <a:rPr lang="en-IN" sz="2400" dirty="0" smtClean="0"/>
              <a:t>In a tree, a parent node can have any number of child nodes.</a:t>
            </a:r>
            <a:endParaRPr lang="en-IN" sz="2400" dirty="0"/>
          </a:p>
        </p:txBody>
      </p:sp>
      <p:pic>
        <p:nvPicPr>
          <p:cNvPr id="5122" name="Picture 2"/>
          <p:cNvPicPr>
            <a:picLocks noChangeAspect="1" noChangeArrowheads="1"/>
          </p:cNvPicPr>
          <p:nvPr/>
        </p:nvPicPr>
        <p:blipFill>
          <a:blip r:embed="rId2"/>
          <a:srcRect/>
          <a:stretch>
            <a:fillRect/>
          </a:stretch>
        </p:blipFill>
        <p:spPr bwMode="auto">
          <a:xfrm>
            <a:off x="2320119" y="2156347"/>
            <a:ext cx="6905768" cy="3532994"/>
          </a:xfrm>
          <a:prstGeom prst="rect">
            <a:avLst/>
          </a:prstGeom>
          <a:noFill/>
          <a:ln w="9525">
            <a:noFill/>
            <a:miter lim="800000"/>
            <a:headEnd/>
            <a:tailEnd/>
          </a:ln>
          <a:effectLst/>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a:srcRect/>
          <a:stretch>
            <a:fillRect/>
          </a:stretch>
        </p:blipFill>
        <p:spPr bwMode="auto">
          <a:xfrm>
            <a:off x="1337481" y="409433"/>
            <a:ext cx="8939283" cy="5868537"/>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a:srcRect/>
          <a:stretch>
            <a:fillRect/>
          </a:stretch>
        </p:blipFill>
        <p:spPr bwMode="auto">
          <a:xfrm>
            <a:off x="1296537" y="696036"/>
            <a:ext cx="9062114" cy="5540991"/>
          </a:xfrm>
          <a:prstGeom prst="rect">
            <a:avLst/>
          </a:prstGeom>
          <a:noFill/>
          <a:ln w="9525">
            <a:noFill/>
            <a:miter lim="800000"/>
            <a:headEnd/>
            <a:tailEnd/>
          </a:ln>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lated image"/>
          <p:cNvPicPr/>
          <p:nvPr/>
        </p:nvPicPr>
        <p:blipFill>
          <a:blip r:embed="rId2" cstate="print"/>
          <a:srcRect l="3793" t="21970" r="3781" b="23464"/>
          <a:stretch>
            <a:fillRect/>
          </a:stretch>
        </p:blipFill>
        <p:spPr bwMode="auto">
          <a:xfrm>
            <a:off x="11259402" y="0"/>
            <a:ext cx="932597" cy="518615"/>
          </a:xfrm>
          <a:prstGeom prst="rect">
            <a:avLst/>
          </a:prstGeom>
          <a:noFill/>
          <a:ln w="9525">
            <a:noFill/>
            <a:miter lim="800000"/>
            <a:headEnd/>
            <a:tailEnd/>
          </a:ln>
        </p:spPr>
      </p:pic>
      <p:pic>
        <p:nvPicPr>
          <p:cNvPr id="83969" name="Picture 1" descr="C:\Users\NEETU\Desktop\Untitled.png"/>
          <p:cNvPicPr>
            <a:picLocks noChangeAspect="1" noChangeArrowheads="1"/>
          </p:cNvPicPr>
          <p:nvPr/>
        </p:nvPicPr>
        <p:blipFill>
          <a:blip r:embed="rId3"/>
          <a:srcRect/>
          <a:stretch>
            <a:fillRect/>
          </a:stretch>
        </p:blipFill>
        <p:spPr bwMode="auto">
          <a:xfrm>
            <a:off x="1501254" y="982639"/>
            <a:ext cx="7765575" cy="4681182"/>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descr="C:\Users\NEETU\Desktop\Untitled.png"/>
          <p:cNvPicPr>
            <a:picLocks noChangeAspect="1" noChangeArrowheads="1"/>
          </p:cNvPicPr>
          <p:nvPr/>
        </p:nvPicPr>
        <p:blipFill>
          <a:blip r:embed="rId2"/>
          <a:srcRect/>
          <a:stretch>
            <a:fillRect/>
          </a:stretch>
        </p:blipFill>
        <p:spPr bwMode="auto">
          <a:xfrm>
            <a:off x="2238234" y="668739"/>
            <a:ext cx="7956644" cy="5349923"/>
          </a:xfrm>
          <a:prstGeom prst="rect">
            <a:avLst/>
          </a:prstGeom>
          <a:noFill/>
        </p:spPr>
      </p:pic>
      <p:pic>
        <p:nvPicPr>
          <p:cNvPr id="3" name="Picture 2" descr="Related image"/>
          <p:cNvPicPr/>
          <p:nvPr/>
        </p:nvPicPr>
        <p:blipFill>
          <a:blip r:embed="rId3" cstate="print"/>
          <a:srcRect l="3793" t="21970" r="3781" b="23464"/>
          <a:stretch>
            <a:fillRect/>
          </a:stretch>
        </p:blipFill>
        <p:spPr bwMode="auto">
          <a:xfrm>
            <a:off x="11259402" y="13648"/>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descr="C:\Users\NEETU\Desktop\Untitled.png"/>
          <p:cNvPicPr>
            <a:picLocks noChangeAspect="1" noChangeArrowheads="1"/>
          </p:cNvPicPr>
          <p:nvPr/>
        </p:nvPicPr>
        <p:blipFill>
          <a:blip r:embed="rId2"/>
          <a:srcRect/>
          <a:stretch>
            <a:fillRect/>
          </a:stretch>
        </p:blipFill>
        <p:spPr bwMode="auto">
          <a:xfrm>
            <a:off x="1883391" y="655093"/>
            <a:ext cx="8311487" cy="5636525"/>
          </a:xfrm>
          <a:prstGeom prst="rect">
            <a:avLst/>
          </a:prstGeom>
          <a:noFill/>
        </p:spPr>
      </p:pic>
      <p:pic>
        <p:nvPicPr>
          <p:cNvPr id="3" name="Picture 2" descr="Related image"/>
          <p:cNvPicPr/>
          <p:nvPr/>
        </p:nvPicPr>
        <p:blipFill>
          <a:blip r:embed="rId3" cstate="print"/>
          <a:srcRect l="3793" t="21970" r="3781" b="23464"/>
          <a:stretch>
            <a:fillRect/>
          </a:stretch>
        </p:blipFill>
        <p:spPr bwMode="auto">
          <a:xfrm>
            <a:off x="11259402" y="0"/>
            <a:ext cx="932597" cy="51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descr="C:\Users\NEETU\Desktop\Untitled.png"/>
          <p:cNvPicPr>
            <a:picLocks noChangeAspect="1" noChangeArrowheads="1"/>
          </p:cNvPicPr>
          <p:nvPr/>
        </p:nvPicPr>
        <p:blipFill>
          <a:blip r:embed="rId2"/>
          <a:srcRect/>
          <a:stretch>
            <a:fillRect/>
          </a:stretch>
        </p:blipFill>
        <p:spPr bwMode="auto">
          <a:xfrm>
            <a:off x="682388" y="696036"/>
            <a:ext cx="10768084" cy="5704763"/>
          </a:xfrm>
          <a:prstGeom prst="rect">
            <a:avLst/>
          </a:prstGeom>
          <a:noFill/>
        </p:spPr>
      </p:pic>
      <p:pic>
        <p:nvPicPr>
          <p:cNvPr id="3" name="Picture 2" descr="Related image">
            <a:extLst>
              <a:ext uri="{FF2B5EF4-FFF2-40B4-BE49-F238E27FC236}">
                <a16:creationId xmlns:a16="http://schemas.microsoft.com/office/drawing/2014/main" id="{EAEF6D21-456E-4D10-96B2-D4DDDBB746D5}"/>
              </a:ext>
            </a:extLst>
          </p:cNvPr>
          <p:cNvPicPr/>
          <p:nvPr/>
        </p:nvPicPr>
        <p:blipFill>
          <a:blip r:embed="rId3" cstate="print"/>
          <a:srcRect l="3793" t="21970" r="3781" b="23464"/>
          <a:stretch>
            <a:fillRect/>
          </a:stretch>
        </p:blipFill>
        <p:spPr bwMode="auto">
          <a:xfrm>
            <a:off x="11263306" y="0"/>
            <a:ext cx="928694" cy="699213"/>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7263-2ADF-4598-9E82-19BDF28B39F5}"/>
              </a:ext>
            </a:extLst>
          </p:cNvPr>
          <p:cNvSpPr>
            <a:spLocks noGrp="1"/>
          </p:cNvSpPr>
          <p:nvPr>
            <p:ph type="ctrTitle"/>
          </p:nvPr>
        </p:nvSpPr>
        <p:spPr/>
        <p:txBody>
          <a:bodyPr/>
          <a:lstStyle/>
          <a:p>
            <a:endParaRPr lang="en-IN" b="1" dirty="0"/>
          </a:p>
        </p:txBody>
      </p:sp>
      <p:sp>
        <p:nvSpPr>
          <p:cNvPr id="3" name="Subtitle 2">
            <a:extLst>
              <a:ext uri="{FF2B5EF4-FFF2-40B4-BE49-F238E27FC236}">
                <a16:creationId xmlns:a16="http://schemas.microsoft.com/office/drawing/2014/main" id="{089207CF-371E-4F62-9F38-B213E04468DC}"/>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2E9FFC0A-2EE3-4357-B4B7-C96E2CC8C9D5}"/>
              </a:ext>
            </a:extLst>
          </p:cNvPr>
          <p:cNvSpPr/>
          <p:nvPr/>
        </p:nvSpPr>
        <p:spPr>
          <a:xfrm>
            <a:off x="0" y="0"/>
            <a:ext cx="12192000" cy="6858000"/>
          </a:xfrm>
          <a:prstGeom prst="rect">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6600" b="1" u="sng" dirty="0" smtClean="0"/>
              <a:t>Thank You</a:t>
            </a:r>
            <a:endParaRPr lang="en-IN" sz="6600" b="1" u="sng" dirty="0"/>
          </a:p>
        </p:txBody>
      </p:sp>
      <p:pic>
        <p:nvPicPr>
          <p:cNvPr id="5" name="Picture 4" descr="Related image"/>
          <p:cNvPicPr/>
          <p:nvPr/>
        </p:nvPicPr>
        <p:blipFill>
          <a:blip r:embed="rId2"/>
          <a:srcRect l="3793" t="21970" r="3781" b="23464"/>
          <a:stretch>
            <a:fillRect/>
          </a:stretch>
        </p:blipFill>
        <p:spPr bwMode="auto">
          <a:xfrm>
            <a:off x="11259402" y="0"/>
            <a:ext cx="932597" cy="777922"/>
          </a:xfrm>
          <a:prstGeom prst="rect">
            <a:avLst/>
          </a:prstGeom>
          <a:noFill/>
          <a:ln w="9525">
            <a:noFill/>
            <a:miter lim="800000"/>
            <a:headEnd/>
            <a:tailEnd/>
          </a:ln>
        </p:spPr>
      </p:pic>
    </p:spTree>
    <p:extLst>
      <p:ext uri="{BB962C8B-B14F-4D97-AF65-F5344CB8AC3E}">
        <p14:creationId xmlns:p14="http://schemas.microsoft.com/office/powerpoint/2010/main" val="165574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689" y="370217"/>
            <a:ext cx="9890078" cy="1200329"/>
          </a:xfrm>
          <a:prstGeom prst="rect">
            <a:avLst/>
          </a:prstGeom>
        </p:spPr>
        <p:txBody>
          <a:bodyPr wrap="square">
            <a:spAutoFit/>
          </a:bodyPr>
          <a:lstStyle/>
          <a:p>
            <a:r>
              <a:rPr lang="en-IN" sz="2400" b="1" u="sng" dirty="0" smtClean="0"/>
              <a:t>4. Child-</a:t>
            </a:r>
            <a:endParaRPr lang="en-IN" sz="2400" b="1" dirty="0" smtClean="0"/>
          </a:p>
          <a:p>
            <a:pPr>
              <a:buFont typeface="Arial" pitchFamily="34" charset="0"/>
              <a:buChar char="•"/>
            </a:pPr>
            <a:r>
              <a:rPr lang="en-IN" sz="2400" dirty="0" smtClean="0"/>
              <a:t> The node which is a descendant of some node is called as a </a:t>
            </a:r>
            <a:r>
              <a:rPr lang="en-IN" sz="2400" b="1" dirty="0" smtClean="0"/>
              <a:t>child node</a:t>
            </a:r>
            <a:r>
              <a:rPr lang="en-IN" sz="2400" dirty="0" smtClean="0"/>
              <a:t>.</a:t>
            </a:r>
          </a:p>
          <a:p>
            <a:pPr>
              <a:buFont typeface="Arial" pitchFamily="34" charset="0"/>
              <a:buChar char="•"/>
            </a:pPr>
            <a:r>
              <a:rPr lang="en-IN" sz="2400" dirty="0" smtClean="0"/>
              <a:t>All the nodes except root node are child nodes.</a:t>
            </a:r>
            <a:endParaRPr lang="en-IN" sz="2400" dirty="0"/>
          </a:p>
        </p:txBody>
      </p:sp>
      <p:pic>
        <p:nvPicPr>
          <p:cNvPr id="6146" name="Picture 2" descr="C:\Users\NEETU\Desktop\Untitled.png"/>
          <p:cNvPicPr>
            <a:picLocks noChangeAspect="1" noChangeArrowheads="1"/>
          </p:cNvPicPr>
          <p:nvPr/>
        </p:nvPicPr>
        <p:blipFill>
          <a:blip r:embed="rId2"/>
          <a:srcRect/>
          <a:stretch>
            <a:fillRect/>
          </a:stretch>
        </p:blipFill>
        <p:spPr bwMode="auto">
          <a:xfrm>
            <a:off x="2210938" y="1746914"/>
            <a:ext cx="7697338" cy="4012442"/>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212" y="467774"/>
            <a:ext cx="9194042" cy="1200329"/>
          </a:xfrm>
          <a:prstGeom prst="rect">
            <a:avLst/>
          </a:prstGeom>
        </p:spPr>
        <p:txBody>
          <a:bodyPr wrap="square">
            <a:spAutoFit/>
          </a:bodyPr>
          <a:lstStyle/>
          <a:p>
            <a:r>
              <a:rPr lang="en-IN" sz="2400" b="1" u="sng" dirty="0" smtClean="0"/>
              <a:t>5. Siblings-</a:t>
            </a:r>
            <a:endParaRPr lang="en-IN" sz="2400" b="1" dirty="0" smtClean="0"/>
          </a:p>
          <a:p>
            <a:r>
              <a:rPr lang="en-IN" sz="2400" dirty="0" smtClean="0"/>
              <a:t> Nodes which belong to the same parent are called as </a:t>
            </a:r>
            <a:r>
              <a:rPr lang="en-IN" sz="2400" b="1" dirty="0" smtClean="0"/>
              <a:t>siblings</a:t>
            </a:r>
            <a:r>
              <a:rPr lang="en-IN" sz="2400" dirty="0" smtClean="0"/>
              <a:t>.</a:t>
            </a:r>
          </a:p>
          <a:p>
            <a:r>
              <a:rPr lang="en-IN" sz="2400" dirty="0" smtClean="0"/>
              <a:t>In other words, nodes with the same parent are sibling nodes.</a:t>
            </a:r>
            <a:endParaRPr lang="en-IN" sz="2400" dirty="0"/>
          </a:p>
        </p:txBody>
      </p:sp>
      <p:pic>
        <p:nvPicPr>
          <p:cNvPr id="7170" name="Picture 2" descr="C:\Users\NEETU\Desktop\Untitled.png"/>
          <p:cNvPicPr>
            <a:picLocks noChangeAspect="1" noChangeArrowheads="1"/>
          </p:cNvPicPr>
          <p:nvPr/>
        </p:nvPicPr>
        <p:blipFill>
          <a:blip r:embed="rId2"/>
          <a:srcRect/>
          <a:stretch>
            <a:fillRect/>
          </a:stretch>
        </p:blipFill>
        <p:spPr bwMode="auto">
          <a:xfrm>
            <a:off x="2183642" y="1937982"/>
            <a:ext cx="7165073" cy="4230806"/>
          </a:xfrm>
          <a:prstGeom prst="rect">
            <a:avLst/>
          </a:prstGeom>
          <a:noFill/>
        </p:spPr>
      </p:pic>
      <p:pic>
        <p:nvPicPr>
          <p:cNvPr id="4" name="Picture 3" descr="Related image"/>
          <p:cNvPicPr/>
          <p:nvPr/>
        </p:nvPicPr>
        <p:blipFill>
          <a:blip r:embed="rId3"/>
          <a:srcRect l="3793" t="21970" r="3781" b="23464"/>
          <a:stretch>
            <a:fillRect/>
          </a:stretch>
        </p:blipFill>
        <p:spPr bwMode="auto">
          <a:xfrm>
            <a:off x="11259402" y="0"/>
            <a:ext cx="932597" cy="77792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485</Words>
  <Application>Microsoft Office PowerPoint</Application>
  <PresentationFormat>Widescreen</PresentationFormat>
  <Paragraphs>200</Paragraphs>
  <Slides>76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 Unicode MS</vt:lpstr>
      <vt:lpstr>Arial</vt:lpstr>
      <vt:lpstr>Calibri</vt:lpstr>
      <vt:lpstr>Calibri Light</vt:lpstr>
      <vt:lpstr>Roboto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DATA STRUCTURE</dc:title>
  <dc:creator>sharma.harsh1109@gmail.com</dc:creator>
  <cp:lastModifiedBy>NEETU</cp:lastModifiedBy>
  <cp:revision>162</cp:revision>
  <dcterms:created xsi:type="dcterms:W3CDTF">2020-10-13T16:48:03Z</dcterms:created>
  <dcterms:modified xsi:type="dcterms:W3CDTF">2022-04-29T07:27:03Z</dcterms:modified>
</cp:coreProperties>
</file>