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9" r:id="rId3"/>
    <p:sldId id="320" r:id="rId4"/>
    <p:sldId id="307" r:id="rId5"/>
    <p:sldId id="312" r:id="rId6"/>
    <p:sldId id="306" r:id="rId7"/>
    <p:sldId id="313" r:id="rId8"/>
    <p:sldId id="309" r:id="rId9"/>
    <p:sldId id="310" r:id="rId10"/>
    <p:sldId id="311" r:id="rId11"/>
    <p:sldId id="318" r:id="rId12"/>
    <p:sldId id="319" r:id="rId13"/>
    <p:sldId id="314" r:id="rId14"/>
    <p:sldId id="315" r:id="rId15"/>
    <p:sldId id="316" r:id="rId16"/>
    <p:sldId id="31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1B70-54DD-49B0-AA54-29A9678D3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CD512-1B10-442F-9C39-09CB213AC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C312B-06CA-477B-A48D-BCDDA3FC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72976-1DB6-4CAA-B35D-EFB66D52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50E99-BAAB-405F-BCD0-C4A15C08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44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6B16-F6FF-49FD-BAC8-829D8661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77D20-9157-4260-8B69-F3C441647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1F41F-C9E2-4536-A28E-496527D7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39B9-0E5B-4F96-A67E-30A83817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9AF84-FC22-408D-9636-2EB9BD99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63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4939A-FAD6-4959-8A4F-E41BBCAD5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7624F-4677-4C45-8399-295B37E4B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B95BA-55ED-45FF-8D80-1E13B662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6A8FE-6A43-4B00-BAD7-BAAF76CF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6B4A6-F7E4-435B-B12F-98EBE125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72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8B43-ECAC-4EDB-A958-F1772AF6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48A7B-E312-4D9B-A033-AB5457B2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3F30-F6F9-4649-9944-8A68C674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3FAE1-2E4D-4EEE-AC59-3E4D4DAF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4E771-6067-4DB9-977C-E0F9E85F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11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FAE5-2604-4477-91AC-EE9D8D9E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C8DA6-DC4D-4F8C-8440-875AA34E6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99586-9879-434C-9D63-6065744E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79114-3FDD-4F2F-9109-4D25E0B0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67A57-8456-4FC5-8761-7F8A99BC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08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8603-AC14-477B-B3B6-BF33103D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11A0-EC74-4520-B748-27B68F871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3D94B-FDA4-4B83-99A1-5A06AD088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DAFAE-2339-48A8-A79E-51AE4E36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F65A-2232-41FE-A0D3-3C59CBD9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F3802-63D0-428C-92FB-16D9F4BF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87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8462-9CCB-4006-8FA4-40FA5297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3484C-DCD6-4AB6-AD31-AF7837D0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27C5-BE99-4752-A9A8-DD9A9F3B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4EB11-74B7-4251-9634-EAD6673A7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94BC5-3C3A-4B40-AE59-EC250596E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CF86D-962A-42EA-8FEB-9C5C75F6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15153-DD68-45DD-AD8C-7D09B6D6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8BA92-3501-47B7-B2F8-022D2B56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93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E020-9D91-4247-BE1E-DD5E0D09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13C95-46D2-4595-AE61-A5EFF14A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7C961-E15A-4A50-B39A-AEFB0454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063D-4292-4129-8949-2BE6A0C4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83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47367-DEB8-494A-82A1-29BBA239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1C144-691C-4EC3-96C4-D3C825E9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BABBC-2688-46FD-AA33-05C9965B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4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58EF-9E6C-47EA-9BB6-93135E60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10F08-6889-4C23-B5AF-AB50A7F5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7A3BB-D904-4FFE-A60B-FE9A52C44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CAD1F-B063-4639-BD31-F2303728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3D195-62DF-48E8-9B17-DC17B0CC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6CFEB-D40F-4BBC-8F77-583D921D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1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CC9C-97BD-4708-AA50-861CF561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48B21-A3EB-4BC1-B4FF-7A1927698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A4FBD-5665-47DD-B70C-0DEB4C7B5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A8F97-30FD-4B2E-81F9-ABF63903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D3108-7D2C-44AF-A267-D4039E41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77BB4-3A55-434E-881A-FC462F55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4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6FEA2-AF53-4C64-B7BB-E826D5D9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854CE-8425-4FB6-A962-532E33A69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76211-5D13-47B5-9D9C-FAA96AB04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6231-40EC-44D1-B84A-EE1E96E5B53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A99AA-F47E-4259-B233-6CC98AE14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9752D-CFD3-4300-AD9E-9D59ED392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C8D5C-C384-4A6B-A4AA-2F2847500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2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1.spms.ntu.edu.sg/~frederique/dm4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oo.com/7038/1350/De-Morgans-Law/category/Complement-of-set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oo.com/7038/1350/De-Morgans-Law/category/Complement-of-set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oo.com/7035/1348/Proving-Distributive-law-of-sets-by-Venn-Diagram/category/Venn-Diagrams---Intersection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A9EE-0ED6-41CE-87DE-5A515BA1B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Discrete Mathematics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BCSC0010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E577F-17BE-4E04-BF05-23ABDD4A7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83352"/>
          </a:xfrm>
        </p:spPr>
        <p:txBody>
          <a:bodyPr>
            <a:normAutofit/>
          </a:bodyPr>
          <a:lstStyle/>
          <a:p>
            <a:r>
              <a:rPr lang="en-IN" sz="5200" dirty="0"/>
              <a:t>Module 1</a:t>
            </a:r>
          </a:p>
          <a:p>
            <a:endParaRPr lang="en-IN" sz="5400" dirty="0"/>
          </a:p>
          <a:p>
            <a:r>
              <a:rPr lang="en-IN" sz="5400" dirty="0"/>
              <a:t>Sets(Lecture3)</a:t>
            </a:r>
          </a:p>
          <a:p>
            <a:endParaRPr lang="en-IN" sz="5200" dirty="0"/>
          </a:p>
        </p:txBody>
      </p:sp>
    </p:spTree>
    <p:extLst>
      <p:ext uri="{BB962C8B-B14F-4D97-AF65-F5344CB8AC3E}">
        <p14:creationId xmlns:p14="http://schemas.microsoft.com/office/powerpoint/2010/main" val="261232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E198EC-8303-4BE6-854D-D0DA85B34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594" t="31106" r="36076" b="56930"/>
          <a:stretch/>
        </p:blipFill>
        <p:spPr>
          <a:xfrm>
            <a:off x="1957725" y="630315"/>
            <a:ext cx="8295984" cy="22421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F4A78B-45E3-42C5-A1F4-364DAA018E6E}"/>
              </a:ext>
            </a:extLst>
          </p:cNvPr>
          <p:cNvSpPr/>
          <p:nvPr/>
        </p:nvSpPr>
        <p:spPr>
          <a:xfrm>
            <a:off x="3128865" y="6144253"/>
            <a:ext cx="7124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Ref: http://www1.spms.ntu.edu.sg/~frederique/dm4.pdf</a:t>
            </a:r>
            <a:endParaRPr lang="en-IN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CB70204-B7FF-4F8F-B125-93C639405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94" t="43415" r="36076" b="39472"/>
          <a:stretch/>
        </p:blipFill>
        <p:spPr>
          <a:xfrm>
            <a:off x="1948008" y="2904763"/>
            <a:ext cx="8295984" cy="320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7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D431-E551-4580-B634-C386BF11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696"/>
            <a:ext cx="10515600" cy="1482571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4400" b="1" dirty="0">
                <a:solidFill>
                  <a:srgbClr val="FF0000"/>
                </a:solidFill>
              </a:rPr>
              <a:t>Example 6</a:t>
            </a:r>
            <a:br>
              <a:rPr lang="en-IN" sz="4400" dirty="0"/>
            </a:br>
            <a:r>
              <a:rPr lang="en-IN" b="1" dirty="0">
                <a:solidFill>
                  <a:srgbClr val="00B050"/>
                </a:solidFill>
              </a:rPr>
              <a:t>Show that </a:t>
            </a:r>
            <a:r>
              <a:rPr lang="pt-BR" b="1" dirty="0">
                <a:solidFill>
                  <a:srgbClr val="00B050"/>
                </a:solidFill>
              </a:rPr>
              <a:t>(A – B) ∩ (C – B) = (A ∩ C) – B</a:t>
            </a:r>
            <a:br>
              <a:rPr lang="en-IN" b="1" dirty="0">
                <a:solidFill>
                  <a:srgbClr val="00B050"/>
                </a:solidFill>
              </a:rPr>
            </a:b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E2DA-B568-472B-B07E-8DF756793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8295"/>
            <a:ext cx="10515600" cy="394866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Let x ∈ (A – B) ∩ (C – B) </a:t>
            </a:r>
          </a:p>
          <a:p>
            <a:r>
              <a:rPr lang="en-IN" dirty="0"/>
              <a:t>⇒ x ∈ (A – B) and x ∈ (C – B)</a:t>
            </a:r>
          </a:p>
          <a:p>
            <a:r>
              <a:rPr lang="en-IN" dirty="0"/>
              <a:t>⇒ (x ∈ A and x ∉ B) and (x ∈ C and x ∉ B) </a:t>
            </a:r>
          </a:p>
          <a:p>
            <a:r>
              <a:rPr lang="en-IN" dirty="0"/>
              <a:t>⇒ (x ∈ A and x ∈ C) and x ∉ B </a:t>
            </a:r>
          </a:p>
          <a:p>
            <a:r>
              <a:rPr lang="en-IN" dirty="0"/>
              <a:t>⇒ (x ∈ A ∩ C) and x ∉ B </a:t>
            </a:r>
          </a:p>
          <a:p>
            <a:r>
              <a:rPr lang="en-IN" dirty="0"/>
              <a:t>⇒ x ∈ ((A ∩ C) – B )</a:t>
            </a:r>
          </a:p>
          <a:p>
            <a:r>
              <a:rPr lang="en-IN" dirty="0"/>
              <a:t>So, (A – B) ∩ (C – B) </a:t>
            </a:r>
            <a:r>
              <a:rPr lang="en-US" b="1" dirty="0"/>
              <a:t>⊆</a:t>
            </a:r>
            <a:r>
              <a:rPr lang="en-IN" dirty="0"/>
              <a:t> (A ∩ C) – B             ... (1)</a:t>
            </a:r>
          </a:p>
          <a:p>
            <a:pPr marL="0" indent="0">
              <a:buNone/>
            </a:pPr>
            <a:r>
              <a:rPr lang="en-IN" dirty="0"/>
              <a:t>										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4843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C97CB-7665-423B-9F6B-048BA4F80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027"/>
            <a:ext cx="10515600" cy="5670936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Now, conversely</a:t>
            </a:r>
          </a:p>
          <a:p>
            <a:r>
              <a:rPr lang="en-IN" dirty="0"/>
              <a:t>Let y ∈ (A ∩ C) – B </a:t>
            </a:r>
          </a:p>
          <a:p>
            <a:r>
              <a:rPr lang="en-IN" dirty="0"/>
              <a:t>⇒ y ∈ (A ∩ C) and y ∉ B </a:t>
            </a:r>
          </a:p>
          <a:p>
            <a:r>
              <a:rPr lang="en-IN" dirty="0"/>
              <a:t>⇒ (y ∈ A and y ∈ C) and (y ∉ B) </a:t>
            </a:r>
          </a:p>
          <a:p>
            <a:r>
              <a:rPr lang="en-IN" dirty="0"/>
              <a:t>⇒ (y ∈ A and y ∉ B) and (y ∈ C and y ∉ B) </a:t>
            </a:r>
          </a:p>
          <a:p>
            <a:r>
              <a:rPr lang="en-IN" dirty="0"/>
              <a:t>⇒ y ∈ (A – B) and y ∈ (C – B) </a:t>
            </a:r>
          </a:p>
          <a:p>
            <a:r>
              <a:rPr lang="en-IN" dirty="0"/>
              <a:t>⇒ y ∈ (A – B) ∩ (C – B) </a:t>
            </a:r>
          </a:p>
          <a:p>
            <a:r>
              <a:rPr lang="en-IN" dirty="0"/>
              <a:t>So,  (A ∩ C) – B </a:t>
            </a:r>
            <a:r>
              <a:rPr lang="en-US" b="1" dirty="0"/>
              <a:t>⊆</a:t>
            </a:r>
            <a:r>
              <a:rPr lang="en-IN" dirty="0"/>
              <a:t>(A – B) ∩ (C – B)                 ... (2) </a:t>
            </a:r>
          </a:p>
          <a:p>
            <a:r>
              <a:rPr lang="en-IN" dirty="0">
                <a:solidFill>
                  <a:srgbClr val="0070C0"/>
                </a:solidFill>
              </a:rPr>
              <a:t>From (1) and (2), </a:t>
            </a:r>
          </a:p>
          <a:p>
            <a:r>
              <a:rPr lang="en-IN" dirty="0">
                <a:solidFill>
                  <a:srgbClr val="0070C0"/>
                </a:solidFill>
              </a:rPr>
              <a:t>(A – B) ∩ (C – B) = (A ∩ C) – B </a:t>
            </a:r>
          </a:p>
        </p:txBody>
      </p:sp>
    </p:spTree>
    <p:extLst>
      <p:ext uri="{BB962C8B-B14F-4D97-AF65-F5344CB8AC3E}">
        <p14:creationId xmlns:p14="http://schemas.microsoft.com/office/powerpoint/2010/main" val="204723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36B6-F1E3-4C53-B085-CA646BA8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691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3600" b="1" dirty="0">
                <a:solidFill>
                  <a:srgbClr val="FF0000"/>
                </a:solidFill>
                <a:latin typeface="+mn-lt"/>
              </a:rPr>
              <a:t>Problem based on Principle of Inclusion Exclusion</a:t>
            </a:r>
            <a:br>
              <a:rPr lang="en-IN" sz="3600" b="1" dirty="0">
                <a:solidFill>
                  <a:srgbClr val="FF0000"/>
                </a:solidFill>
                <a:latin typeface="+mn-lt"/>
              </a:rPr>
            </a:br>
            <a:r>
              <a:rPr lang="pt-BR" sz="3600" b="1" dirty="0">
                <a:solidFill>
                  <a:srgbClr val="FF0000"/>
                </a:solidFill>
                <a:latin typeface="+mn-lt"/>
              </a:rPr>
              <a:t>|A U B| = |A| + |B| - |A </a:t>
            </a:r>
            <a:r>
              <a:rPr lang="en-IN" sz="3600" b="1" dirty="0">
                <a:solidFill>
                  <a:srgbClr val="FF0000"/>
                </a:solidFill>
                <a:latin typeface="+mn-lt"/>
              </a:rPr>
              <a:t>⋂</a:t>
            </a:r>
            <a:r>
              <a:rPr lang="pt-BR" sz="3600" b="1" dirty="0">
                <a:solidFill>
                  <a:srgbClr val="FF0000"/>
                </a:solidFill>
                <a:latin typeface="+mn-lt"/>
              </a:rPr>
              <a:t> B|</a:t>
            </a:r>
            <a:br>
              <a:rPr lang="pt-BR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01BEB-F7BC-4496-88E8-183D61DB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942468" cy="528221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  <a:latin typeface="Open Sans"/>
              </a:rPr>
              <a:t>Among 50 patients admitted to a hospital, 25 are diagnosed with pneumonia, 30 with bronchitis, and 10 with both pneumonia and bronchitis. Determine: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  <a:latin typeface="Open Sans"/>
              </a:rPr>
              <a:t>(a) The number of patients diagnosed with pneumonia or bronchitis (or both).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  <a:latin typeface="Open Sans"/>
              </a:rPr>
              <a:t>(b) The number of patients not diagnosed with pneumonia or bronchitis.</a:t>
            </a:r>
          </a:p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  <a:latin typeface="Open Sans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Solution</a:t>
            </a:r>
          </a:p>
          <a:p>
            <a:r>
              <a:rPr lang="en-US" dirty="0"/>
              <a:t>Let U denote the entire set of patients. Let P and B denote the set of patients diagnosed with pneumonia and bronchitis respectively. Thus:</a:t>
            </a:r>
          </a:p>
          <a:p>
            <a:r>
              <a:rPr lang="en-US" dirty="0"/>
              <a:t>|U| = 50, |P| = 25, |B| = 30, |P ∩ B| = 10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										Contd..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F29D0A-4607-4900-BBE5-9DD9121022C0}"/>
              </a:ext>
            </a:extLst>
          </p:cNvPr>
          <p:cNvSpPr/>
          <p:nvPr/>
        </p:nvSpPr>
        <p:spPr>
          <a:xfrm>
            <a:off x="3048000" y="24133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0" i="0" dirty="0">
              <a:solidFill>
                <a:srgbClr val="666666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770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2C2C83A-BDD9-469C-B263-2810241F638E}"/>
              </a:ext>
            </a:extLst>
          </p:cNvPr>
          <p:cNvSpPr/>
          <p:nvPr/>
        </p:nvSpPr>
        <p:spPr>
          <a:xfrm>
            <a:off x="503068" y="181957"/>
            <a:ext cx="1118586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Open Sans"/>
              </a:rPr>
              <a:t>(a) By Venn Dig., </a:t>
            </a:r>
          </a:p>
          <a:p>
            <a:r>
              <a:rPr lang="en-US" sz="3200" b="1" dirty="0">
                <a:solidFill>
                  <a:srgbClr val="3366FF"/>
                </a:solidFill>
                <a:latin typeface="Open Sans"/>
              </a:rPr>
              <a:t>|P ∪ B| = 15 + 10 + 20= 45</a:t>
            </a:r>
            <a:endParaRPr lang="en-US" sz="3200" dirty="0">
              <a:solidFill>
                <a:srgbClr val="666666"/>
              </a:solidFill>
              <a:latin typeface="Open Sans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Open Sans"/>
              </a:rPr>
              <a:t>Thus 45 patients are diagnosed with pneumonia or bronchitis.</a:t>
            </a:r>
          </a:p>
          <a:p>
            <a:endParaRPr lang="en-US" sz="3200" b="1" i="0" dirty="0">
              <a:solidFill>
                <a:srgbClr val="3366FF"/>
              </a:solidFill>
              <a:effectLst/>
              <a:latin typeface="Open Sans"/>
            </a:endParaRPr>
          </a:p>
          <a:p>
            <a:r>
              <a:rPr lang="en-IN" sz="3200" b="1" dirty="0"/>
              <a:t>By using formula,</a:t>
            </a:r>
          </a:p>
          <a:p>
            <a:r>
              <a:rPr lang="en-IN" sz="3200" b="1" dirty="0"/>
              <a:t>|P ∪ B| = |P| + |B| – |P ∪ B|</a:t>
            </a:r>
            <a:endParaRPr lang="en-IN" sz="3200" dirty="0"/>
          </a:p>
          <a:p>
            <a:r>
              <a:rPr lang="en-IN" sz="3200" b="1" dirty="0"/>
              <a:t>               = (25 + 30) – (10) = 45</a:t>
            </a:r>
            <a:endParaRPr lang="en-IN" sz="3200" dirty="0"/>
          </a:p>
          <a:p>
            <a:r>
              <a:rPr lang="en-IN" sz="3200" b="1" dirty="0"/>
              <a:t>Thus 45 patients are diagnosed with pneumonia or bronchitis.</a:t>
            </a:r>
          </a:p>
          <a:p>
            <a:endParaRPr lang="en-IN" sz="3200" b="1" dirty="0"/>
          </a:p>
          <a:p>
            <a:r>
              <a:rPr lang="en-US" sz="3200" b="1" dirty="0">
                <a:solidFill>
                  <a:srgbClr val="0070C0"/>
                </a:solidFill>
              </a:rPr>
              <a:t>(b) |(P ∪ B)’|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= 50 – 45 = 5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5 patients are not diagnosed with pneumonia or bronchitis.</a:t>
            </a:r>
            <a:endParaRPr lang="en-US" sz="2000" b="0" i="0" dirty="0">
              <a:solidFill>
                <a:srgbClr val="666666"/>
              </a:solidFill>
              <a:effectLst/>
              <a:latin typeface="Open Sans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DA0A322-04E6-4F29-BC75-E9918CB81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3018" y="1914403"/>
            <a:ext cx="3300490" cy="210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18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FA44-E7C1-49A4-A3D5-1B7D2649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287"/>
            <a:ext cx="10515600" cy="117185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+mn-lt"/>
              </a:rPr>
              <a:t>Problem based on Principle of Inclusion Exclusion(for 3 sets)</a:t>
            </a:r>
            <a:br>
              <a:rPr lang="en-IN" sz="2400" b="1" dirty="0">
                <a:solidFill>
                  <a:srgbClr val="FF0000"/>
                </a:solidFill>
                <a:latin typeface="+mn-lt"/>
              </a:rPr>
            </a:br>
            <a:r>
              <a:rPr lang="en-IN" sz="2400" b="1" dirty="0">
                <a:solidFill>
                  <a:srgbClr val="FF0000"/>
                </a:solidFill>
                <a:latin typeface="+mn-lt"/>
              </a:rPr>
              <a:t>∣ A ∪ B ∪ C ∣ = ∣ A ∣ + ∣ B ∣ + ∣ C ∣ − ∣ A ∩ B ∣ − ∣ A ∩ C ∣ − ∣ B ∩ C ∣ + ∣ A ∩ B ∩ C ∣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5E84-74AB-4888-AAFA-EDB9AAD9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67663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3000" b="1" dirty="0">
                <a:solidFill>
                  <a:srgbClr val="0070C0"/>
                </a:solidFill>
              </a:rPr>
              <a:t>A large software development company employs 100 computer programmers. Of them, 45 are proficient in Java, 30 in C#, 20 in Python, 6 in C# and Java, 1 in Java and Python, 5 in C# and Python, and just 1 programmer is proficient in all three languages above. Determine the number of computer programmers that are not proficient in any of these three languages.</a:t>
            </a:r>
          </a:p>
          <a:p>
            <a:pPr marL="0" indent="0" algn="just">
              <a:buNone/>
            </a:pPr>
            <a:endParaRPr lang="en-IN" b="1" dirty="0"/>
          </a:p>
          <a:p>
            <a:pPr marL="0" indent="0" algn="just">
              <a:buNone/>
            </a:pPr>
            <a:r>
              <a:rPr lang="en-IN" sz="3800" b="1" dirty="0">
                <a:solidFill>
                  <a:srgbClr val="00B050"/>
                </a:solidFill>
              </a:rPr>
              <a:t>Solution</a:t>
            </a:r>
          </a:p>
          <a:p>
            <a:r>
              <a:rPr lang="en-IN" sz="3000" dirty="0"/>
              <a:t>Let U denote the set of all employed computer programmers and let J, C and P denote the set of programmers proficient in Java, C# and Python, respectively. Thus:</a:t>
            </a:r>
          </a:p>
          <a:p>
            <a:r>
              <a:rPr lang="en-IN" sz="3000" dirty="0"/>
              <a:t>|U| = 100, |J| = 45, |C| = 30, |P| = 20, |J ∩ C| = 6, |J ∩ P| = 1, |C ∩ P| = 5, |J ∩ C ∩ P| = 1</a:t>
            </a:r>
          </a:p>
          <a:p>
            <a:pPr marL="0" indent="0">
              <a:buNone/>
            </a:pPr>
            <a:r>
              <a:rPr lang="en-IN" dirty="0"/>
              <a:t>										Contd..</a:t>
            </a:r>
          </a:p>
          <a:p>
            <a:pPr marL="0" indent="0" algn="just">
              <a:buNone/>
            </a:pPr>
            <a:endParaRPr lang="en-IN" b="1" dirty="0"/>
          </a:p>
          <a:p>
            <a:pPr marL="0" indent="0" algn="just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442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E6144-3329-4752-883F-6E4AFBB1C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400" y="28852"/>
            <a:ext cx="3595965" cy="275634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A6198E-E14B-48B7-A063-4FC93E1950C9}"/>
              </a:ext>
            </a:extLst>
          </p:cNvPr>
          <p:cNvSpPr/>
          <p:nvPr/>
        </p:nvSpPr>
        <p:spPr>
          <a:xfrm>
            <a:off x="1210323" y="3175026"/>
            <a:ext cx="102152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|J ∪ C ∪ P|</a:t>
            </a:r>
            <a:endParaRPr lang="en-US" sz="2400" dirty="0">
              <a:solidFill>
                <a:srgbClr val="666666"/>
              </a:solidFill>
              <a:latin typeface="Open Sans"/>
            </a:endParaRPr>
          </a:p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= 39 + 5 +20 +4 +15 + 1</a:t>
            </a:r>
            <a:endParaRPr lang="en-US" sz="2400" dirty="0">
              <a:solidFill>
                <a:srgbClr val="666666"/>
              </a:solidFill>
              <a:latin typeface="Open Sans"/>
            </a:endParaRPr>
          </a:p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= 84</a:t>
            </a:r>
            <a:endParaRPr lang="en-US" sz="2400" dirty="0">
              <a:solidFill>
                <a:srgbClr val="666666"/>
              </a:solidFill>
              <a:latin typeface="Open Sans"/>
            </a:endParaRPr>
          </a:p>
          <a:p>
            <a:r>
              <a:rPr lang="en-US" sz="2400" dirty="0">
                <a:solidFill>
                  <a:srgbClr val="666666"/>
                </a:solidFill>
                <a:latin typeface="Open Sans"/>
              </a:rPr>
              <a:t>Now calculate the complement:</a:t>
            </a:r>
          </a:p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|(J ∪ C ∪ P)’ | = |U| – |J ∪ C ∪ P|</a:t>
            </a:r>
            <a:endParaRPr lang="en-US" sz="2400" dirty="0">
              <a:solidFill>
                <a:srgbClr val="666666"/>
              </a:solidFill>
              <a:latin typeface="Open Sans"/>
            </a:endParaRPr>
          </a:p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= 100 – 84</a:t>
            </a:r>
            <a:endParaRPr lang="en-US" sz="2400" dirty="0">
              <a:solidFill>
                <a:srgbClr val="666666"/>
              </a:solidFill>
              <a:latin typeface="Open Sans"/>
            </a:endParaRPr>
          </a:p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= 16           </a:t>
            </a:r>
            <a:endParaRPr lang="en-US" sz="2400" dirty="0">
              <a:solidFill>
                <a:srgbClr val="666666"/>
              </a:solidFill>
              <a:latin typeface="Open Sans"/>
            </a:endParaRPr>
          </a:p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16 programmers are not proficient in any of the three languages.</a:t>
            </a:r>
            <a:endParaRPr lang="en-US" sz="2400" b="0" i="0" dirty="0">
              <a:solidFill>
                <a:srgbClr val="666666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3557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132A-90B4-4A4B-9E24-3316DB85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777"/>
            <a:ext cx="10515600" cy="67470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Set Identities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9CA197-E806-4000-BE30-D037A5745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166" t="22598" r="41323" b="24360"/>
          <a:stretch/>
        </p:blipFill>
        <p:spPr>
          <a:xfrm>
            <a:off x="4953742" y="88777"/>
            <a:ext cx="4564276" cy="659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1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6308-B44A-4055-A76E-E0433D25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Methods to prove Set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259D3-A55F-479E-A6B5-21BF7ED3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1. By Venn Diagram</a:t>
            </a:r>
          </a:p>
          <a:p>
            <a:pPr marL="0" indent="0">
              <a:buNone/>
            </a:pPr>
            <a:r>
              <a:rPr lang="en-IN" dirty="0"/>
              <a:t>2. By proving subsets of each other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42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B7D93E-AEF5-4058-BDAF-A691F65C6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431" y="258694"/>
            <a:ext cx="5273335" cy="590051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6AEBA0-065D-42D8-85A4-5D5694C0FE53}"/>
              </a:ext>
            </a:extLst>
          </p:cNvPr>
          <p:cNvSpPr/>
          <p:nvPr/>
        </p:nvSpPr>
        <p:spPr>
          <a:xfrm>
            <a:off x="1411550" y="6419424"/>
            <a:ext cx="937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Ref: https://www.teachoo.com/7038/1350/De-Morgans-Law/category/Complement-of-set/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C13F6-7599-44A6-A8FF-A2B6B02ABCB0}"/>
              </a:ext>
            </a:extLst>
          </p:cNvPr>
          <p:cNvSpPr txBox="1"/>
          <p:nvPr/>
        </p:nvSpPr>
        <p:spPr>
          <a:xfrm>
            <a:off x="324034" y="267572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Example1 (By Venn Diagram)</a:t>
            </a:r>
            <a:endParaRPr lang="en-IN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10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3E962183-8759-4672-8A76-59385C5CE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84"/>
          <a:stretch/>
        </p:blipFill>
        <p:spPr>
          <a:xfrm rot="21402773">
            <a:off x="5030710" y="138235"/>
            <a:ext cx="4898251" cy="2669933"/>
          </a:xfrm>
        </p:spPr>
      </p:pic>
      <p:pic>
        <p:nvPicPr>
          <p:cNvPr id="3" name="Content Placeholder 21">
            <a:extLst>
              <a:ext uri="{FF2B5EF4-FFF2-40B4-BE49-F238E27FC236}">
                <a16:creationId xmlns:a16="http://schemas.microsoft.com/office/drawing/2014/main" id="{B8AC7939-5590-4BFE-82E6-CFD9EA873C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8"/>
          <a:stretch/>
        </p:blipFill>
        <p:spPr>
          <a:xfrm>
            <a:off x="5030709" y="3112542"/>
            <a:ext cx="4898251" cy="3582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14BC9C-DB23-4045-AA37-03ED256F63B9}"/>
              </a:ext>
            </a:extLst>
          </p:cNvPr>
          <p:cNvSpPr txBox="1"/>
          <p:nvPr/>
        </p:nvSpPr>
        <p:spPr>
          <a:xfrm>
            <a:off x="304060" y="308044"/>
            <a:ext cx="35310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Example1 (By proving  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subsets of each other)</a:t>
            </a:r>
          </a:p>
        </p:txBody>
      </p:sp>
    </p:spTree>
    <p:extLst>
      <p:ext uri="{BB962C8B-B14F-4D97-AF65-F5344CB8AC3E}">
        <p14:creationId xmlns:p14="http://schemas.microsoft.com/office/powerpoint/2010/main" val="68196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017E997-EA3B-4A1B-A627-E539DA52F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473" y="186431"/>
            <a:ext cx="6889071" cy="6090081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E83E7D2-735F-484F-8F34-B1CC91C3B710}"/>
              </a:ext>
            </a:extLst>
          </p:cNvPr>
          <p:cNvSpPr/>
          <p:nvPr/>
        </p:nvSpPr>
        <p:spPr>
          <a:xfrm>
            <a:off x="1411550" y="6419424"/>
            <a:ext cx="937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Ref: https://www.teachoo.com/7038/1350/De-Morgans-Law/category/Complement-of-set/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9C9C7-5C19-4ED9-934F-98683FEA5CDC}"/>
              </a:ext>
            </a:extLst>
          </p:cNvPr>
          <p:cNvSpPr txBox="1"/>
          <p:nvPr/>
        </p:nvSpPr>
        <p:spPr>
          <a:xfrm>
            <a:off x="410592" y="186431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Example2 (By Venn Diagram)</a:t>
            </a:r>
          </a:p>
        </p:txBody>
      </p:sp>
    </p:spTree>
    <p:extLst>
      <p:ext uri="{BB962C8B-B14F-4D97-AF65-F5344CB8AC3E}">
        <p14:creationId xmlns:p14="http://schemas.microsoft.com/office/powerpoint/2010/main" val="61673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C5DA2-7AA9-4F29-BE24-134CA7A8F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" b="53436"/>
          <a:stretch/>
        </p:blipFill>
        <p:spPr>
          <a:xfrm>
            <a:off x="5406506" y="236092"/>
            <a:ext cx="5280930" cy="3030891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620B6BB3-5272-4629-8F5C-57E5F1F2F4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" t="45184"/>
          <a:stretch/>
        </p:blipFill>
        <p:spPr>
          <a:xfrm>
            <a:off x="5479004" y="3355759"/>
            <a:ext cx="5280930" cy="356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A5309F-D38E-486C-9BC0-ECE663174B1C}"/>
              </a:ext>
            </a:extLst>
          </p:cNvPr>
          <p:cNvSpPr txBox="1"/>
          <p:nvPr/>
        </p:nvSpPr>
        <p:spPr>
          <a:xfrm>
            <a:off x="490491" y="356870"/>
            <a:ext cx="33002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Example2 (By proving  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subsets of each other</a:t>
            </a:r>
            <a:r>
              <a:rPr lang="en-IN" sz="18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68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C95FB0-7124-458B-915E-36DBFA701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967" y="60000"/>
            <a:ext cx="4989249" cy="61169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B565A5-AC78-4B34-9584-DE0A82E172CC}"/>
              </a:ext>
            </a:extLst>
          </p:cNvPr>
          <p:cNvSpPr/>
          <p:nvPr/>
        </p:nvSpPr>
        <p:spPr>
          <a:xfrm>
            <a:off x="466077" y="6211669"/>
            <a:ext cx="11319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Ref: https://www.teachoo.com/7035/1348/Proving-Distributive-law-of-sets-by-Venn-Diagram/category/Venn-Diagrams---Intersection/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05FDE-6F2A-4468-BC5D-85C50D21C85C}"/>
              </a:ext>
            </a:extLst>
          </p:cNvPr>
          <p:cNvSpPr txBox="1"/>
          <p:nvPr/>
        </p:nvSpPr>
        <p:spPr>
          <a:xfrm>
            <a:off x="250793" y="267199"/>
            <a:ext cx="21816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Example 4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8406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A7F268-6B54-44FB-A6DF-D43DC8545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152" t="15468" r="33321" b="67610"/>
          <a:stretch/>
        </p:blipFill>
        <p:spPr>
          <a:xfrm>
            <a:off x="2450235" y="337353"/>
            <a:ext cx="8353889" cy="31870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CED001-414B-48D1-8A5E-AAA8DCBBF9F6}"/>
              </a:ext>
            </a:extLst>
          </p:cNvPr>
          <p:cNvSpPr/>
          <p:nvPr/>
        </p:nvSpPr>
        <p:spPr>
          <a:xfrm>
            <a:off x="10986068" y="6078202"/>
            <a:ext cx="861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Contd..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932BC4B-B819-4A80-9BA6-D2026504E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52" t="32334" r="33321" b="52185"/>
          <a:stretch/>
        </p:blipFill>
        <p:spPr>
          <a:xfrm>
            <a:off x="2450235" y="3524435"/>
            <a:ext cx="8353889" cy="29157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B28C9-CCEF-452F-96E7-403715467BB8}"/>
              </a:ext>
            </a:extLst>
          </p:cNvPr>
          <p:cNvSpPr txBox="1"/>
          <p:nvPr/>
        </p:nvSpPr>
        <p:spPr>
          <a:xfrm>
            <a:off x="375081" y="337353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Example 5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6610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5306</TotalTime>
  <Words>990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Office Theme</vt:lpstr>
      <vt:lpstr>Discrete Mathematics BCSC0010</vt:lpstr>
      <vt:lpstr>Set Identities</vt:lpstr>
      <vt:lpstr>Methods to prove Set Equality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Example 6 Show that (A – B) ∩ (C – B) = (A ∩ C) – B </vt:lpstr>
      <vt:lpstr>PowerPoint Presentation</vt:lpstr>
      <vt:lpstr> Problem based on Principle of Inclusion Exclusion |A U B| = |A| + |B| - |A ⋂ B| </vt:lpstr>
      <vt:lpstr>PowerPoint Presentation</vt:lpstr>
      <vt:lpstr>Problem based on Principle of Inclusion Exclusion(for 3 sets) ∣ A ∪ B ∪ C ∣ = ∣ A ∣ + ∣ B ∣ + ∣ C ∣ − ∣ A ∩ B ∣ − ∣ A ∩ C ∣ − ∣ B ∩ C ∣ + ∣ A ∩ B ∩ C ∣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swati saxena</cp:lastModifiedBy>
  <cp:revision>426</cp:revision>
  <dcterms:created xsi:type="dcterms:W3CDTF">2020-06-10T06:17:29Z</dcterms:created>
  <dcterms:modified xsi:type="dcterms:W3CDTF">2023-01-30T09:46:15Z</dcterms:modified>
</cp:coreProperties>
</file>