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8042-D4C8-4F09-8A62-D4F5E3C69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B6766-76C3-4042-A914-E410B08C2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11FEA-A69C-4218-A568-E157666E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B273C-3569-4F2D-990B-68385E68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7E52-BBC5-4346-84DC-53629AD9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5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06F-E5D5-4212-9C14-9E0F4329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96DCA-0728-4A49-864C-69C5C9B73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7F813-B2E7-4991-AECD-1BBEC65A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F67F7-A889-471A-B10C-653BECF1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1574-283F-4C58-96F6-81D06F03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63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51309-24B5-49EC-95AB-ADB077E9B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0D63F-2E31-4D2E-A16B-A0242150C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CF3D-53FA-467C-BA73-B8B0B6C0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90F3A-CB8B-439F-A2DA-66EAD0DB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3631D-B883-4FCD-8DF4-F2662621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23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72D4-AAB2-47DF-B949-46571C8F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D251-E8F2-4FD2-887D-08807A377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C13EA-5580-4C9C-80ED-36461E02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A34A8-F21A-4084-8C44-77870662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9E69D-A7F4-4633-8ADC-BDE776D6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60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FF4D-5790-4B97-8A74-D3CE625E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0595B-E9D6-4E6C-94F5-E77590C46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70CA4-642D-41E2-8782-89695209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F45D7-43D4-4ED7-9720-FC4EFF97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EB44F-DA99-4B63-935B-986EF6A8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50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A6A1-9AD4-4165-B818-CE3FAECB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C3B6-9F2A-4CE9-9441-0D51CCE83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7DD0D-6060-4F05-9037-B10D7C8FE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B302E-F321-4F44-BED9-71CB5CAB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51C09-E248-45D9-AED9-DDF38A42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DACE1-8360-4089-9250-5DB0FF4E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63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6939-CEA5-4DE6-940A-6B8A2A39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BBFE8-9E6D-4745-AFB4-544C37A5E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83430-2B28-41F6-9B55-3C6A2931F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99683-E16A-4767-8008-07084939D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C46BD-E257-4960-8141-A587E3B0E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EFB9AA-A878-4D21-A517-67F59598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C0D9D-67A3-4D67-991B-59A8959D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31FF7-C899-48C4-8E18-49F0D64A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35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295F-F1D2-44A9-8D47-B50A99DC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B4119-DBC4-47F1-A1A5-A79F9788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32C45-CCDF-4E90-B7BB-2A767802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EAFDA-CC78-46A1-A3BE-6BB4975C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24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10F13-24A7-4490-9EBE-9561AA5C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83D07-3240-485F-9402-0E394D79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D2011-1CE5-4C12-BFA1-C4B1BCF6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13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47E3-803B-4AC8-A84A-2DFC7BA5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65DE-CC5A-4E92-9C9B-E9F3DB2A7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90379-3F3D-4752-BE2A-62D1FEDAC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9AED4-0782-4C78-B089-64E422C4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915E8-C3B0-467B-98D0-8C786439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AE03C-7DE6-4415-A021-11DD2BC8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96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ADB2-ADE3-446B-B781-F40F9BDB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94CEC-E9E2-4C7D-9160-1969B0F91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E37C0-BBB3-4BAF-8DEA-69F9CC164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E05F5-9DAD-4C7F-B57D-8A3E3EA2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4A4E-287F-4DD9-AC23-40425A08FAE8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439E2-56EE-4C6A-95FA-6511DFA4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40F3E-0059-4CE0-B154-114E7D59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0DF0-9EEF-46B6-82E2-824987744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21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A2123-0C00-4B48-89C5-B199DE355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1AB45-0083-4453-8FC6-604DD5E9F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A143C-8314-4C72-B496-00903474E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84A4E-287F-4DD9-AC23-40425A08FAE8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ED393-B5FD-4DCC-8EEE-DE6BEA880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16336-8B0C-436F-90D6-5F518C59D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A0DF0-9EEF-46B6-82E2-82498774498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6F8B8-2941-42CC-BAE1-11DA492C1618}"/>
              </a:ext>
            </a:extLst>
          </p:cNvPr>
          <p:cNvSpPr/>
          <p:nvPr userDrawn="1"/>
        </p:nvSpPr>
        <p:spPr>
          <a:xfrm>
            <a:off x="9842256" y="119063"/>
            <a:ext cx="2283069" cy="1204546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95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A9EE-0ED6-41CE-87DE-5A515BA1B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Discrete Mathematics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BCSC0010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E577F-17BE-4E04-BF05-23ABDD4A7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83352"/>
          </a:xfrm>
        </p:spPr>
        <p:txBody>
          <a:bodyPr>
            <a:normAutofit/>
          </a:bodyPr>
          <a:lstStyle/>
          <a:p>
            <a:r>
              <a:rPr lang="en-IN" sz="5200" dirty="0"/>
              <a:t>Module 1</a:t>
            </a:r>
          </a:p>
          <a:p>
            <a:endParaRPr lang="en-IN" sz="5400" dirty="0"/>
          </a:p>
          <a:p>
            <a:r>
              <a:rPr lang="en-IN" sz="5400" dirty="0"/>
              <a:t>Sets(Lecture 4)</a:t>
            </a:r>
          </a:p>
          <a:p>
            <a:endParaRPr lang="en-IN" sz="5200" dirty="0"/>
          </a:p>
        </p:txBody>
      </p:sp>
    </p:spTree>
    <p:extLst>
      <p:ext uri="{BB962C8B-B14F-4D97-AF65-F5344CB8AC3E}">
        <p14:creationId xmlns:p14="http://schemas.microsoft.com/office/powerpoint/2010/main" val="378002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D506-6DAE-4F7B-94CE-12EFC2A4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Next Topic..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A555-C729-4853-9AFD-9CC0D3596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12546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5BED-B766-4AD5-BCA6-1877E23D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Cardinality of a Union of two finite 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sets A and B</a:t>
            </a:r>
            <a:br>
              <a:rPr lang="en-IN" b="1" dirty="0">
                <a:solidFill>
                  <a:srgbClr val="FF0000"/>
                </a:solidFill>
                <a:latin typeface="+mn-lt"/>
              </a:rPr>
            </a:b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E54C-3D0D-4500-A7F5-B02F3E834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8395"/>
            <a:ext cx="10515600" cy="4028567"/>
          </a:xfrm>
        </p:spPr>
        <p:txBody>
          <a:bodyPr>
            <a:normAutofit/>
          </a:bodyPr>
          <a:lstStyle/>
          <a:p>
            <a:r>
              <a:rPr lang="pt-BR" sz="3600" dirty="0"/>
              <a:t>|A U B| = |A| + |B| - |A </a:t>
            </a:r>
            <a:r>
              <a:rPr lang="en-IN" sz="3600" dirty="0"/>
              <a:t>⋂</a:t>
            </a:r>
            <a:r>
              <a:rPr lang="pt-BR" sz="3600" dirty="0"/>
              <a:t> B|</a:t>
            </a:r>
          </a:p>
          <a:p>
            <a:endParaRPr lang="pt-BR" sz="3600" dirty="0"/>
          </a:p>
          <a:p>
            <a:endParaRPr lang="pt-BR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B86F4D-0864-49AD-838E-330F2ACCD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54" t="25247" r="51376" b="56947"/>
          <a:stretch/>
        </p:blipFill>
        <p:spPr>
          <a:xfrm>
            <a:off x="2681056" y="3533313"/>
            <a:ext cx="7057748" cy="3067892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CF0F7ED-1DE3-4FF2-A580-589D066AB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54" t="21398" r="51376" b="74753"/>
          <a:stretch/>
        </p:blipFill>
        <p:spPr>
          <a:xfrm>
            <a:off x="2681056" y="2870199"/>
            <a:ext cx="7057748" cy="66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EEC1-242A-4953-9845-1FE0186A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Cardinality of a Union of three finite 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sets A,B and C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1E5B0-F08B-4413-9F28-7625780D5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60" t="38576" r="59435" b="33784"/>
          <a:stretch/>
        </p:blipFill>
        <p:spPr>
          <a:xfrm>
            <a:off x="2618912" y="1690688"/>
            <a:ext cx="6098960" cy="501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6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FAF5-73E0-4567-88AF-D67AB8BE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Cardinality of a Union of three finite 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sets A,B and C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D85E0-9F72-4059-9AC9-4AA1DB98FE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76" t="38575" r="47738" b="32700"/>
          <a:stretch/>
        </p:blipFill>
        <p:spPr>
          <a:xfrm>
            <a:off x="1420428" y="1555105"/>
            <a:ext cx="7093257" cy="468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5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5AD5-B76B-4A87-924F-D1E60874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Cardinality of a Union of three finite 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sets A,B and C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EFDBDD-811E-4175-AF8D-91807D327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262" t="38575" r="34734" b="32700"/>
          <a:stretch/>
        </p:blipFill>
        <p:spPr>
          <a:xfrm>
            <a:off x="3329127" y="2361685"/>
            <a:ext cx="5752730" cy="4161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255795-D59B-4064-B8D5-2CF364581146}"/>
              </a:ext>
            </a:extLst>
          </p:cNvPr>
          <p:cNvSpPr txBox="1"/>
          <p:nvPr/>
        </p:nvSpPr>
        <p:spPr>
          <a:xfrm>
            <a:off x="319596" y="1850968"/>
            <a:ext cx="1155872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+mn-lt"/>
              </a:rPr>
              <a:t>∣ A ∪ B ∪ C ∣ = ∣ A ∣ + ∣ B ∣ + ∣ C ∣ − ∣ A ∩ B ∣ − ∣ A ∩ C ∣ − ∣ B ∩ C ∣ + ∣ A ∩ B ∩ C ∣ 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80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AA0E-DF6E-4879-A845-765FA9F5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Principle of Inclusion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CD038-D0D5-4297-9406-0FC92227E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2 sets, </a:t>
            </a:r>
            <a:r>
              <a:rPr lang="pt-BR" sz="2800" dirty="0">
                <a:solidFill>
                  <a:srgbClr val="FF0000"/>
                </a:solidFill>
              </a:rPr>
              <a:t>|A U B| = |A| + |B| - |A </a:t>
            </a:r>
            <a:r>
              <a:rPr lang="en-IN" sz="2800" dirty="0">
                <a:solidFill>
                  <a:srgbClr val="FF0000"/>
                </a:solidFill>
              </a:rPr>
              <a:t>⋂</a:t>
            </a:r>
            <a:r>
              <a:rPr lang="pt-BR" sz="2800" dirty="0">
                <a:solidFill>
                  <a:srgbClr val="FF0000"/>
                </a:solidFill>
              </a:rPr>
              <a:t> B|</a:t>
            </a:r>
          </a:p>
          <a:p>
            <a:r>
              <a:rPr lang="en-IN" dirty="0"/>
              <a:t>For 3 sets, </a:t>
            </a:r>
            <a:r>
              <a:rPr lang="en-IN" sz="2800" dirty="0">
                <a:solidFill>
                  <a:srgbClr val="0070C0"/>
                </a:solidFill>
                <a:latin typeface="+mn-lt"/>
              </a:rPr>
              <a:t>∣ A ∪ B ∪ C ∣ = ∣ A ∣ + ∣ B ∣ + ∣ C ∣ − ∣ A ∩ B ∣ − ∣ A ∩ C ∣ − ∣ B ∩ C ∣ + ∣ A ∩ B ∩ C ∣ </a:t>
            </a:r>
            <a:br>
              <a:rPr lang="en-IN" dirty="0"/>
            </a:br>
            <a:endParaRPr lang="en-IN" dirty="0"/>
          </a:p>
          <a:p>
            <a:r>
              <a:rPr lang="en-IN" dirty="0"/>
              <a:t>For n sets,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D0E94-E568-4F48-AFB8-E24719B89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28" t="51392" r="29150" b="37475"/>
          <a:stretch/>
        </p:blipFill>
        <p:spPr>
          <a:xfrm>
            <a:off x="2796466" y="3524434"/>
            <a:ext cx="8442664" cy="216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9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36B6-F1E3-4C53-B085-CA646BA8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691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3600" b="1" dirty="0">
                <a:solidFill>
                  <a:srgbClr val="FF0000"/>
                </a:solidFill>
                <a:latin typeface="+mn-lt"/>
              </a:rPr>
              <a:t>Problem based on Principle of Inclusion Exclusion</a:t>
            </a:r>
            <a:br>
              <a:rPr lang="en-IN" sz="3600" b="1" dirty="0">
                <a:solidFill>
                  <a:srgbClr val="FF0000"/>
                </a:solidFill>
                <a:latin typeface="+mn-lt"/>
              </a:rPr>
            </a:br>
            <a:r>
              <a:rPr lang="pt-BR" sz="3600" b="1" dirty="0">
                <a:solidFill>
                  <a:srgbClr val="FF0000"/>
                </a:solidFill>
                <a:latin typeface="+mn-lt"/>
              </a:rPr>
              <a:t>|A U B| = |A| + |B| - |A </a:t>
            </a:r>
            <a:r>
              <a:rPr lang="en-IN" sz="3600" b="1" dirty="0">
                <a:solidFill>
                  <a:srgbClr val="FF0000"/>
                </a:solidFill>
                <a:latin typeface="+mn-lt"/>
              </a:rPr>
              <a:t>⋂</a:t>
            </a:r>
            <a:r>
              <a:rPr lang="pt-BR" sz="3600" b="1" dirty="0">
                <a:solidFill>
                  <a:srgbClr val="FF0000"/>
                </a:solidFill>
                <a:latin typeface="+mn-lt"/>
              </a:rPr>
              <a:t> B|</a:t>
            </a:r>
            <a:br>
              <a:rPr lang="pt-BR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01BEB-F7BC-4496-88E8-183D61DB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942468" cy="528221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  <a:latin typeface="Open Sans"/>
              </a:rPr>
              <a:t>Among 50 patients admitted to a hospital, 25 are diagnosed with pneumonia, 30 with bronchitis, and 10 with both pneumonia and bronchitis. Determine: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  <a:latin typeface="Open Sans"/>
              </a:rPr>
              <a:t>(a) The number of patients diagnosed with pneumonia or bronchitis (or both).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  <a:latin typeface="Open Sans"/>
              </a:rPr>
              <a:t>(b) The number of patients not diagnosed with pneumonia or bronchitis.</a:t>
            </a:r>
          </a:p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  <a:latin typeface="Open Sans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Solution</a:t>
            </a:r>
          </a:p>
          <a:p>
            <a:r>
              <a:rPr lang="en-US" dirty="0"/>
              <a:t>Let U denote the entire set of patients. Let P and B denote the set of patients diagnosed with pneumonia and bronchitis respectively. Thus:</a:t>
            </a:r>
          </a:p>
          <a:p>
            <a:r>
              <a:rPr lang="en-US" dirty="0"/>
              <a:t>|U| = 50, |P| = 25, |B| = 30, |P ∩ B| = 10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										Contd..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F29D0A-4607-4900-BBE5-9DD9121022C0}"/>
              </a:ext>
            </a:extLst>
          </p:cNvPr>
          <p:cNvSpPr/>
          <p:nvPr/>
        </p:nvSpPr>
        <p:spPr>
          <a:xfrm>
            <a:off x="3048000" y="24133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0" i="0" dirty="0">
              <a:solidFill>
                <a:srgbClr val="666666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770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2C2C83A-BDD9-469C-B263-2810241F638E}"/>
              </a:ext>
            </a:extLst>
          </p:cNvPr>
          <p:cNvSpPr/>
          <p:nvPr/>
        </p:nvSpPr>
        <p:spPr>
          <a:xfrm>
            <a:off x="503068" y="181957"/>
            <a:ext cx="1118586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  <a:latin typeface="Open Sans"/>
              </a:rPr>
              <a:t>(a) By Venn Dig., </a:t>
            </a:r>
          </a:p>
          <a:p>
            <a:r>
              <a:rPr lang="en-US" sz="3200" b="1" dirty="0">
                <a:solidFill>
                  <a:srgbClr val="3366FF"/>
                </a:solidFill>
                <a:latin typeface="Open Sans"/>
              </a:rPr>
              <a:t>|P ∪ B| = 15 + 10 + 20= 45</a:t>
            </a:r>
            <a:endParaRPr lang="en-US" sz="3200" dirty="0">
              <a:solidFill>
                <a:srgbClr val="666666"/>
              </a:solidFill>
              <a:latin typeface="Open Sans"/>
            </a:endParaRPr>
          </a:p>
          <a:p>
            <a:r>
              <a:rPr lang="en-US" sz="3200" b="1" dirty="0">
                <a:solidFill>
                  <a:srgbClr val="3366FF"/>
                </a:solidFill>
                <a:latin typeface="Open Sans"/>
              </a:rPr>
              <a:t>Thus 45 patients are diagnosed with pneumonia or bronchitis.</a:t>
            </a:r>
          </a:p>
          <a:p>
            <a:endParaRPr lang="en-US" sz="3200" b="1" i="0" dirty="0">
              <a:solidFill>
                <a:srgbClr val="3366FF"/>
              </a:solidFill>
              <a:effectLst/>
              <a:latin typeface="Open Sans"/>
            </a:endParaRPr>
          </a:p>
          <a:p>
            <a:r>
              <a:rPr lang="en-IN" sz="3200" b="1" dirty="0"/>
              <a:t>By using formula,</a:t>
            </a:r>
          </a:p>
          <a:p>
            <a:r>
              <a:rPr lang="en-IN" sz="3200" b="1" dirty="0"/>
              <a:t>|P ∪ B| = |P| + |B| – |P ∪ B|</a:t>
            </a:r>
            <a:endParaRPr lang="en-IN" sz="3200" dirty="0"/>
          </a:p>
          <a:p>
            <a:r>
              <a:rPr lang="en-IN" sz="3200" b="1" dirty="0"/>
              <a:t>               = (25 + 30) – (10) = 45</a:t>
            </a:r>
            <a:endParaRPr lang="en-IN" sz="3200" dirty="0"/>
          </a:p>
          <a:p>
            <a:r>
              <a:rPr lang="en-IN" sz="3200" b="1" dirty="0"/>
              <a:t>Thus 45 patients are diagnosed with pneumonia or bronchitis.</a:t>
            </a:r>
          </a:p>
          <a:p>
            <a:endParaRPr lang="en-IN" sz="3200" b="1" dirty="0"/>
          </a:p>
          <a:p>
            <a:r>
              <a:rPr lang="en-US" sz="3200" b="1" dirty="0">
                <a:solidFill>
                  <a:srgbClr val="0070C0"/>
                </a:solidFill>
              </a:rPr>
              <a:t>(b) |(P ∪ B)’|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= 50 – 45 = 5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5 patients are not diagnosed with pneumonia or bronchitis.</a:t>
            </a:r>
            <a:endParaRPr lang="en-US" sz="2000" b="0" i="0" dirty="0">
              <a:solidFill>
                <a:srgbClr val="666666"/>
              </a:solidFill>
              <a:effectLst/>
              <a:latin typeface="Open Sans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DA0A322-04E6-4F29-BC75-E9918CB81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3018" y="1914403"/>
            <a:ext cx="3300490" cy="210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18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D00E-3257-43B7-A485-5414BE10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Give a formula for the number of </a:t>
            </a:r>
            <a:br>
              <a:rPr lang="en-US" b="1" dirty="0"/>
            </a:br>
            <a:r>
              <a:rPr lang="en-US" b="1" dirty="0"/>
              <a:t>elements in the union of four sets.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A910-4AB9-4A28-9D22-B06AA416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7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486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Office Theme</vt:lpstr>
      <vt:lpstr>Discrete Mathematics BCSC0010</vt:lpstr>
      <vt:lpstr> Cardinality of a Union of two finite  sets A and B </vt:lpstr>
      <vt:lpstr>Cardinality of a Union of three finite  sets A,B and C</vt:lpstr>
      <vt:lpstr>Cardinality of a Union of three finite  sets A,B and C</vt:lpstr>
      <vt:lpstr>Cardinality of a Union of three finite  sets A,B and C</vt:lpstr>
      <vt:lpstr>Principle of Inclusion Exclusion</vt:lpstr>
      <vt:lpstr> Problem based on Principle of Inclusion Exclusion |A U B| = |A| + |B| - |A ⋂ B| </vt:lpstr>
      <vt:lpstr>PowerPoint Presentation</vt:lpstr>
      <vt:lpstr>Give a formula for the number of  elements in the union of four sets.</vt:lpstr>
      <vt:lpstr>Next Topic..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swati saxena</cp:lastModifiedBy>
  <cp:revision>3</cp:revision>
  <dcterms:created xsi:type="dcterms:W3CDTF">2020-07-08T06:00:20Z</dcterms:created>
  <dcterms:modified xsi:type="dcterms:W3CDTF">2023-01-31T13:12:27Z</dcterms:modified>
</cp:coreProperties>
</file>