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282" r:id="rId3"/>
    <p:sldId id="307" r:id="rId4"/>
    <p:sldId id="285" r:id="rId5"/>
    <p:sldId id="308" r:id="rId6"/>
    <p:sldId id="286" r:id="rId7"/>
    <p:sldId id="287" r:id="rId8"/>
    <p:sldId id="313" r:id="rId9"/>
    <p:sldId id="288" r:id="rId10"/>
    <p:sldId id="289" r:id="rId11"/>
    <p:sldId id="290" r:id="rId12"/>
    <p:sldId id="309" r:id="rId13"/>
    <p:sldId id="291" r:id="rId14"/>
    <p:sldId id="292" r:id="rId15"/>
    <p:sldId id="310" r:id="rId16"/>
    <p:sldId id="293" r:id="rId17"/>
    <p:sldId id="295" r:id="rId18"/>
    <p:sldId id="311" r:id="rId19"/>
    <p:sldId id="298" r:id="rId20"/>
    <p:sldId id="299" r:id="rId21"/>
    <p:sldId id="300" r:id="rId22"/>
    <p:sldId id="294" r:id="rId23"/>
    <p:sldId id="296" r:id="rId24"/>
    <p:sldId id="303" r:id="rId25"/>
    <p:sldId id="304" r:id="rId26"/>
    <p:sldId id="305" r:id="rId27"/>
    <p:sldId id="31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CA48-4D4F-4F96-B869-503F9B6F0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7C23C-9F9F-4804-8CA8-906AE4AE4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E6927-56E8-409B-B380-9D53F7DD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4A93-02AE-45FF-9724-CCA92FBA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4C0B8-C02D-456D-8BDB-92D78C48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C3EB3-97B8-4CDC-A108-0AD7E0BDE6E1}"/>
              </a:ext>
            </a:extLst>
          </p:cNvPr>
          <p:cNvSpPr/>
          <p:nvPr userDrawn="1"/>
        </p:nvSpPr>
        <p:spPr>
          <a:xfrm>
            <a:off x="9486900" y="114301"/>
            <a:ext cx="2576146" cy="1219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50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4764-9790-46F3-8B48-5F11ADEC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E33C5-40D5-496A-B774-1D12E5152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B64C-7C21-4846-8D70-5B9EBE4A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E1EAE-B2B3-4A07-91BB-F488D8A8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6C4F-2B26-4913-BDF2-D1E2DD16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9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6699D-08B4-416B-9123-EA8BBEAD1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21323-0229-4B29-9078-2251D2108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502AF-12AC-4CB1-8E4D-6F6BC4FD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CFF4-2867-45C9-9261-357CAE71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8EA01-0446-4C79-AB06-104B04A7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38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454C-C927-489F-8702-8C17AC93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E81E-5B1A-4369-836F-DD44A7D8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19EC-6667-4883-B295-3626487A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E8362-2177-4CE4-AB99-6C472945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8563E-9223-4AAE-95A5-133904FF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2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1B7C-C156-4F0F-9B89-30EA7888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4F86-B128-43C4-9DFA-A8B61A8D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1D500-0E33-4068-A06A-DF80A159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9899-099E-424E-BA2F-286D8A04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DF50E-44A2-4168-B66B-013FA1AD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7AA5-6613-421C-9015-0BDFD8A1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5106-7270-4CB5-B311-2B5130C0A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8E471-D4BC-4613-9B9B-07142BFCD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83D42-A6A4-47D1-BDB2-10BD38F7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306DC-80B1-431F-9274-9AD85EAB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752AC-1CD1-4480-87CF-0D487424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21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54F6-579A-4883-A6A1-C78D5BD9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87D1-51CD-43AF-B966-69FCA297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52FC4-8B1B-4E09-B51A-4493FDF90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36151-E461-4215-B404-C29A7F3F1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AFDC6-5B9C-42F0-9923-FEC973F93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51F74-FE1A-4855-90C3-9C43F108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99EFC-19C1-4415-A205-4173089D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6B8B0-0AF7-4C0C-900E-543BF610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50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7659-EF74-4E90-AEDC-786D0350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0C633-BE99-4CE4-A9FE-71E3B43F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97C69-23A1-4A48-9B55-FC43BDD8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49326-E098-4E0A-ABA8-A6B544E7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5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D9356-A1FA-4A4B-AD94-28CEA3D3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6842E-184D-437B-9E68-B73C5578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ECDBC-9151-4AED-8E1D-D076E3E1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B4ED-444F-4EC1-A462-AFB3EBBC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54C9A-AED9-44B3-A72A-996B2785B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8CCFC-4CE2-4402-8B65-87B19C6D1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BAD0B-C3CC-4462-8401-131C59D1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97C41-4779-4568-BF34-01CA70C6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8C895-953D-47FC-9945-A68E3ECB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56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E37B-EC1B-44EA-9068-EAEE222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1B5E0-62CB-4E6B-BF05-79A5C0213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9174E-AE3B-4A8B-B15F-93C91F68F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1C9E7-3AAD-40A7-B89E-5E92D759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E1AC7-CD2A-46E8-A0BC-5CCE5376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474A5-F3D5-485C-BBE1-F009A622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5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D257B-41A3-44A8-8733-9BD8A9E2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EF41F-7472-4E1A-B6E6-6589FA484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9362-D603-4291-96AB-3B6FEB7B7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7469-F65E-4028-AFC4-3B0435E301CA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6579-9564-4EC9-926E-786A7B5A6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E057E-3D1D-4C7A-B4C9-9CC324DD0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4B81EF-ADC0-434C-8F8D-75162989A094}"/>
              </a:ext>
            </a:extLst>
          </p:cNvPr>
          <p:cNvSpPr/>
          <p:nvPr userDrawn="1"/>
        </p:nvSpPr>
        <p:spPr>
          <a:xfrm>
            <a:off x="8610600" y="333375"/>
            <a:ext cx="2743200" cy="131286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95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6D53-4322-4971-8663-8C341542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8300"/>
            <a:ext cx="10515600" cy="2190749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latin typeface="+mn-lt"/>
              </a:rPr>
              <a:t>Discrete Mathematics</a:t>
            </a:r>
            <a:br>
              <a:rPr lang="en-IN" sz="6600" b="1" dirty="0">
                <a:latin typeface="+mn-lt"/>
              </a:rPr>
            </a:br>
            <a:r>
              <a:rPr lang="en-IN" sz="6600" b="1" dirty="0">
                <a:latin typeface="+mn-lt"/>
              </a:rPr>
              <a:t>BCSC0010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A120E-8782-4BDB-9D94-C00E649FB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3714749"/>
            <a:ext cx="10515600" cy="2867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200" dirty="0"/>
              <a:t>                                </a:t>
            </a:r>
            <a:r>
              <a:rPr lang="en-IN" sz="4800" dirty="0"/>
              <a:t>Module 1</a:t>
            </a:r>
          </a:p>
          <a:p>
            <a:endParaRPr lang="en-IN" sz="4800" dirty="0"/>
          </a:p>
          <a:p>
            <a:pPr marL="0" indent="0">
              <a:buNone/>
            </a:pPr>
            <a:r>
              <a:rPr lang="en-IN" sz="4800" dirty="0"/>
              <a:t>                        Sets(Lecture2)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79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7832-542F-4293-B3C7-6CDF6768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D56A-1F58-4F0D-82B7-A37968D92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087"/>
            <a:ext cx="10515600" cy="4223876"/>
          </a:xfrm>
        </p:spPr>
        <p:txBody>
          <a:bodyPr/>
          <a:lstStyle/>
          <a:p>
            <a:r>
              <a:rPr lang="en-US" sz="4000" dirty="0"/>
              <a:t>Union</a:t>
            </a:r>
          </a:p>
          <a:p>
            <a:r>
              <a:rPr lang="en-US" sz="4000" dirty="0"/>
              <a:t>Intersection</a:t>
            </a:r>
          </a:p>
          <a:p>
            <a:r>
              <a:rPr lang="en-US" sz="4000" dirty="0"/>
              <a:t>Difference</a:t>
            </a:r>
          </a:p>
          <a:p>
            <a:r>
              <a:rPr lang="en-US" sz="4000" dirty="0"/>
              <a:t>Complement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19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9956-5D4A-4F6F-9C10-82737FC5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Union of Sets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D3E3-29AD-4DA4-8F64-E1AD5D6B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9"/>
            <a:ext cx="10515600" cy="46855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4000" dirty="0"/>
              <a:t>Let A and B be sets</a:t>
            </a:r>
          </a:p>
          <a:p>
            <a:pPr marL="0" indent="0" algn="just">
              <a:buNone/>
            </a:pPr>
            <a:endParaRPr lang="en-US" sz="4000" dirty="0"/>
          </a:p>
          <a:p>
            <a:pPr algn="just"/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union</a:t>
            </a:r>
            <a:r>
              <a:rPr lang="en-US" sz="4000" dirty="0"/>
              <a:t> of the sets A and B is the set that contains those elements that are either in A or in B, or in both</a:t>
            </a:r>
          </a:p>
          <a:p>
            <a:pPr marL="0" indent="0" algn="just">
              <a:buNone/>
            </a:pPr>
            <a:endParaRPr lang="en-US" sz="4000" dirty="0"/>
          </a:p>
          <a:p>
            <a:pPr algn="just"/>
            <a:r>
              <a:rPr lang="en-US" sz="4000" dirty="0"/>
              <a:t> It is denoted by A U B</a:t>
            </a:r>
          </a:p>
          <a:p>
            <a:pPr marL="0" indent="0" algn="just">
              <a:buNone/>
            </a:pPr>
            <a:endParaRPr lang="en-US" sz="4000" dirty="0"/>
          </a:p>
          <a:p>
            <a:pPr algn="just"/>
            <a:r>
              <a:rPr lang="pt-BR" sz="4000" dirty="0"/>
              <a:t>AUB = {x | x </a:t>
            </a:r>
            <a:r>
              <a:rPr lang="en-IN" sz="4000" dirty="0"/>
              <a:t>∈</a:t>
            </a:r>
            <a:r>
              <a:rPr lang="pt-BR" sz="4000" dirty="0"/>
              <a:t> A or x </a:t>
            </a:r>
            <a:r>
              <a:rPr lang="en-IN" sz="4000" dirty="0"/>
              <a:t>∈</a:t>
            </a:r>
            <a:r>
              <a:rPr lang="pt-BR" sz="4000" dirty="0"/>
              <a:t> B}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8718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A1ED-8E0D-4044-A7D3-C4AE8270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Union of Sets (Examples)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FEA4-D9B4-4760-BD6B-CA7BB6353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A = {1, 3, 5, 7} and B = {1, 2, 4, 6, 7} </a:t>
            </a:r>
          </a:p>
          <a:p>
            <a:r>
              <a:rPr lang="en-US" sz="3600" dirty="0"/>
              <a:t>Then A ∪ B = {1, 2, 3, 4, 5, 6, 7}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The union of the sets {I, 3, 5} and {I, 2, 3} </a:t>
            </a:r>
          </a:p>
          <a:p>
            <a:r>
              <a:rPr lang="en-US" sz="3600" dirty="0"/>
              <a:t> {I, 3, 5} U {I, 2, 3} = {I, 2, 3, 5}</a:t>
            </a:r>
            <a:endParaRPr lang="en-IN" sz="3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54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09B0-3B5C-4C74-B493-DD5C84C1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Union of Sets 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(Graphical Representation)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3681DA-C524-4C86-B1CC-4280CA722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22" y="1924428"/>
            <a:ext cx="5195610" cy="4299242"/>
          </a:xfrm>
        </p:spPr>
      </p:pic>
    </p:spTree>
    <p:extLst>
      <p:ext uri="{BB962C8B-B14F-4D97-AF65-F5344CB8AC3E}">
        <p14:creationId xmlns:p14="http://schemas.microsoft.com/office/powerpoint/2010/main" val="65740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2C2A-AF52-444E-8FAC-D1727941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Intersection of Sets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E47E2-C19F-42B8-BC2F-F547FC424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63224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4000" dirty="0"/>
              <a:t>Let A and B be sets</a:t>
            </a:r>
          </a:p>
          <a:p>
            <a:pPr marL="0" indent="0" algn="just">
              <a:buNone/>
            </a:pPr>
            <a:endParaRPr lang="en-US" sz="4000" dirty="0"/>
          </a:p>
          <a:p>
            <a:pPr algn="just"/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intersection</a:t>
            </a:r>
            <a:r>
              <a:rPr lang="en-US" sz="4000" dirty="0"/>
              <a:t> of the sets A and B is the set containing those elements in both A and B</a:t>
            </a:r>
          </a:p>
          <a:p>
            <a:pPr marL="0" indent="0" algn="just">
              <a:buNone/>
            </a:pPr>
            <a:endParaRPr lang="en-US" sz="4000" dirty="0"/>
          </a:p>
          <a:p>
            <a:pPr algn="just"/>
            <a:r>
              <a:rPr lang="en-US" sz="4000" dirty="0"/>
              <a:t>It is denoted by </a:t>
            </a:r>
            <a:r>
              <a:rPr lang="en-IN" sz="4000" dirty="0"/>
              <a:t> A⋂B</a:t>
            </a:r>
            <a:r>
              <a:rPr lang="en-US" sz="4000" dirty="0"/>
              <a:t> </a:t>
            </a:r>
          </a:p>
          <a:p>
            <a:pPr marL="0" indent="0" algn="just">
              <a:buNone/>
            </a:pPr>
            <a:endParaRPr lang="en-US" sz="4000" dirty="0"/>
          </a:p>
          <a:p>
            <a:pPr algn="just"/>
            <a:r>
              <a:rPr lang="en-IN" sz="4000" dirty="0"/>
              <a:t>A⋂B = {x | x ∈ A and x ∈ B}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0204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B6AE-1190-487D-AC72-494BCD93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Intersection of Sets (</a:t>
            </a:r>
            <a:r>
              <a:rPr lang="en-IN" b="1" dirty="0">
                <a:solidFill>
                  <a:srgbClr val="FF0000"/>
                </a:solidFill>
                <a:latin typeface="+mn-lt"/>
              </a:rPr>
              <a:t>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B4EC-434C-4542-8BA7-8B78077C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0135"/>
            <a:ext cx="10515600" cy="3646827"/>
          </a:xfrm>
        </p:spPr>
        <p:txBody>
          <a:bodyPr/>
          <a:lstStyle/>
          <a:p>
            <a:r>
              <a:rPr lang="en-US" sz="4000" dirty="0"/>
              <a:t>The intersection of the sets {l, 3, 5} and {l, 2, 3}</a:t>
            </a:r>
          </a:p>
          <a:p>
            <a:r>
              <a:rPr lang="en-US" sz="4000" dirty="0"/>
              <a:t>{l, 3, 5} </a:t>
            </a:r>
            <a:r>
              <a:rPr lang="en-IN" sz="4000" dirty="0"/>
              <a:t>⋂</a:t>
            </a:r>
            <a:r>
              <a:rPr lang="en-US" sz="4000" dirty="0"/>
              <a:t> {l, 2, 3} = {l,3}</a:t>
            </a:r>
            <a:endParaRPr lang="en-IN" sz="4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9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90F9-26C1-41DE-9E2E-B8E96141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91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Intersection of Sets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767DF1-FDAF-4265-B4B4-39DBABF28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760" y="1800642"/>
            <a:ext cx="5603197" cy="4815971"/>
          </a:xfrm>
        </p:spPr>
      </p:pic>
    </p:spTree>
    <p:extLst>
      <p:ext uri="{BB962C8B-B14F-4D97-AF65-F5344CB8AC3E}">
        <p14:creationId xmlns:p14="http://schemas.microsoft.com/office/powerpoint/2010/main" val="42877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0F0F-0C6F-449D-9FC3-55624F2F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Difference of Sets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43FA-A543-47EF-90E5-FA7B5467E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1"/>
            <a:ext cx="10515600" cy="462337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600" dirty="0"/>
              <a:t>Let A and B be two sets 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The </a:t>
            </a:r>
            <a:r>
              <a:rPr lang="en-US" sz="3600" dirty="0">
                <a:solidFill>
                  <a:srgbClr val="FF0000"/>
                </a:solidFill>
              </a:rPr>
              <a:t>difference </a:t>
            </a:r>
            <a:r>
              <a:rPr lang="en-US" sz="3600" dirty="0"/>
              <a:t>of A and B is the set containing those elements that are in A but not in B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It is denoted by </a:t>
            </a:r>
            <a:r>
              <a:rPr lang="en-US" sz="3600" dirty="0">
                <a:solidFill>
                  <a:srgbClr val="FF0000"/>
                </a:solidFill>
              </a:rPr>
              <a:t>A - B</a:t>
            </a:r>
            <a:endParaRPr lang="en-US" sz="3600" dirty="0"/>
          </a:p>
          <a:p>
            <a:pPr marL="0" indent="0" algn="just">
              <a:buNone/>
            </a:pPr>
            <a:endParaRPr lang="en-US" sz="3600" dirty="0"/>
          </a:p>
          <a:p>
            <a:pPr algn="just"/>
            <a:r>
              <a:rPr lang="en-IN" sz="3600" dirty="0"/>
              <a:t>A - B = {x | x ∈ A and x ∉ B}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6799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2D76-C8E1-4978-98F6-60E1357D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Difference of Sets (Examples)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08D2-4496-4CAF-BD5A-E7F7FE0D8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4800" dirty="0"/>
              <a:t>{1, 3, 5} - {1, 2, 3} = {5}</a:t>
            </a:r>
          </a:p>
          <a:p>
            <a:pPr marL="0" indent="0">
              <a:buNone/>
            </a:pPr>
            <a:endParaRPr lang="en-US" sz="4800" dirty="0"/>
          </a:p>
          <a:p>
            <a:r>
              <a:rPr lang="en-US" sz="4800" dirty="0"/>
              <a:t>{ 1, 2, 3} - {1, 3, 5}= {2} </a:t>
            </a:r>
            <a:endParaRPr lang="en-IN" sz="4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9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AC3B-529F-46D5-9314-70AAE1A5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16" y="382880"/>
            <a:ext cx="10515600" cy="93989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Complement of a set 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67EEA-5510-412E-8E61-C4C1F0391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470"/>
                <a:ext cx="10515600" cy="5140171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sz="3600" dirty="0"/>
                  <a:t>Let U be the universal set. </a:t>
                </a:r>
              </a:p>
              <a:p>
                <a:pPr marL="0" indent="0" algn="just">
                  <a:buNone/>
                </a:pPr>
                <a:endParaRPr lang="en-US" sz="3600" dirty="0"/>
              </a:p>
              <a:p>
                <a:pPr algn="just"/>
                <a:r>
                  <a:rPr lang="en-US" sz="3600" dirty="0"/>
                  <a:t>The </a:t>
                </a:r>
                <a:r>
                  <a:rPr lang="en-US" sz="3600" dirty="0">
                    <a:solidFill>
                      <a:srgbClr val="FF0000"/>
                    </a:solidFill>
                  </a:rPr>
                  <a:t>complement</a:t>
                </a:r>
                <a:r>
                  <a:rPr lang="en-US" sz="3600" dirty="0"/>
                  <a:t> of the set A, denoted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dirty="0"/>
                  <a:t>, is the complement of A with respect to U. </a:t>
                </a:r>
              </a:p>
              <a:p>
                <a:pPr algn="just"/>
                <a:endParaRPr lang="en-US" sz="3600" dirty="0"/>
              </a:p>
              <a:p>
                <a:pPr algn="just"/>
                <a:r>
                  <a:rPr lang="en-US" sz="3600" dirty="0"/>
                  <a:t>In other words, the complement of the set A is U - A. </a:t>
                </a:r>
              </a:p>
              <a:p>
                <a:endParaRPr lang="en-US" sz="3600" dirty="0"/>
              </a:p>
              <a:p>
                <a:r>
                  <a:rPr lang="en-US" sz="3600" dirty="0"/>
                  <a:t>An element belongs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3600" dirty="0"/>
                  <a:t> if and only if x </a:t>
                </a:r>
                <a:r>
                  <a:rPr lang="en-IN" sz="3600" dirty="0"/>
                  <a:t>∉</a:t>
                </a:r>
                <a:r>
                  <a:rPr lang="en-US" sz="3600" dirty="0"/>
                  <a:t> A. </a:t>
                </a:r>
              </a:p>
              <a:p>
                <a:endParaRPr lang="en-IN" sz="3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3600" dirty="0"/>
                  <a:t>= </a:t>
                </a:r>
                <a:r>
                  <a:rPr lang="en-IN" sz="3600" dirty="0"/>
                  <a:t>{x ∈ U : x ∉ A}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67EEA-5510-412E-8E61-C4C1F0391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470"/>
                <a:ext cx="10515600" cy="5140171"/>
              </a:xfrm>
              <a:blipFill>
                <a:blip r:embed="rId2"/>
                <a:stretch>
                  <a:fillRect l="-1391" t="-3199" r="-1507" b="-42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46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7388-2E05-4EB4-81AE-8D9295D8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Cardinality of a set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EF8D-2E16-416B-BC1C-0E1A139DC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The </a:t>
            </a:r>
            <a:r>
              <a:rPr lang="en-US" sz="3600" b="1" dirty="0">
                <a:solidFill>
                  <a:srgbClr val="FF0000"/>
                </a:solidFill>
              </a:rPr>
              <a:t>cardinality of a set</a:t>
            </a:r>
            <a:r>
              <a:rPr lang="en-US" sz="3600" dirty="0">
                <a:solidFill>
                  <a:srgbClr val="FF0000"/>
                </a:solidFill>
              </a:rPr>
              <a:t> </a:t>
            </a:r>
            <a:r>
              <a:rPr lang="en-US" sz="3600" dirty="0"/>
              <a:t>is a measure of a </a:t>
            </a:r>
            <a:r>
              <a:rPr lang="en-US" sz="3600" b="1" dirty="0"/>
              <a:t>set's</a:t>
            </a:r>
            <a:r>
              <a:rPr lang="en-US" sz="3600" dirty="0"/>
              <a:t> size, i.e. the number of elements in the </a:t>
            </a:r>
            <a:r>
              <a:rPr lang="en-US" sz="3600" b="1" dirty="0"/>
              <a:t>set</a:t>
            </a:r>
            <a:r>
              <a:rPr lang="en-US" sz="3600" dirty="0"/>
              <a:t>. 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If S is a set with n elements, where n is a nonnegative integer, then n is the cardinality of S. It is denoted by |S|. Thus, |S|=n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7293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F715-C8BD-4BC1-B567-CF3E110B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60" y="365126"/>
            <a:ext cx="10821140" cy="105530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Complement of a set 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731887-3A24-4327-9BC4-E5E09A8EC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90" y="1351910"/>
            <a:ext cx="5848072" cy="5553401"/>
          </a:xfrm>
        </p:spPr>
      </p:pic>
    </p:spTree>
    <p:extLst>
      <p:ext uri="{BB962C8B-B14F-4D97-AF65-F5344CB8AC3E}">
        <p14:creationId xmlns:p14="http://schemas.microsoft.com/office/powerpoint/2010/main" val="37755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EF10-0042-43B3-A6A1-2C5D4ED0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Complement of a set (Examples)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468E9-2825-435B-B642-4877CED5B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3600" dirty="0"/>
                  <a:t>Let A = {a, e, </a:t>
                </a:r>
                <a:r>
                  <a:rPr lang="en-US" sz="3600" dirty="0" err="1"/>
                  <a:t>i</a:t>
                </a:r>
                <a:r>
                  <a:rPr lang="en-US" sz="3600" dirty="0"/>
                  <a:t>, o, u} </a:t>
                </a:r>
              </a:p>
              <a:p>
                <a:pPr algn="just"/>
                <a:r>
                  <a:rPr lang="en-US" sz="3600" dirty="0"/>
                  <a:t>(where the universal set is the set of letters of the English alphabet). Then,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IN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= {b, c, d, j, g, h, j, k, I, m, n, p, q, r, s, t, v, w, x, y, z}</a:t>
                </a:r>
              </a:p>
              <a:p>
                <a:pPr algn="just"/>
                <a:endParaRPr lang="en-US" sz="3600" dirty="0"/>
              </a:p>
              <a:p>
                <a:pPr algn="just"/>
                <a:r>
                  <a:rPr lang="en-US" sz="3600" dirty="0"/>
                  <a:t>Let A be the set of positive integers greater than 10</a:t>
                </a:r>
              </a:p>
              <a:p>
                <a:pPr algn="just"/>
                <a:r>
                  <a:rPr lang="en-US" sz="3600" dirty="0"/>
                  <a:t>(with universal set is the set of all positive integers).</a:t>
                </a:r>
              </a:p>
              <a:p>
                <a:pPr algn="just"/>
                <a:r>
                  <a:rPr lang="en-US" sz="3600" dirty="0"/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3600" dirty="0"/>
                  <a:t> = {1,2,3,4,5,6,7,8,9,10}</a:t>
                </a:r>
                <a:endParaRPr lang="en-IN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468E9-2825-435B-B642-4877CED5B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 r="-1739" b="-158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4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A1F3-7BF4-4896-84CD-136C7C08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Disjoint Sets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C157-E969-4604-9F3C-F7B84AA5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 sets are called </a:t>
            </a:r>
            <a:r>
              <a:rPr lang="en-US" sz="4000" dirty="0">
                <a:solidFill>
                  <a:srgbClr val="FF0000"/>
                </a:solidFill>
              </a:rPr>
              <a:t>disjoint</a:t>
            </a:r>
            <a:r>
              <a:rPr lang="en-US" sz="4000" dirty="0"/>
              <a:t> if their intersection is the empty set.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b="1" dirty="0">
                <a:solidFill>
                  <a:srgbClr val="00B050"/>
                </a:solidFill>
              </a:rPr>
              <a:t>Example</a:t>
            </a:r>
          </a:p>
          <a:p>
            <a:r>
              <a:rPr lang="en-US" sz="4000" dirty="0"/>
              <a:t>Let A = {l, 3, 5, 7, 9} and B = {2, 4, 6, 8, 10}</a:t>
            </a:r>
          </a:p>
          <a:p>
            <a:r>
              <a:rPr lang="en-US" sz="4000" dirty="0"/>
              <a:t>Since, A </a:t>
            </a:r>
            <a:r>
              <a:rPr lang="en-IN" sz="4000" dirty="0"/>
              <a:t>⋂</a:t>
            </a:r>
            <a:r>
              <a:rPr lang="en-US" sz="4000" dirty="0"/>
              <a:t> B = </a:t>
            </a:r>
            <a:r>
              <a:rPr lang="el-GR" sz="4000" dirty="0"/>
              <a:t>Φ</a:t>
            </a:r>
            <a:r>
              <a:rPr lang="en-US" sz="4000" dirty="0"/>
              <a:t>, A and B are disjoint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5925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734B-64A8-454B-B670-0FEC9720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Disjoint Sets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1957D-41E4-480E-BC28-31B716B4D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15" y="2544065"/>
            <a:ext cx="5709451" cy="3326025"/>
          </a:xfrm>
        </p:spPr>
      </p:pic>
    </p:spTree>
    <p:extLst>
      <p:ext uri="{BB962C8B-B14F-4D97-AF65-F5344CB8AC3E}">
        <p14:creationId xmlns:p14="http://schemas.microsoft.com/office/powerpoint/2010/main" val="198552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269A-FF63-4D08-BA15-23DF31E0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Generalized Unions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31382-15D2-4B96-9B78-14203CCC7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3600" dirty="0"/>
                  <a:t>The union of a collection of sets is the set that contains those elements that are members of at least one set in the collection. </a:t>
                </a:r>
              </a:p>
              <a:p>
                <a:pPr marL="0" indent="0" algn="just">
                  <a:buNone/>
                </a:pPr>
                <a:endParaRPr lang="en-US" sz="3600" dirty="0"/>
              </a:p>
              <a:p>
                <a:pPr algn="just"/>
                <a:r>
                  <a:rPr lang="en-US" sz="3600" dirty="0"/>
                  <a:t>To denote the union of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36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600" dirty="0"/>
                  <a:t>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600" dirty="0"/>
                  <a:t>  , we use the notation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31382-15D2-4B96-9B78-14203CCC7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 r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FCD0ADE-BE6B-47A0-9ACF-2290C4B38F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646" t="66148" r="50000" b="28543"/>
          <a:stretch/>
        </p:blipFill>
        <p:spPr>
          <a:xfrm>
            <a:off x="4163624" y="5377333"/>
            <a:ext cx="5069153" cy="12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1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ED9E-3893-478E-888D-098094B0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Generalized Intersections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FF67BE-CADC-47DD-BE8D-3B09EB3CBC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The intersection of a collection of sets is the set that contains those elements that are members of all the sets in the collection. 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To denote the intersection of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32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/>
                  <a:t>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, we use the notation </a:t>
                </a:r>
                <a:endParaRPr lang="en-IN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FF67BE-CADC-47DD-BE8D-3B09EB3CBC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 r="-1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E988503-85B9-49DD-B7C1-295C23E4CE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54" t="62265" r="50995" b="31133"/>
          <a:stretch/>
        </p:blipFill>
        <p:spPr>
          <a:xfrm>
            <a:off x="4083727" y="4921522"/>
            <a:ext cx="4509857" cy="15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3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3753E5-4300-4091-A750-2E1E7EC88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693" t="20475" r="27353" b="72366"/>
          <a:stretch/>
        </p:blipFill>
        <p:spPr>
          <a:xfrm>
            <a:off x="1038683" y="1805128"/>
            <a:ext cx="9685541" cy="1445579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3BA1448-F74B-4F4E-B526-C32D799AF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93" t="26952" r="27353" b="64997"/>
          <a:stretch/>
        </p:blipFill>
        <p:spPr>
          <a:xfrm>
            <a:off x="1038683" y="3250707"/>
            <a:ext cx="9987383" cy="1445579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BA7B8CB-AABD-4D1C-9E07-6B3C56499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93" t="34662" r="30198" b="57287"/>
          <a:stretch/>
        </p:blipFill>
        <p:spPr>
          <a:xfrm>
            <a:off x="1102308" y="4846468"/>
            <a:ext cx="10838158" cy="14455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8D6E12-5B59-4926-998A-911D7E5B18A1}"/>
              </a:ext>
            </a:extLst>
          </p:cNvPr>
          <p:cNvSpPr txBox="1"/>
          <p:nvPr/>
        </p:nvSpPr>
        <p:spPr>
          <a:xfrm>
            <a:off x="889987" y="381287"/>
            <a:ext cx="28741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Example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50404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D870-EF47-4EFF-AA0F-DA2B2E92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/>
          <a:lstStyle/>
          <a:p>
            <a:r>
              <a:rPr lang="en-IN" dirty="0"/>
              <a:t>Next Topic…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6A144-1208-4D68-B8B0-B417B6F77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Proof Techniques</a:t>
            </a:r>
          </a:p>
        </p:txBody>
      </p:sp>
    </p:spTree>
    <p:extLst>
      <p:ext uri="{BB962C8B-B14F-4D97-AF65-F5344CB8AC3E}">
        <p14:creationId xmlns:p14="http://schemas.microsoft.com/office/powerpoint/2010/main" val="403299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2236-882B-4DFE-B760-1F1DDC25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Cardinality of a set (Examples)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FFCFF-1CBE-4FA1-938C-AA1B05548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  The set A = { 1 , 2 , 4 } has a </a:t>
            </a:r>
            <a:r>
              <a:rPr lang="en-US" sz="3600" b="1" dirty="0"/>
              <a:t>cardinality</a:t>
            </a:r>
            <a:r>
              <a:rPr lang="en-US" sz="3600" dirty="0"/>
              <a:t> of 3</a:t>
            </a:r>
          </a:p>
          <a:p>
            <a:pPr marL="0" indent="0" algn="just">
              <a:buNone/>
            </a:pPr>
            <a:endParaRPr lang="en-US" sz="3600" dirty="0"/>
          </a:p>
          <a:p>
            <a:pPr algn="just"/>
            <a:r>
              <a:rPr lang="en-US" sz="3600" dirty="0"/>
              <a:t>  Let A be the set of odd positive integers less than 10         Then IAI = 5</a:t>
            </a:r>
          </a:p>
          <a:p>
            <a:pPr marL="0" indent="0" algn="just">
              <a:buNone/>
            </a:pPr>
            <a:endParaRPr lang="en-US" sz="3600" dirty="0"/>
          </a:p>
          <a:p>
            <a:pPr algn="just"/>
            <a:r>
              <a:rPr lang="en-US" sz="3600" dirty="0"/>
              <a:t>  Let S be the set of letters in the English alphabets Then </a:t>
            </a:r>
            <a:r>
              <a:rPr lang="en-US" sz="3600" dirty="0" err="1"/>
              <a:t>lSI</a:t>
            </a:r>
            <a:r>
              <a:rPr lang="en-US" sz="3600" dirty="0"/>
              <a:t> = 26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5604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67B2-424F-480B-A50C-60E2A60E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Cartesian Product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17ED3-C90F-47A1-9EEE-2F27DBCDD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289"/>
            <a:ext cx="10515600" cy="441601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600" dirty="0"/>
              <a:t>Let A and B be sets 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The </a:t>
            </a:r>
            <a:r>
              <a:rPr lang="en-US" sz="3600" dirty="0">
                <a:solidFill>
                  <a:srgbClr val="FF0000"/>
                </a:solidFill>
              </a:rPr>
              <a:t>Cartesian product </a:t>
            </a:r>
            <a:r>
              <a:rPr lang="en-US" sz="3600" dirty="0"/>
              <a:t>of A and B is the set of all ordered pairs (a, b), where a </a:t>
            </a:r>
            <a:r>
              <a:rPr lang="el-GR" sz="3600" dirty="0"/>
              <a:t>ϵ</a:t>
            </a:r>
            <a:r>
              <a:rPr lang="en-US" sz="3600" dirty="0"/>
              <a:t> A and b </a:t>
            </a:r>
            <a:r>
              <a:rPr lang="el-GR" sz="3600" dirty="0"/>
              <a:t>ϵ</a:t>
            </a:r>
            <a:r>
              <a:rPr lang="en-US" sz="3600" dirty="0"/>
              <a:t> B   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It is denoted by A x B</a:t>
            </a:r>
          </a:p>
          <a:p>
            <a:pPr marL="0" indent="0" algn="just">
              <a:buNone/>
            </a:pPr>
            <a:endParaRPr lang="en-US" sz="3600" dirty="0"/>
          </a:p>
          <a:p>
            <a:pPr algn="just"/>
            <a:r>
              <a:rPr lang="en-US" sz="3600" dirty="0"/>
              <a:t>Hence, </a:t>
            </a:r>
            <a:r>
              <a:rPr lang="en-IN" sz="3600" dirty="0"/>
              <a:t>A x B = {(a, b) | </a:t>
            </a:r>
            <a:r>
              <a:rPr lang="en-US" sz="3600" dirty="0"/>
              <a:t>a </a:t>
            </a:r>
            <a:r>
              <a:rPr lang="el-GR" sz="3600" dirty="0"/>
              <a:t>ϵ</a:t>
            </a:r>
            <a:r>
              <a:rPr lang="en-US" sz="3600" dirty="0"/>
              <a:t> A and b </a:t>
            </a:r>
            <a:r>
              <a:rPr lang="el-GR" sz="3600" dirty="0"/>
              <a:t>ϵ</a:t>
            </a:r>
            <a:r>
              <a:rPr lang="en-US" sz="3600" dirty="0"/>
              <a:t> B</a:t>
            </a:r>
            <a:r>
              <a:rPr lang="en-IN" sz="3600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24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360-3D23-4EBC-A1CD-A6A9AE12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Cartesian Product (Examples)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4A84-6BA8-4452-894C-55D3A751F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Let A = {1, 2} and B = {a, b, c}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Then the Cartesian product A x B is </a:t>
            </a:r>
          </a:p>
          <a:p>
            <a:pPr marL="0" indent="0">
              <a:buNone/>
            </a:pPr>
            <a:r>
              <a:rPr lang="en-US" sz="4000" dirty="0"/>
              <a:t>A x B = {(1, a), (1, b), (1, c), (2, a), (2, b), (2, c)}</a:t>
            </a:r>
            <a:endParaRPr lang="en-IN" sz="4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88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D4A-A834-44EF-88CB-3CACA01D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What is the Cartesian product A x B x C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where A = {0, 1}, B = {1, 2}, and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C = {0, 1, 2}?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E4323-19B3-48F4-84A4-E1169CDA0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sz="3600" b="1" dirty="0">
                <a:solidFill>
                  <a:srgbClr val="00B050"/>
                </a:solidFill>
              </a:rPr>
              <a:t>Solution</a:t>
            </a:r>
          </a:p>
          <a:p>
            <a:pPr algn="just"/>
            <a:r>
              <a:rPr lang="en-US" sz="3600" dirty="0"/>
              <a:t>The Cartesian product A x B x C consists of all ordered triples (a, b, c), where a </a:t>
            </a:r>
            <a:r>
              <a:rPr lang="el-GR" sz="3600" dirty="0"/>
              <a:t>ϵ</a:t>
            </a:r>
            <a:r>
              <a:rPr lang="en-US" sz="3600" dirty="0"/>
              <a:t> A, b </a:t>
            </a:r>
            <a:r>
              <a:rPr lang="el-GR" sz="3600" dirty="0"/>
              <a:t>ϵ</a:t>
            </a:r>
            <a:r>
              <a:rPr lang="en-US" sz="3600" dirty="0"/>
              <a:t> B, and c </a:t>
            </a:r>
            <a:r>
              <a:rPr lang="el-GR" sz="3600" dirty="0"/>
              <a:t>ϵ</a:t>
            </a:r>
            <a:r>
              <a:rPr lang="en-US" sz="3600" dirty="0"/>
              <a:t> C. Hence, </a:t>
            </a:r>
          </a:p>
          <a:p>
            <a:pPr marL="0" indent="0" algn="just">
              <a:buNone/>
            </a:pPr>
            <a:endParaRPr lang="en-US" sz="3600" dirty="0"/>
          </a:p>
          <a:p>
            <a:pPr algn="just"/>
            <a:r>
              <a:rPr lang="en-US" sz="3600" dirty="0"/>
              <a:t>A x B x C = {(0, 1,0), (0, 1, 1), (0, 1,2), (0,2,0), (0, 2, 1), (0, 2, 2), (1, 1,0), (1, 1, 1), (1, 1,2), (1, 2, 0), (1, 2, 1), </a:t>
            </a:r>
          </a:p>
          <a:p>
            <a:pPr marL="0" indent="0" algn="just">
              <a:buNone/>
            </a:pPr>
            <a:r>
              <a:rPr lang="en-US" sz="3600" dirty="0"/>
              <a:t>  (1, 2, 2)}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5508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E270-6081-4B46-8DF9-11E82DB5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Graphical representation of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66394-6A2D-4434-AFF8-ECACEC48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875"/>
            <a:ext cx="10515600" cy="471690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Sets can be represented graphically using </a:t>
            </a:r>
            <a:r>
              <a:rPr lang="en-US" sz="3200" dirty="0">
                <a:solidFill>
                  <a:srgbClr val="FF0000"/>
                </a:solidFill>
              </a:rPr>
              <a:t>Venn diagrams. </a:t>
            </a:r>
          </a:p>
          <a:p>
            <a:pPr marL="0" indent="0" algn="just">
              <a:buNone/>
            </a:pPr>
            <a:endParaRPr lang="en-US" sz="3200" dirty="0">
              <a:solidFill>
                <a:srgbClr val="FF0000"/>
              </a:solidFill>
            </a:endParaRPr>
          </a:p>
          <a:p>
            <a:pPr algn="just"/>
            <a:r>
              <a:rPr lang="en-US" sz="3200" dirty="0"/>
              <a:t>Named after the English mathematician John Venn, who introduced their use in 1881.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/>
            <a:r>
              <a:rPr lang="en-US" sz="3200" dirty="0"/>
              <a:t> In Venn diagrams the universal set U, which contains all the objects under consideration, is represented by a rectangle. </a:t>
            </a:r>
          </a:p>
        </p:txBody>
      </p:sp>
    </p:spTree>
    <p:extLst>
      <p:ext uri="{BB962C8B-B14F-4D97-AF65-F5344CB8AC3E}">
        <p14:creationId xmlns:p14="http://schemas.microsoft.com/office/powerpoint/2010/main" val="393504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9ED5-8F9E-4CF3-98D9-74170215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Graphical representation of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255F-1E3C-46D6-B22D-013F75ED7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599"/>
            <a:ext cx="10515600" cy="36623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dirty="0"/>
              <a:t>Inside this rectangle, circles or other geometrical figures are used to represent sets.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Sometimes points are used to represent the particular elements of the set. 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/>
            <a:r>
              <a:rPr lang="en-US" sz="3200" dirty="0"/>
              <a:t>Venn diagrams are often used to indicate the relationships between sets. 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11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7144-9F88-4ED8-B6ED-D6E967BF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Venn diagram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D88E-3E14-45D2-97BA-BB01C2BAF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Venn diagram that represents V, the set of vowels in the English alphabet.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0396B-C5ED-4765-9D31-50F43A144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15" t="24653" r="48592" b="57112"/>
          <a:stretch/>
        </p:blipFill>
        <p:spPr>
          <a:xfrm>
            <a:off x="4208016" y="3154134"/>
            <a:ext cx="5237825" cy="33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0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1239</Words>
  <Application>Microsoft Office PowerPoint</Application>
  <PresentationFormat>Widescreen</PresentationFormat>
  <Paragraphs>133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Discrete Mathematics BCSC0010</vt:lpstr>
      <vt:lpstr>Cardinality of a set</vt:lpstr>
      <vt:lpstr>Cardinality of a set (Examples)</vt:lpstr>
      <vt:lpstr>Cartesian Product</vt:lpstr>
      <vt:lpstr>Cartesian Product (Examples)</vt:lpstr>
      <vt:lpstr> What is the Cartesian product A x B x C where A = {0, 1}, B = {1, 2}, and  C = {0, 1, 2}?  </vt:lpstr>
      <vt:lpstr>Graphical representation of Sets</vt:lpstr>
      <vt:lpstr>Graphical representation of Sets</vt:lpstr>
      <vt:lpstr>Venn diagram</vt:lpstr>
      <vt:lpstr>Set Operations</vt:lpstr>
      <vt:lpstr>Union of Sets</vt:lpstr>
      <vt:lpstr>Union of Sets (Examples)</vt:lpstr>
      <vt:lpstr>Union of Sets  (Graphical Representation)</vt:lpstr>
      <vt:lpstr>Intersection of Sets</vt:lpstr>
      <vt:lpstr>Intersection of Sets (Example)</vt:lpstr>
      <vt:lpstr>Intersection of Sets</vt:lpstr>
      <vt:lpstr>Difference of Sets</vt:lpstr>
      <vt:lpstr>Difference of Sets (Examples)</vt:lpstr>
      <vt:lpstr>Complement of a set </vt:lpstr>
      <vt:lpstr>Complement of a set </vt:lpstr>
      <vt:lpstr>Complement of a set (Examples)</vt:lpstr>
      <vt:lpstr>Disjoint Sets</vt:lpstr>
      <vt:lpstr>Disjoint Sets</vt:lpstr>
      <vt:lpstr>Generalized Unions</vt:lpstr>
      <vt:lpstr>Generalized Intersections</vt:lpstr>
      <vt:lpstr>PowerPoint Presentation</vt:lpstr>
      <vt:lpstr>Next Topic…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swati saxena</cp:lastModifiedBy>
  <cp:revision>125</cp:revision>
  <dcterms:created xsi:type="dcterms:W3CDTF">2020-06-15T14:58:31Z</dcterms:created>
  <dcterms:modified xsi:type="dcterms:W3CDTF">2020-07-03T03:20:02Z</dcterms:modified>
</cp:coreProperties>
</file>