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6"/>
  </p:normalViewPr>
  <p:slideViewPr>
    <p:cSldViewPr snapToGrid="0">
      <p:cViewPr varScale="1">
        <p:scale>
          <a:sx n="105" d="100"/>
          <a:sy n="105"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B5D34-22B3-7D46-A84F-595DB55789D4}" type="datetimeFigureOut">
              <a:rPr lang="en-US" smtClean="0"/>
              <a:t>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5CBE8-C64F-424D-8A11-B0C7080A2BEB}" type="slidenum">
              <a:rPr lang="en-US" smtClean="0"/>
              <a:t>‹#›</a:t>
            </a:fld>
            <a:endParaRPr lang="en-US"/>
          </a:p>
        </p:txBody>
      </p:sp>
    </p:spTree>
    <p:extLst>
      <p:ext uri="{BB962C8B-B14F-4D97-AF65-F5344CB8AC3E}">
        <p14:creationId xmlns:p14="http://schemas.microsoft.com/office/powerpoint/2010/main" val="1179705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D5CBE8-C64F-424D-8A11-B0C7080A2BEB}" type="slidenum">
              <a:rPr lang="en-US" smtClean="0"/>
              <a:t>4</a:t>
            </a:fld>
            <a:endParaRPr lang="en-US"/>
          </a:p>
        </p:txBody>
      </p:sp>
    </p:spTree>
    <p:extLst>
      <p:ext uri="{BB962C8B-B14F-4D97-AF65-F5344CB8AC3E}">
        <p14:creationId xmlns:p14="http://schemas.microsoft.com/office/powerpoint/2010/main" val="36547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D5CBE8-C64F-424D-8A11-B0C7080A2BEB}" type="slidenum">
              <a:rPr lang="en-US" smtClean="0"/>
              <a:t>6</a:t>
            </a:fld>
            <a:endParaRPr lang="en-US"/>
          </a:p>
        </p:txBody>
      </p:sp>
    </p:spTree>
    <p:extLst>
      <p:ext uri="{BB962C8B-B14F-4D97-AF65-F5344CB8AC3E}">
        <p14:creationId xmlns:p14="http://schemas.microsoft.com/office/powerpoint/2010/main" val="160112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E81E-15BE-24EE-E379-442C685138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000CC8E-791C-B8BB-8BAE-ABD9710A28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8FBED38-FBBD-946A-FD77-0AF5508F98B0}"/>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5" name="Footer Placeholder 4">
            <a:extLst>
              <a:ext uri="{FF2B5EF4-FFF2-40B4-BE49-F238E27FC236}">
                <a16:creationId xmlns:a16="http://schemas.microsoft.com/office/drawing/2014/main" id="{5359DA6B-C9CA-C709-5CB5-A1B02CABA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349BB-61A3-5800-37D4-2F9795841C44}"/>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6437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7DEC-CDDC-788C-5654-06C8BFA62A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450A07-8620-FAA0-35BF-4FCC7B05BAB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ACA3EA-73C2-A118-6725-01079126B044}"/>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5" name="Footer Placeholder 4">
            <a:extLst>
              <a:ext uri="{FF2B5EF4-FFF2-40B4-BE49-F238E27FC236}">
                <a16:creationId xmlns:a16="http://schemas.microsoft.com/office/drawing/2014/main" id="{5F804A72-819B-4832-1E39-703A3C726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AE852-8C1D-E0ED-4AB6-495A9AFD96E3}"/>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146318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A7FA8-1BF5-5D54-BBF6-A8CC7B3382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8CD4D4-9BFC-14AE-AAF4-CDA8C676CF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A635DB-6533-9B7F-154E-4C530CC5A564}"/>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5" name="Footer Placeholder 4">
            <a:extLst>
              <a:ext uri="{FF2B5EF4-FFF2-40B4-BE49-F238E27FC236}">
                <a16:creationId xmlns:a16="http://schemas.microsoft.com/office/drawing/2014/main" id="{A0FBEF64-05B2-A384-9011-8122DE152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247AD-2052-F903-9475-7884E82477E9}"/>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185046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D325-871A-10BE-DB62-988E2D74B4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430FA8-0A02-6090-07DF-18B030A3A1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8082F3-B32C-2293-F17A-93EBB7C419C8}"/>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5" name="Footer Placeholder 4">
            <a:extLst>
              <a:ext uri="{FF2B5EF4-FFF2-40B4-BE49-F238E27FC236}">
                <a16:creationId xmlns:a16="http://schemas.microsoft.com/office/drawing/2014/main" id="{F5DD0910-2CBD-30B4-CE72-7BADAE7E2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B54FC-E79E-594E-832C-92F25A66BF43}"/>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266682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A740-BBF6-4D87-E753-97AADEBF63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677D75D-FF0E-6CC4-1F07-DDA5ED866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F70B458-84BC-65F6-FAF1-61EAC6DF96FA}"/>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5" name="Footer Placeholder 4">
            <a:extLst>
              <a:ext uri="{FF2B5EF4-FFF2-40B4-BE49-F238E27FC236}">
                <a16:creationId xmlns:a16="http://schemas.microsoft.com/office/drawing/2014/main" id="{9D966C77-38B4-DFA0-B5B2-38F04BEFB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6CC5F-BCDA-00CC-CBCF-595CD92D485D}"/>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194709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E62E-A84F-F8CE-082E-71DA07C4B6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B39B7B5-9C4A-8F5D-67AD-46D6AAF44B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13F0A53-9D14-6D27-FCB4-1A3CDED2AF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7ABEE65-FDD0-D78C-8953-54A3494A4D35}"/>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6" name="Footer Placeholder 5">
            <a:extLst>
              <a:ext uri="{FF2B5EF4-FFF2-40B4-BE49-F238E27FC236}">
                <a16:creationId xmlns:a16="http://schemas.microsoft.com/office/drawing/2014/main" id="{CDA14FA8-2C96-933B-6D33-D87A2DC89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D1239-B016-66DD-ACBF-15709532A297}"/>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18439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71FA-4BD2-818F-35AF-36E67F4896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7C5EB0-D7C0-D6D0-7C58-08D9D46D24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B8A810-1952-884F-5B34-E97FD527B47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175FE4E-F54E-36C8-AC1D-6A1115014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8FD426B-A400-CF0B-DAE3-458E77D7B2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FF2B57-8C38-7C98-614F-CDF60CA50452}"/>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8" name="Footer Placeholder 7">
            <a:extLst>
              <a:ext uri="{FF2B5EF4-FFF2-40B4-BE49-F238E27FC236}">
                <a16:creationId xmlns:a16="http://schemas.microsoft.com/office/drawing/2014/main" id="{BFE8CA14-BB5A-E20D-C5B4-592D859A56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A5518F-6359-D469-E4C0-7E8CFF488925}"/>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370351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E12A-42F5-FB03-8C38-8117DF492E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FB33046-9BCA-D417-51AE-CB675AFA2F07}"/>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4" name="Footer Placeholder 3">
            <a:extLst>
              <a:ext uri="{FF2B5EF4-FFF2-40B4-BE49-F238E27FC236}">
                <a16:creationId xmlns:a16="http://schemas.microsoft.com/office/drawing/2014/main" id="{016C6587-3236-942B-F22C-69C605FAB4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FFC725-2F8C-DBDC-FF24-DB35187F7A88}"/>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30654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4D51C-2FB2-EE3C-2260-41B030C7E77C}"/>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3" name="Footer Placeholder 2">
            <a:extLst>
              <a:ext uri="{FF2B5EF4-FFF2-40B4-BE49-F238E27FC236}">
                <a16:creationId xmlns:a16="http://schemas.microsoft.com/office/drawing/2014/main" id="{FA278022-6B1E-0379-6087-2F5868E8DE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77BEE-7058-C175-B71E-EF6CC8B53D9E}"/>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359624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F752-220B-97F5-633D-EA953ECA6D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308428-8833-CDA2-2F28-06AC619C2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542E63B-CFC2-C2FD-1859-80E6948F1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644484-E8F5-242A-0BB7-908501B76C15}"/>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6" name="Footer Placeholder 5">
            <a:extLst>
              <a:ext uri="{FF2B5EF4-FFF2-40B4-BE49-F238E27FC236}">
                <a16:creationId xmlns:a16="http://schemas.microsoft.com/office/drawing/2014/main" id="{2947BEC1-5EF3-8F54-69E1-A20CCCB93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192E6-6C64-0571-5C40-7725160D21A6}"/>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49563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EF27-E243-C7A5-304B-804E52317B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FBF05F8-11BA-1321-B493-E0A8E8F01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BCF3F2-6932-91E0-4A52-7AD45FC91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E05872-DF33-1CAC-FFE4-89164655C23E}"/>
              </a:ext>
            </a:extLst>
          </p:cNvPr>
          <p:cNvSpPr>
            <a:spLocks noGrp="1"/>
          </p:cNvSpPr>
          <p:nvPr>
            <p:ph type="dt" sz="half" idx="10"/>
          </p:nvPr>
        </p:nvSpPr>
        <p:spPr/>
        <p:txBody>
          <a:bodyPr/>
          <a:lstStyle/>
          <a:p>
            <a:fld id="{890751E1-52C5-6A47-A93D-F7D078B7FB8A}" type="datetimeFigureOut">
              <a:rPr lang="en-US" smtClean="0"/>
              <a:t>1/29/23</a:t>
            </a:fld>
            <a:endParaRPr lang="en-US"/>
          </a:p>
        </p:txBody>
      </p:sp>
      <p:sp>
        <p:nvSpPr>
          <p:cNvPr id="6" name="Footer Placeholder 5">
            <a:extLst>
              <a:ext uri="{FF2B5EF4-FFF2-40B4-BE49-F238E27FC236}">
                <a16:creationId xmlns:a16="http://schemas.microsoft.com/office/drawing/2014/main" id="{ED8076A9-0B99-4D4E-2B7C-44D198D93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85E53-9147-7168-9A7B-BD67F1E90BCF}"/>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268907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18D0C-4146-BC58-E87D-8B0FF40704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DBA3F87-0E14-7691-1A0F-F20C222BD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351B3F-EE98-7F72-C8FA-91CECD3F4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751E1-52C5-6A47-A93D-F7D078B7FB8A}" type="datetimeFigureOut">
              <a:rPr lang="en-US" smtClean="0"/>
              <a:t>1/29/23</a:t>
            </a:fld>
            <a:endParaRPr lang="en-US"/>
          </a:p>
        </p:txBody>
      </p:sp>
      <p:sp>
        <p:nvSpPr>
          <p:cNvPr id="5" name="Footer Placeholder 4">
            <a:extLst>
              <a:ext uri="{FF2B5EF4-FFF2-40B4-BE49-F238E27FC236}">
                <a16:creationId xmlns:a16="http://schemas.microsoft.com/office/drawing/2014/main" id="{9901E003-2834-08E9-3557-DEC69B9E9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A6AEDA-B938-C3C6-3240-64DC5D9EEB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2B003-A6D6-704D-BC7E-4932F4FB42D0}" type="slidenum">
              <a:rPr lang="en-US" smtClean="0"/>
              <a:t>‹#›</a:t>
            </a:fld>
            <a:endParaRPr lang="en-US"/>
          </a:p>
        </p:txBody>
      </p:sp>
    </p:spTree>
    <p:extLst>
      <p:ext uri="{BB962C8B-B14F-4D97-AF65-F5344CB8AC3E}">
        <p14:creationId xmlns:p14="http://schemas.microsoft.com/office/powerpoint/2010/main" val="78085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eginnersbook.com/2013/10/hierarchical-inheritance-java-progra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overriding-in-jav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eeksforgeeks.org/abstraction-in-java-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371B-ED73-3C1D-2C31-ACDBB3D8DAFD}"/>
              </a:ext>
            </a:extLst>
          </p:cNvPr>
          <p:cNvSpPr>
            <a:spLocks noGrp="1"/>
          </p:cNvSpPr>
          <p:nvPr>
            <p:ph type="ctrTitle"/>
          </p:nvPr>
        </p:nvSpPr>
        <p:spPr>
          <a:xfrm>
            <a:off x="219456" y="221807"/>
            <a:ext cx="2377440" cy="1606993"/>
          </a:xfrm>
        </p:spPr>
        <p:txBody>
          <a:bodyPr>
            <a:normAutofit fontScale="90000"/>
          </a:bodyPr>
          <a:lstStyle/>
          <a:p>
            <a:r>
              <a:rPr lang="en-US" dirty="0"/>
              <a:t>Oops-</a:t>
            </a:r>
            <a:br>
              <a:rPr lang="en-US" dirty="0"/>
            </a:br>
            <a:endParaRPr lang="en-US" dirty="0"/>
          </a:p>
        </p:txBody>
      </p:sp>
      <p:sp>
        <p:nvSpPr>
          <p:cNvPr id="3" name="Subtitle 2">
            <a:extLst>
              <a:ext uri="{FF2B5EF4-FFF2-40B4-BE49-F238E27FC236}">
                <a16:creationId xmlns:a16="http://schemas.microsoft.com/office/drawing/2014/main" id="{5D216C2A-C391-E335-4E92-10CEBBD88592}"/>
              </a:ext>
            </a:extLst>
          </p:cNvPr>
          <p:cNvSpPr>
            <a:spLocks noGrp="1"/>
          </p:cNvSpPr>
          <p:nvPr>
            <p:ph type="subTitle" idx="1"/>
          </p:nvPr>
        </p:nvSpPr>
        <p:spPr>
          <a:xfrm>
            <a:off x="219456" y="1182624"/>
            <a:ext cx="10448544" cy="4779264"/>
          </a:xfrm>
        </p:spPr>
        <p:txBody>
          <a:bodyPr/>
          <a:lstStyle/>
          <a:p>
            <a:pPr algn="just"/>
            <a:r>
              <a:rPr lang="en-IN" b="0" i="0" dirty="0">
                <a:solidFill>
                  <a:srgbClr val="273239"/>
                </a:solidFill>
                <a:effectLst/>
                <a:latin typeface="urw-din"/>
              </a:rPr>
              <a:t> </a:t>
            </a:r>
            <a:r>
              <a:rPr lang="en-IN" sz="2800" b="1" i="0" dirty="0">
                <a:solidFill>
                  <a:srgbClr val="273239"/>
                </a:solidFill>
                <a:effectLst/>
                <a:latin typeface="urw-din"/>
              </a:rPr>
              <a:t>OOPs refers to languages that use objects in programming, they use objects as a primary source to implement what is to happen in the code. Objects are seen by the viewer or user, performing tasks assigned by you. Object-oriented programming aims to implement real-world entities like inheritance, hiding, polymorphism etc. in programming. The main aim of OOP is to bind together the data and the functions that operate on them so that no other part of the code can access this data except that function. </a:t>
            </a:r>
            <a:endParaRPr lang="en-US" sz="2800" b="1" dirty="0"/>
          </a:p>
        </p:txBody>
      </p:sp>
    </p:spTree>
    <p:extLst>
      <p:ext uri="{BB962C8B-B14F-4D97-AF65-F5344CB8AC3E}">
        <p14:creationId xmlns:p14="http://schemas.microsoft.com/office/powerpoint/2010/main" val="211948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E1861-3F53-E271-CD0A-A2C0A7A9EA6E}"/>
              </a:ext>
            </a:extLst>
          </p:cNvPr>
          <p:cNvSpPr>
            <a:spLocks noGrp="1"/>
          </p:cNvSpPr>
          <p:nvPr>
            <p:ph idx="1"/>
          </p:nvPr>
        </p:nvSpPr>
        <p:spPr>
          <a:xfrm>
            <a:off x="0" y="219456"/>
            <a:ext cx="12070080" cy="6437375"/>
          </a:xfrm>
        </p:spPr>
        <p:txBody>
          <a:bodyPr/>
          <a:lstStyle/>
          <a:p>
            <a:r>
              <a:rPr lang="en-US" sz="3200" dirty="0"/>
              <a:t>Types of inheritance in java –</a:t>
            </a:r>
          </a:p>
          <a:p>
            <a:pPr algn="l">
              <a:buFont typeface="+mj-lt"/>
              <a:buAutoNum type="arabicPeriod"/>
            </a:pPr>
            <a:r>
              <a:rPr lang="en-IN" sz="3200" b="0" i="0" dirty="0">
                <a:solidFill>
                  <a:srgbClr val="303133"/>
                </a:solidFill>
                <a:effectLst/>
                <a:latin typeface="proxima_novaregular"/>
              </a:rPr>
              <a:t>Single-level inheritance</a:t>
            </a:r>
          </a:p>
          <a:p>
            <a:pPr algn="l">
              <a:buFont typeface="+mj-lt"/>
              <a:buAutoNum type="arabicPeriod"/>
            </a:pPr>
            <a:r>
              <a:rPr lang="en-IN" sz="3200" b="0" i="0" dirty="0">
                <a:solidFill>
                  <a:srgbClr val="303133"/>
                </a:solidFill>
                <a:effectLst/>
                <a:latin typeface="proxima_novaregular"/>
              </a:rPr>
              <a:t>Multi-level Inheritance</a:t>
            </a:r>
          </a:p>
          <a:p>
            <a:pPr algn="l">
              <a:buFont typeface="+mj-lt"/>
              <a:buAutoNum type="arabicPeriod"/>
            </a:pPr>
            <a:r>
              <a:rPr lang="en-IN" sz="3200" b="0" i="0" dirty="0">
                <a:solidFill>
                  <a:srgbClr val="303133"/>
                </a:solidFill>
                <a:effectLst/>
                <a:latin typeface="proxima_novaregular"/>
              </a:rPr>
              <a:t>Hierarchical Inheritance</a:t>
            </a:r>
          </a:p>
          <a:p>
            <a:pPr algn="l">
              <a:buFont typeface="+mj-lt"/>
              <a:buAutoNum type="arabicPeriod"/>
            </a:pPr>
            <a:r>
              <a:rPr lang="en-IN" sz="3200" b="0" i="0" dirty="0">
                <a:solidFill>
                  <a:srgbClr val="303133"/>
                </a:solidFill>
                <a:effectLst/>
                <a:latin typeface="proxima_novaregular"/>
              </a:rPr>
              <a:t>Multiple Inheritance</a:t>
            </a:r>
          </a:p>
          <a:p>
            <a:pPr algn="l">
              <a:buFont typeface="+mj-lt"/>
              <a:buAutoNum type="arabicPeriod"/>
            </a:pPr>
            <a:r>
              <a:rPr lang="en-IN" sz="3200" b="0" i="0" dirty="0">
                <a:solidFill>
                  <a:srgbClr val="303133"/>
                </a:solidFill>
                <a:effectLst/>
                <a:latin typeface="proxima_novaregular"/>
              </a:rPr>
              <a:t>Hybrid Inheritance</a:t>
            </a:r>
          </a:p>
          <a:p>
            <a:endParaRPr lang="en-US" dirty="0"/>
          </a:p>
        </p:txBody>
      </p:sp>
    </p:spTree>
    <p:extLst>
      <p:ext uri="{BB962C8B-B14F-4D97-AF65-F5344CB8AC3E}">
        <p14:creationId xmlns:p14="http://schemas.microsoft.com/office/powerpoint/2010/main" val="195898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1BC10-95CC-74B5-6A37-813F02C11B75}"/>
              </a:ext>
            </a:extLst>
          </p:cNvPr>
          <p:cNvSpPr>
            <a:spLocks noGrp="1"/>
          </p:cNvSpPr>
          <p:nvPr>
            <p:ph idx="1"/>
          </p:nvPr>
        </p:nvSpPr>
        <p:spPr>
          <a:xfrm>
            <a:off x="146304" y="146304"/>
            <a:ext cx="11207496" cy="6711696"/>
          </a:xfrm>
        </p:spPr>
        <p:txBody>
          <a:bodyPr>
            <a:normAutofit fontScale="92500" lnSpcReduction="20000"/>
          </a:bodyPr>
          <a:lstStyle/>
          <a:p>
            <a:pPr algn="just"/>
            <a:r>
              <a:rPr lang="en-IN" b="0" i="0" dirty="0">
                <a:effectLst/>
                <a:latin typeface="erdana"/>
              </a:rPr>
              <a:t>Single Inheritance Example-</a:t>
            </a:r>
          </a:p>
          <a:p>
            <a:pPr marL="0" indent="0">
              <a:buNone/>
            </a:pPr>
            <a:r>
              <a:rPr lang="en-IN" b="0" i="0" dirty="0">
                <a:solidFill>
                  <a:srgbClr val="333333"/>
                </a:solidFill>
                <a:effectLst/>
                <a:latin typeface="inter-regular"/>
              </a:rPr>
              <a:t>When a class inherits another class, it is known as a </a:t>
            </a:r>
            <a:r>
              <a:rPr lang="en-IN" b="0" i="1" dirty="0">
                <a:solidFill>
                  <a:srgbClr val="333333"/>
                </a:solidFill>
                <a:effectLst/>
                <a:latin typeface="inter-regular"/>
              </a:rPr>
              <a:t>single inheritance</a:t>
            </a:r>
            <a:r>
              <a:rPr lang="en-IN" b="0" i="0" dirty="0">
                <a:solidFill>
                  <a:srgbClr val="333333"/>
                </a:solidFill>
                <a:effectLst/>
                <a:latin typeface="inter-regular"/>
              </a:rPr>
              <a:t>. In the example given below, Dog class inherits the Animal class, so there is the single inheritance.</a:t>
            </a:r>
          </a:p>
          <a:p>
            <a:pPr marL="0" indent="0" algn="just">
              <a:buNone/>
            </a:pPr>
            <a:r>
              <a:rPr lang="en-IN" dirty="0">
                <a:latin typeface="inter-regular"/>
              </a:rPr>
              <a:t>Example-</a:t>
            </a:r>
            <a:r>
              <a:rPr lang="en-IN" b="1" i="0" dirty="0">
                <a:effectLst/>
                <a:latin typeface="inter-regular"/>
              </a:rPr>
              <a:t>class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eat(){</a:t>
            </a:r>
            <a:r>
              <a:rPr lang="en-IN" b="0" i="0" dirty="0" err="1">
                <a:effectLst/>
                <a:latin typeface="inter-regular"/>
              </a:rPr>
              <a:t>System.out.println</a:t>
            </a:r>
            <a:r>
              <a:rPr lang="en-IN" b="0" i="0" dirty="0">
                <a:effectLst/>
                <a:latin typeface="inter-regular"/>
              </a:rPr>
              <a:t>("eating...");}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Dog </a:t>
            </a:r>
            <a:r>
              <a:rPr lang="en-IN" b="1" i="0" dirty="0">
                <a:effectLst/>
                <a:latin typeface="inter-regular"/>
              </a:rPr>
              <a:t>extends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bark(){</a:t>
            </a:r>
            <a:r>
              <a:rPr lang="en-IN" b="0" i="0" dirty="0" err="1">
                <a:effectLst/>
                <a:latin typeface="inter-regular"/>
              </a:rPr>
              <a:t>System.out.println</a:t>
            </a:r>
            <a:r>
              <a:rPr lang="en-IN" b="0" i="0" dirty="0">
                <a:effectLst/>
                <a:latin typeface="inter-regular"/>
              </a:rPr>
              <a:t>("barking...");}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a:t>
            </a:r>
            <a:r>
              <a:rPr lang="en-IN" b="0" i="0" dirty="0" err="1">
                <a:effectLst/>
                <a:latin typeface="inter-regular"/>
              </a:rPr>
              <a:t>TestInheritance</a:t>
            </a:r>
            <a:r>
              <a:rPr lang="en-IN" b="0" i="0" dirty="0">
                <a:effectLst/>
                <a:latin typeface="inter-regular"/>
              </a:rPr>
              <a:t>{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marL="0" indent="0" algn="just">
              <a:buNone/>
            </a:pPr>
            <a:r>
              <a:rPr lang="en-IN" b="0" i="0" dirty="0">
                <a:effectLst/>
                <a:latin typeface="inter-regular"/>
              </a:rPr>
              <a:t>Dog d=</a:t>
            </a:r>
            <a:r>
              <a:rPr lang="en-IN" b="1" i="0" dirty="0">
                <a:effectLst/>
                <a:latin typeface="inter-regular"/>
              </a:rPr>
              <a:t>new</a:t>
            </a:r>
            <a:r>
              <a:rPr lang="en-IN" b="0" i="0" dirty="0">
                <a:effectLst/>
                <a:latin typeface="inter-regular"/>
              </a:rPr>
              <a:t> Dog();  </a:t>
            </a:r>
          </a:p>
          <a:p>
            <a:pPr marL="0" indent="0" algn="just">
              <a:buNone/>
            </a:pPr>
            <a:r>
              <a:rPr lang="en-IN" b="0" i="0" dirty="0" err="1">
                <a:effectLst/>
                <a:latin typeface="inter-regular"/>
              </a:rPr>
              <a:t>d.bark</a:t>
            </a:r>
            <a:r>
              <a:rPr lang="en-IN" b="0" i="0" dirty="0">
                <a:effectLst/>
                <a:latin typeface="inter-regular"/>
              </a:rPr>
              <a:t>();  </a:t>
            </a:r>
          </a:p>
          <a:p>
            <a:pPr marL="0" indent="0" algn="just">
              <a:buNone/>
            </a:pPr>
            <a:r>
              <a:rPr lang="en-IN" b="0" i="0" dirty="0" err="1">
                <a:effectLst/>
                <a:latin typeface="inter-regular"/>
              </a:rPr>
              <a:t>d.eat</a:t>
            </a:r>
            <a:r>
              <a:rPr lang="en-IN" b="0" i="0" dirty="0">
                <a:effectLst/>
                <a:latin typeface="inter-regular"/>
              </a:rPr>
              <a:t>();  </a:t>
            </a:r>
          </a:p>
          <a:p>
            <a:pPr marL="0" indent="0" algn="just">
              <a:buNone/>
            </a:pPr>
            <a:r>
              <a:rPr lang="en-IN" b="0" i="0" dirty="0">
                <a:effectLst/>
                <a:latin typeface="inter-regular"/>
              </a:rPr>
              <a:t>}}  </a:t>
            </a:r>
          </a:p>
          <a:p>
            <a:pPr marL="0" indent="0">
              <a:buNone/>
            </a:pPr>
            <a:endParaRPr lang="en-US" dirty="0">
              <a:solidFill>
                <a:srgbClr val="333333"/>
              </a:solidFill>
              <a:latin typeface="inter-regular"/>
            </a:endParaRPr>
          </a:p>
        </p:txBody>
      </p:sp>
    </p:spTree>
    <p:extLst>
      <p:ext uri="{BB962C8B-B14F-4D97-AF65-F5344CB8AC3E}">
        <p14:creationId xmlns:p14="http://schemas.microsoft.com/office/powerpoint/2010/main" val="420242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346DC-185D-D310-2E46-FCDA4917A7D2}"/>
              </a:ext>
            </a:extLst>
          </p:cNvPr>
          <p:cNvSpPr>
            <a:spLocks noGrp="1"/>
          </p:cNvSpPr>
          <p:nvPr>
            <p:ph idx="1"/>
          </p:nvPr>
        </p:nvSpPr>
        <p:spPr>
          <a:xfrm>
            <a:off x="467868" y="268224"/>
            <a:ext cx="11256264" cy="6067235"/>
          </a:xfrm>
        </p:spPr>
        <p:txBody>
          <a:bodyPr>
            <a:normAutofit lnSpcReduction="10000"/>
          </a:bodyPr>
          <a:lstStyle/>
          <a:p>
            <a:pPr algn="just"/>
            <a:r>
              <a:rPr lang="en-IN" b="1" i="0" dirty="0">
                <a:effectLst/>
                <a:latin typeface="erdana"/>
              </a:rPr>
              <a:t>Multilevel Inheritance Example</a:t>
            </a:r>
          </a:p>
          <a:p>
            <a:pPr algn="just"/>
            <a:r>
              <a:rPr lang="en-IN" b="0" i="0" dirty="0">
                <a:solidFill>
                  <a:srgbClr val="333333"/>
                </a:solidFill>
                <a:effectLst/>
                <a:latin typeface="inter-regular"/>
              </a:rPr>
              <a:t>When there is a chain of inheritance, it is known as </a:t>
            </a:r>
            <a:r>
              <a:rPr lang="en-IN" b="0" i="1" dirty="0">
                <a:solidFill>
                  <a:srgbClr val="333333"/>
                </a:solidFill>
                <a:effectLst/>
                <a:latin typeface="inter-regular"/>
              </a:rPr>
              <a:t>multilevel inheritance</a:t>
            </a:r>
            <a:r>
              <a:rPr lang="en-IN" b="0" i="0" dirty="0">
                <a:solidFill>
                  <a:srgbClr val="333333"/>
                </a:solidFill>
                <a:effectLst/>
                <a:latin typeface="inter-regular"/>
              </a:rPr>
              <a:t>. As you can see in the example given below, </a:t>
            </a:r>
            <a:r>
              <a:rPr lang="en-IN" b="0" i="0" dirty="0" err="1">
                <a:solidFill>
                  <a:srgbClr val="333333"/>
                </a:solidFill>
                <a:effectLst/>
                <a:latin typeface="inter-regular"/>
              </a:rPr>
              <a:t>BabyDog</a:t>
            </a:r>
            <a:r>
              <a:rPr lang="en-IN" b="0" i="0" dirty="0">
                <a:solidFill>
                  <a:srgbClr val="333333"/>
                </a:solidFill>
                <a:effectLst/>
                <a:latin typeface="inter-regular"/>
              </a:rPr>
              <a:t> class inherits the Dog class which again inherits the Animal class, so there is a multilevel inheritance.</a:t>
            </a:r>
          </a:p>
          <a:p>
            <a:r>
              <a:rPr lang="en-US" dirty="0"/>
              <a:t>EXAMPLE-</a:t>
            </a:r>
          </a:p>
          <a:p>
            <a:pPr marL="0" indent="0" algn="just">
              <a:buNone/>
            </a:pPr>
            <a:r>
              <a:rPr lang="en-IN" b="1" i="0" dirty="0">
                <a:effectLst/>
                <a:latin typeface="inter-regular"/>
              </a:rPr>
              <a:t>class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eat(){</a:t>
            </a:r>
            <a:r>
              <a:rPr lang="en-IN" b="0" i="0" dirty="0" err="1">
                <a:effectLst/>
                <a:latin typeface="inter-regular"/>
              </a:rPr>
              <a:t>System.out.println</a:t>
            </a:r>
            <a:r>
              <a:rPr lang="en-IN" b="0" i="0" dirty="0">
                <a:effectLst/>
                <a:latin typeface="inter-regular"/>
              </a:rPr>
              <a:t>("eating...");}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Dog </a:t>
            </a:r>
            <a:r>
              <a:rPr lang="en-IN" b="1" i="0" dirty="0">
                <a:effectLst/>
                <a:latin typeface="inter-regular"/>
              </a:rPr>
              <a:t>extends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bark(){</a:t>
            </a:r>
            <a:r>
              <a:rPr lang="en-IN" b="0" i="0" dirty="0" err="1">
                <a:effectLst/>
                <a:latin typeface="inter-regular"/>
              </a:rPr>
              <a:t>System.out.println</a:t>
            </a:r>
            <a:r>
              <a:rPr lang="en-IN" b="0" i="0" dirty="0">
                <a:effectLst/>
                <a:latin typeface="inter-regular"/>
              </a:rPr>
              <a:t>("barking...");}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a:t>
            </a:r>
            <a:r>
              <a:rPr lang="en-IN" b="0" i="0" dirty="0" err="1">
                <a:effectLst/>
                <a:latin typeface="inter-regular"/>
              </a:rPr>
              <a:t>BabyDog</a:t>
            </a:r>
            <a:r>
              <a:rPr lang="en-IN" b="0" i="0" dirty="0">
                <a:effectLst/>
                <a:latin typeface="inter-regular"/>
              </a:rPr>
              <a:t> </a:t>
            </a:r>
            <a:r>
              <a:rPr lang="en-IN" b="1" i="0" dirty="0">
                <a:effectLst/>
                <a:latin typeface="inter-regular"/>
              </a:rPr>
              <a:t>extends</a:t>
            </a:r>
            <a:r>
              <a:rPr lang="en-IN" b="0" i="0" dirty="0">
                <a:effectLst/>
                <a:latin typeface="inter-regular"/>
              </a:rPr>
              <a:t> Dog{  </a:t>
            </a:r>
          </a:p>
        </p:txBody>
      </p:sp>
    </p:spTree>
    <p:extLst>
      <p:ext uri="{BB962C8B-B14F-4D97-AF65-F5344CB8AC3E}">
        <p14:creationId xmlns:p14="http://schemas.microsoft.com/office/powerpoint/2010/main" val="123889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346DC-185D-D310-2E46-FCDA4917A7D2}"/>
              </a:ext>
            </a:extLst>
          </p:cNvPr>
          <p:cNvSpPr>
            <a:spLocks noGrp="1"/>
          </p:cNvSpPr>
          <p:nvPr>
            <p:ph idx="1"/>
          </p:nvPr>
        </p:nvSpPr>
        <p:spPr>
          <a:xfrm>
            <a:off x="97537" y="109728"/>
            <a:ext cx="11256264" cy="6067235"/>
          </a:xfrm>
        </p:spPr>
        <p:txBody>
          <a:bodyPr>
            <a:normAutofit/>
          </a:bodyPr>
          <a:lstStyle/>
          <a:p>
            <a:pPr marL="0" indent="0" algn="just">
              <a:buNone/>
            </a:pPr>
            <a:r>
              <a:rPr lang="en-IN" b="1" i="0" dirty="0">
                <a:effectLst/>
                <a:latin typeface="inter-regular"/>
              </a:rPr>
              <a:t>void</a:t>
            </a:r>
            <a:r>
              <a:rPr lang="en-IN" b="0" i="0" dirty="0">
                <a:effectLst/>
                <a:latin typeface="inter-regular"/>
              </a:rPr>
              <a:t> weep(){</a:t>
            </a:r>
            <a:r>
              <a:rPr lang="en-IN" b="0" i="0" dirty="0" err="1">
                <a:effectLst/>
                <a:latin typeface="inter-regular"/>
              </a:rPr>
              <a:t>System.out.println</a:t>
            </a:r>
            <a:r>
              <a:rPr lang="en-IN" b="0" i="0" dirty="0">
                <a:effectLst/>
                <a:latin typeface="inter-regular"/>
              </a:rPr>
              <a:t>("weeping...");}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TestInheritance2{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marL="0" indent="0" algn="just">
              <a:buNone/>
            </a:pPr>
            <a:r>
              <a:rPr lang="en-IN" b="0" i="0" dirty="0" err="1">
                <a:effectLst/>
                <a:latin typeface="inter-regular"/>
              </a:rPr>
              <a:t>BabyDog</a:t>
            </a:r>
            <a:r>
              <a:rPr lang="en-IN" b="0" i="0" dirty="0">
                <a:effectLst/>
                <a:latin typeface="inter-regular"/>
              </a:rPr>
              <a:t> d=</a:t>
            </a:r>
            <a:r>
              <a:rPr lang="en-IN" b="1" i="0" dirty="0">
                <a:effectLst/>
                <a:latin typeface="inter-regular"/>
              </a:rPr>
              <a:t>new</a:t>
            </a:r>
            <a:r>
              <a:rPr lang="en-IN" b="0" i="0" dirty="0">
                <a:effectLst/>
                <a:latin typeface="inter-regular"/>
              </a:rPr>
              <a:t> </a:t>
            </a:r>
            <a:r>
              <a:rPr lang="en-IN" b="0" i="0" dirty="0" err="1">
                <a:effectLst/>
                <a:latin typeface="inter-regular"/>
              </a:rPr>
              <a:t>BabyDog</a:t>
            </a:r>
            <a:r>
              <a:rPr lang="en-IN" b="0" i="0" dirty="0">
                <a:effectLst/>
                <a:latin typeface="inter-regular"/>
              </a:rPr>
              <a:t>();  </a:t>
            </a:r>
          </a:p>
          <a:p>
            <a:pPr marL="0" indent="0" algn="just">
              <a:buNone/>
            </a:pPr>
            <a:r>
              <a:rPr lang="en-IN" b="0" i="0" dirty="0" err="1">
                <a:effectLst/>
                <a:latin typeface="inter-regular"/>
              </a:rPr>
              <a:t>d.weep</a:t>
            </a:r>
            <a:r>
              <a:rPr lang="en-IN" b="0" i="0" dirty="0">
                <a:effectLst/>
                <a:latin typeface="inter-regular"/>
              </a:rPr>
              <a:t>();  </a:t>
            </a:r>
          </a:p>
          <a:p>
            <a:pPr marL="0" indent="0" algn="just">
              <a:buNone/>
            </a:pPr>
            <a:r>
              <a:rPr lang="en-IN" b="0" i="0" dirty="0" err="1">
                <a:effectLst/>
                <a:latin typeface="inter-regular"/>
              </a:rPr>
              <a:t>d.bark</a:t>
            </a:r>
            <a:r>
              <a:rPr lang="en-IN" b="0" i="0" dirty="0">
                <a:effectLst/>
                <a:latin typeface="inter-regular"/>
              </a:rPr>
              <a:t>();  </a:t>
            </a:r>
          </a:p>
          <a:p>
            <a:pPr marL="0" indent="0" algn="just">
              <a:buNone/>
            </a:pPr>
            <a:r>
              <a:rPr lang="en-IN" b="0" i="0" dirty="0" err="1">
                <a:effectLst/>
                <a:latin typeface="inter-regular"/>
              </a:rPr>
              <a:t>d.eat</a:t>
            </a:r>
            <a:r>
              <a:rPr lang="en-IN" b="0" i="0" dirty="0">
                <a:effectLst/>
                <a:latin typeface="inter-regular"/>
              </a:rPr>
              <a:t>();  </a:t>
            </a:r>
          </a:p>
          <a:p>
            <a:pPr marL="0" indent="0" algn="just">
              <a:buNone/>
            </a:pPr>
            <a:r>
              <a:rPr lang="en-IN" b="0" i="0" dirty="0">
                <a:effectLst/>
                <a:latin typeface="inter-regular"/>
              </a:rPr>
              <a:t>}} </a:t>
            </a:r>
          </a:p>
          <a:p>
            <a:endParaRPr lang="en-US" dirty="0"/>
          </a:p>
        </p:txBody>
      </p:sp>
    </p:spTree>
    <p:extLst>
      <p:ext uri="{BB962C8B-B14F-4D97-AF65-F5344CB8AC3E}">
        <p14:creationId xmlns:p14="http://schemas.microsoft.com/office/powerpoint/2010/main" val="255260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B7DB4-42DC-6870-2471-627C761F1D37}"/>
              </a:ext>
            </a:extLst>
          </p:cNvPr>
          <p:cNvSpPr>
            <a:spLocks noGrp="1"/>
          </p:cNvSpPr>
          <p:nvPr>
            <p:ph idx="1"/>
          </p:nvPr>
        </p:nvSpPr>
        <p:spPr>
          <a:xfrm>
            <a:off x="243840" y="170688"/>
            <a:ext cx="11109960" cy="6006275"/>
          </a:xfrm>
        </p:spPr>
        <p:txBody>
          <a:bodyPr>
            <a:normAutofit fontScale="77500" lnSpcReduction="20000"/>
          </a:bodyPr>
          <a:lstStyle/>
          <a:p>
            <a:r>
              <a:rPr lang="en-IN" sz="5100" dirty="0">
                <a:effectLst/>
                <a:latin typeface="erdana"/>
              </a:rPr>
              <a:t>Hierarchical Inheritance Example</a:t>
            </a:r>
          </a:p>
          <a:p>
            <a:r>
              <a:rPr lang="en-IN" sz="5100" i="0" dirty="0">
                <a:solidFill>
                  <a:srgbClr val="333333"/>
                </a:solidFill>
                <a:effectLst/>
                <a:latin typeface="inter-regular"/>
              </a:rPr>
              <a:t>When two or more classes inherits a single class, it is known as </a:t>
            </a:r>
            <a:r>
              <a:rPr lang="en-IN" sz="5100" i="1" dirty="0">
                <a:solidFill>
                  <a:srgbClr val="333333"/>
                </a:solidFill>
                <a:effectLst/>
                <a:latin typeface="inter-regular"/>
              </a:rPr>
              <a:t>hierarchical inheritance</a:t>
            </a:r>
            <a:r>
              <a:rPr lang="en-IN" sz="5100" i="0" dirty="0">
                <a:solidFill>
                  <a:srgbClr val="333333"/>
                </a:solidFill>
                <a:effectLst/>
                <a:latin typeface="inter-regular"/>
              </a:rPr>
              <a:t>. In the example given below, Dog and Cat classes inherits the Animal class, so there is hierarchical inheritance.</a:t>
            </a:r>
            <a:endParaRPr lang="en-IN" sz="5100" dirty="0"/>
          </a:p>
          <a:p>
            <a:pPr algn="ctr"/>
            <a:br>
              <a:rPr lang="en-IN" sz="5100" i="0" dirty="0">
                <a:solidFill>
                  <a:srgbClr val="333333"/>
                </a:solidFill>
                <a:effectLst/>
                <a:latin typeface="inter-regular"/>
              </a:rPr>
            </a:br>
            <a:endParaRPr lang="en-IN" sz="5100" i="0" dirty="0">
              <a:solidFill>
                <a:srgbClr val="333333"/>
              </a:solidFill>
              <a:effectLst/>
              <a:latin typeface="inter-regular"/>
            </a:endParaRPr>
          </a:p>
          <a:p>
            <a:pPr marL="0" indent="0" algn="just">
              <a:buNone/>
            </a:pPr>
            <a:r>
              <a:rPr lang="en-US" sz="5100" dirty="0"/>
              <a:t>EXAMPLE-</a:t>
            </a:r>
            <a:r>
              <a:rPr lang="en-IN" sz="5100" i="0" dirty="0">
                <a:effectLst/>
                <a:latin typeface="inter-regular"/>
              </a:rPr>
              <a:t>class Animal{  </a:t>
            </a:r>
          </a:p>
          <a:p>
            <a:pPr marL="0" indent="0" algn="just">
              <a:buNone/>
            </a:pPr>
            <a:r>
              <a:rPr lang="en-IN" b="1" i="0" dirty="0">
                <a:effectLst/>
                <a:latin typeface="inter-regular"/>
              </a:rPr>
              <a:t>void</a:t>
            </a:r>
            <a:r>
              <a:rPr lang="en-IN" b="0" i="0" dirty="0">
                <a:effectLst/>
                <a:latin typeface="inter-regular"/>
              </a:rPr>
              <a:t> eat(){</a:t>
            </a:r>
            <a:r>
              <a:rPr lang="en-IN" b="0" i="0" dirty="0" err="1">
                <a:effectLst/>
                <a:latin typeface="inter-regular"/>
              </a:rPr>
              <a:t>System.out.println</a:t>
            </a:r>
            <a:r>
              <a:rPr lang="en-IN" b="0" i="0" dirty="0">
                <a:effectLst/>
                <a:latin typeface="inter-regular"/>
              </a:rPr>
              <a:t>("eating...");}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Dog </a:t>
            </a:r>
            <a:r>
              <a:rPr lang="en-IN" b="1" i="0" dirty="0">
                <a:effectLst/>
                <a:latin typeface="inter-regular"/>
              </a:rPr>
              <a:t>extends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bark(){</a:t>
            </a:r>
            <a:r>
              <a:rPr lang="en-IN" b="0" i="0" dirty="0" err="1">
                <a:effectLst/>
                <a:latin typeface="inter-regular"/>
              </a:rPr>
              <a:t>System.out.println</a:t>
            </a:r>
            <a:r>
              <a:rPr lang="en-IN" b="0" i="0" dirty="0">
                <a:effectLst/>
                <a:latin typeface="inter-regular"/>
              </a:rPr>
              <a:t>("barking...");}  </a:t>
            </a:r>
          </a:p>
          <a:p>
            <a:pPr marL="0" indent="0" algn="just">
              <a:buNone/>
            </a:pPr>
            <a:r>
              <a:rPr lang="en-IN" b="0" i="0" dirty="0">
                <a:effectLst/>
                <a:latin typeface="inter-regular"/>
              </a:rPr>
              <a:t>}  </a:t>
            </a:r>
          </a:p>
        </p:txBody>
      </p:sp>
    </p:spTree>
    <p:extLst>
      <p:ext uri="{BB962C8B-B14F-4D97-AF65-F5344CB8AC3E}">
        <p14:creationId xmlns:p14="http://schemas.microsoft.com/office/powerpoint/2010/main" val="154673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B7DB4-42DC-6870-2471-627C761F1D37}"/>
              </a:ext>
            </a:extLst>
          </p:cNvPr>
          <p:cNvSpPr>
            <a:spLocks noGrp="1"/>
          </p:cNvSpPr>
          <p:nvPr>
            <p:ph idx="1"/>
          </p:nvPr>
        </p:nvSpPr>
        <p:spPr>
          <a:xfrm>
            <a:off x="243840" y="170688"/>
            <a:ext cx="11109960" cy="6006275"/>
          </a:xfrm>
        </p:spPr>
        <p:txBody>
          <a:bodyPr>
            <a:normAutofit/>
          </a:bodyPr>
          <a:lstStyle/>
          <a:p>
            <a:pPr marL="0" indent="0" algn="just">
              <a:buNone/>
            </a:pPr>
            <a:r>
              <a:rPr lang="en-IN" b="1" i="0" dirty="0">
                <a:effectLst/>
                <a:latin typeface="inter-regular"/>
              </a:rPr>
              <a:t>class</a:t>
            </a:r>
            <a:r>
              <a:rPr lang="en-IN" b="0" i="0" dirty="0">
                <a:effectLst/>
                <a:latin typeface="inter-regular"/>
              </a:rPr>
              <a:t> Cat </a:t>
            </a:r>
            <a:r>
              <a:rPr lang="en-IN" b="1" i="0" dirty="0">
                <a:effectLst/>
                <a:latin typeface="inter-regular"/>
              </a:rPr>
              <a:t>extends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meow(){</a:t>
            </a:r>
            <a:r>
              <a:rPr lang="en-IN" b="0" i="0" dirty="0" err="1">
                <a:effectLst/>
                <a:latin typeface="inter-regular"/>
              </a:rPr>
              <a:t>System.out.println</a:t>
            </a:r>
            <a:r>
              <a:rPr lang="en-IN" b="0" i="0" dirty="0">
                <a:effectLst/>
                <a:latin typeface="inter-regular"/>
              </a:rPr>
              <a:t>("meowing...");}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TestInheritance3{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marL="0" indent="0" algn="just">
              <a:buNone/>
            </a:pPr>
            <a:r>
              <a:rPr lang="en-IN" b="0" i="0" dirty="0">
                <a:effectLst/>
                <a:latin typeface="inter-regular"/>
              </a:rPr>
              <a:t>Cat c=</a:t>
            </a:r>
            <a:r>
              <a:rPr lang="en-IN" b="1" i="0" dirty="0">
                <a:effectLst/>
                <a:latin typeface="inter-regular"/>
              </a:rPr>
              <a:t>new</a:t>
            </a:r>
            <a:r>
              <a:rPr lang="en-IN" b="0" i="0" dirty="0">
                <a:effectLst/>
                <a:latin typeface="inter-regular"/>
              </a:rPr>
              <a:t> Cat();  </a:t>
            </a:r>
          </a:p>
          <a:p>
            <a:pPr marL="0" indent="0" algn="just">
              <a:buNone/>
            </a:pPr>
            <a:r>
              <a:rPr lang="en-IN" b="0" i="0" dirty="0" err="1">
                <a:effectLst/>
                <a:latin typeface="inter-regular"/>
              </a:rPr>
              <a:t>c.meow</a:t>
            </a:r>
            <a:r>
              <a:rPr lang="en-IN" b="0" i="0" dirty="0">
                <a:effectLst/>
                <a:latin typeface="inter-regular"/>
              </a:rPr>
              <a:t>();  </a:t>
            </a:r>
          </a:p>
          <a:p>
            <a:pPr marL="0" indent="0" algn="just">
              <a:buNone/>
            </a:pPr>
            <a:r>
              <a:rPr lang="en-IN" b="0" i="0" dirty="0" err="1">
                <a:effectLst/>
                <a:latin typeface="inter-regular"/>
              </a:rPr>
              <a:t>c.eat</a:t>
            </a:r>
            <a:r>
              <a:rPr lang="en-IN" b="0" i="0" dirty="0">
                <a:effectLst/>
                <a:latin typeface="inter-regular"/>
              </a:rPr>
              <a:t>();  </a:t>
            </a:r>
          </a:p>
          <a:p>
            <a:pPr marL="0" indent="0">
              <a:buNone/>
            </a:pPr>
            <a:r>
              <a:rPr lang="en-IN" dirty="0"/>
              <a:t>}}</a:t>
            </a:r>
            <a:br>
              <a:rPr lang="en-IN" dirty="0"/>
            </a:br>
            <a:endParaRPr lang="en-US" dirty="0"/>
          </a:p>
          <a:p>
            <a:endParaRPr lang="en-US" dirty="0"/>
          </a:p>
        </p:txBody>
      </p:sp>
    </p:spTree>
    <p:extLst>
      <p:ext uri="{BB962C8B-B14F-4D97-AF65-F5344CB8AC3E}">
        <p14:creationId xmlns:p14="http://schemas.microsoft.com/office/powerpoint/2010/main" val="100164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A8492-6B27-61F7-95F7-02B70478119F}"/>
              </a:ext>
            </a:extLst>
          </p:cNvPr>
          <p:cNvSpPr>
            <a:spLocks noGrp="1"/>
          </p:cNvSpPr>
          <p:nvPr>
            <p:ph idx="1"/>
          </p:nvPr>
        </p:nvSpPr>
        <p:spPr>
          <a:xfrm>
            <a:off x="243840" y="219456"/>
            <a:ext cx="11109960" cy="5957507"/>
          </a:xfrm>
        </p:spPr>
        <p:txBody>
          <a:bodyPr/>
          <a:lstStyle/>
          <a:p>
            <a:r>
              <a:rPr lang="en-US" dirty="0"/>
              <a:t>MULTIPLE INHERITANCE-</a:t>
            </a:r>
          </a:p>
          <a:p>
            <a:pPr algn="just"/>
            <a:r>
              <a:rPr lang="en-IN" b="0" i="0" dirty="0">
                <a:solidFill>
                  <a:srgbClr val="333333"/>
                </a:solidFill>
                <a:effectLst/>
                <a:latin typeface="inter-regular"/>
              </a:rPr>
              <a:t>To reduce the complexity and simplify the language, multiple inheritance is not supported in java.</a:t>
            </a:r>
          </a:p>
          <a:p>
            <a:pPr algn="just"/>
            <a:r>
              <a:rPr lang="en-IN" b="0" i="0" dirty="0">
                <a:solidFill>
                  <a:srgbClr val="333333"/>
                </a:solidFill>
                <a:effectLst/>
                <a:latin typeface="inter-regular"/>
              </a:rPr>
              <a:t>Consider a scenario where A, B, and C are three classes. The C class inherits A and B classes. If A and B classes have the same method and you call it from child class object, there will be ambiguity to call the method of A or B class.</a:t>
            </a:r>
          </a:p>
          <a:p>
            <a:pPr algn="just"/>
            <a:r>
              <a:rPr lang="en-IN" b="0" i="0" dirty="0">
                <a:solidFill>
                  <a:srgbClr val="333333"/>
                </a:solidFill>
                <a:effectLst/>
                <a:latin typeface="inter-regular"/>
              </a:rPr>
              <a:t>Since compile-time errors are better than runtime errors, Java renders compile-time error if you inherit 2 classes. So whether you have same method or different, there will be compile time error.</a:t>
            </a:r>
          </a:p>
          <a:p>
            <a:endParaRPr lang="en-US" dirty="0"/>
          </a:p>
        </p:txBody>
      </p:sp>
    </p:spTree>
    <p:extLst>
      <p:ext uri="{BB962C8B-B14F-4D97-AF65-F5344CB8AC3E}">
        <p14:creationId xmlns:p14="http://schemas.microsoft.com/office/powerpoint/2010/main" val="235660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FEFAC-B54A-A94B-C835-EFC6C48DB19C}"/>
              </a:ext>
            </a:extLst>
          </p:cNvPr>
          <p:cNvSpPr>
            <a:spLocks noGrp="1"/>
          </p:cNvSpPr>
          <p:nvPr>
            <p:ph idx="1"/>
          </p:nvPr>
        </p:nvSpPr>
        <p:spPr>
          <a:xfrm>
            <a:off x="838200" y="219456"/>
            <a:ext cx="10515600" cy="5957507"/>
          </a:xfrm>
        </p:spPr>
        <p:txBody>
          <a:bodyPr>
            <a:normAutofit fontScale="92500" lnSpcReduction="20000"/>
          </a:bodyPr>
          <a:lstStyle/>
          <a:p>
            <a:r>
              <a:rPr lang="en-US" dirty="0"/>
              <a:t>EXAMPLE-</a:t>
            </a:r>
          </a:p>
          <a:p>
            <a:pPr algn="just">
              <a:buFont typeface="+mj-lt"/>
              <a:buAutoNum type="arabicPeriod"/>
            </a:pPr>
            <a:r>
              <a:rPr lang="en-IN" b="1" i="0" dirty="0">
                <a:effectLst/>
                <a:latin typeface="inter-regular"/>
              </a:rPr>
              <a:t>class</a:t>
            </a:r>
            <a:r>
              <a:rPr lang="en-IN" b="0" i="0" dirty="0">
                <a:effectLst/>
                <a:latin typeface="inter-regular"/>
              </a:rPr>
              <a:t> A{  </a:t>
            </a:r>
          </a:p>
          <a:p>
            <a:pPr algn="just">
              <a:buFont typeface="+mj-lt"/>
              <a:buAutoNum type="arabicPeriod"/>
            </a:pPr>
            <a:r>
              <a:rPr lang="en-IN" b="1" i="0" dirty="0">
                <a:effectLst/>
                <a:latin typeface="inter-regular"/>
              </a:rPr>
              <a:t>void</a:t>
            </a:r>
            <a:r>
              <a:rPr lang="en-IN" b="0" i="0" dirty="0">
                <a:effectLst/>
                <a:latin typeface="inter-regular"/>
              </a:rPr>
              <a:t> </a:t>
            </a:r>
            <a:r>
              <a:rPr lang="en-IN" b="0" i="0" dirty="0" err="1">
                <a:effectLst/>
                <a:latin typeface="inter-regular"/>
              </a:rPr>
              <a:t>msg</a:t>
            </a:r>
            <a:r>
              <a:rPr lang="en-IN" b="0" i="0" dirty="0">
                <a:effectLst/>
                <a:latin typeface="inter-regular"/>
              </a:rPr>
              <a:t>(){</a:t>
            </a:r>
            <a:r>
              <a:rPr lang="en-IN" b="0" i="0" dirty="0" err="1">
                <a:effectLst/>
                <a:latin typeface="inter-regular"/>
              </a:rPr>
              <a:t>System.out.println</a:t>
            </a:r>
            <a:r>
              <a:rPr lang="en-IN" b="0" i="0" dirty="0">
                <a:effectLst/>
                <a:latin typeface="inter-regular"/>
              </a:rPr>
              <a:t>("Hello");}  </a:t>
            </a:r>
          </a:p>
          <a:p>
            <a:pPr algn="just">
              <a:buFont typeface="+mj-lt"/>
              <a:buAutoNum type="arabicPeriod"/>
            </a:pPr>
            <a:r>
              <a:rPr lang="en-IN" b="0" i="0" dirty="0">
                <a:effectLst/>
                <a:latin typeface="inter-regular"/>
              </a:rPr>
              <a:t>}  </a:t>
            </a:r>
          </a:p>
          <a:p>
            <a:pPr algn="just">
              <a:buFont typeface="+mj-lt"/>
              <a:buAutoNum type="arabicPeriod"/>
            </a:pPr>
            <a:r>
              <a:rPr lang="en-IN" b="1" i="0" dirty="0">
                <a:effectLst/>
                <a:latin typeface="inter-regular"/>
              </a:rPr>
              <a:t>class</a:t>
            </a:r>
            <a:r>
              <a:rPr lang="en-IN" b="0" i="0" dirty="0">
                <a:effectLst/>
                <a:latin typeface="inter-regular"/>
              </a:rPr>
              <a:t> B{  </a:t>
            </a:r>
          </a:p>
          <a:p>
            <a:pPr algn="just">
              <a:buFont typeface="+mj-lt"/>
              <a:buAutoNum type="arabicPeriod"/>
            </a:pPr>
            <a:r>
              <a:rPr lang="en-IN" b="1" i="0" dirty="0">
                <a:effectLst/>
                <a:latin typeface="inter-regular"/>
              </a:rPr>
              <a:t>void</a:t>
            </a:r>
            <a:r>
              <a:rPr lang="en-IN" b="0" i="0" dirty="0">
                <a:effectLst/>
                <a:latin typeface="inter-regular"/>
              </a:rPr>
              <a:t> </a:t>
            </a:r>
            <a:r>
              <a:rPr lang="en-IN" b="0" i="0" dirty="0" err="1">
                <a:effectLst/>
                <a:latin typeface="inter-regular"/>
              </a:rPr>
              <a:t>msg</a:t>
            </a:r>
            <a:r>
              <a:rPr lang="en-IN" b="0" i="0" dirty="0">
                <a:effectLst/>
                <a:latin typeface="inter-regular"/>
              </a:rPr>
              <a:t>(){</a:t>
            </a:r>
            <a:r>
              <a:rPr lang="en-IN" b="0" i="0" dirty="0" err="1">
                <a:effectLst/>
                <a:latin typeface="inter-regular"/>
              </a:rPr>
              <a:t>System.out.println</a:t>
            </a:r>
            <a:r>
              <a:rPr lang="en-IN" b="0" i="0" dirty="0">
                <a:effectLst/>
                <a:latin typeface="inter-regular"/>
              </a:rPr>
              <a:t>("Welcome");}  </a:t>
            </a:r>
          </a:p>
          <a:p>
            <a:pPr algn="just">
              <a:buFont typeface="+mj-lt"/>
              <a:buAutoNum type="arabicPeriod"/>
            </a:pPr>
            <a:r>
              <a:rPr lang="en-IN" b="0" i="0" dirty="0">
                <a:effectLst/>
                <a:latin typeface="inter-regular"/>
              </a:rPr>
              <a:t>}  </a:t>
            </a:r>
          </a:p>
          <a:p>
            <a:pPr algn="just">
              <a:buFont typeface="+mj-lt"/>
              <a:buAutoNum type="arabicPeriod"/>
            </a:pPr>
            <a:r>
              <a:rPr lang="en-IN" b="1" i="0" dirty="0">
                <a:effectLst/>
                <a:latin typeface="inter-regular"/>
              </a:rPr>
              <a:t>class</a:t>
            </a:r>
            <a:r>
              <a:rPr lang="en-IN" b="0" i="0" dirty="0">
                <a:effectLst/>
                <a:latin typeface="inter-regular"/>
              </a:rPr>
              <a:t> C </a:t>
            </a:r>
            <a:r>
              <a:rPr lang="en-IN" b="1" i="0" dirty="0">
                <a:effectLst/>
                <a:latin typeface="inter-regular"/>
              </a:rPr>
              <a:t>extends</a:t>
            </a:r>
            <a:r>
              <a:rPr lang="en-IN" b="0" i="0" dirty="0">
                <a:effectLst/>
                <a:latin typeface="inter-regular"/>
              </a:rPr>
              <a:t> A,B{//suppose if it were  </a:t>
            </a:r>
          </a:p>
          <a:p>
            <a:pPr algn="just">
              <a:buFont typeface="+mj-lt"/>
              <a:buAutoNum type="arabicPeriod"/>
            </a:pPr>
            <a:r>
              <a:rPr lang="en-IN" b="0" i="0" dirty="0">
                <a:effectLst/>
                <a:latin typeface="inter-regular"/>
              </a:rPr>
              <a:t>   </a:t>
            </a:r>
          </a:p>
          <a:p>
            <a:pPr algn="just">
              <a:buFont typeface="+mj-lt"/>
              <a:buAutoNum type="arabicPeriod"/>
            </a:pPr>
            <a:r>
              <a:rPr lang="en-IN" b="0" i="0" dirty="0">
                <a:effectLst/>
                <a:latin typeface="inter-regular"/>
              </a:rPr>
              <a:t> </a:t>
            </a: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algn="just">
              <a:buFont typeface="+mj-lt"/>
              <a:buAutoNum type="arabicPeriod"/>
            </a:pPr>
            <a:r>
              <a:rPr lang="en-IN" b="0" i="0" dirty="0">
                <a:effectLst/>
                <a:latin typeface="inter-regular"/>
              </a:rPr>
              <a:t>   C </a:t>
            </a:r>
            <a:r>
              <a:rPr lang="en-IN" b="0" i="0" dirty="0" err="1">
                <a:effectLst/>
                <a:latin typeface="inter-regular"/>
              </a:rPr>
              <a:t>obj</a:t>
            </a:r>
            <a:r>
              <a:rPr lang="en-IN" b="0" i="0" dirty="0">
                <a:effectLst/>
                <a:latin typeface="inter-regular"/>
              </a:rPr>
              <a:t>=</a:t>
            </a:r>
            <a:r>
              <a:rPr lang="en-IN" b="1" i="0" dirty="0">
                <a:effectLst/>
                <a:latin typeface="inter-regular"/>
              </a:rPr>
              <a:t>new</a:t>
            </a:r>
            <a:r>
              <a:rPr lang="en-IN" b="0" i="0" dirty="0">
                <a:effectLst/>
                <a:latin typeface="inter-regular"/>
              </a:rPr>
              <a:t> C();  </a:t>
            </a:r>
          </a:p>
          <a:p>
            <a:pPr algn="just">
              <a:buFont typeface="+mj-lt"/>
              <a:buAutoNum type="arabicPeriod"/>
            </a:pPr>
            <a:r>
              <a:rPr lang="en-IN" b="0" i="0" dirty="0">
                <a:effectLst/>
                <a:latin typeface="inter-regular"/>
              </a:rPr>
              <a:t>   </a:t>
            </a:r>
            <a:r>
              <a:rPr lang="en-IN" b="0" i="0" dirty="0" err="1">
                <a:effectLst/>
                <a:latin typeface="inter-regular"/>
              </a:rPr>
              <a:t>obj.msg</a:t>
            </a:r>
            <a:r>
              <a:rPr lang="en-IN" b="0" i="0" dirty="0">
                <a:effectLst/>
                <a:latin typeface="inter-regular"/>
              </a:rPr>
              <a:t>();//Now which </a:t>
            </a:r>
            <a:r>
              <a:rPr lang="en-IN" b="0" i="0" dirty="0" err="1">
                <a:effectLst/>
                <a:latin typeface="inter-regular"/>
              </a:rPr>
              <a:t>msg</a:t>
            </a:r>
            <a:r>
              <a:rPr lang="en-IN" b="0" i="0" dirty="0">
                <a:effectLst/>
                <a:latin typeface="inter-regular"/>
              </a:rPr>
              <a:t>() method would be invoked?  </a:t>
            </a:r>
          </a:p>
          <a:p>
            <a:pPr algn="just">
              <a:buFont typeface="+mj-lt"/>
              <a:buAutoNum type="arabicPeriod"/>
            </a:pPr>
            <a:r>
              <a:rPr lang="en-IN" b="0" i="0" dirty="0">
                <a:effectLst/>
                <a:latin typeface="inter-regular"/>
              </a:rPr>
              <a:t>}  </a:t>
            </a:r>
          </a:p>
          <a:p>
            <a:pPr algn="just">
              <a:buFont typeface="+mj-lt"/>
              <a:buAutoNum type="arabicPeriod"/>
            </a:pPr>
            <a:r>
              <a:rPr lang="en-IN" b="0" i="0" dirty="0">
                <a:effectLst/>
                <a:latin typeface="inter-regular"/>
              </a:rPr>
              <a:t>}  </a:t>
            </a:r>
          </a:p>
          <a:p>
            <a:endParaRPr lang="en-US" dirty="0"/>
          </a:p>
        </p:txBody>
      </p:sp>
    </p:spTree>
    <p:extLst>
      <p:ext uri="{BB962C8B-B14F-4D97-AF65-F5344CB8AC3E}">
        <p14:creationId xmlns:p14="http://schemas.microsoft.com/office/powerpoint/2010/main" val="4095506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9AEA1E-F155-B0BA-2985-2751EF6A4BC0}"/>
              </a:ext>
            </a:extLst>
          </p:cNvPr>
          <p:cNvSpPr>
            <a:spLocks noGrp="1"/>
          </p:cNvSpPr>
          <p:nvPr>
            <p:ph idx="1"/>
          </p:nvPr>
        </p:nvSpPr>
        <p:spPr>
          <a:xfrm>
            <a:off x="0" y="0"/>
            <a:ext cx="11353801" cy="6742177"/>
          </a:xfrm>
        </p:spPr>
        <p:txBody>
          <a:bodyPr>
            <a:normAutofit fontScale="92500" lnSpcReduction="20000"/>
          </a:bodyPr>
          <a:lstStyle/>
          <a:p>
            <a:pPr algn="l"/>
            <a:r>
              <a:rPr lang="en-IN" sz="3300" b="1" i="0" dirty="0">
                <a:solidFill>
                  <a:srgbClr val="222426"/>
                </a:solidFill>
                <a:effectLst/>
                <a:latin typeface="Roboto" panose="02000000000000000000" pitchFamily="2" charset="0"/>
              </a:rPr>
              <a:t>HYBRID INHERITANCE-</a:t>
            </a:r>
          </a:p>
          <a:p>
            <a:pPr marL="0" indent="0" algn="l">
              <a:buNone/>
            </a:pPr>
            <a:endParaRPr lang="en-IN" b="0" i="0" dirty="0">
              <a:solidFill>
                <a:srgbClr val="222426"/>
              </a:solidFill>
              <a:effectLst/>
              <a:latin typeface="Roboto" panose="02000000000000000000" pitchFamily="2" charset="0"/>
            </a:endParaRPr>
          </a:p>
          <a:p>
            <a:pPr algn="l"/>
            <a:r>
              <a:rPr lang="en-IN" b="0" i="0" dirty="0">
                <a:solidFill>
                  <a:srgbClr val="222426"/>
                </a:solidFill>
                <a:effectLst/>
                <a:latin typeface="Roboto" panose="02000000000000000000" pitchFamily="2" charset="0"/>
              </a:rPr>
              <a:t>This example is just to demonstrate the hybrid inheritance in Java. Although this example is meaningless, you would be able to see that how we have implemented two types of inheritance(single and hierarchical) together to form hybrid inheritance.</a:t>
            </a:r>
            <a:br>
              <a:rPr lang="en-IN" b="0" i="0" dirty="0">
                <a:solidFill>
                  <a:srgbClr val="222426"/>
                </a:solidFill>
                <a:effectLst/>
                <a:latin typeface="Roboto" panose="02000000000000000000" pitchFamily="2" charset="0"/>
              </a:rPr>
            </a:br>
            <a:r>
              <a:rPr lang="en-IN" b="0" i="0" dirty="0">
                <a:solidFill>
                  <a:srgbClr val="222426"/>
                </a:solidFill>
                <a:effectLst/>
                <a:latin typeface="Roboto" panose="02000000000000000000" pitchFamily="2" charset="0"/>
              </a:rPr>
              <a:t>Class A and B extends class C →</a:t>
            </a:r>
            <a:r>
              <a:rPr lang="en-IN" b="0" i="0" dirty="0">
                <a:effectLst/>
                <a:latin typeface="Roboto" panose="02000000000000000000" pitchFamily="2" charset="0"/>
              </a:rPr>
              <a:t> </a:t>
            </a:r>
            <a:r>
              <a:rPr lang="en-IN" b="1" i="0" u="none" strike="noStrike" dirty="0">
                <a:effectLst/>
                <a:latin typeface="Roboto" panose="02000000000000000000" pitchFamily="2" charset="0"/>
                <a:hlinkClick r:id="rId2">
                  <a:extLst>
                    <a:ext uri="{A12FA001-AC4F-418D-AE19-62706E023703}">
                      <ahyp:hlinkClr xmlns:ahyp="http://schemas.microsoft.com/office/drawing/2018/hyperlinkcolor" val="tx"/>
                    </a:ext>
                  </a:extLst>
                </a:hlinkClick>
              </a:rPr>
              <a:t>Hierarchical inheritance</a:t>
            </a:r>
            <a:br>
              <a:rPr lang="en-IN" b="0" i="0" dirty="0">
                <a:solidFill>
                  <a:srgbClr val="222426"/>
                </a:solidFill>
                <a:effectLst/>
                <a:latin typeface="Roboto" panose="02000000000000000000" pitchFamily="2" charset="0"/>
              </a:rPr>
            </a:br>
            <a:r>
              <a:rPr lang="en-IN" b="0" i="0" dirty="0">
                <a:solidFill>
                  <a:srgbClr val="222426"/>
                </a:solidFill>
                <a:effectLst/>
                <a:latin typeface="Roboto" panose="02000000000000000000" pitchFamily="2" charset="0"/>
              </a:rPr>
              <a:t>Class D extends class A → Single inheritance</a:t>
            </a:r>
          </a:p>
          <a:p>
            <a:r>
              <a:rPr lang="en-IN" sz="3000" dirty="0">
                <a:effectLst/>
              </a:rPr>
              <a:t>class C { </a:t>
            </a:r>
          </a:p>
          <a:p>
            <a:r>
              <a:rPr lang="en-IN" sz="3000" dirty="0">
                <a:effectLst/>
              </a:rPr>
              <a:t>public void </a:t>
            </a:r>
            <a:r>
              <a:rPr lang="en-IN" sz="3000" dirty="0" err="1">
                <a:effectLst/>
              </a:rPr>
              <a:t>disp</a:t>
            </a:r>
            <a:r>
              <a:rPr lang="en-IN" sz="3000" dirty="0">
                <a:effectLst/>
              </a:rPr>
              <a:t>() </a:t>
            </a:r>
          </a:p>
          <a:p>
            <a:r>
              <a:rPr lang="en-IN" sz="3000" dirty="0">
                <a:effectLst/>
              </a:rPr>
              <a:t>{ </a:t>
            </a:r>
            <a:r>
              <a:rPr lang="en-IN" sz="3000" dirty="0" err="1">
                <a:effectLst/>
              </a:rPr>
              <a:t>System.out.println</a:t>
            </a:r>
            <a:r>
              <a:rPr lang="en-IN" sz="3000" dirty="0">
                <a:effectLst/>
              </a:rPr>
              <a:t>("C");</a:t>
            </a:r>
          </a:p>
          <a:p>
            <a:r>
              <a:rPr lang="en-IN" sz="3000" dirty="0">
                <a:effectLst/>
              </a:rPr>
              <a:t> } } </a:t>
            </a:r>
          </a:p>
          <a:p>
            <a:r>
              <a:rPr lang="en-IN" sz="3000" dirty="0">
                <a:effectLst/>
              </a:rPr>
              <a:t>class A extends C {</a:t>
            </a:r>
          </a:p>
          <a:p>
            <a:r>
              <a:rPr lang="en-IN" sz="3000" dirty="0">
                <a:effectLst/>
              </a:rPr>
              <a:t> public void </a:t>
            </a:r>
            <a:r>
              <a:rPr lang="en-IN" sz="3000" dirty="0" err="1">
                <a:effectLst/>
              </a:rPr>
              <a:t>disp</a:t>
            </a:r>
            <a:r>
              <a:rPr lang="en-IN" sz="3000" dirty="0">
                <a:effectLst/>
              </a:rPr>
              <a:t>()</a:t>
            </a:r>
          </a:p>
          <a:p>
            <a:r>
              <a:rPr lang="en-IN" sz="3000" dirty="0">
                <a:effectLst/>
              </a:rPr>
              <a:t> { </a:t>
            </a:r>
            <a:r>
              <a:rPr lang="en-IN" sz="3000" dirty="0" err="1">
                <a:effectLst/>
              </a:rPr>
              <a:t>System.out.println</a:t>
            </a:r>
            <a:r>
              <a:rPr lang="en-IN" sz="3000" dirty="0">
                <a:effectLst/>
              </a:rPr>
              <a:t>("A");</a:t>
            </a:r>
          </a:p>
          <a:p>
            <a:r>
              <a:rPr lang="en-IN" sz="3000" dirty="0">
                <a:effectLst/>
              </a:rPr>
              <a:t> } } </a:t>
            </a:r>
          </a:p>
          <a:p>
            <a:r>
              <a:rPr lang="en-IN" sz="3000" dirty="0">
                <a:effectLst/>
              </a:rPr>
              <a:t>class B extends C </a:t>
            </a:r>
          </a:p>
        </p:txBody>
      </p:sp>
    </p:spTree>
    <p:extLst>
      <p:ext uri="{BB962C8B-B14F-4D97-AF65-F5344CB8AC3E}">
        <p14:creationId xmlns:p14="http://schemas.microsoft.com/office/powerpoint/2010/main" val="3821750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9AEA1E-F155-B0BA-2985-2751EF6A4BC0}"/>
              </a:ext>
            </a:extLst>
          </p:cNvPr>
          <p:cNvSpPr>
            <a:spLocks noGrp="1"/>
          </p:cNvSpPr>
          <p:nvPr>
            <p:ph idx="1"/>
          </p:nvPr>
        </p:nvSpPr>
        <p:spPr>
          <a:xfrm>
            <a:off x="182563" y="207963"/>
            <a:ext cx="11171237" cy="5969000"/>
          </a:xfrm>
        </p:spPr>
        <p:txBody>
          <a:bodyPr>
            <a:normAutofit/>
          </a:bodyPr>
          <a:lstStyle/>
          <a:p>
            <a:r>
              <a:rPr lang="en-IN" dirty="0">
                <a:solidFill>
                  <a:srgbClr val="000000"/>
                </a:solidFill>
                <a:effectLst/>
              </a:rPr>
              <a:t>{ </a:t>
            </a:r>
          </a:p>
          <a:p>
            <a:r>
              <a:rPr lang="en-IN" dirty="0">
                <a:effectLst/>
              </a:rPr>
              <a:t>public void </a:t>
            </a:r>
            <a:r>
              <a:rPr lang="en-IN" dirty="0" err="1">
                <a:effectLst/>
              </a:rPr>
              <a:t>disp</a:t>
            </a:r>
            <a:r>
              <a:rPr lang="en-IN" dirty="0">
                <a:effectLst/>
              </a:rPr>
              <a:t>() {</a:t>
            </a:r>
          </a:p>
          <a:p>
            <a:r>
              <a:rPr lang="en-IN" dirty="0">
                <a:effectLst/>
              </a:rPr>
              <a:t> </a:t>
            </a:r>
            <a:r>
              <a:rPr lang="en-IN" dirty="0" err="1">
                <a:effectLst/>
              </a:rPr>
              <a:t>System.out.println</a:t>
            </a:r>
            <a:r>
              <a:rPr lang="en-IN" dirty="0">
                <a:effectLst/>
              </a:rPr>
              <a:t>("B");</a:t>
            </a:r>
          </a:p>
          <a:p>
            <a:r>
              <a:rPr lang="en-IN" dirty="0">
                <a:effectLst/>
              </a:rPr>
              <a:t> } } </a:t>
            </a:r>
          </a:p>
          <a:p>
            <a:r>
              <a:rPr lang="en-IN" dirty="0">
                <a:effectLst/>
              </a:rPr>
              <a:t>class D extends A { </a:t>
            </a:r>
          </a:p>
          <a:p>
            <a:r>
              <a:rPr lang="en-IN" dirty="0">
                <a:effectLst/>
              </a:rPr>
              <a:t>public void </a:t>
            </a:r>
            <a:r>
              <a:rPr lang="en-IN" dirty="0" err="1">
                <a:effectLst/>
              </a:rPr>
              <a:t>disp</a:t>
            </a:r>
            <a:r>
              <a:rPr lang="en-IN" dirty="0">
                <a:effectLst/>
              </a:rPr>
              <a:t>() {</a:t>
            </a:r>
          </a:p>
          <a:p>
            <a:r>
              <a:rPr lang="en-IN" dirty="0">
                <a:effectLst/>
              </a:rPr>
              <a:t> </a:t>
            </a:r>
            <a:r>
              <a:rPr lang="en-IN" dirty="0" err="1">
                <a:effectLst/>
              </a:rPr>
              <a:t>System.out.println</a:t>
            </a:r>
            <a:r>
              <a:rPr lang="en-IN" dirty="0">
                <a:effectLst/>
              </a:rPr>
              <a:t>("D");</a:t>
            </a:r>
          </a:p>
          <a:p>
            <a:r>
              <a:rPr lang="en-IN" dirty="0">
                <a:effectLst/>
              </a:rPr>
              <a:t> } public static void main(String </a:t>
            </a:r>
            <a:r>
              <a:rPr lang="en-IN" dirty="0" err="1">
                <a:effectLst/>
              </a:rPr>
              <a:t>args</a:t>
            </a:r>
            <a:r>
              <a:rPr lang="en-IN" dirty="0">
                <a:effectLst/>
              </a:rPr>
              <a:t>[]){</a:t>
            </a:r>
          </a:p>
          <a:p>
            <a:r>
              <a:rPr lang="en-IN" dirty="0">
                <a:effectLst/>
              </a:rPr>
              <a:t> D </a:t>
            </a:r>
            <a:r>
              <a:rPr lang="en-IN" dirty="0" err="1">
                <a:effectLst/>
              </a:rPr>
              <a:t>obj</a:t>
            </a:r>
            <a:r>
              <a:rPr lang="en-IN" dirty="0">
                <a:effectLst/>
              </a:rPr>
              <a:t> = new D(); </a:t>
            </a:r>
          </a:p>
          <a:p>
            <a:r>
              <a:rPr lang="en-IN" dirty="0" err="1">
                <a:effectLst/>
              </a:rPr>
              <a:t>obj.disp</a:t>
            </a:r>
            <a:r>
              <a:rPr lang="en-IN" dirty="0">
                <a:effectLst/>
              </a:rPr>
              <a:t>(); } }</a:t>
            </a:r>
            <a:endParaRPr lang="en-US" dirty="0"/>
          </a:p>
        </p:txBody>
      </p:sp>
    </p:spTree>
    <p:extLst>
      <p:ext uri="{BB962C8B-B14F-4D97-AF65-F5344CB8AC3E}">
        <p14:creationId xmlns:p14="http://schemas.microsoft.com/office/powerpoint/2010/main" val="117587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652A-5CED-3EA1-8063-A22A4B0F4F8A}"/>
              </a:ext>
            </a:extLst>
          </p:cNvPr>
          <p:cNvSpPr>
            <a:spLocks noGrp="1"/>
          </p:cNvSpPr>
          <p:nvPr>
            <p:ph type="title"/>
          </p:nvPr>
        </p:nvSpPr>
        <p:spPr>
          <a:xfrm>
            <a:off x="374904" y="149669"/>
            <a:ext cx="10515600" cy="1325563"/>
          </a:xfrm>
        </p:spPr>
        <p:txBody>
          <a:bodyPr/>
          <a:lstStyle/>
          <a:p>
            <a:r>
              <a:rPr lang="en-US" dirty="0"/>
              <a:t>Class -</a:t>
            </a:r>
          </a:p>
        </p:txBody>
      </p:sp>
      <p:sp>
        <p:nvSpPr>
          <p:cNvPr id="3" name="Content Placeholder 2">
            <a:extLst>
              <a:ext uri="{FF2B5EF4-FFF2-40B4-BE49-F238E27FC236}">
                <a16:creationId xmlns:a16="http://schemas.microsoft.com/office/drawing/2014/main" id="{625834DF-7580-00C7-49AD-9DF7125B1F47}"/>
              </a:ext>
            </a:extLst>
          </p:cNvPr>
          <p:cNvSpPr>
            <a:spLocks noGrp="1"/>
          </p:cNvSpPr>
          <p:nvPr>
            <p:ph idx="1"/>
          </p:nvPr>
        </p:nvSpPr>
        <p:spPr>
          <a:xfrm>
            <a:off x="426720" y="1475232"/>
            <a:ext cx="10927080" cy="4701731"/>
          </a:xfrm>
        </p:spPr>
        <p:txBody>
          <a:bodyPr>
            <a:normAutofit/>
          </a:bodyPr>
          <a:lstStyle/>
          <a:p>
            <a:pPr marL="514350" indent="-514350" algn="l" fontAlgn="base">
              <a:buAutoNum type="arabicPeriod"/>
            </a:pPr>
            <a:r>
              <a:rPr lang="en-IN" b="1" i="0" dirty="0">
                <a:solidFill>
                  <a:srgbClr val="273239"/>
                </a:solidFill>
                <a:effectLst/>
                <a:latin typeface="urw-din"/>
              </a:rPr>
              <a:t>Class is a set of object which shares common characteristics/ </a:t>
            </a:r>
            <a:r>
              <a:rPr lang="en-IN" b="1" i="0" dirty="0" err="1">
                <a:solidFill>
                  <a:srgbClr val="273239"/>
                </a:solidFill>
                <a:effectLst/>
                <a:latin typeface="urw-din"/>
              </a:rPr>
              <a:t>behavior</a:t>
            </a:r>
            <a:r>
              <a:rPr lang="en-IN" b="1" i="0" dirty="0">
                <a:solidFill>
                  <a:srgbClr val="273239"/>
                </a:solidFill>
                <a:effectLst/>
                <a:latin typeface="urw-din"/>
              </a:rPr>
              <a:t> and common properties/ attributes.</a:t>
            </a:r>
            <a:br>
              <a:rPr lang="en-IN" b="1" i="0" dirty="0">
                <a:solidFill>
                  <a:srgbClr val="273239"/>
                </a:solidFill>
                <a:effectLst/>
                <a:latin typeface="urw-din"/>
              </a:rPr>
            </a:br>
            <a:r>
              <a:rPr lang="en-IN" b="1" i="0" dirty="0">
                <a:solidFill>
                  <a:srgbClr val="273239"/>
                </a:solidFill>
                <a:effectLst/>
                <a:latin typeface="urw-din"/>
              </a:rPr>
              <a:t>2. Class is not a real world entity. It is just a template or blueprint or prototype from which objects are created.</a:t>
            </a:r>
            <a:br>
              <a:rPr lang="en-IN" b="1" i="0" dirty="0">
                <a:solidFill>
                  <a:srgbClr val="273239"/>
                </a:solidFill>
                <a:effectLst/>
                <a:latin typeface="urw-din"/>
              </a:rPr>
            </a:br>
            <a:r>
              <a:rPr lang="en-IN" b="1" i="0" dirty="0">
                <a:solidFill>
                  <a:srgbClr val="273239"/>
                </a:solidFill>
                <a:effectLst/>
                <a:latin typeface="urw-din"/>
              </a:rPr>
              <a:t>3. Class does not occupy memory.</a:t>
            </a:r>
            <a:br>
              <a:rPr lang="en-IN" b="1" i="0" dirty="0">
                <a:solidFill>
                  <a:srgbClr val="273239"/>
                </a:solidFill>
                <a:effectLst/>
                <a:latin typeface="urw-din"/>
              </a:rPr>
            </a:br>
            <a:r>
              <a:rPr lang="en-IN" b="1" i="0" dirty="0">
                <a:solidFill>
                  <a:srgbClr val="273239"/>
                </a:solidFill>
                <a:effectLst/>
                <a:latin typeface="urw-din"/>
              </a:rPr>
              <a:t>4. Class is a group of variables of different data types and group of methods.</a:t>
            </a:r>
          </a:p>
          <a:p>
            <a:pPr marL="0" indent="0" algn="l" fontAlgn="base">
              <a:buNone/>
            </a:pPr>
            <a:r>
              <a:rPr lang="en-IN" sz="2100" dirty="0"/>
              <a:t>Syntax to declare a class: </a:t>
            </a:r>
          </a:p>
          <a:p>
            <a:pPr marL="0" indent="0" algn="l" fontAlgn="base">
              <a:buNone/>
            </a:pPr>
            <a:r>
              <a:rPr lang="en-IN" sz="2100" dirty="0" err="1"/>
              <a:t>access_modifier</a:t>
            </a:r>
            <a:r>
              <a:rPr lang="en-IN" sz="2100" dirty="0"/>
              <a:t> class&lt;</a:t>
            </a:r>
            <a:r>
              <a:rPr lang="en-IN" sz="2100" dirty="0" err="1"/>
              <a:t>class_name</a:t>
            </a:r>
            <a:r>
              <a:rPr lang="en-IN" sz="2100" dirty="0"/>
              <a:t>&gt; { </a:t>
            </a:r>
          </a:p>
          <a:p>
            <a:pPr marL="0" indent="0" algn="l" fontAlgn="base">
              <a:buNone/>
            </a:pPr>
            <a:r>
              <a:rPr lang="en-IN" sz="2100" dirty="0"/>
              <a:t>Body of code </a:t>
            </a:r>
          </a:p>
          <a:p>
            <a:pPr marL="0" indent="0" algn="l" fontAlgn="base">
              <a:buNone/>
            </a:pPr>
            <a:r>
              <a:rPr lang="en-IN" sz="2100" dirty="0"/>
              <a:t>}</a:t>
            </a:r>
            <a:endParaRPr lang="en-IN" sz="2100" b="1" i="0" dirty="0">
              <a:solidFill>
                <a:srgbClr val="273239"/>
              </a:solidFill>
              <a:effectLst/>
              <a:latin typeface="urw-din"/>
            </a:endParaRPr>
          </a:p>
          <a:p>
            <a:endParaRPr lang="en-US" dirty="0"/>
          </a:p>
        </p:txBody>
      </p:sp>
    </p:spTree>
    <p:extLst>
      <p:ext uri="{BB962C8B-B14F-4D97-AF65-F5344CB8AC3E}">
        <p14:creationId xmlns:p14="http://schemas.microsoft.com/office/powerpoint/2010/main" val="257741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4916-3C9B-84EE-74A7-57421659BD54}"/>
              </a:ext>
            </a:extLst>
          </p:cNvPr>
          <p:cNvSpPr>
            <a:spLocks noGrp="1"/>
          </p:cNvSpPr>
          <p:nvPr>
            <p:ph type="title"/>
          </p:nvPr>
        </p:nvSpPr>
        <p:spPr/>
        <p:txBody>
          <a:bodyPr>
            <a:normAutofit fontScale="90000"/>
          </a:bodyPr>
          <a:lstStyle/>
          <a:p>
            <a:r>
              <a:rPr lang="en-US" dirty="0"/>
              <a:t>Example of creating class </a:t>
            </a:r>
            <a:br>
              <a:rPr lang="en-US" dirty="0"/>
            </a:br>
            <a:br>
              <a:rPr lang="en-US" dirty="0"/>
            </a:br>
            <a:endParaRPr lang="en-US" dirty="0"/>
          </a:p>
        </p:txBody>
      </p:sp>
      <p:sp>
        <p:nvSpPr>
          <p:cNvPr id="3" name="Content Placeholder 2">
            <a:extLst>
              <a:ext uri="{FF2B5EF4-FFF2-40B4-BE49-F238E27FC236}">
                <a16:creationId xmlns:a16="http://schemas.microsoft.com/office/drawing/2014/main" id="{DB77EF95-B7FE-DEB0-9526-13AEBB35B5DE}"/>
              </a:ext>
            </a:extLst>
          </p:cNvPr>
          <p:cNvSpPr>
            <a:spLocks noGrp="1"/>
          </p:cNvSpPr>
          <p:nvPr>
            <p:ph idx="1"/>
          </p:nvPr>
        </p:nvSpPr>
        <p:spPr>
          <a:xfrm>
            <a:off x="512064" y="1267968"/>
            <a:ext cx="10841736" cy="4908995"/>
          </a:xfrm>
        </p:spPr>
        <p:txBody>
          <a:bodyPr>
            <a:normAutofit fontScale="92500" lnSpcReduction="20000"/>
          </a:bodyPr>
          <a:lstStyle/>
          <a:p>
            <a:r>
              <a:rPr lang="en-US" dirty="0"/>
              <a:t>class Student</a:t>
            </a:r>
          </a:p>
          <a:p>
            <a:r>
              <a:rPr lang="en-US" dirty="0"/>
              <a:t>{</a:t>
            </a:r>
          </a:p>
          <a:p>
            <a:r>
              <a:rPr lang="en-US" dirty="0"/>
              <a:t>	int id;//data member (also instance variable)</a:t>
            </a:r>
          </a:p>
          <a:p>
            <a:r>
              <a:rPr lang="en-US" dirty="0"/>
              <a:t>	String name; //data member (also instance variable)</a:t>
            </a:r>
          </a:p>
          <a:p>
            <a:endParaRPr lang="en-US" dirty="0"/>
          </a:p>
          <a:p>
            <a:r>
              <a:rPr lang="en-US" dirty="0"/>
              <a:t>	public static void main(String </a:t>
            </a:r>
            <a:r>
              <a:rPr lang="en-US" dirty="0" err="1"/>
              <a:t>args</a:t>
            </a:r>
            <a:r>
              <a:rPr lang="en-US" dirty="0"/>
              <a:t>[])</a:t>
            </a:r>
          </a:p>
          <a:p>
            <a:r>
              <a:rPr lang="en-US" dirty="0"/>
              <a:t>	{</a:t>
            </a:r>
          </a:p>
          <a:p>
            <a:r>
              <a:rPr lang="en-US" dirty="0"/>
              <a:t>		Student s1=new Student();//creating an object of Student</a:t>
            </a:r>
          </a:p>
          <a:p>
            <a:r>
              <a:rPr lang="en-US" dirty="0"/>
              <a:t>		</a:t>
            </a:r>
            <a:r>
              <a:rPr lang="en-US" dirty="0" err="1"/>
              <a:t>System.out.println</a:t>
            </a:r>
            <a:r>
              <a:rPr lang="en-US" dirty="0"/>
              <a:t>(s1.id);</a:t>
            </a:r>
          </a:p>
          <a:p>
            <a:r>
              <a:rPr lang="en-US" dirty="0"/>
              <a:t>		</a:t>
            </a:r>
            <a:r>
              <a:rPr lang="en-US" dirty="0" err="1"/>
              <a:t>System.out.println</a:t>
            </a:r>
            <a:r>
              <a:rPr lang="en-US" dirty="0"/>
              <a:t>(s1.name);</a:t>
            </a:r>
          </a:p>
          <a:p>
            <a:r>
              <a:rPr lang="en-US" dirty="0"/>
              <a:t>	}</a:t>
            </a:r>
          </a:p>
          <a:p>
            <a:r>
              <a:rPr lang="en-US" dirty="0"/>
              <a:t>}</a:t>
            </a:r>
          </a:p>
          <a:p>
            <a:endParaRPr lang="en-US" dirty="0"/>
          </a:p>
        </p:txBody>
      </p:sp>
    </p:spTree>
    <p:extLst>
      <p:ext uri="{BB962C8B-B14F-4D97-AF65-F5344CB8AC3E}">
        <p14:creationId xmlns:p14="http://schemas.microsoft.com/office/powerpoint/2010/main" val="66447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75A2CA-EAD2-5856-0CB2-CB7F31EB8C6B}"/>
              </a:ext>
            </a:extLst>
          </p:cNvPr>
          <p:cNvSpPr>
            <a:spLocks noGrp="1"/>
          </p:cNvSpPr>
          <p:nvPr>
            <p:ph idx="1"/>
          </p:nvPr>
        </p:nvSpPr>
        <p:spPr>
          <a:xfrm>
            <a:off x="304800" y="255588"/>
            <a:ext cx="11049000" cy="5921375"/>
          </a:xfrm>
        </p:spPr>
        <p:txBody>
          <a:bodyPr/>
          <a:lstStyle/>
          <a:p>
            <a:pPr algn="ctr" fontAlgn="base"/>
            <a:r>
              <a:rPr lang="en-IN" b="1" i="0" dirty="0">
                <a:solidFill>
                  <a:srgbClr val="273239"/>
                </a:solidFill>
                <a:effectLst/>
                <a:latin typeface="urw-din"/>
              </a:rPr>
              <a:t>Object</a:t>
            </a:r>
          </a:p>
          <a:p>
            <a:pPr algn="l" fontAlgn="base"/>
            <a:r>
              <a:rPr lang="en-IN" b="0" i="0" dirty="0">
                <a:solidFill>
                  <a:srgbClr val="273239"/>
                </a:solidFill>
                <a:effectLst/>
                <a:latin typeface="urw-din"/>
              </a:rPr>
              <a:t>It is a basic unit of Object-Oriented Programming and represents real life entities. A typical Java program creates many objects, which as you know, interact by invoking methods. An object consists of : </a:t>
            </a:r>
          </a:p>
          <a:p>
            <a:pPr algn="l" fontAlgn="base">
              <a:buFont typeface="+mj-lt"/>
              <a:buAutoNum type="arabicPeriod"/>
            </a:pPr>
            <a:r>
              <a:rPr lang="en-IN" b="1" i="0" dirty="0">
                <a:solidFill>
                  <a:srgbClr val="273239"/>
                </a:solidFill>
                <a:effectLst/>
                <a:latin typeface="urw-din"/>
              </a:rPr>
              <a:t>State</a:t>
            </a:r>
            <a:r>
              <a:rPr lang="en-IN" b="0" i="0" dirty="0">
                <a:solidFill>
                  <a:srgbClr val="273239"/>
                </a:solidFill>
                <a:effectLst/>
                <a:latin typeface="urw-din"/>
              </a:rPr>
              <a:t>: It is represented by attributes of an object. It also reflects the properties of an object.</a:t>
            </a:r>
          </a:p>
          <a:p>
            <a:pPr algn="l" fontAlgn="base">
              <a:buFont typeface="+mj-lt"/>
              <a:buAutoNum type="arabicPeriod"/>
            </a:pPr>
            <a:r>
              <a:rPr lang="en-IN" b="1" i="0" dirty="0" err="1">
                <a:solidFill>
                  <a:srgbClr val="273239"/>
                </a:solidFill>
                <a:effectLst/>
                <a:latin typeface="urw-din"/>
              </a:rPr>
              <a:t>Behavior</a:t>
            </a:r>
            <a:r>
              <a:rPr lang="en-IN" b="0" i="0" dirty="0">
                <a:solidFill>
                  <a:srgbClr val="273239"/>
                </a:solidFill>
                <a:effectLst/>
                <a:latin typeface="urw-din"/>
              </a:rPr>
              <a:t>: It is represented by methods of an object. It also reflects the response of an object with other objects.</a:t>
            </a:r>
          </a:p>
          <a:p>
            <a:pPr algn="l" fontAlgn="base">
              <a:buFont typeface="+mj-lt"/>
              <a:buAutoNum type="arabicPeriod"/>
            </a:pPr>
            <a:r>
              <a:rPr lang="en-IN" b="1" i="0" dirty="0">
                <a:solidFill>
                  <a:srgbClr val="273239"/>
                </a:solidFill>
                <a:effectLst/>
                <a:latin typeface="urw-din"/>
              </a:rPr>
              <a:t>Identity</a:t>
            </a:r>
            <a:r>
              <a:rPr lang="en-IN" b="0" i="0" dirty="0">
                <a:solidFill>
                  <a:srgbClr val="273239"/>
                </a:solidFill>
                <a:effectLst/>
                <a:latin typeface="urw-din"/>
              </a:rPr>
              <a:t>: It gives a unique name to an object and enables one object to interact with other objects.</a:t>
            </a:r>
          </a:p>
          <a:p>
            <a:br>
              <a:rPr lang="en-IN" dirty="0"/>
            </a:br>
            <a:endParaRPr lang="en-US" dirty="0"/>
          </a:p>
        </p:txBody>
      </p:sp>
    </p:spTree>
    <p:extLst>
      <p:ext uri="{BB962C8B-B14F-4D97-AF65-F5344CB8AC3E}">
        <p14:creationId xmlns:p14="http://schemas.microsoft.com/office/powerpoint/2010/main" val="305449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D407-CA30-3715-0C07-E472BB7D89CD}"/>
              </a:ext>
            </a:extLst>
          </p:cNvPr>
          <p:cNvSpPr>
            <a:spLocks noGrp="1"/>
          </p:cNvSpPr>
          <p:nvPr>
            <p:ph type="title"/>
          </p:nvPr>
        </p:nvSpPr>
        <p:spPr/>
        <p:txBody>
          <a:bodyPr/>
          <a:lstStyle/>
          <a:p>
            <a:r>
              <a:rPr lang="en-US" dirty="0"/>
              <a:t>Example of object</a:t>
            </a:r>
            <a:br>
              <a:rPr lang="en-US" dirty="0"/>
            </a:br>
            <a:endParaRPr lang="en-US" dirty="0"/>
          </a:p>
        </p:txBody>
      </p:sp>
      <p:sp>
        <p:nvSpPr>
          <p:cNvPr id="3" name="Content Placeholder 2">
            <a:extLst>
              <a:ext uri="{FF2B5EF4-FFF2-40B4-BE49-F238E27FC236}">
                <a16:creationId xmlns:a16="http://schemas.microsoft.com/office/drawing/2014/main" id="{F638CE20-FCD5-D64A-8A08-E4336432DE12}"/>
              </a:ext>
            </a:extLst>
          </p:cNvPr>
          <p:cNvSpPr>
            <a:spLocks noGrp="1"/>
          </p:cNvSpPr>
          <p:nvPr>
            <p:ph idx="1"/>
          </p:nvPr>
        </p:nvSpPr>
        <p:spPr>
          <a:xfrm>
            <a:off x="524256" y="1207008"/>
            <a:ext cx="10829544" cy="4969955"/>
          </a:xfrm>
        </p:spPr>
        <p:txBody>
          <a:bodyPr>
            <a:normAutofit fontScale="92500"/>
          </a:bodyPr>
          <a:lstStyle/>
          <a:p>
            <a:r>
              <a:rPr lang="en-US" dirty="0"/>
              <a:t>class Student{  </a:t>
            </a:r>
          </a:p>
          <a:p>
            <a:r>
              <a:rPr lang="en-US" dirty="0"/>
              <a:t> int id=0;//field or data member or instance variable  </a:t>
            </a:r>
          </a:p>
          <a:p>
            <a:r>
              <a:rPr lang="en-US" dirty="0"/>
              <a:t> String s ="happy";  </a:t>
            </a:r>
          </a:p>
          <a:p>
            <a:r>
              <a:rPr lang="en-US" dirty="0"/>
              <a:t>  </a:t>
            </a:r>
          </a:p>
          <a:p>
            <a:r>
              <a:rPr lang="en-US" dirty="0"/>
              <a:t> public static void main(String </a:t>
            </a:r>
            <a:r>
              <a:rPr lang="en-US" dirty="0" err="1"/>
              <a:t>args</a:t>
            </a:r>
            <a:r>
              <a:rPr lang="en-US" dirty="0"/>
              <a:t>[]){  </a:t>
            </a:r>
          </a:p>
          <a:p>
            <a:r>
              <a:rPr lang="en-US" dirty="0"/>
              <a:t>  Student s1=new Student();//creating an object of Student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(s1.s);  </a:t>
            </a:r>
          </a:p>
          <a:p>
            <a:r>
              <a:rPr lang="en-US" dirty="0"/>
              <a:t> }  </a:t>
            </a:r>
          </a:p>
          <a:p>
            <a:r>
              <a:rPr lang="en-US" dirty="0"/>
              <a:t>} </a:t>
            </a:r>
          </a:p>
        </p:txBody>
      </p:sp>
    </p:spTree>
    <p:extLst>
      <p:ext uri="{BB962C8B-B14F-4D97-AF65-F5344CB8AC3E}">
        <p14:creationId xmlns:p14="http://schemas.microsoft.com/office/powerpoint/2010/main" val="378206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46BA-E10B-A375-0E9F-FA65DFBD48D3}"/>
              </a:ext>
            </a:extLst>
          </p:cNvPr>
          <p:cNvSpPr>
            <a:spLocks noGrp="1"/>
          </p:cNvSpPr>
          <p:nvPr>
            <p:ph type="title"/>
          </p:nvPr>
        </p:nvSpPr>
        <p:spPr>
          <a:xfrm>
            <a:off x="231648" y="310897"/>
            <a:ext cx="8839200" cy="1597152"/>
          </a:xfrm>
        </p:spPr>
        <p:txBody>
          <a:bodyPr>
            <a:normAutofit fontScale="90000"/>
          </a:bodyPr>
          <a:lstStyle/>
          <a:p>
            <a:r>
              <a:rPr lang="en-US" dirty="0"/>
              <a:t>Pillars of Oops-</a:t>
            </a:r>
            <a:br>
              <a:rPr lang="en-US" dirty="0"/>
            </a:br>
            <a:r>
              <a:rPr lang="en-US" dirty="0"/>
              <a:t>INHERITANCE</a:t>
            </a:r>
            <a:br>
              <a:rPr lang="en-US" dirty="0"/>
            </a:br>
            <a:endParaRPr lang="en-US" dirty="0"/>
          </a:p>
        </p:txBody>
      </p:sp>
      <p:sp>
        <p:nvSpPr>
          <p:cNvPr id="3" name="Content Placeholder 2">
            <a:extLst>
              <a:ext uri="{FF2B5EF4-FFF2-40B4-BE49-F238E27FC236}">
                <a16:creationId xmlns:a16="http://schemas.microsoft.com/office/drawing/2014/main" id="{2DA3C1E8-1253-6445-5ED0-551DF9D4849D}"/>
              </a:ext>
            </a:extLst>
          </p:cNvPr>
          <p:cNvSpPr>
            <a:spLocks noGrp="1"/>
          </p:cNvSpPr>
          <p:nvPr>
            <p:ph idx="1"/>
          </p:nvPr>
        </p:nvSpPr>
        <p:spPr>
          <a:xfrm>
            <a:off x="231648" y="1475232"/>
            <a:ext cx="11122152" cy="5071871"/>
          </a:xfrm>
        </p:spPr>
        <p:txBody>
          <a:bodyPr>
            <a:normAutofit fontScale="92500" lnSpcReduction="20000"/>
          </a:bodyPr>
          <a:lstStyle/>
          <a:p>
            <a:r>
              <a:rPr lang="en-IN" sz="2900" b="0" i="0" dirty="0">
                <a:solidFill>
                  <a:srgbClr val="273239"/>
                </a:solidFill>
                <a:effectLst/>
                <a:latin typeface="urw-din"/>
              </a:rPr>
              <a:t>Inheritance is an important pillar of OOP(Object-Oriented Programming). It is the mechanism in java by which one class is allowed to inherit the features(fields and methods) of another class. In Java, inheritance means creating new classes based on existing ones. A class that inherits from another class can reuse the methods and fields of that class.</a:t>
            </a:r>
          </a:p>
          <a:p>
            <a:endParaRPr lang="en-IN" sz="2900" dirty="0">
              <a:solidFill>
                <a:srgbClr val="273239"/>
              </a:solidFill>
              <a:latin typeface="urw-din"/>
            </a:endParaRPr>
          </a:p>
          <a:p>
            <a:pPr algn="just" fontAlgn="base"/>
            <a:r>
              <a:rPr lang="en-IN" sz="2900" b="1" i="0" dirty="0">
                <a:solidFill>
                  <a:srgbClr val="273239"/>
                </a:solidFill>
                <a:effectLst/>
                <a:latin typeface="urw-din"/>
              </a:rPr>
              <a:t>Inheritance in Java: Why do we need it?</a:t>
            </a:r>
          </a:p>
          <a:p>
            <a:pPr algn="l" fontAlgn="base">
              <a:buFont typeface="Arial" panose="020B0604020202020204" pitchFamily="34" charset="0"/>
              <a:buChar char="•"/>
            </a:pPr>
            <a:r>
              <a:rPr lang="en-IN" sz="2900" b="1" i="0" dirty="0">
                <a:solidFill>
                  <a:srgbClr val="273239"/>
                </a:solidFill>
                <a:effectLst/>
                <a:latin typeface="urw-din"/>
              </a:rPr>
              <a:t>Code Reusability: </a:t>
            </a:r>
            <a:r>
              <a:rPr lang="en-IN" sz="2900" b="0" i="0" dirty="0">
                <a:solidFill>
                  <a:srgbClr val="273239"/>
                </a:solidFill>
                <a:effectLst/>
                <a:latin typeface="urw-din"/>
              </a:rPr>
              <a:t>The code written in the Superclass is common to all subclasses. Child classes can directly use the parent class code.</a:t>
            </a:r>
          </a:p>
          <a:p>
            <a:pPr algn="l" fontAlgn="base">
              <a:buFont typeface="Arial" panose="020B0604020202020204" pitchFamily="34" charset="0"/>
              <a:buChar char="•"/>
            </a:pPr>
            <a:r>
              <a:rPr lang="en-IN" sz="2900" b="1" i="0" dirty="0">
                <a:solidFill>
                  <a:srgbClr val="273239"/>
                </a:solidFill>
                <a:effectLst/>
                <a:latin typeface="urw-din"/>
              </a:rPr>
              <a:t>Method Overriding: </a:t>
            </a:r>
            <a:r>
              <a:rPr lang="en-IN" sz="2900" b="0" i="0" u="sng" dirty="0">
                <a:solidFill>
                  <a:srgbClr val="273239"/>
                </a:solidFill>
                <a:effectLst/>
                <a:latin typeface="urw-din"/>
                <a:hlinkClick r:id="rId3"/>
              </a:rPr>
              <a:t>Method Overriding</a:t>
            </a:r>
            <a:r>
              <a:rPr lang="en-IN" sz="2900" b="0" i="0" dirty="0">
                <a:solidFill>
                  <a:srgbClr val="273239"/>
                </a:solidFill>
                <a:effectLst/>
                <a:latin typeface="urw-din"/>
              </a:rPr>
              <a:t> is achievable only through Inheritance. It is one of the ways by which java achieves Run Time Polymorphism.</a:t>
            </a:r>
          </a:p>
          <a:p>
            <a:pPr algn="l" fontAlgn="base">
              <a:buFont typeface="Arial" panose="020B0604020202020204" pitchFamily="34" charset="0"/>
              <a:buChar char="•"/>
            </a:pPr>
            <a:r>
              <a:rPr lang="en-IN" sz="2900" b="1" i="0" dirty="0">
                <a:solidFill>
                  <a:srgbClr val="273239"/>
                </a:solidFill>
                <a:effectLst/>
                <a:latin typeface="urw-din"/>
              </a:rPr>
              <a:t>Abstraction: </a:t>
            </a:r>
            <a:r>
              <a:rPr lang="en-IN" sz="2900" b="0" i="0" dirty="0">
                <a:solidFill>
                  <a:srgbClr val="273239"/>
                </a:solidFill>
                <a:effectLst/>
                <a:latin typeface="urw-din"/>
              </a:rPr>
              <a:t>The concept of abstract where we do not have to provide all details is achieved through inheritance. </a:t>
            </a:r>
            <a:r>
              <a:rPr lang="en-IN" sz="2900" b="0" i="0" u="sng" dirty="0">
                <a:solidFill>
                  <a:srgbClr val="273239"/>
                </a:solidFill>
                <a:effectLst/>
                <a:latin typeface="urw-din"/>
                <a:hlinkClick r:id="rId4"/>
              </a:rPr>
              <a:t>Abstraction </a:t>
            </a:r>
            <a:r>
              <a:rPr lang="en-IN" sz="2900" b="0" i="0" dirty="0">
                <a:solidFill>
                  <a:srgbClr val="273239"/>
                </a:solidFill>
                <a:effectLst/>
                <a:latin typeface="urw-din"/>
              </a:rPr>
              <a:t>only shows the functionality to the user.</a:t>
            </a:r>
          </a:p>
          <a:p>
            <a:endParaRPr lang="en-US" dirty="0"/>
          </a:p>
        </p:txBody>
      </p:sp>
    </p:spTree>
    <p:extLst>
      <p:ext uri="{BB962C8B-B14F-4D97-AF65-F5344CB8AC3E}">
        <p14:creationId xmlns:p14="http://schemas.microsoft.com/office/powerpoint/2010/main" val="124519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54EBB0-6A52-87BF-D173-B1310FA173C2}"/>
              </a:ext>
            </a:extLst>
          </p:cNvPr>
          <p:cNvSpPr>
            <a:spLocks noGrp="1"/>
          </p:cNvSpPr>
          <p:nvPr>
            <p:ph idx="1"/>
          </p:nvPr>
        </p:nvSpPr>
        <p:spPr>
          <a:xfrm>
            <a:off x="0" y="122238"/>
            <a:ext cx="11353800" cy="6412674"/>
          </a:xfrm>
        </p:spPr>
        <p:txBody>
          <a:bodyPr>
            <a:noAutofit/>
          </a:bodyPr>
          <a:lstStyle/>
          <a:p>
            <a:pPr algn="just" fontAlgn="base"/>
            <a:r>
              <a:rPr lang="en-IN" b="1" i="0" dirty="0">
                <a:solidFill>
                  <a:srgbClr val="273239"/>
                </a:solidFill>
                <a:effectLst/>
                <a:latin typeface="urw-din"/>
              </a:rPr>
              <a:t>Important terminologies used in Inheritance: </a:t>
            </a:r>
          </a:p>
          <a:p>
            <a:pPr algn="just" fontAlgn="base">
              <a:buFont typeface="Arial" panose="020B0604020202020204" pitchFamily="34" charset="0"/>
              <a:buChar char="•"/>
            </a:pPr>
            <a:r>
              <a:rPr lang="en-IN" b="1" i="0" dirty="0">
                <a:solidFill>
                  <a:srgbClr val="273239"/>
                </a:solidFill>
                <a:effectLst/>
                <a:latin typeface="urw-din"/>
              </a:rPr>
              <a:t>Class: </a:t>
            </a:r>
            <a:r>
              <a:rPr lang="en-IN" b="0" i="0" dirty="0">
                <a:solidFill>
                  <a:srgbClr val="273239"/>
                </a:solidFill>
                <a:effectLst/>
                <a:latin typeface="urw-din"/>
              </a:rPr>
              <a:t>Class is a set of objects which shares common characteristics/ </a:t>
            </a:r>
            <a:r>
              <a:rPr lang="en-IN" b="0" i="0" dirty="0" err="1">
                <a:solidFill>
                  <a:srgbClr val="273239"/>
                </a:solidFill>
                <a:effectLst/>
                <a:latin typeface="urw-din"/>
              </a:rPr>
              <a:t>behavior</a:t>
            </a:r>
            <a:r>
              <a:rPr lang="en-IN" b="0" i="0" dirty="0">
                <a:solidFill>
                  <a:srgbClr val="273239"/>
                </a:solidFill>
                <a:effectLst/>
                <a:latin typeface="urw-din"/>
              </a:rPr>
              <a:t> and common properties/ attributes. Class is not a real-world entity. It is just a template or blueprint or prototype from which objects are created.</a:t>
            </a:r>
          </a:p>
          <a:p>
            <a:pPr algn="just" fontAlgn="base">
              <a:buFont typeface="Arial" panose="020B0604020202020204" pitchFamily="34" charset="0"/>
              <a:buChar char="•"/>
            </a:pPr>
            <a:r>
              <a:rPr lang="en-IN" b="1" i="0" dirty="0">
                <a:solidFill>
                  <a:srgbClr val="273239"/>
                </a:solidFill>
                <a:effectLst/>
                <a:latin typeface="urw-din"/>
              </a:rPr>
              <a:t>Super Class/Parent Class: </a:t>
            </a:r>
            <a:r>
              <a:rPr lang="en-IN" b="0" i="0" dirty="0">
                <a:solidFill>
                  <a:srgbClr val="273239"/>
                </a:solidFill>
                <a:effectLst/>
                <a:latin typeface="urw-din"/>
              </a:rPr>
              <a:t>The class whose features are inherited is known as a superclass(or a base class or a parent class).</a:t>
            </a:r>
          </a:p>
          <a:p>
            <a:pPr algn="just" fontAlgn="base">
              <a:buFont typeface="Arial" panose="020B0604020202020204" pitchFamily="34" charset="0"/>
              <a:buChar char="•"/>
            </a:pPr>
            <a:r>
              <a:rPr lang="en-IN" b="1" i="0" dirty="0">
                <a:solidFill>
                  <a:srgbClr val="273239"/>
                </a:solidFill>
                <a:effectLst/>
                <a:latin typeface="urw-din"/>
              </a:rPr>
              <a:t>Sub Class/Child Class:</a:t>
            </a:r>
            <a:r>
              <a:rPr lang="en-IN" b="0" i="0" dirty="0">
                <a:solidFill>
                  <a:srgbClr val="273239"/>
                </a:solidFill>
                <a:effectLst/>
                <a:latin typeface="urw-din"/>
              </a:rPr>
              <a:t> The class that inherits the other class is known as a subclass(or a derived class, extended class, or child class). The subclass can add its own fields and methods in addition to the superclass fields and methods.</a:t>
            </a:r>
          </a:p>
          <a:p>
            <a:pPr algn="just" fontAlgn="base">
              <a:buFont typeface="Arial" panose="020B0604020202020204" pitchFamily="34" charset="0"/>
              <a:buChar char="•"/>
            </a:pPr>
            <a:r>
              <a:rPr lang="en-IN" b="1" i="0" dirty="0">
                <a:solidFill>
                  <a:srgbClr val="273239"/>
                </a:solidFill>
                <a:effectLst/>
                <a:latin typeface="urw-din"/>
              </a:rPr>
              <a:t>Reusability: </a:t>
            </a:r>
            <a:r>
              <a:rPr lang="en-IN" b="0" i="0" dirty="0">
                <a:solidFill>
                  <a:srgbClr val="273239"/>
                </a:solidFill>
                <a:effectLst/>
                <a:latin typeface="urw-din"/>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br>
              <a:rPr lang="en-IN" dirty="0"/>
            </a:br>
            <a:endParaRPr lang="en-US" dirty="0"/>
          </a:p>
        </p:txBody>
      </p:sp>
    </p:spTree>
    <p:extLst>
      <p:ext uri="{BB962C8B-B14F-4D97-AF65-F5344CB8AC3E}">
        <p14:creationId xmlns:p14="http://schemas.microsoft.com/office/powerpoint/2010/main" val="49871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E1C273-C681-9913-C82C-5B2983F1D6E9}"/>
              </a:ext>
            </a:extLst>
          </p:cNvPr>
          <p:cNvSpPr>
            <a:spLocks noGrp="1"/>
          </p:cNvSpPr>
          <p:nvPr>
            <p:ph idx="1"/>
          </p:nvPr>
        </p:nvSpPr>
        <p:spPr>
          <a:xfrm>
            <a:off x="171450" y="401638"/>
            <a:ext cx="11182350" cy="5775325"/>
          </a:xfrm>
        </p:spPr>
        <p:txBody>
          <a:bodyPr/>
          <a:lstStyle/>
          <a:p>
            <a:pPr algn="just" fontAlgn="base"/>
            <a:r>
              <a:rPr lang="en-IN" b="1" i="0" dirty="0">
                <a:solidFill>
                  <a:srgbClr val="273239"/>
                </a:solidFill>
                <a:effectLst/>
                <a:latin typeface="urw-din"/>
              </a:rPr>
              <a:t>How to use inheritance in Java?</a:t>
            </a:r>
          </a:p>
          <a:p>
            <a:pPr algn="just" fontAlgn="base"/>
            <a:r>
              <a:rPr lang="en-IN" b="0" i="0" dirty="0">
                <a:solidFill>
                  <a:srgbClr val="273239"/>
                </a:solidFill>
                <a:effectLst/>
                <a:latin typeface="urw-din"/>
              </a:rPr>
              <a:t>The </a:t>
            </a:r>
            <a:r>
              <a:rPr lang="en-IN" b="1" i="0" dirty="0">
                <a:solidFill>
                  <a:srgbClr val="273239"/>
                </a:solidFill>
                <a:effectLst/>
                <a:latin typeface="urw-din"/>
              </a:rPr>
              <a:t>extends keyword </a:t>
            </a:r>
            <a:r>
              <a:rPr lang="en-IN" b="0" i="0" dirty="0">
                <a:solidFill>
                  <a:srgbClr val="273239"/>
                </a:solidFill>
                <a:effectLst/>
                <a:latin typeface="urw-din"/>
              </a:rPr>
              <a:t>is used for inheritance in java. Using the extends keyword indicates you are derived from an existing class. In other words, “extends” refers to increased functionality.</a:t>
            </a:r>
          </a:p>
          <a:p>
            <a:pPr algn="just" fontAlgn="base"/>
            <a:r>
              <a:rPr lang="en-IN" b="1" i="0" dirty="0">
                <a:solidFill>
                  <a:srgbClr val="273239"/>
                </a:solidFill>
                <a:effectLst/>
                <a:latin typeface="urw-din"/>
              </a:rPr>
              <a:t>Syntax : </a:t>
            </a:r>
            <a:endParaRPr lang="en-IN" b="0" i="0" dirty="0">
              <a:solidFill>
                <a:srgbClr val="273239"/>
              </a:solidFill>
              <a:effectLst/>
              <a:latin typeface="urw-din"/>
            </a:endParaRPr>
          </a:p>
          <a:p>
            <a:r>
              <a:rPr lang="en-IN" dirty="0"/>
              <a:t>class derived-class extends base-class { </a:t>
            </a:r>
          </a:p>
          <a:p>
            <a:r>
              <a:rPr lang="en-IN" dirty="0"/>
              <a:t>//methods and fields</a:t>
            </a:r>
          </a:p>
          <a:p>
            <a:r>
              <a:rPr lang="en-IN" dirty="0"/>
              <a:t> } </a:t>
            </a:r>
            <a:endParaRPr lang="en-US" dirty="0"/>
          </a:p>
        </p:txBody>
      </p:sp>
    </p:spTree>
    <p:extLst>
      <p:ext uri="{BB962C8B-B14F-4D97-AF65-F5344CB8AC3E}">
        <p14:creationId xmlns:p14="http://schemas.microsoft.com/office/powerpoint/2010/main" val="307296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ADDEE9-9E88-D2FB-E9A2-BEBF789CF6E8}"/>
              </a:ext>
            </a:extLst>
          </p:cNvPr>
          <p:cNvSpPr>
            <a:spLocks noGrp="1"/>
          </p:cNvSpPr>
          <p:nvPr>
            <p:ph idx="1"/>
          </p:nvPr>
        </p:nvSpPr>
        <p:spPr>
          <a:xfrm>
            <a:off x="207963" y="171450"/>
            <a:ext cx="11145837" cy="6005513"/>
          </a:xfrm>
        </p:spPr>
        <p:txBody>
          <a:bodyPr/>
          <a:lstStyle/>
          <a:p>
            <a:pPr marL="0" indent="0" algn="just">
              <a:buNone/>
            </a:pPr>
            <a:r>
              <a:rPr lang="en-IN" b="1" i="0" dirty="0">
                <a:effectLst/>
                <a:latin typeface="inter-regular"/>
              </a:rPr>
              <a:t>class</a:t>
            </a:r>
            <a:r>
              <a:rPr lang="en-IN" b="0" i="0" dirty="0">
                <a:effectLst/>
                <a:latin typeface="inter-regular"/>
              </a:rPr>
              <a:t> Employee{  </a:t>
            </a:r>
          </a:p>
          <a:p>
            <a:pPr marL="0" indent="0" algn="just">
              <a:buNone/>
            </a:pPr>
            <a:r>
              <a:rPr lang="en-IN" b="1" i="0" dirty="0">
                <a:effectLst/>
                <a:latin typeface="inter-regular"/>
              </a:rPr>
              <a:t>float</a:t>
            </a:r>
            <a:r>
              <a:rPr lang="en-IN" b="0" i="0" dirty="0">
                <a:effectLst/>
                <a:latin typeface="inter-regular"/>
              </a:rPr>
              <a:t> salary=40000;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Programmer </a:t>
            </a:r>
            <a:r>
              <a:rPr lang="en-IN" b="1" i="0" dirty="0">
                <a:effectLst/>
                <a:latin typeface="inter-regular"/>
              </a:rPr>
              <a:t>extends</a:t>
            </a:r>
            <a:r>
              <a:rPr lang="en-IN" b="0" i="0" dirty="0">
                <a:effectLst/>
                <a:latin typeface="inter-regular"/>
              </a:rPr>
              <a:t> Employee{  </a:t>
            </a:r>
          </a:p>
          <a:p>
            <a:pPr marL="0" indent="0" algn="just">
              <a:buNone/>
            </a:pPr>
            <a:r>
              <a:rPr lang="en-IN" b="0" i="0" dirty="0">
                <a:effectLst/>
                <a:latin typeface="inter-regular"/>
              </a:rPr>
              <a:t> </a:t>
            </a:r>
            <a:r>
              <a:rPr lang="en-IN" b="1" i="0" dirty="0">
                <a:effectLst/>
                <a:latin typeface="inter-regular"/>
              </a:rPr>
              <a:t>int</a:t>
            </a:r>
            <a:r>
              <a:rPr lang="en-IN" b="0" i="0" dirty="0">
                <a:effectLst/>
                <a:latin typeface="inter-regular"/>
              </a:rPr>
              <a:t> bonus=10000;  </a:t>
            </a:r>
          </a:p>
          <a:p>
            <a:pPr marL="0" indent="0" algn="just">
              <a:buNone/>
            </a:pPr>
            <a:r>
              <a:rPr lang="en-IN" b="0" i="0" dirty="0">
                <a:effectLst/>
                <a:latin typeface="inter-regular"/>
              </a:rPr>
              <a:t> </a:t>
            </a: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marL="0" indent="0" algn="just">
              <a:buNone/>
            </a:pPr>
            <a:r>
              <a:rPr lang="en-IN" b="0" i="0" dirty="0">
                <a:effectLst/>
                <a:latin typeface="inter-regular"/>
              </a:rPr>
              <a:t>  Programmer p=</a:t>
            </a:r>
            <a:r>
              <a:rPr lang="en-IN" b="1" i="0" dirty="0">
                <a:effectLst/>
                <a:latin typeface="inter-regular"/>
              </a:rPr>
              <a:t>new</a:t>
            </a:r>
            <a:r>
              <a:rPr lang="en-IN" b="0" i="0" dirty="0">
                <a:effectLst/>
                <a:latin typeface="inter-regular"/>
              </a:rPr>
              <a:t> Programmer();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("Programmer salary is:"+</a:t>
            </a:r>
            <a:r>
              <a:rPr lang="en-IN" b="0" i="0" dirty="0" err="1">
                <a:effectLst/>
                <a:latin typeface="inter-regular"/>
              </a:rPr>
              <a:t>p.salary</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("Bonus of Programmer is:"+</a:t>
            </a:r>
            <a:r>
              <a:rPr lang="en-IN" b="0" i="0" dirty="0" err="1">
                <a:effectLst/>
                <a:latin typeface="inter-regular"/>
              </a:rPr>
              <a:t>p.bonus</a:t>
            </a: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US" dirty="0"/>
          </a:p>
        </p:txBody>
      </p:sp>
    </p:spTree>
    <p:extLst>
      <p:ext uri="{BB962C8B-B14F-4D97-AF65-F5344CB8AC3E}">
        <p14:creationId xmlns:p14="http://schemas.microsoft.com/office/powerpoint/2010/main" val="3614361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1645</Words>
  <Application>Microsoft Macintosh PowerPoint</Application>
  <PresentationFormat>Widescreen</PresentationFormat>
  <Paragraphs>167</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erdana</vt:lpstr>
      <vt:lpstr>inter-regular</vt:lpstr>
      <vt:lpstr>proxima_novaregular</vt:lpstr>
      <vt:lpstr>Roboto</vt:lpstr>
      <vt:lpstr>urw-din</vt:lpstr>
      <vt:lpstr>Office Theme</vt:lpstr>
      <vt:lpstr>Oops- </vt:lpstr>
      <vt:lpstr>Class -</vt:lpstr>
      <vt:lpstr>Example of creating class   </vt:lpstr>
      <vt:lpstr>PowerPoint Presentation</vt:lpstr>
      <vt:lpstr>Example of object </vt:lpstr>
      <vt:lpstr>Pillars of Oops- 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dc:title>
  <dc:creator>Microsoft Office User</dc:creator>
  <cp:lastModifiedBy>Microsoft Office User</cp:lastModifiedBy>
  <cp:revision>1</cp:revision>
  <dcterms:created xsi:type="dcterms:W3CDTF">2023-01-29T11:33:43Z</dcterms:created>
  <dcterms:modified xsi:type="dcterms:W3CDTF">2023-01-29T12:31:29Z</dcterms:modified>
</cp:coreProperties>
</file>