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2" r:id="rId3"/>
    <p:sldId id="273" r:id="rId4"/>
    <p:sldId id="274" r:id="rId5"/>
    <p:sldId id="271" r:id="rId6"/>
    <p:sldId id="257" r:id="rId7"/>
    <p:sldId id="258" r:id="rId8"/>
    <p:sldId id="259" r:id="rId9"/>
    <p:sldId id="260" r:id="rId10"/>
    <p:sldId id="261" r:id="rId11"/>
    <p:sldId id="262" r:id="rId12"/>
    <p:sldId id="264" r:id="rId13"/>
    <p:sldId id="265" r:id="rId14"/>
    <p:sldId id="266" r:id="rId15"/>
    <p:sldId id="267" r:id="rId16"/>
    <p:sldId id="268" r:id="rId17"/>
    <p:sldId id="269" r:id="rId18"/>
    <p:sldId id="270"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5"/>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6E592-1087-EF46-8AB4-36EC241BC109}" type="datetimeFigureOut">
              <a:rPr lang="en-US" smtClean="0"/>
              <a:t>1/31/23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341C0-119D-CF4D-95DC-17D356283FE2}" type="slidenum">
              <a:rPr lang="en-US" smtClean="0"/>
              <a:t>‹#›</a:t>
            </a:fld>
            <a:endParaRPr lang="en-US"/>
          </a:p>
        </p:txBody>
      </p:sp>
    </p:spTree>
    <p:extLst>
      <p:ext uri="{BB962C8B-B14F-4D97-AF65-F5344CB8AC3E}">
        <p14:creationId xmlns:p14="http://schemas.microsoft.com/office/powerpoint/2010/main" val="362996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341C0-119D-CF4D-95DC-17D356283FE2}" type="slidenum">
              <a:rPr lang="en-US" smtClean="0"/>
              <a:t>1</a:t>
            </a:fld>
            <a:endParaRPr lang="en-US"/>
          </a:p>
        </p:txBody>
      </p:sp>
    </p:spTree>
    <p:extLst>
      <p:ext uri="{BB962C8B-B14F-4D97-AF65-F5344CB8AC3E}">
        <p14:creationId xmlns:p14="http://schemas.microsoft.com/office/powerpoint/2010/main" val="24952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341C0-119D-CF4D-95DC-17D356283FE2}" type="slidenum">
              <a:rPr lang="en-US" smtClean="0"/>
              <a:t>2</a:t>
            </a:fld>
            <a:endParaRPr lang="en-US"/>
          </a:p>
        </p:txBody>
      </p:sp>
    </p:spTree>
    <p:extLst>
      <p:ext uri="{BB962C8B-B14F-4D97-AF65-F5344CB8AC3E}">
        <p14:creationId xmlns:p14="http://schemas.microsoft.com/office/powerpoint/2010/main" val="426965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341C0-119D-CF4D-95DC-17D356283FE2}" type="slidenum">
              <a:rPr lang="en-US" smtClean="0"/>
              <a:t>3</a:t>
            </a:fld>
            <a:endParaRPr lang="en-US"/>
          </a:p>
        </p:txBody>
      </p:sp>
    </p:spTree>
    <p:extLst>
      <p:ext uri="{BB962C8B-B14F-4D97-AF65-F5344CB8AC3E}">
        <p14:creationId xmlns:p14="http://schemas.microsoft.com/office/powerpoint/2010/main" val="169988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341C0-119D-CF4D-95DC-17D356283FE2}" type="slidenum">
              <a:rPr lang="en-US" smtClean="0"/>
              <a:t>4</a:t>
            </a:fld>
            <a:endParaRPr lang="en-US"/>
          </a:p>
        </p:txBody>
      </p:sp>
    </p:spTree>
    <p:extLst>
      <p:ext uri="{BB962C8B-B14F-4D97-AF65-F5344CB8AC3E}">
        <p14:creationId xmlns:p14="http://schemas.microsoft.com/office/powerpoint/2010/main" val="4211545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341C0-119D-CF4D-95DC-17D356283FE2}" type="slidenum">
              <a:rPr lang="en-US" smtClean="0"/>
              <a:t>5</a:t>
            </a:fld>
            <a:endParaRPr lang="en-US"/>
          </a:p>
        </p:txBody>
      </p:sp>
    </p:spTree>
    <p:extLst>
      <p:ext uri="{BB962C8B-B14F-4D97-AF65-F5344CB8AC3E}">
        <p14:creationId xmlns:p14="http://schemas.microsoft.com/office/powerpoint/2010/main" val="761162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28D5-6443-C7BA-0B2B-C08818BE95C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6DB8E1-22F3-D21E-9382-DECC0D4564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3C951C3-4653-FBAC-8FB5-62F8ADEA2C26}"/>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5" name="Footer Placeholder 4">
            <a:extLst>
              <a:ext uri="{FF2B5EF4-FFF2-40B4-BE49-F238E27FC236}">
                <a16:creationId xmlns:a16="http://schemas.microsoft.com/office/drawing/2014/main" id="{7D6CAEDA-2EFC-A34D-926A-E5CA87FFA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5ECF1-04D6-0073-D39F-0553095A1CB0}"/>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241541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6B73-B92E-0FDC-D1BF-E1E9CE2ECAF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DD44C4-51E1-9F0D-C102-83E692BC13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4FB3EE-E0EF-E19F-C40C-7092B134C41C}"/>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5" name="Footer Placeholder 4">
            <a:extLst>
              <a:ext uri="{FF2B5EF4-FFF2-40B4-BE49-F238E27FC236}">
                <a16:creationId xmlns:a16="http://schemas.microsoft.com/office/drawing/2014/main" id="{A405E1B3-2434-C40F-B84C-4B3B0D0D3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DA9E4-9DAE-040D-D623-8F5FDC032493}"/>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128097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2A4AF-BBDE-11F6-720D-94489683AE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832A95-2FB6-5CED-51AC-14951270DF9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7408D4-A128-5612-B27E-1855D91232D1}"/>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5" name="Footer Placeholder 4">
            <a:extLst>
              <a:ext uri="{FF2B5EF4-FFF2-40B4-BE49-F238E27FC236}">
                <a16:creationId xmlns:a16="http://schemas.microsoft.com/office/drawing/2014/main" id="{5244C262-65EF-6FFD-2478-7F48A1D12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C8354-3AA6-ABE7-02AF-8E9A126E8BC5}"/>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102509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85A7-B1CE-AE1A-7D41-60D9AB669B2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39C8AA-0947-D6AA-05AE-356F3A87CFC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806DB7-0087-A620-B8DC-E5DE8BFB5299}"/>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5" name="Footer Placeholder 4">
            <a:extLst>
              <a:ext uri="{FF2B5EF4-FFF2-40B4-BE49-F238E27FC236}">
                <a16:creationId xmlns:a16="http://schemas.microsoft.com/office/drawing/2014/main" id="{CD47ACE0-16D0-B865-6C0B-440C6F7F5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DF940-9306-CCE3-378A-950E0ADC4404}"/>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233895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9B60-49E3-2A2A-CC29-11B0A1FD638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B34EAF7-B6EB-9912-8666-DF0E4568C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D7D6B56-C826-2EAA-32DD-F014B330B69A}"/>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5" name="Footer Placeholder 4">
            <a:extLst>
              <a:ext uri="{FF2B5EF4-FFF2-40B4-BE49-F238E27FC236}">
                <a16:creationId xmlns:a16="http://schemas.microsoft.com/office/drawing/2014/main" id="{E775A3CE-C0FF-3497-6676-9FEFA56D2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9CCA3-3F7D-0DBC-6A34-8D4AF315BF11}"/>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25695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2908-6C36-228D-5D2C-1EB7D02F3C3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CB8326-E417-5B3B-7DA7-2116BD2E4E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D19CDD9-8F44-B59A-248E-63F2FA82536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A33E867-9B4A-FFBA-2480-428B54D2080A}"/>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6" name="Footer Placeholder 5">
            <a:extLst>
              <a:ext uri="{FF2B5EF4-FFF2-40B4-BE49-F238E27FC236}">
                <a16:creationId xmlns:a16="http://schemas.microsoft.com/office/drawing/2014/main" id="{C6AFCB7D-59AA-D9F1-D747-D75E1E19D6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E68E7-2974-CA19-4CD9-DE2AE2DB74BC}"/>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135620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6A77-F4E8-48FD-905A-3FC5E68014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B82DD8-0938-E692-D991-BD6A8333C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CED770F-6657-ED09-B284-7775162DEE8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20FECAE-E26A-02C8-D4A2-DFE3258BE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84697F-629E-1213-BA5E-139AF7909A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3859337-B7F5-F4AD-37E4-604676A60C14}"/>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8" name="Footer Placeholder 7">
            <a:extLst>
              <a:ext uri="{FF2B5EF4-FFF2-40B4-BE49-F238E27FC236}">
                <a16:creationId xmlns:a16="http://schemas.microsoft.com/office/drawing/2014/main" id="{425AE3A7-B645-8A7E-D384-52DED41741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2A7B40-455F-56C3-0E5A-59DB81435A2A}"/>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356418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33FD-CE4F-A06D-A375-3B55152B2FE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D5E0721-E1FB-E399-453E-F73446704C40}"/>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4" name="Footer Placeholder 3">
            <a:extLst>
              <a:ext uri="{FF2B5EF4-FFF2-40B4-BE49-F238E27FC236}">
                <a16:creationId xmlns:a16="http://schemas.microsoft.com/office/drawing/2014/main" id="{537D2A9C-74D0-6F41-2D0C-C184C4208B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F2131-B8E5-FFEE-A35A-3A9F598F4CCC}"/>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208139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16303-55FB-CA20-8C80-71833469FE25}"/>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3" name="Footer Placeholder 2">
            <a:extLst>
              <a:ext uri="{FF2B5EF4-FFF2-40B4-BE49-F238E27FC236}">
                <a16:creationId xmlns:a16="http://schemas.microsoft.com/office/drawing/2014/main" id="{1B9F5E56-BC38-594A-C6D6-D8E82916F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72A70-CFC0-6736-ECCD-556710A75C03}"/>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147620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C0C2-3DBA-900D-4A3D-3D31E511D7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324B501-EE84-57D6-0F38-95A657895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DA7133D-53B8-0B75-FD3B-197217ACB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56DF17-BB0C-3376-7990-7EA905AC8268}"/>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6" name="Footer Placeholder 5">
            <a:extLst>
              <a:ext uri="{FF2B5EF4-FFF2-40B4-BE49-F238E27FC236}">
                <a16:creationId xmlns:a16="http://schemas.microsoft.com/office/drawing/2014/main" id="{0078F854-C76F-D128-397C-452A8F9CC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58EBB-1DE4-68F4-AA62-95178E2B6319}"/>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350283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C69B-5E41-A572-7D80-CDC26DB989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BED960-5143-C859-8163-BFD4EEEF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1B7203-F339-8BB1-4C58-F447B3BCD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B08F7D0-83E3-1804-67F6-D09B362A5BCC}"/>
              </a:ext>
            </a:extLst>
          </p:cNvPr>
          <p:cNvSpPr>
            <a:spLocks noGrp="1"/>
          </p:cNvSpPr>
          <p:nvPr>
            <p:ph type="dt" sz="half" idx="10"/>
          </p:nvPr>
        </p:nvSpPr>
        <p:spPr/>
        <p:txBody>
          <a:bodyPr/>
          <a:lstStyle/>
          <a:p>
            <a:fld id="{653781A7-0F27-7C43-AD46-47C5ED719D3C}" type="datetimeFigureOut">
              <a:rPr lang="en-US" smtClean="0"/>
              <a:t>1/31/23</a:t>
            </a:fld>
            <a:endParaRPr lang="en-US"/>
          </a:p>
        </p:txBody>
      </p:sp>
      <p:sp>
        <p:nvSpPr>
          <p:cNvPr id="6" name="Footer Placeholder 5">
            <a:extLst>
              <a:ext uri="{FF2B5EF4-FFF2-40B4-BE49-F238E27FC236}">
                <a16:creationId xmlns:a16="http://schemas.microsoft.com/office/drawing/2014/main" id="{4DD0D1B8-00FF-983B-F61D-37F0B25B2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3AD4A-019C-FB71-A447-2D31D4B6440D}"/>
              </a:ext>
            </a:extLst>
          </p:cNvPr>
          <p:cNvSpPr>
            <a:spLocks noGrp="1"/>
          </p:cNvSpPr>
          <p:nvPr>
            <p:ph type="sldNum" sz="quarter" idx="12"/>
          </p:nvPr>
        </p:nvSpPr>
        <p:spPr/>
        <p:txBody>
          <a:bodyPr/>
          <a:lstStyle/>
          <a:p>
            <a:fld id="{EF55ECA2-6799-314E-B9B2-D29627BF2B32}" type="slidenum">
              <a:rPr lang="en-US" smtClean="0"/>
              <a:t>‹#›</a:t>
            </a:fld>
            <a:endParaRPr lang="en-US"/>
          </a:p>
        </p:txBody>
      </p:sp>
    </p:spTree>
    <p:extLst>
      <p:ext uri="{BB962C8B-B14F-4D97-AF65-F5344CB8AC3E}">
        <p14:creationId xmlns:p14="http://schemas.microsoft.com/office/powerpoint/2010/main" val="50695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A28B2-FFEC-8112-FE7A-7BEC44EAB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BE024-80A9-3AAC-02CE-870228B7A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4AEEB0-9C73-0E92-F33D-53C1E9BEE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781A7-0F27-7C43-AD46-47C5ED719D3C}" type="datetimeFigureOut">
              <a:rPr lang="en-US" smtClean="0"/>
              <a:t>1/31/23</a:t>
            </a:fld>
            <a:endParaRPr lang="en-US"/>
          </a:p>
        </p:txBody>
      </p:sp>
      <p:sp>
        <p:nvSpPr>
          <p:cNvPr id="5" name="Footer Placeholder 4">
            <a:extLst>
              <a:ext uri="{FF2B5EF4-FFF2-40B4-BE49-F238E27FC236}">
                <a16:creationId xmlns:a16="http://schemas.microsoft.com/office/drawing/2014/main" id="{E1E2D98C-1FE7-F279-8A75-FA89EADB6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B86EBC-DE0F-DB0A-D01B-AA1C25438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5ECA2-6799-314E-B9B2-D29627BF2B32}" type="slidenum">
              <a:rPr lang="en-US" smtClean="0"/>
              <a:t>‹#›</a:t>
            </a:fld>
            <a:endParaRPr lang="en-US"/>
          </a:p>
        </p:txBody>
      </p:sp>
    </p:spTree>
    <p:extLst>
      <p:ext uri="{BB962C8B-B14F-4D97-AF65-F5344CB8AC3E}">
        <p14:creationId xmlns:p14="http://schemas.microsoft.com/office/powerpoint/2010/main" val="163789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overloading-in-jav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jvm-works-jvm-architecture/" TargetMode="External"/><Relationship Id="rId2" Type="http://schemas.openxmlformats.org/officeDocument/2006/relationships/hyperlink" Target="https://www.geeksforgeeks.org/overriding-in-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90B4E7-62D4-AB9F-9C5D-7C5977EDC610}"/>
              </a:ext>
            </a:extLst>
          </p:cNvPr>
          <p:cNvSpPr>
            <a:spLocks noGrp="1"/>
          </p:cNvSpPr>
          <p:nvPr>
            <p:ph type="subTitle" idx="1"/>
          </p:nvPr>
        </p:nvSpPr>
        <p:spPr>
          <a:xfrm>
            <a:off x="180474" y="316991"/>
            <a:ext cx="11706726" cy="6396630"/>
          </a:xfrm>
        </p:spPr>
        <p:txBody>
          <a:bodyPr/>
          <a:lstStyle/>
          <a:p>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POLYMORPHISM</a:t>
            </a:r>
          </a:p>
          <a:p>
            <a:pPr algn="just"/>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3200" b="0" i="0" dirty="0">
                <a:effectLst/>
                <a:latin typeface="Söhne"/>
              </a:rPr>
              <a:t>-&gt;Polymorphism is a concept in object-oriented programming that refers to the ability of objects of different classes to be treated as objects of a common class. This allows for objects of different classes to be used interchangeably in the same context.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a:p>
            <a:pPr algn="just"/>
            <a:r>
              <a:rPr lang="en-US" sz="3200" dirty="0"/>
              <a:t>-&gt; In other words, one thing many forms.</a:t>
            </a:r>
          </a:p>
        </p:txBody>
      </p:sp>
    </p:spTree>
    <p:extLst>
      <p:ext uri="{BB962C8B-B14F-4D97-AF65-F5344CB8AC3E}">
        <p14:creationId xmlns:p14="http://schemas.microsoft.com/office/powerpoint/2010/main" val="38275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A2413-2F2B-8BB1-9307-B0CC2C7B50A0}"/>
              </a:ext>
            </a:extLst>
          </p:cNvPr>
          <p:cNvSpPr>
            <a:spLocks noGrp="1"/>
          </p:cNvSpPr>
          <p:nvPr>
            <p:ph idx="1"/>
          </p:nvPr>
        </p:nvSpPr>
        <p:spPr>
          <a:xfrm>
            <a:off x="329184" y="243840"/>
            <a:ext cx="11024616" cy="5933123"/>
          </a:xfrm>
        </p:spPr>
        <p:txBody>
          <a:bodyPr>
            <a:normAutofit fontScale="85000" lnSpcReduction="20000"/>
          </a:bodyPr>
          <a:lstStyle/>
          <a:p>
            <a:pPr marL="0" indent="0">
              <a:buNone/>
            </a:pPr>
            <a:r>
              <a:rPr lang="en-US" dirty="0"/>
              <a:t>// Defining a child class</a:t>
            </a:r>
          </a:p>
          <a:p>
            <a:pPr marL="0" indent="0">
              <a:buNone/>
            </a:pPr>
            <a:r>
              <a:rPr lang="en-US" dirty="0"/>
              <a:t>public class </a:t>
            </a:r>
            <a:r>
              <a:rPr lang="en-US" dirty="0" err="1"/>
              <a:t>btech</a:t>
            </a:r>
            <a:r>
              <a:rPr lang="en-US" dirty="0"/>
              <a:t> extends Test {</a:t>
            </a:r>
          </a:p>
          <a:p>
            <a:pPr marL="0" indent="0">
              <a:buNone/>
            </a:pPr>
            <a:endParaRPr lang="en-US" dirty="0"/>
          </a:p>
          <a:p>
            <a:pPr marL="0" indent="0">
              <a:buNone/>
            </a:pPr>
            <a:r>
              <a:rPr lang="en-US" dirty="0"/>
              <a:t>	// Overriding the parent method</a:t>
            </a:r>
          </a:p>
          <a:p>
            <a:pPr marL="0" indent="0">
              <a:buNone/>
            </a:pPr>
            <a:r>
              <a:rPr lang="en-US" dirty="0"/>
              <a:t>	public void method()</a:t>
            </a:r>
          </a:p>
          <a:p>
            <a:pPr marL="0" indent="0">
              <a:buNone/>
            </a:pPr>
            <a:r>
              <a:rPr lang="en-US" dirty="0"/>
              <a:t>	{</a:t>
            </a:r>
          </a:p>
          <a:p>
            <a:pPr marL="0" indent="0">
              <a:buNone/>
            </a:pPr>
            <a:r>
              <a:rPr lang="en-US" dirty="0"/>
              <a:t>		</a:t>
            </a:r>
            <a:r>
              <a:rPr lang="en-US" dirty="0" err="1"/>
              <a:t>System.out.println</a:t>
            </a:r>
            <a:r>
              <a:rPr lang="en-US" dirty="0"/>
              <a:t>("Method 2");</a:t>
            </a:r>
          </a:p>
          <a:p>
            <a:pPr marL="0" indent="0">
              <a:buNone/>
            </a:pPr>
            <a:r>
              <a:rPr lang="en-US" dirty="0"/>
              <a:t>	}</a:t>
            </a:r>
          </a:p>
          <a:p>
            <a:pPr marL="0" indent="0">
              <a:buNone/>
            </a:pPr>
            <a:endParaRPr lang="en-US" dirty="0"/>
          </a:p>
          <a:p>
            <a:pPr marL="0" indent="0">
              <a:buNone/>
            </a:pPr>
            <a:r>
              <a:rPr lang="en-US" dirty="0"/>
              <a:t>	// Driver code</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Test test = new </a:t>
            </a:r>
            <a:r>
              <a:rPr lang="en-US" dirty="0" err="1"/>
              <a:t>btech</a:t>
            </a:r>
            <a:r>
              <a:rPr lang="en-US" dirty="0"/>
              <a:t>();</a:t>
            </a:r>
          </a:p>
          <a:p>
            <a:pPr marL="0" indent="0">
              <a:buNone/>
            </a:pPr>
            <a:r>
              <a:rPr lang="en-US" dirty="0"/>
              <a:t>		</a:t>
            </a:r>
            <a:r>
              <a:rPr lang="en-US" dirty="0" err="1"/>
              <a:t>test.method</a:t>
            </a:r>
            <a:r>
              <a:rPr lang="en-US" dirty="0"/>
              <a:t>();</a:t>
            </a:r>
          </a:p>
          <a:p>
            <a:pPr marL="0" indent="0">
              <a:buNone/>
            </a:pP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233816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26F91936-427D-63F0-6C75-362A02520D9F}"/>
              </a:ext>
            </a:extLst>
          </p:cNvPr>
          <p:cNvGraphicFramePr>
            <a:graphicFrameLocks noGrp="1"/>
          </p:cNvGraphicFramePr>
          <p:nvPr>
            <p:ph idx="1"/>
            <p:extLst>
              <p:ext uri="{D42A27DB-BD31-4B8C-83A1-F6EECF244321}">
                <p14:modId xmlns:p14="http://schemas.microsoft.com/office/powerpoint/2010/main" val="2923239819"/>
              </p:ext>
            </p:extLst>
          </p:nvPr>
        </p:nvGraphicFramePr>
        <p:xfrm>
          <a:off x="829056" y="609600"/>
          <a:ext cx="10131553" cy="5567362"/>
        </p:xfrm>
        <a:graphic>
          <a:graphicData uri="http://schemas.openxmlformats.org/drawingml/2006/table">
            <a:tbl>
              <a:tblPr/>
              <a:tblGrid>
                <a:gridCol w="963443">
                  <a:extLst>
                    <a:ext uri="{9D8B030D-6E8A-4147-A177-3AD203B41FA5}">
                      <a16:colId xmlns:a16="http://schemas.microsoft.com/office/drawing/2014/main" val="3812850062"/>
                    </a:ext>
                  </a:extLst>
                </a:gridCol>
                <a:gridCol w="1787510">
                  <a:extLst>
                    <a:ext uri="{9D8B030D-6E8A-4147-A177-3AD203B41FA5}">
                      <a16:colId xmlns:a16="http://schemas.microsoft.com/office/drawing/2014/main" val="1800144754"/>
                    </a:ext>
                  </a:extLst>
                </a:gridCol>
                <a:gridCol w="3690300">
                  <a:extLst>
                    <a:ext uri="{9D8B030D-6E8A-4147-A177-3AD203B41FA5}">
                      <a16:colId xmlns:a16="http://schemas.microsoft.com/office/drawing/2014/main" val="2770564775"/>
                    </a:ext>
                  </a:extLst>
                </a:gridCol>
                <a:gridCol w="3690300">
                  <a:extLst>
                    <a:ext uri="{9D8B030D-6E8A-4147-A177-3AD203B41FA5}">
                      <a16:colId xmlns:a16="http://schemas.microsoft.com/office/drawing/2014/main" val="1236723705"/>
                    </a:ext>
                  </a:extLst>
                </a:gridCol>
              </a:tblGrid>
              <a:tr h="598361">
                <a:tc>
                  <a:txBody>
                    <a:bodyPr/>
                    <a:lstStyle/>
                    <a:p>
                      <a:pPr algn="l" fontAlgn="t"/>
                      <a:r>
                        <a:rPr lang="en-IN" sz="1200">
                          <a:effectLst/>
                        </a:rPr>
                        <a:t>Sr. No.</a:t>
                      </a: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Key</a:t>
                      </a: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Compile-time polymorphism</a:t>
                      </a: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Runtime polymorphism</a:t>
                      </a: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08020498"/>
                  </a:ext>
                </a:extLst>
              </a:tr>
              <a:tr h="1534927">
                <a:tc>
                  <a:txBody>
                    <a:bodyPr/>
                    <a:lstStyle/>
                    <a:p>
                      <a:pPr algn="ctr" fontAlgn="t"/>
                      <a:r>
                        <a:rPr lang="en-IN" sz="1200">
                          <a:effectLst/>
                        </a:rPr>
                        <a:t>1</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Basic</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Compile time polymorphism means binding is occuring at compile time</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R un time polymorphism where at run time we came to know which method is going to invoke</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51822200"/>
                  </a:ext>
                </a:extLst>
              </a:tr>
              <a:tr h="1300786">
                <a:tc>
                  <a:txBody>
                    <a:bodyPr/>
                    <a:lstStyle/>
                    <a:p>
                      <a:pPr algn="ctr" fontAlgn="t"/>
                      <a:r>
                        <a:rPr lang="en-IN" sz="1200">
                          <a:effectLst/>
                        </a:rPr>
                        <a:t>2</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Static/Dynamic</a:t>
                      </a:r>
                      <a:br>
                        <a:rPr lang="en-IN" sz="1200">
                          <a:effectLst/>
                        </a:rPr>
                      </a:br>
                      <a:r>
                        <a:rPr lang="en-IN" sz="1200">
                          <a:effectLst/>
                        </a:rPr>
                        <a:t>Binding</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It can be achieved through static binding</a:t>
                      </a:r>
                      <a:br>
                        <a:rPr lang="en-IN" sz="1200" dirty="0">
                          <a:effectLst/>
                        </a:rPr>
                      </a:br>
                      <a:endParaRPr lang="en-IN" sz="1200" dirty="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It can be achieved through dynamic binding</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96307682"/>
                  </a:ext>
                </a:extLst>
              </a:tr>
              <a:tr h="832502">
                <a:tc>
                  <a:txBody>
                    <a:bodyPr/>
                    <a:lstStyle/>
                    <a:p>
                      <a:pPr algn="ctr" fontAlgn="t"/>
                      <a:r>
                        <a:rPr lang="en-IN" sz="1200">
                          <a:effectLst/>
                        </a:rPr>
                        <a:t>4.</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Inheritance</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Inheritance is not involved</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Inheritance is involved</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91096744"/>
                  </a:ext>
                </a:extLst>
              </a:tr>
              <a:tr h="1300786">
                <a:tc>
                  <a:txBody>
                    <a:bodyPr/>
                    <a:lstStyle/>
                    <a:p>
                      <a:pPr algn="ctr" fontAlgn="t"/>
                      <a:r>
                        <a:rPr lang="en-IN" sz="1200">
                          <a:effectLst/>
                        </a:rPr>
                        <a:t>5</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Example</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Method overloading is  an example of compile time polymorphism</a:t>
                      </a:r>
                      <a:br>
                        <a:rPr lang="en-IN" sz="1200">
                          <a:effectLst/>
                        </a:rPr>
                      </a:br>
                      <a:endParaRPr lang="en-IN" sz="1200">
                        <a:effectLst/>
                      </a:endParaRP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Method overriding is an example of runtime polymorphism</a:t>
                      </a:r>
                    </a:p>
                  </a:txBody>
                  <a:tcPr marL="50833" marR="50833" marT="50833" marB="5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56968946"/>
                  </a:ext>
                </a:extLst>
              </a:tr>
            </a:tbl>
          </a:graphicData>
        </a:graphic>
      </p:graphicFrame>
    </p:spTree>
    <p:extLst>
      <p:ext uri="{BB962C8B-B14F-4D97-AF65-F5344CB8AC3E}">
        <p14:creationId xmlns:p14="http://schemas.microsoft.com/office/powerpoint/2010/main" val="183093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F8609-1102-AB46-F4B1-53BC780D4D84}"/>
              </a:ext>
            </a:extLst>
          </p:cNvPr>
          <p:cNvSpPr>
            <a:spLocks noGrp="1"/>
          </p:cNvSpPr>
          <p:nvPr>
            <p:ph idx="1"/>
          </p:nvPr>
        </p:nvSpPr>
        <p:spPr>
          <a:xfrm>
            <a:off x="304800" y="147145"/>
            <a:ext cx="11049000" cy="6029818"/>
          </a:xfrm>
        </p:spPr>
        <p:txBody>
          <a:bodyPr/>
          <a:lstStyle/>
          <a:p>
            <a:r>
              <a:rPr lang="en-IN" b="0" i="0" dirty="0">
                <a:solidFill>
                  <a:srgbClr val="4D5B7C"/>
                </a:solidFill>
                <a:effectLst/>
                <a:latin typeface="Inter"/>
              </a:rPr>
              <a:t>When the method signature (name and parameters) are the same in the superclass and the child class, it’s called </a:t>
            </a:r>
            <a:r>
              <a:rPr lang="en-IN" b="0" i="1" dirty="0">
                <a:solidFill>
                  <a:srgbClr val="4D5B7C"/>
                </a:solidFill>
                <a:effectLst/>
                <a:latin typeface="Inter"/>
              </a:rPr>
              <a:t>overriding</a:t>
            </a:r>
            <a:r>
              <a:rPr lang="en-IN" b="0" i="0" dirty="0">
                <a:solidFill>
                  <a:srgbClr val="4D5B7C"/>
                </a:solidFill>
                <a:effectLst/>
                <a:latin typeface="Inter"/>
              </a:rPr>
              <a:t>. When two or more methods in the same class have the same name but different parameters, it’s called </a:t>
            </a:r>
            <a:r>
              <a:rPr lang="en-IN" b="0" i="1" dirty="0">
                <a:solidFill>
                  <a:srgbClr val="4D5B7C"/>
                </a:solidFill>
                <a:effectLst/>
                <a:latin typeface="Inter"/>
              </a:rPr>
              <a:t>overloading</a:t>
            </a:r>
            <a:r>
              <a:rPr lang="en-IN" b="0" i="0" dirty="0">
                <a:solidFill>
                  <a:srgbClr val="4D5B7C"/>
                </a:solidFill>
                <a:effectLst/>
                <a:latin typeface="Inter"/>
              </a:rPr>
              <a:t>.</a:t>
            </a:r>
          </a:p>
          <a:p>
            <a:endParaRPr lang="en-US" dirty="0"/>
          </a:p>
        </p:txBody>
      </p:sp>
      <p:graphicFrame>
        <p:nvGraphicFramePr>
          <p:cNvPr id="4" name="Table 3">
            <a:extLst>
              <a:ext uri="{FF2B5EF4-FFF2-40B4-BE49-F238E27FC236}">
                <a16:creationId xmlns:a16="http://schemas.microsoft.com/office/drawing/2014/main" id="{F0551612-F3E6-4ABB-3BAD-4C462983E6D9}"/>
              </a:ext>
            </a:extLst>
          </p:cNvPr>
          <p:cNvGraphicFramePr>
            <a:graphicFrameLocks noGrp="1"/>
          </p:cNvGraphicFramePr>
          <p:nvPr>
            <p:extLst>
              <p:ext uri="{D42A27DB-BD31-4B8C-83A1-F6EECF244321}">
                <p14:modId xmlns:p14="http://schemas.microsoft.com/office/powerpoint/2010/main" val="2945065032"/>
              </p:ext>
            </p:extLst>
          </p:nvPr>
        </p:nvGraphicFramePr>
        <p:xfrm>
          <a:off x="2343806" y="2262353"/>
          <a:ext cx="6400800" cy="4357086"/>
        </p:xfrm>
        <a:graphic>
          <a:graphicData uri="http://schemas.openxmlformats.org/drawingml/2006/table">
            <a:tbl>
              <a:tblPr/>
              <a:tblGrid>
                <a:gridCol w="3200400">
                  <a:extLst>
                    <a:ext uri="{9D8B030D-6E8A-4147-A177-3AD203B41FA5}">
                      <a16:colId xmlns:a16="http://schemas.microsoft.com/office/drawing/2014/main" val="584228893"/>
                    </a:ext>
                  </a:extLst>
                </a:gridCol>
                <a:gridCol w="3200400">
                  <a:extLst>
                    <a:ext uri="{9D8B030D-6E8A-4147-A177-3AD203B41FA5}">
                      <a16:colId xmlns:a16="http://schemas.microsoft.com/office/drawing/2014/main" val="443056763"/>
                    </a:ext>
                  </a:extLst>
                </a:gridCol>
              </a:tblGrid>
              <a:tr h="0">
                <a:tc>
                  <a:txBody>
                    <a:bodyPr/>
                    <a:lstStyle/>
                    <a:p>
                      <a:r>
                        <a:rPr lang="en-IN" sz="1400" b="1">
                          <a:solidFill>
                            <a:srgbClr val="081B4B"/>
                          </a:solidFill>
                          <a:effectLst/>
                        </a:rPr>
                        <a:t>Overriding</a:t>
                      </a:r>
                    </a:p>
                  </a:txBody>
                  <a:tcPr marL="70946" marR="59121" marT="118243" marB="118243" anchor="ctr">
                    <a:lnL>
                      <a:noFill/>
                    </a:lnL>
                    <a:lnR>
                      <a:noFill/>
                    </a:lnR>
                    <a:lnT>
                      <a:noFill/>
                    </a:lnT>
                    <a:lnB w="9525" cap="flat" cmpd="sng" algn="ctr">
                      <a:solidFill>
                        <a:srgbClr val="D6DCEA"/>
                      </a:solidFill>
                      <a:prstDash val="dash"/>
                      <a:round/>
                      <a:headEnd type="none" w="med" len="med"/>
                      <a:tailEnd type="none" w="med" len="med"/>
                    </a:lnB>
                  </a:tcPr>
                </a:tc>
                <a:tc>
                  <a:txBody>
                    <a:bodyPr/>
                    <a:lstStyle/>
                    <a:p>
                      <a:r>
                        <a:rPr lang="en-IN" sz="1400" b="1" dirty="0">
                          <a:solidFill>
                            <a:srgbClr val="081B4B"/>
                          </a:solidFill>
                          <a:effectLst/>
                        </a:rPr>
                        <a:t>Overloading</a:t>
                      </a:r>
                    </a:p>
                  </a:txBody>
                  <a:tcPr marL="59121" marR="70946" marT="118243" marB="118243" anchor="ctr">
                    <a:lnL>
                      <a:noFill/>
                    </a:lnL>
                    <a:lnR>
                      <a:noFill/>
                    </a:lnR>
                    <a:lnT>
                      <a:noFill/>
                    </a:lnT>
                    <a:lnB w="9525" cap="flat" cmpd="sng" algn="ctr">
                      <a:solidFill>
                        <a:srgbClr val="D6DCEA"/>
                      </a:solidFill>
                      <a:prstDash val="dash"/>
                      <a:round/>
                      <a:headEnd type="none" w="med" len="med"/>
                      <a:tailEnd type="none" w="med" len="med"/>
                    </a:lnB>
                  </a:tcPr>
                </a:tc>
                <a:extLst>
                  <a:ext uri="{0D108BD9-81ED-4DB2-BD59-A6C34878D82A}">
                    <a16:rowId xmlns:a16="http://schemas.microsoft.com/office/drawing/2014/main" val="3538957198"/>
                  </a:ext>
                </a:extLst>
              </a:tr>
              <a:tr h="404008">
                <a:tc>
                  <a:txBody>
                    <a:bodyPr/>
                    <a:lstStyle/>
                    <a:p>
                      <a:r>
                        <a:rPr lang="en-IN" sz="1400">
                          <a:solidFill>
                            <a:srgbClr val="24335A"/>
                          </a:solidFill>
                          <a:effectLst/>
                        </a:rPr>
                        <a:t>Implements “runtime polymorphism”</a:t>
                      </a:r>
                    </a:p>
                  </a:txBody>
                  <a:tcPr marL="70946" marR="59121" marT="177364" marB="177364" anchor="ctr">
                    <a:lnL>
                      <a:noFill/>
                    </a:lnL>
                    <a:lnR>
                      <a:noFill/>
                    </a:lnR>
                    <a:lnT w="9525" cap="flat" cmpd="sng" algn="ctr">
                      <a:solidFill>
                        <a:srgbClr val="D6DCEA"/>
                      </a:solidFill>
                      <a:prstDash val="dash"/>
                      <a:round/>
                      <a:headEnd type="none" w="med" len="med"/>
                      <a:tailEnd type="none" w="med" len="med"/>
                    </a:lnT>
                    <a:lnB w="9525" cap="flat" cmpd="sng" algn="ctr">
                      <a:solidFill>
                        <a:srgbClr val="D6DCEA"/>
                      </a:solidFill>
                      <a:prstDash val="solid"/>
                      <a:round/>
                      <a:headEnd type="none" w="med" len="med"/>
                      <a:tailEnd type="none" w="med" len="med"/>
                    </a:lnB>
                  </a:tcPr>
                </a:tc>
                <a:tc>
                  <a:txBody>
                    <a:bodyPr/>
                    <a:lstStyle/>
                    <a:p>
                      <a:r>
                        <a:rPr lang="en-IN" sz="1400">
                          <a:solidFill>
                            <a:srgbClr val="24335A"/>
                          </a:solidFill>
                          <a:effectLst/>
                        </a:rPr>
                        <a:t>Implements “compile time polymorphism”</a:t>
                      </a:r>
                    </a:p>
                  </a:txBody>
                  <a:tcPr marL="59121" marR="70946" marT="177364" marB="177364" anchor="ctr">
                    <a:lnL>
                      <a:noFill/>
                    </a:lnL>
                    <a:lnR>
                      <a:noFill/>
                    </a:lnR>
                    <a:lnT w="9525" cap="flat" cmpd="sng" algn="ctr">
                      <a:solidFill>
                        <a:srgbClr val="D6DCEA"/>
                      </a:solidFill>
                      <a:prstDash val="dash"/>
                      <a:round/>
                      <a:headEnd type="none" w="med" len="med"/>
                      <a:tailEnd type="none" w="med" len="med"/>
                    </a:lnT>
                    <a:lnB w="9525"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3786119466"/>
                  </a:ext>
                </a:extLst>
              </a:tr>
              <a:tr h="404008">
                <a:tc>
                  <a:txBody>
                    <a:bodyPr/>
                    <a:lstStyle/>
                    <a:p>
                      <a:r>
                        <a:rPr lang="en-IN" sz="1400" dirty="0">
                          <a:solidFill>
                            <a:srgbClr val="24335A"/>
                          </a:solidFill>
                          <a:effectLst/>
                        </a:rPr>
                        <a:t>The method call is determined at runtime based on the object type</a:t>
                      </a:r>
                    </a:p>
                  </a:txBody>
                  <a:tcPr marL="70946" marR="59121" marT="177364" marB="177364" anchor="ctr">
                    <a:lnL>
                      <a:noFill/>
                    </a:lnL>
                    <a:lnR>
                      <a:noFill/>
                    </a:lnR>
                    <a:lnT w="9525" cap="flat" cmpd="sng" algn="ctr">
                      <a:solidFill>
                        <a:srgbClr val="D6DCEA"/>
                      </a:solidFill>
                      <a:prstDash val="solid"/>
                      <a:round/>
                      <a:headEnd type="none" w="med" len="med"/>
                      <a:tailEnd type="none" w="med" len="med"/>
                    </a:lnT>
                    <a:lnB w="9525" cap="flat" cmpd="sng" algn="ctr">
                      <a:solidFill>
                        <a:srgbClr val="D6DCEA"/>
                      </a:solidFill>
                      <a:prstDash val="solid"/>
                      <a:round/>
                      <a:headEnd type="none" w="med" len="med"/>
                      <a:tailEnd type="none" w="med" len="med"/>
                    </a:lnB>
                  </a:tcPr>
                </a:tc>
                <a:tc>
                  <a:txBody>
                    <a:bodyPr/>
                    <a:lstStyle/>
                    <a:p>
                      <a:r>
                        <a:rPr lang="en-IN" sz="1400">
                          <a:solidFill>
                            <a:srgbClr val="24335A"/>
                          </a:solidFill>
                          <a:effectLst/>
                        </a:rPr>
                        <a:t>The method call is determined at compile time</a:t>
                      </a:r>
                    </a:p>
                  </a:txBody>
                  <a:tcPr marL="59121" marR="70946" marT="177364" marB="177364" anchor="ctr">
                    <a:lnL>
                      <a:noFill/>
                    </a:lnL>
                    <a:lnR>
                      <a:noFill/>
                    </a:lnR>
                    <a:lnT w="9525" cap="flat" cmpd="sng" algn="ctr">
                      <a:solidFill>
                        <a:srgbClr val="D6DCEA"/>
                      </a:solidFill>
                      <a:prstDash val="solid"/>
                      <a:round/>
                      <a:headEnd type="none" w="med" len="med"/>
                      <a:tailEnd type="none" w="med" len="med"/>
                    </a:lnT>
                    <a:lnB w="9525"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2931555174"/>
                  </a:ext>
                </a:extLst>
              </a:tr>
              <a:tr h="404008">
                <a:tc>
                  <a:txBody>
                    <a:bodyPr/>
                    <a:lstStyle/>
                    <a:p>
                      <a:r>
                        <a:rPr lang="en-IN" sz="1400">
                          <a:solidFill>
                            <a:srgbClr val="24335A"/>
                          </a:solidFill>
                          <a:effectLst/>
                        </a:rPr>
                        <a:t>Occurs between superclass and subclass</a:t>
                      </a:r>
                    </a:p>
                  </a:txBody>
                  <a:tcPr marL="70946" marR="59121" marT="177364" marB="177364" anchor="ctr">
                    <a:lnL>
                      <a:noFill/>
                    </a:lnL>
                    <a:lnR>
                      <a:noFill/>
                    </a:lnR>
                    <a:lnT w="9525" cap="flat" cmpd="sng" algn="ctr">
                      <a:solidFill>
                        <a:srgbClr val="D6DCEA"/>
                      </a:solidFill>
                      <a:prstDash val="solid"/>
                      <a:round/>
                      <a:headEnd type="none" w="med" len="med"/>
                      <a:tailEnd type="none" w="med" len="med"/>
                    </a:lnT>
                    <a:lnB w="9525" cap="flat" cmpd="sng" algn="ctr">
                      <a:solidFill>
                        <a:srgbClr val="D6DCEA"/>
                      </a:solidFill>
                      <a:prstDash val="solid"/>
                      <a:round/>
                      <a:headEnd type="none" w="med" len="med"/>
                      <a:tailEnd type="none" w="med" len="med"/>
                    </a:lnB>
                  </a:tcPr>
                </a:tc>
                <a:tc>
                  <a:txBody>
                    <a:bodyPr/>
                    <a:lstStyle/>
                    <a:p>
                      <a:r>
                        <a:rPr lang="en-IN" sz="1400">
                          <a:solidFill>
                            <a:srgbClr val="24335A"/>
                          </a:solidFill>
                          <a:effectLst/>
                        </a:rPr>
                        <a:t>Occurs between the methods in the same class</a:t>
                      </a:r>
                    </a:p>
                  </a:txBody>
                  <a:tcPr marL="59121" marR="70946" marT="177364" marB="177364" anchor="ctr">
                    <a:lnL>
                      <a:noFill/>
                    </a:lnL>
                    <a:lnR>
                      <a:noFill/>
                    </a:lnR>
                    <a:lnT w="9525" cap="flat" cmpd="sng" algn="ctr">
                      <a:solidFill>
                        <a:srgbClr val="D6DCEA"/>
                      </a:solidFill>
                      <a:prstDash val="solid"/>
                      <a:round/>
                      <a:headEnd type="none" w="med" len="med"/>
                      <a:tailEnd type="none" w="med" len="med"/>
                    </a:lnT>
                    <a:lnB w="9525"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801021827"/>
                  </a:ext>
                </a:extLst>
              </a:tr>
              <a:tr h="404008">
                <a:tc>
                  <a:txBody>
                    <a:bodyPr/>
                    <a:lstStyle/>
                    <a:p>
                      <a:r>
                        <a:rPr lang="en-IN" sz="1400">
                          <a:solidFill>
                            <a:srgbClr val="24335A"/>
                          </a:solidFill>
                          <a:effectLst/>
                        </a:rPr>
                        <a:t>Have the same signature (name and method arguments)</a:t>
                      </a:r>
                    </a:p>
                  </a:txBody>
                  <a:tcPr marL="70946" marR="59121" marT="177364" marB="177364" anchor="ctr">
                    <a:lnL>
                      <a:noFill/>
                    </a:lnL>
                    <a:lnR>
                      <a:noFill/>
                    </a:lnR>
                    <a:lnT w="9525" cap="flat" cmpd="sng" algn="ctr">
                      <a:solidFill>
                        <a:srgbClr val="D6DCEA"/>
                      </a:solidFill>
                      <a:prstDash val="solid"/>
                      <a:round/>
                      <a:headEnd type="none" w="med" len="med"/>
                      <a:tailEnd type="none" w="med" len="med"/>
                    </a:lnT>
                    <a:lnB w="9525" cap="flat" cmpd="sng" algn="ctr">
                      <a:solidFill>
                        <a:srgbClr val="D6DCEA"/>
                      </a:solidFill>
                      <a:prstDash val="solid"/>
                      <a:round/>
                      <a:headEnd type="none" w="med" len="med"/>
                      <a:tailEnd type="none" w="med" len="med"/>
                    </a:lnB>
                  </a:tcPr>
                </a:tc>
                <a:tc>
                  <a:txBody>
                    <a:bodyPr/>
                    <a:lstStyle/>
                    <a:p>
                      <a:r>
                        <a:rPr lang="en-IN" sz="1400">
                          <a:solidFill>
                            <a:srgbClr val="24335A"/>
                          </a:solidFill>
                          <a:effectLst/>
                        </a:rPr>
                        <a:t>Have the same name, but the parameters are different</a:t>
                      </a:r>
                    </a:p>
                  </a:txBody>
                  <a:tcPr marL="59121" marR="70946" marT="177364" marB="177364" anchor="ctr">
                    <a:lnL>
                      <a:noFill/>
                    </a:lnL>
                    <a:lnR>
                      <a:noFill/>
                    </a:lnR>
                    <a:lnT w="9525" cap="flat" cmpd="sng" algn="ctr">
                      <a:solidFill>
                        <a:srgbClr val="D6DCEA"/>
                      </a:solidFill>
                      <a:prstDash val="solid"/>
                      <a:round/>
                      <a:headEnd type="none" w="med" len="med"/>
                      <a:tailEnd type="none" w="med" len="med"/>
                    </a:lnT>
                    <a:lnB w="9525"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2105519171"/>
                  </a:ext>
                </a:extLst>
              </a:tr>
              <a:tr h="404008">
                <a:tc>
                  <a:txBody>
                    <a:bodyPr/>
                    <a:lstStyle/>
                    <a:p>
                      <a:r>
                        <a:rPr lang="en-IN" sz="1400">
                          <a:solidFill>
                            <a:srgbClr val="24335A"/>
                          </a:solidFill>
                          <a:effectLst/>
                        </a:rPr>
                        <a:t>On error, the effect will be visible at runtime</a:t>
                      </a:r>
                    </a:p>
                  </a:txBody>
                  <a:tcPr marL="70946" marR="59121" marT="177364" marB="177364" anchor="ctr">
                    <a:lnL>
                      <a:noFill/>
                    </a:lnL>
                    <a:lnR>
                      <a:noFill/>
                    </a:lnR>
                    <a:lnT w="9525" cap="flat" cmpd="sng" algn="ctr">
                      <a:solidFill>
                        <a:srgbClr val="D6DCEA"/>
                      </a:solidFill>
                      <a:prstDash val="solid"/>
                      <a:round/>
                      <a:headEnd type="none" w="med" len="med"/>
                      <a:tailEnd type="none" w="med" len="med"/>
                    </a:lnT>
                    <a:lnB w="9525" cap="flat" cmpd="sng" algn="ctr">
                      <a:solidFill>
                        <a:srgbClr val="D6DCEA"/>
                      </a:solidFill>
                      <a:prstDash val="solid"/>
                      <a:round/>
                      <a:headEnd type="none" w="med" len="med"/>
                      <a:tailEnd type="none" w="med" len="med"/>
                    </a:lnB>
                  </a:tcPr>
                </a:tc>
                <a:tc>
                  <a:txBody>
                    <a:bodyPr/>
                    <a:lstStyle/>
                    <a:p>
                      <a:r>
                        <a:rPr lang="en-IN" sz="1400" dirty="0">
                          <a:solidFill>
                            <a:srgbClr val="24335A"/>
                          </a:solidFill>
                          <a:effectLst/>
                        </a:rPr>
                        <a:t>On error, it can be caught at compile time</a:t>
                      </a:r>
                    </a:p>
                  </a:txBody>
                  <a:tcPr marL="59121" marR="70946" marT="177364" marB="177364" anchor="ctr">
                    <a:lnL>
                      <a:noFill/>
                    </a:lnL>
                    <a:lnR>
                      <a:noFill/>
                    </a:lnR>
                    <a:lnT w="9525" cap="flat" cmpd="sng" algn="ctr">
                      <a:solidFill>
                        <a:srgbClr val="D6DCEA"/>
                      </a:solidFill>
                      <a:prstDash val="solid"/>
                      <a:round/>
                      <a:headEnd type="none" w="med" len="med"/>
                      <a:tailEnd type="none" w="med" len="med"/>
                    </a:lnT>
                    <a:lnB w="9525"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2499245923"/>
                  </a:ext>
                </a:extLst>
              </a:tr>
            </a:tbl>
          </a:graphicData>
        </a:graphic>
      </p:graphicFrame>
    </p:spTree>
    <p:extLst>
      <p:ext uri="{BB962C8B-B14F-4D97-AF65-F5344CB8AC3E}">
        <p14:creationId xmlns:p14="http://schemas.microsoft.com/office/powerpoint/2010/main" val="405994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451DB-129B-4392-8095-55667D2D58FD}"/>
              </a:ext>
            </a:extLst>
          </p:cNvPr>
          <p:cNvSpPr>
            <a:spLocks noGrp="1"/>
          </p:cNvSpPr>
          <p:nvPr>
            <p:ph idx="1"/>
          </p:nvPr>
        </p:nvSpPr>
        <p:spPr>
          <a:xfrm>
            <a:off x="132347" y="78827"/>
            <a:ext cx="11742821" cy="6700345"/>
          </a:xfrm>
        </p:spPr>
        <p:txBody>
          <a:bodyPr>
            <a:normAutofit fontScale="77500" lnSpcReduction="20000"/>
          </a:bodyPr>
          <a:lstStyle/>
          <a:p>
            <a:r>
              <a:rPr lang="en-IN" b="1" i="0" dirty="0">
                <a:solidFill>
                  <a:srgbClr val="4D5B7C"/>
                </a:solidFill>
                <a:effectLst/>
                <a:latin typeface="Epilogue"/>
              </a:rPr>
              <a:t>Overriding and overloading example</a:t>
            </a:r>
            <a:endParaRPr lang="en-US" dirty="0"/>
          </a:p>
          <a:p>
            <a:pPr marL="0" indent="0">
              <a:buNone/>
            </a:pPr>
            <a:r>
              <a:rPr lang="en-US" dirty="0"/>
              <a:t>import </a:t>
            </a:r>
            <a:r>
              <a:rPr lang="en-US" dirty="0" err="1"/>
              <a:t>java.util.Arrays</a:t>
            </a:r>
            <a:r>
              <a:rPr lang="en-US" dirty="0"/>
              <a:t>;</a:t>
            </a:r>
          </a:p>
          <a:p>
            <a:pPr marL="0" indent="0">
              <a:buNone/>
            </a:pPr>
            <a:r>
              <a:rPr lang="en-US" dirty="0"/>
              <a:t>import </a:t>
            </a:r>
            <a:r>
              <a:rPr lang="en-US" dirty="0" err="1"/>
              <a:t>java.util</a:t>
            </a:r>
            <a:r>
              <a:rPr lang="en-US" dirty="0"/>
              <a:t>.*;</a:t>
            </a:r>
          </a:p>
          <a:p>
            <a:pPr marL="0" indent="0">
              <a:buNone/>
            </a:pPr>
            <a:endParaRPr lang="en-US" dirty="0"/>
          </a:p>
          <a:p>
            <a:pPr marL="0" indent="0">
              <a:buNone/>
            </a:pPr>
            <a:r>
              <a:rPr lang="en-US" dirty="0"/>
              <a:t>public class Processor {</a:t>
            </a:r>
          </a:p>
          <a:p>
            <a:pPr marL="0" indent="0">
              <a:buNone/>
            </a:pPr>
            <a:r>
              <a:rPr lang="en-US" dirty="0"/>
              <a:t>	public void process(int </a:t>
            </a:r>
            <a:r>
              <a:rPr lang="en-US" dirty="0" err="1"/>
              <a:t>i</a:t>
            </a:r>
            <a:r>
              <a:rPr lang="en-US" dirty="0"/>
              <a:t>, int j) {</a:t>
            </a:r>
          </a:p>
          <a:p>
            <a:pPr marL="0" indent="0">
              <a:buNone/>
            </a:pPr>
            <a:r>
              <a:rPr lang="en-US" dirty="0"/>
              <a:t>		Scanner </a:t>
            </a:r>
            <a:r>
              <a:rPr lang="en-US" dirty="0" err="1"/>
              <a:t>sc</a:t>
            </a:r>
            <a:r>
              <a:rPr lang="en-US" dirty="0"/>
              <a:t>=new Scanner(</a:t>
            </a:r>
            <a:r>
              <a:rPr lang="en-US" dirty="0" err="1"/>
              <a:t>System.in</a:t>
            </a:r>
            <a:r>
              <a:rPr lang="en-US" dirty="0"/>
              <a:t>);</a:t>
            </a:r>
          </a:p>
          <a:p>
            <a:pPr marL="0" indent="0">
              <a:buNone/>
            </a:pPr>
            <a:r>
              <a:rPr lang="en-US" dirty="0"/>
              <a:t>		</a:t>
            </a:r>
            <a:r>
              <a:rPr lang="en-US" dirty="0" err="1"/>
              <a:t>i</a:t>
            </a:r>
            <a:r>
              <a:rPr lang="en-US" dirty="0"/>
              <a:t>=</a:t>
            </a:r>
            <a:r>
              <a:rPr lang="en-US" dirty="0" err="1"/>
              <a:t>sc.nextInt</a:t>
            </a:r>
            <a:r>
              <a:rPr lang="en-US" dirty="0"/>
              <a:t>(); j=</a:t>
            </a:r>
            <a:r>
              <a:rPr lang="en-US" dirty="0" err="1"/>
              <a:t>sc.nextInt</a:t>
            </a:r>
            <a:r>
              <a:rPr lang="en-US" dirty="0"/>
              <a:t>();</a:t>
            </a:r>
          </a:p>
          <a:p>
            <a:pPr marL="0" indent="0">
              <a:buNone/>
            </a:pPr>
            <a:r>
              <a:rPr lang="en-US" dirty="0"/>
              <a:t>	}</a:t>
            </a:r>
          </a:p>
          <a:p>
            <a:pPr marL="0" indent="0">
              <a:buNone/>
            </a:pPr>
            <a:r>
              <a:rPr lang="en-US" dirty="0"/>
              <a:t>	public void process(int[] </a:t>
            </a:r>
            <a:r>
              <a:rPr lang="en-US" dirty="0" err="1"/>
              <a:t>ints</a:t>
            </a:r>
            <a:r>
              <a:rPr lang="en-US" dirty="0"/>
              <a:t>) {</a:t>
            </a:r>
          </a:p>
          <a:p>
            <a:pPr marL="0" indent="0">
              <a:buNone/>
            </a:pPr>
            <a:r>
              <a:rPr lang="en-US" dirty="0"/>
              <a:t>		</a:t>
            </a:r>
            <a:r>
              <a:rPr lang="en-US" dirty="0" err="1"/>
              <a:t>System.out.println</a:t>
            </a:r>
            <a:r>
              <a:rPr lang="en-US" dirty="0"/>
              <a:t>("Adding integer array:" + </a:t>
            </a:r>
            <a:r>
              <a:rPr lang="en-US" dirty="0" err="1"/>
              <a:t>Arrays.toString</a:t>
            </a:r>
            <a:r>
              <a:rPr lang="en-US" dirty="0"/>
              <a:t>(</a:t>
            </a:r>
            <a:r>
              <a:rPr lang="en-US" dirty="0" err="1"/>
              <a:t>ints</a:t>
            </a:r>
            <a:r>
              <a:rPr lang="en-US" dirty="0"/>
              <a:t>));</a:t>
            </a:r>
          </a:p>
          <a:p>
            <a:pPr marL="0" indent="0">
              <a:buNone/>
            </a:pPr>
            <a:r>
              <a:rPr lang="en-US" dirty="0"/>
              <a:t>	}</a:t>
            </a:r>
          </a:p>
          <a:p>
            <a:pPr marL="0" indent="0">
              <a:buNone/>
            </a:pPr>
            <a:endParaRPr lang="en-US" dirty="0"/>
          </a:p>
          <a:p>
            <a:pPr marL="0" indent="0">
              <a:buNone/>
            </a:pPr>
            <a:r>
              <a:rPr lang="en-US" dirty="0"/>
              <a:t>	public void process(Object[] </a:t>
            </a:r>
            <a:r>
              <a:rPr lang="en-US" dirty="0" err="1"/>
              <a:t>objs</a:t>
            </a:r>
            <a:r>
              <a:rPr lang="en-US" dirty="0"/>
              <a:t>) {</a:t>
            </a:r>
          </a:p>
          <a:p>
            <a:pPr marL="0" indent="0">
              <a:buNone/>
            </a:pPr>
            <a:r>
              <a:rPr lang="en-US" dirty="0"/>
              <a:t>		</a:t>
            </a:r>
            <a:r>
              <a:rPr lang="en-US" dirty="0" err="1"/>
              <a:t>System.out.println</a:t>
            </a:r>
            <a:r>
              <a:rPr lang="en-US" dirty="0"/>
              <a:t>("Adding integer array:" + </a:t>
            </a:r>
            <a:r>
              <a:rPr lang="en-US" dirty="0" err="1"/>
              <a:t>Arrays.toString</a:t>
            </a:r>
            <a:r>
              <a:rPr lang="en-US" dirty="0"/>
              <a:t>(</a:t>
            </a:r>
            <a:r>
              <a:rPr lang="en-US" dirty="0" err="1"/>
              <a:t>objs</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2884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451DB-129B-4392-8095-55667D2D58FD}"/>
              </a:ext>
            </a:extLst>
          </p:cNvPr>
          <p:cNvSpPr>
            <a:spLocks noGrp="1"/>
          </p:cNvSpPr>
          <p:nvPr>
            <p:ph idx="1"/>
          </p:nvPr>
        </p:nvSpPr>
        <p:spPr>
          <a:xfrm>
            <a:off x="346841" y="157655"/>
            <a:ext cx="11006959" cy="6019308"/>
          </a:xfrm>
        </p:spPr>
        <p:txBody>
          <a:bodyPr>
            <a:normAutofit fontScale="77500" lnSpcReduction="20000"/>
          </a:bodyPr>
          <a:lstStyle/>
          <a:p>
            <a:endParaRPr lang="en-US" dirty="0"/>
          </a:p>
          <a:p>
            <a:pPr marL="0" indent="0">
              <a:buNone/>
            </a:pPr>
            <a:r>
              <a:rPr lang="en-US" dirty="0"/>
              <a:t>class </a:t>
            </a:r>
            <a:r>
              <a:rPr lang="en-US" dirty="0" err="1"/>
              <a:t>MathProcessor</a:t>
            </a:r>
            <a:r>
              <a:rPr lang="en-US" dirty="0"/>
              <a:t> extends Processor {</a:t>
            </a:r>
          </a:p>
          <a:p>
            <a:pPr marL="0" indent="0">
              <a:buNone/>
            </a:pPr>
            <a:endParaRPr lang="en-US" dirty="0"/>
          </a:p>
          <a:p>
            <a:pPr marL="0" indent="0">
              <a:buNone/>
            </a:pPr>
            <a:r>
              <a:rPr lang="en-US" dirty="0"/>
              <a:t>	@Override</a:t>
            </a:r>
          </a:p>
          <a:p>
            <a:pPr marL="0" indent="0">
              <a:buNone/>
            </a:pPr>
            <a:r>
              <a:rPr lang="en-US" dirty="0"/>
              <a:t>	public void process(int </a:t>
            </a:r>
            <a:r>
              <a:rPr lang="en-US" dirty="0" err="1"/>
              <a:t>i</a:t>
            </a:r>
            <a:r>
              <a:rPr lang="en-US" dirty="0"/>
              <a:t>, int j) {</a:t>
            </a:r>
          </a:p>
          <a:p>
            <a:pPr marL="0" indent="0">
              <a:buNone/>
            </a:pPr>
            <a:r>
              <a:rPr lang="en-US" dirty="0"/>
              <a:t>		</a:t>
            </a:r>
            <a:r>
              <a:rPr lang="en-US" dirty="0" err="1"/>
              <a:t>System.out.println</a:t>
            </a:r>
            <a:r>
              <a:rPr lang="en-US" dirty="0"/>
              <a:t>("Sum of integers is " + (</a:t>
            </a:r>
            <a:r>
              <a:rPr lang="en-US" dirty="0" err="1"/>
              <a:t>i</a:t>
            </a:r>
            <a:r>
              <a:rPr lang="en-US" dirty="0"/>
              <a:t> + j));</a:t>
            </a:r>
          </a:p>
          <a:p>
            <a:pPr marL="0" indent="0">
              <a:buNone/>
            </a:pPr>
            <a:r>
              <a:rPr lang="en-US" dirty="0"/>
              <a:t>	}</a:t>
            </a:r>
          </a:p>
          <a:p>
            <a:pPr marL="0" indent="0">
              <a:buNone/>
            </a:pPr>
            <a:endParaRPr lang="en-US" dirty="0"/>
          </a:p>
          <a:p>
            <a:pPr marL="0" indent="0">
              <a:buNone/>
            </a:pPr>
            <a:r>
              <a:rPr lang="en-US" dirty="0"/>
              <a:t>@Override	public void process(int[] </a:t>
            </a:r>
            <a:r>
              <a:rPr lang="en-US" dirty="0" err="1"/>
              <a:t>ints</a:t>
            </a:r>
            <a:r>
              <a:rPr lang="en-US" dirty="0"/>
              <a:t>) {</a:t>
            </a:r>
          </a:p>
          <a:p>
            <a:pPr marL="0" indent="0">
              <a:buNone/>
            </a:pPr>
            <a:r>
              <a:rPr lang="en-US" dirty="0"/>
              <a:t>		int sum = 0;</a:t>
            </a:r>
          </a:p>
          <a:p>
            <a:pPr marL="0" indent="0">
              <a:buNone/>
            </a:pPr>
            <a:r>
              <a:rPr lang="en-US" dirty="0"/>
              <a:t>		for (int </a:t>
            </a:r>
            <a:r>
              <a:rPr lang="en-US" dirty="0" err="1"/>
              <a:t>i</a:t>
            </a:r>
            <a:r>
              <a:rPr lang="en-US" dirty="0"/>
              <a:t> : </a:t>
            </a:r>
            <a:r>
              <a:rPr lang="en-US" dirty="0" err="1"/>
              <a:t>ints</a:t>
            </a:r>
            <a:r>
              <a:rPr lang="en-US" dirty="0"/>
              <a:t>) {</a:t>
            </a:r>
          </a:p>
          <a:p>
            <a:pPr marL="0" indent="0">
              <a:buNone/>
            </a:pPr>
            <a:r>
              <a:rPr lang="en-US" dirty="0"/>
              <a:t>			sum += </a:t>
            </a:r>
            <a:r>
              <a:rPr lang="en-US" dirty="0" err="1"/>
              <a:t>i</a:t>
            </a:r>
            <a:r>
              <a:rPr lang="en-US" dirty="0"/>
              <a:t>;</a:t>
            </a:r>
          </a:p>
          <a:p>
            <a:pPr marL="0" indent="0">
              <a:buNone/>
            </a:pPr>
            <a:r>
              <a:rPr lang="en-US" dirty="0"/>
              <a:t>		}		</a:t>
            </a:r>
            <a:r>
              <a:rPr lang="en-US" dirty="0" err="1"/>
              <a:t>System.out.println</a:t>
            </a:r>
            <a:r>
              <a:rPr lang="en-US" dirty="0"/>
              <a:t>("Sum of integer array elements is " + sum);</a:t>
            </a:r>
          </a:p>
          <a:p>
            <a:pPr marL="0" indent="0">
              <a:buNone/>
            </a:pPr>
            <a:r>
              <a:rPr lang="en-US" dirty="0"/>
              <a:t>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429377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6C497E-5417-7587-2E50-6FDC280681F2}"/>
              </a:ext>
            </a:extLst>
          </p:cNvPr>
          <p:cNvSpPr>
            <a:spLocks noGrp="1"/>
          </p:cNvSpPr>
          <p:nvPr>
            <p:ph idx="1"/>
          </p:nvPr>
        </p:nvSpPr>
        <p:spPr>
          <a:xfrm>
            <a:off x="365125" y="0"/>
            <a:ext cx="10988675" cy="6176963"/>
          </a:xfrm>
        </p:spPr>
        <p:txBody>
          <a:bodyPr>
            <a:normAutofit fontScale="85000" lnSpcReduction="20000"/>
          </a:bodyPr>
          <a:lstStyle/>
          <a:p>
            <a:pPr algn="l"/>
            <a:r>
              <a:rPr lang="en-IN" b="1" i="0" dirty="0">
                <a:effectLst/>
                <a:latin typeface="Epilogue"/>
              </a:rPr>
              <a:t>Overriding</a:t>
            </a:r>
          </a:p>
          <a:p>
            <a:pPr algn="l"/>
            <a:r>
              <a:rPr lang="en-IN" b="0" i="0" dirty="0">
                <a:effectLst/>
                <a:latin typeface="Inter"/>
              </a:rPr>
              <a:t>The process() method and int </a:t>
            </a:r>
            <a:r>
              <a:rPr lang="en-IN" b="0" i="0" dirty="0" err="1">
                <a:effectLst/>
                <a:latin typeface="Inter"/>
              </a:rPr>
              <a:t>i</a:t>
            </a:r>
            <a:r>
              <a:rPr lang="en-IN" b="0" i="0" dirty="0">
                <a:effectLst/>
                <a:latin typeface="Inter"/>
              </a:rPr>
              <a:t>, int j parameters in Processor are overridden in the child class </a:t>
            </a:r>
            <a:r>
              <a:rPr lang="en-IN" b="0" i="0" dirty="0" err="1">
                <a:effectLst/>
                <a:latin typeface="Inter"/>
              </a:rPr>
              <a:t>MathProcessor</a:t>
            </a:r>
            <a:r>
              <a:rPr lang="en-IN" b="0" i="0" dirty="0">
                <a:effectLst/>
                <a:latin typeface="Inter"/>
              </a:rPr>
              <a:t>. Line 7 and line 23:</a:t>
            </a:r>
          </a:p>
          <a:p>
            <a:pPr marL="0" indent="0" algn="l">
              <a:buNone/>
            </a:pPr>
            <a:r>
              <a:rPr lang="en-IN" b="0" i="0" dirty="0">
                <a:effectLst/>
                <a:latin typeface="Inter"/>
              </a:rPr>
              <a:t>public class Processor {</a:t>
            </a:r>
          </a:p>
          <a:p>
            <a:pPr marL="0" indent="0" algn="l">
              <a:buNone/>
            </a:pPr>
            <a:r>
              <a:rPr lang="en-IN" b="0" i="0" dirty="0">
                <a:effectLst/>
                <a:latin typeface="Inter"/>
              </a:rPr>
              <a:t> public void process(int </a:t>
            </a:r>
            <a:r>
              <a:rPr lang="en-IN" b="0" i="0" dirty="0" err="1">
                <a:effectLst/>
                <a:latin typeface="Inter"/>
              </a:rPr>
              <a:t>i</a:t>
            </a:r>
            <a:r>
              <a:rPr lang="en-IN" b="0" i="0" dirty="0">
                <a:effectLst/>
                <a:latin typeface="Inter"/>
              </a:rPr>
              <a:t>, int j) { /* ... */ }</a:t>
            </a:r>
          </a:p>
          <a:p>
            <a:pPr marL="0" indent="0" algn="l">
              <a:buNone/>
            </a:pPr>
            <a:endParaRPr lang="en-IN" b="0" i="0" dirty="0">
              <a:effectLst/>
              <a:latin typeface="Inter"/>
            </a:endParaRPr>
          </a:p>
          <a:p>
            <a:pPr marL="0" indent="0" algn="l">
              <a:buNone/>
            </a:pPr>
            <a:r>
              <a:rPr lang="en-IN" b="0" i="0" dirty="0">
                <a:effectLst/>
                <a:latin typeface="Inter"/>
              </a:rPr>
              <a:t>}</a:t>
            </a:r>
          </a:p>
          <a:p>
            <a:pPr marL="0" indent="0" algn="l">
              <a:buNone/>
            </a:pPr>
            <a:r>
              <a:rPr lang="en-IN" b="0" i="0" dirty="0">
                <a:effectLst/>
                <a:latin typeface="Inter"/>
              </a:rPr>
              <a:t>/* ... */</a:t>
            </a:r>
          </a:p>
          <a:p>
            <a:pPr marL="0" indent="0" algn="l">
              <a:buNone/>
            </a:pPr>
            <a:endParaRPr lang="en-IN" b="0" i="0" dirty="0">
              <a:effectLst/>
              <a:latin typeface="Inter"/>
            </a:endParaRPr>
          </a:p>
          <a:p>
            <a:pPr marL="0" indent="0" algn="l">
              <a:buNone/>
            </a:pPr>
            <a:r>
              <a:rPr lang="en-IN" b="0" i="0" dirty="0">
                <a:effectLst/>
                <a:latin typeface="Inter"/>
              </a:rPr>
              <a:t>class </a:t>
            </a:r>
            <a:r>
              <a:rPr lang="en-IN" b="0" i="0" dirty="0" err="1">
                <a:effectLst/>
                <a:latin typeface="Inter"/>
              </a:rPr>
              <a:t>MathProcessor</a:t>
            </a:r>
            <a:r>
              <a:rPr lang="en-IN" b="0" i="0" dirty="0">
                <a:effectLst/>
                <a:latin typeface="Inter"/>
              </a:rPr>
              <a:t> extends Processor {</a:t>
            </a:r>
          </a:p>
          <a:p>
            <a:pPr marL="0" indent="0" algn="l">
              <a:buNone/>
            </a:pPr>
            <a:r>
              <a:rPr lang="en-IN" b="0" i="0" dirty="0">
                <a:effectLst/>
                <a:latin typeface="Inter"/>
              </a:rPr>
              <a:t> </a:t>
            </a:r>
          </a:p>
          <a:p>
            <a:pPr marL="0" indent="0" algn="l">
              <a:buNone/>
            </a:pPr>
            <a:r>
              <a:rPr lang="en-IN" b="0" i="0" dirty="0">
                <a:effectLst/>
                <a:latin typeface="Inter"/>
              </a:rPr>
              <a:t> @Override</a:t>
            </a:r>
          </a:p>
          <a:p>
            <a:pPr marL="0" indent="0" algn="l">
              <a:buNone/>
            </a:pPr>
            <a:r>
              <a:rPr lang="en-IN" b="0" i="0" dirty="0">
                <a:effectLst/>
                <a:latin typeface="Inter"/>
              </a:rPr>
              <a:t>    public void process(int </a:t>
            </a:r>
            <a:r>
              <a:rPr lang="en-IN" b="0" i="0" dirty="0" err="1">
                <a:effectLst/>
                <a:latin typeface="Inter"/>
              </a:rPr>
              <a:t>i</a:t>
            </a:r>
            <a:r>
              <a:rPr lang="en-IN" b="0" i="0" dirty="0">
                <a:effectLst/>
                <a:latin typeface="Inter"/>
              </a:rPr>
              <a:t>, int j) {  /* ... */ }</a:t>
            </a:r>
          </a:p>
          <a:p>
            <a:pPr marL="0" indent="0" algn="l">
              <a:buNone/>
            </a:pPr>
            <a:endParaRPr lang="en-IN" b="0" i="0" dirty="0">
              <a:effectLst/>
              <a:latin typeface="Inter"/>
            </a:endParaRPr>
          </a:p>
          <a:p>
            <a:pPr marL="0" indent="0" algn="l">
              <a:buNone/>
            </a:pPr>
            <a:r>
              <a:rPr lang="en-IN" b="0" i="0" dirty="0">
                <a:effectLst/>
                <a:latin typeface="Inter"/>
              </a:rPr>
              <a:t>}</a:t>
            </a:r>
            <a:br>
              <a:rPr lang="en-IN" b="0" i="0" dirty="0">
                <a:effectLst/>
                <a:latin typeface="Inter"/>
              </a:rPr>
            </a:br>
            <a:endParaRPr lang="en-IN" b="0" i="0" dirty="0">
              <a:effectLst/>
              <a:latin typeface="Inter"/>
            </a:endParaRPr>
          </a:p>
          <a:p>
            <a:endParaRPr lang="en-US" dirty="0"/>
          </a:p>
        </p:txBody>
      </p:sp>
    </p:spTree>
    <p:extLst>
      <p:ext uri="{BB962C8B-B14F-4D97-AF65-F5344CB8AC3E}">
        <p14:creationId xmlns:p14="http://schemas.microsoft.com/office/powerpoint/2010/main" val="420528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00C16-8884-2928-A104-6AA9C2B1B0E7}"/>
              </a:ext>
            </a:extLst>
          </p:cNvPr>
          <p:cNvSpPr>
            <a:spLocks noGrp="1"/>
          </p:cNvSpPr>
          <p:nvPr>
            <p:ph idx="1"/>
          </p:nvPr>
        </p:nvSpPr>
        <p:spPr>
          <a:xfrm>
            <a:off x="252248" y="0"/>
            <a:ext cx="11101552" cy="6644640"/>
          </a:xfrm>
        </p:spPr>
        <p:txBody>
          <a:bodyPr>
            <a:normAutofit fontScale="92500" lnSpcReduction="10000"/>
          </a:bodyPr>
          <a:lstStyle/>
          <a:p>
            <a:r>
              <a:rPr lang="en-IN" b="0" i="0" dirty="0">
                <a:solidFill>
                  <a:srgbClr val="4D5B7C"/>
                </a:solidFill>
                <a:effectLst/>
                <a:latin typeface="Inter"/>
              </a:rPr>
              <a:t>And </a:t>
            </a:r>
            <a:r>
              <a:rPr lang="en-IN" dirty="0"/>
              <a:t>process()</a:t>
            </a:r>
            <a:r>
              <a:rPr lang="en-IN" b="0" i="0" dirty="0">
                <a:solidFill>
                  <a:srgbClr val="4D5B7C"/>
                </a:solidFill>
                <a:effectLst/>
                <a:latin typeface="Inter"/>
              </a:rPr>
              <a:t> method and </a:t>
            </a:r>
            <a:r>
              <a:rPr lang="en-IN" dirty="0"/>
              <a:t>int[] </a:t>
            </a:r>
            <a:r>
              <a:rPr lang="en-IN" dirty="0" err="1"/>
              <a:t>ints</a:t>
            </a:r>
            <a:r>
              <a:rPr lang="en-IN" b="0" i="0" dirty="0">
                <a:solidFill>
                  <a:srgbClr val="4D5B7C"/>
                </a:solidFill>
                <a:effectLst/>
                <a:latin typeface="Inter"/>
              </a:rPr>
              <a:t> in </a:t>
            </a:r>
            <a:r>
              <a:rPr lang="en-IN" dirty="0"/>
              <a:t>Processor</a:t>
            </a:r>
            <a:r>
              <a:rPr lang="en-IN" b="0" i="0" dirty="0">
                <a:solidFill>
                  <a:srgbClr val="4D5B7C"/>
                </a:solidFill>
                <a:effectLst/>
                <a:latin typeface="Inter"/>
              </a:rPr>
              <a:t> are also overridden in the child class. Line 11 and line 28:</a:t>
            </a:r>
          </a:p>
          <a:p>
            <a:pPr marL="0" indent="0">
              <a:buNone/>
            </a:pPr>
            <a:r>
              <a:rPr lang="en-US" dirty="0"/>
              <a:t>public class Processor {</a:t>
            </a:r>
          </a:p>
          <a:p>
            <a:pPr marL="0" indent="0">
              <a:buNone/>
            </a:pPr>
            <a:r>
              <a:rPr lang="en-US" dirty="0"/>
              <a:t> public void process(int[] </a:t>
            </a:r>
            <a:r>
              <a:rPr lang="en-US" dirty="0" err="1"/>
              <a:t>ints</a:t>
            </a:r>
            <a:r>
              <a:rPr lang="en-US" dirty="0"/>
              <a:t>) { /* ... */ }</a:t>
            </a:r>
          </a:p>
          <a:p>
            <a:pPr marL="0" indent="0">
              <a:buNone/>
            </a:pPr>
            <a:endParaRPr lang="en-US" dirty="0"/>
          </a:p>
          <a:p>
            <a:pPr marL="0" indent="0">
              <a:buNone/>
            </a:pPr>
            <a:r>
              <a:rPr lang="en-US" dirty="0"/>
              <a:t>}</a:t>
            </a:r>
          </a:p>
          <a:p>
            <a:pPr marL="0" indent="0">
              <a:buNone/>
            </a:pPr>
            <a:endParaRPr lang="en-US" dirty="0"/>
          </a:p>
          <a:p>
            <a:pPr marL="0" indent="0">
              <a:buNone/>
            </a:pPr>
            <a:r>
              <a:rPr lang="en-US" dirty="0"/>
              <a:t>/* ... */</a:t>
            </a:r>
          </a:p>
          <a:p>
            <a:pPr marL="0" indent="0">
              <a:buNone/>
            </a:pPr>
            <a:endParaRPr lang="en-US" dirty="0"/>
          </a:p>
          <a:p>
            <a:pPr marL="0" indent="0">
              <a:buNone/>
            </a:pPr>
            <a:r>
              <a:rPr lang="en-US" dirty="0"/>
              <a:t>class </a:t>
            </a:r>
            <a:r>
              <a:rPr lang="en-US" dirty="0" err="1"/>
              <a:t>MathProcessor</a:t>
            </a:r>
            <a:r>
              <a:rPr lang="en-US" dirty="0"/>
              <a:t> extends Processor {</a:t>
            </a:r>
          </a:p>
          <a:p>
            <a:pPr marL="0" indent="0">
              <a:buNone/>
            </a:pPr>
            <a:endParaRPr lang="en-US" dirty="0"/>
          </a:p>
          <a:p>
            <a:pPr marL="0" indent="0">
              <a:buNone/>
            </a:pPr>
            <a:r>
              <a:rPr lang="en-US" dirty="0"/>
              <a:t>    @Override</a:t>
            </a:r>
          </a:p>
          <a:p>
            <a:pPr marL="0" indent="0">
              <a:buNone/>
            </a:pPr>
            <a:r>
              <a:rPr lang="en-US" dirty="0"/>
              <a:t>    public void process(Object[] </a:t>
            </a:r>
            <a:r>
              <a:rPr lang="en-US" dirty="0" err="1"/>
              <a:t>objs</a:t>
            </a:r>
            <a:r>
              <a:rPr lang="en-US" dirty="0"/>
              <a:t>) { /* ... */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901078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76826B-502E-366F-5175-B76E0A6D0434}"/>
              </a:ext>
            </a:extLst>
          </p:cNvPr>
          <p:cNvSpPr>
            <a:spLocks noGrp="1"/>
          </p:cNvSpPr>
          <p:nvPr>
            <p:ph idx="1"/>
          </p:nvPr>
        </p:nvSpPr>
        <p:spPr>
          <a:xfrm>
            <a:off x="396875" y="212725"/>
            <a:ext cx="10956925" cy="5964238"/>
          </a:xfrm>
        </p:spPr>
        <p:txBody>
          <a:bodyPr>
            <a:normAutofit lnSpcReduction="10000"/>
          </a:bodyPr>
          <a:lstStyle/>
          <a:p>
            <a:pPr algn="l"/>
            <a:r>
              <a:rPr lang="en-IN" b="1" i="0" dirty="0">
                <a:solidFill>
                  <a:srgbClr val="4D5B7C"/>
                </a:solidFill>
                <a:effectLst/>
                <a:latin typeface="Epilogue"/>
              </a:rPr>
              <a:t>Overloading</a:t>
            </a:r>
          </a:p>
          <a:p>
            <a:pPr algn="l"/>
            <a:r>
              <a:rPr lang="en-IN" b="0" i="0" dirty="0">
                <a:solidFill>
                  <a:srgbClr val="4D5B7C"/>
                </a:solidFill>
                <a:effectLst/>
                <a:latin typeface="Inter"/>
              </a:rPr>
              <a:t>The process() method is overloaded in the Processor class. Lines 7, 11, and 15:</a:t>
            </a:r>
          </a:p>
          <a:p>
            <a:r>
              <a:rPr lang="en-US" dirty="0"/>
              <a:t>public class Processor {</a:t>
            </a:r>
          </a:p>
          <a:p>
            <a:endParaRPr lang="en-US" dirty="0"/>
          </a:p>
          <a:p>
            <a:r>
              <a:rPr lang="en-US" dirty="0"/>
              <a:t>    public void process(int </a:t>
            </a:r>
            <a:r>
              <a:rPr lang="en-US" dirty="0" err="1"/>
              <a:t>i</a:t>
            </a:r>
            <a:r>
              <a:rPr lang="en-US" dirty="0"/>
              <a:t>, int j) { /* ... */ }</a:t>
            </a:r>
          </a:p>
          <a:p>
            <a:endParaRPr lang="en-US" dirty="0"/>
          </a:p>
          <a:p>
            <a:r>
              <a:rPr lang="en-US" dirty="0"/>
              <a:t>    public void process(int[] </a:t>
            </a:r>
            <a:r>
              <a:rPr lang="en-US" dirty="0" err="1"/>
              <a:t>ints</a:t>
            </a:r>
            <a:r>
              <a:rPr lang="en-US" dirty="0"/>
              <a:t>) { /* ... */ }</a:t>
            </a:r>
          </a:p>
          <a:p>
            <a:endParaRPr lang="en-US" dirty="0"/>
          </a:p>
          <a:p>
            <a:r>
              <a:rPr lang="en-US" dirty="0"/>
              <a:t>    public void process(Object[] </a:t>
            </a:r>
            <a:r>
              <a:rPr lang="en-US" dirty="0" err="1"/>
              <a:t>objs</a:t>
            </a:r>
            <a:r>
              <a:rPr lang="en-US" dirty="0"/>
              <a:t>) { /* ... */ }</a:t>
            </a:r>
          </a:p>
          <a:p>
            <a:endParaRPr lang="en-US" dirty="0"/>
          </a:p>
          <a:p>
            <a:r>
              <a:rPr lang="en-US" dirty="0"/>
              <a:t>}</a:t>
            </a:r>
          </a:p>
        </p:txBody>
      </p:sp>
    </p:spTree>
    <p:extLst>
      <p:ext uri="{BB962C8B-B14F-4D97-AF65-F5344CB8AC3E}">
        <p14:creationId xmlns:p14="http://schemas.microsoft.com/office/powerpoint/2010/main" val="108313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86A241-01A0-FC40-BECD-6B4C820B58E0}"/>
              </a:ext>
            </a:extLst>
          </p:cNvPr>
          <p:cNvSpPr>
            <a:spLocks noGrp="1"/>
          </p:cNvSpPr>
          <p:nvPr>
            <p:ph idx="1"/>
          </p:nvPr>
        </p:nvSpPr>
        <p:spPr>
          <a:xfrm>
            <a:off x="517525" y="365125"/>
            <a:ext cx="10836275" cy="3597275"/>
          </a:xfrm>
        </p:spPr>
        <p:txBody>
          <a:bodyPr/>
          <a:lstStyle/>
          <a:p>
            <a:pPr algn="l"/>
            <a:r>
              <a:rPr lang="en-IN" b="1" i="0" dirty="0">
                <a:solidFill>
                  <a:srgbClr val="4D5B7C"/>
                </a:solidFill>
                <a:effectLst/>
                <a:latin typeface="Epilogue"/>
              </a:rPr>
              <a:t>Conclusion</a:t>
            </a:r>
          </a:p>
          <a:p>
            <a:pPr algn="l"/>
            <a:r>
              <a:rPr lang="en-IN" b="0" i="0" dirty="0">
                <a:solidFill>
                  <a:srgbClr val="4D5B7C"/>
                </a:solidFill>
                <a:effectLst/>
                <a:latin typeface="Inter"/>
              </a:rPr>
              <a:t>In this article, we covered overriding and overloading in Java. Overriding occurs when the method signature is the same in the superclass and the child class. Overloading occurs when two or more methods in the same class have the same name but different parameters.</a:t>
            </a:r>
          </a:p>
          <a:p>
            <a:endParaRPr lang="en-US" dirty="0"/>
          </a:p>
        </p:txBody>
      </p:sp>
    </p:spTree>
    <p:extLst>
      <p:ext uri="{BB962C8B-B14F-4D97-AF65-F5344CB8AC3E}">
        <p14:creationId xmlns:p14="http://schemas.microsoft.com/office/powerpoint/2010/main" val="372536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54954AA0-6F59-17D1-2C4A-61ED83056AA9}"/>
              </a:ext>
            </a:extLst>
          </p:cNvPr>
          <p:cNvPicPr>
            <a:picLocks noGrp="1" noChangeAspect="1"/>
          </p:cNvPicPr>
          <p:nvPr>
            <p:ph idx="1"/>
          </p:nvPr>
        </p:nvPicPr>
        <p:blipFill>
          <a:blip r:embed="rId2"/>
          <a:stretch>
            <a:fillRect/>
          </a:stretch>
        </p:blipFill>
        <p:spPr>
          <a:xfrm>
            <a:off x="1129902" y="0"/>
            <a:ext cx="9716773" cy="6758152"/>
          </a:xfrm>
        </p:spPr>
      </p:pic>
    </p:spTree>
    <p:extLst>
      <p:ext uri="{BB962C8B-B14F-4D97-AF65-F5344CB8AC3E}">
        <p14:creationId xmlns:p14="http://schemas.microsoft.com/office/powerpoint/2010/main" val="412080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90B4E7-62D4-AB9F-9C5D-7C5977EDC610}"/>
              </a:ext>
            </a:extLst>
          </p:cNvPr>
          <p:cNvSpPr>
            <a:spLocks noGrp="1"/>
          </p:cNvSpPr>
          <p:nvPr>
            <p:ph type="subTitle" idx="1"/>
          </p:nvPr>
        </p:nvSpPr>
        <p:spPr>
          <a:xfrm>
            <a:off x="144380" y="136517"/>
            <a:ext cx="11706726" cy="6396630"/>
          </a:xfrm>
        </p:spPr>
        <p:txBody>
          <a:bodyPr/>
          <a:lstStyle/>
          <a:p>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POLYMORPHISM</a:t>
            </a:r>
          </a:p>
          <a:p>
            <a:pPr algn="just"/>
            <a:r>
              <a:rPr lang="en-IN"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t>java program to demonstrate </a:t>
            </a:r>
            <a:r>
              <a:rPr lang="en-IN" sz="2800" dirty="0">
                <a:latin typeface="Times New Roman" panose="02020603050405020304" pitchFamily="18" charset="0"/>
                <a:ea typeface="Calibri" panose="020F0502020204030204" pitchFamily="34" charset="0"/>
                <a:cs typeface="Times New Roman" panose="02020603050405020304" pitchFamily="18" charset="0"/>
              </a:rPr>
              <a:t>polymorphism working</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class Animal {</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    public void </a:t>
            </a:r>
            <a:r>
              <a:rPr lang="en-IN" sz="2800" b="1" dirty="0" err="1">
                <a:latin typeface="Times New Roman" panose="02020603050405020304" pitchFamily="18" charset="0"/>
                <a:ea typeface="Calibri" panose="020F0502020204030204" pitchFamily="34" charset="0"/>
                <a:cs typeface="Times New Roman" panose="02020603050405020304" pitchFamily="18" charset="0"/>
              </a:rPr>
              <a:t>makeSound</a:t>
            </a:r>
            <a:r>
              <a:rPr lang="en-IN" sz="2800" b="1"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        </a:t>
            </a:r>
            <a:r>
              <a:rPr lang="en-IN" sz="2800" b="1" dirty="0" err="1">
                <a:latin typeface="Times New Roman" panose="02020603050405020304" pitchFamily="18" charset="0"/>
                <a:ea typeface="Calibri" panose="020F0502020204030204" pitchFamily="34" charset="0"/>
                <a:cs typeface="Times New Roman" panose="02020603050405020304" pitchFamily="18" charset="0"/>
              </a:rPr>
              <a:t>System.out.println</a:t>
            </a:r>
            <a:r>
              <a:rPr lang="en-IN" sz="2800" b="1" dirty="0">
                <a:latin typeface="Times New Roman" panose="02020603050405020304" pitchFamily="18" charset="0"/>
                <a:ea typeface="Calibri" panose="020F0502020204030204" pitchFamily="34" charset="0"/>
                <a:cs typeface="Times New Roman" panose="02020603050405020304" pitchFamily="18" charset="0"/>
              </a:rPr>
              <a:t>("The animal makes a sound");</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class Dog extends Animal {</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    @Override</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    public void </a:t>
            </a:r>
            <a:r>
              <a:rPr lang="en-IN" sz="2800" b="1" dirty="0" err="1">
                <a:latin typeface="Times New Roman" panose="02020603050405020304" pitchFamily="18" charset="0"/>
                <a:ea typeface="Calibri" panose="020F0502020204030204" pitchFamily="34" charset="0"/>
                <a:cs typeface="Times New Roman" panose="02020603050405020304" pitchFamily="18" charset="0"/>
              </a:rPr>
              <a:t>makeSound</a:t>
            </a:r>
            <a:r>
              <a:rPr lang="en-IN" sz="2800" b="1"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        </a:t>
            </a:r>
            <a:r>
              <a:rPr lang="en-IN" sz="2800" b="1" dirty="0" err="1">
                <a:latin typeface="Times New Roman" panose="02020603050405020304" pitchFamily="18" charset="0"/>
                <a:ea typeface="Calibri" panose="020F0502020204030204" pitchFamily="34" charset="0"/>
                <a:cs typeface="Times New Roman" panose="02020603050405020304" pitchFamily="18" charset="0"/>
              </a:rPr>
              <a:t>System.out.println</a:t>
            </a:r>
            <a:r>
              <a:rPr lang="en-IN" sz="2800" b="1" dirty="0">
                <a:latin typeface="Times New Roman" panose="02020603050405020304" pitchFamily="18" charset="0"/>
                <a:ea typeface="Calibri" panose="020F0502020204030204" pitchFamily="34" charset="0"/>
                <a:cs typeface="Times New Roman" panose="02020603050405020304" pitchFamily="18" charset="0"/>
              </a:rPr>
              <a:t>("The dog barks");</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132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90B4E7-62D4-AB9F-9C5D-7C5977EDC610}"/>
              </a:ext>
            </a:extLst>
          </p:cNvPr>
          <p:cNvSpPr>
            <a:spLocks noGrp="1"/>
          </p:cNvSpPr>
          <p:nvPr>
            <p:ph type="subTitle" idx="1"/>
          </p:nvPr>
        </p:nvSpPr>
        <p:spPr>
          <a:xfrm>
            <a:off x="108284" y="136517"/>
            <a:ext cx="11742822" cy="6565072"/>
          </a:xfrm>
        </p:spPr>
        <p:txBody>
          <a:bodyPr/>
          <a:lstStyle/>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class Cat extends Animal {</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@Override</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public void </a:t>
            </a:r>
            <a:r>
              <a:rPr lang="en-IN" sz="3200" b="1" dirty="0" err="1">
                <a:latin typeface="Times New Roman" panose="02020603050405020304" pitchFamily="18" charset="0"/>
                <a:ea typeface="Calibri" panose="020F0502020204030204" pitchFamily="34" charset="0"/>
                <a:cs typeface="Times New Roman" panose="02020603050405020304" pitchFamily="18" charset="0"/>
              </a:rPr>
              <a:t>makeSound</a:t>
            </a: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t>
            </a:r>
            <a:r>
              <a:rPr lang="en-IN" sz="3200" b="1" dirty="0" err="1">
                <a:latin typeface="Times New Roman" panose="02020603050405020304" pitchFamily="18" charset="0"/>
                <a:ea typeface="Calibri" panose="020F0502020204030204" pitchFamily="34" charset="0"/>
                <a:cs typeface="Times New Roman" panose="02020603050405020304" pitchFamily="18" charset="0"/>
              </a:rPr>
              <a:t>System.out.println</a:t>
            </a:r>
            <a:r>
              <a:rPr lang="en-IN" sz="3200" b="1" dirty="0">
                <a:latin typeface="Times New Roman" panose="02020603050405020304" pitchFamily="18" charset="0"/>
                <a:ea typeface="Calibri" panose="020F0502020204030204" pitchFamily="34" charset="0"/>
                <a:cs typeface="Times New Roman" panose="02020603050405020304" pitchFamily="18" charset="0"/>
              </a:rPr>
              <a:t>("The cat meows");</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public class Main {</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public static void main(String[] </a:t>
            </a:r>
            <a:r>
              <a:rPr lang="en-IN" sz="3200" b="1" dirty="0" err="1">
                <a:latin typeface="Times New Roman" panose="02020603050405020304" pitchFamily="18" charset="0"/>
                <a:ea typeface="Calibri" panose="020F0502020204030204" pitchFamily="34" charset="0"/>
                <a:cs typeface="Times New Roman" panose="02020603050405020304" pitchFamily="18" charset="0"/>
              </a:rPr>
              <a:t>args</a:t>
            </a: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Animal animal = new Animal();</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Animal dog = new Dog();</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Animal cat = new Cat();</a:t>
            </a:r>
          </a:p>
          <a:p>
            <a:pPr algn="just"/>
            <a:endParaRPr lang="en-IN" sz="32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3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90B4E7-62D4-AB9F-9C5D-7C5977EDC610}"/>
              </a:ext>
            </a:extLst>
          </p:cNvPr>
          <p:cNvSpPr>
            <a:spLocks noGrp="1"/>
          </p:cNvSpPr>
          <p:nvPr>
            <p:ph type="subTitle" idx="1"/>
          </p:nvPr>
        </p:nvSpPr>
        <p:spPr>
          <a:xfrm>
            <a:off x="108284" y="136517"/>
            <a:ext cx="11742822" cy="6565072"/>
          </a:xfrm>
        </p:spPr>
        <p:txBody>
          <a:bodyPr/>
          <a:lstStyle/>
          <a:p>
            <a:pPr algn="just"/>
            <a:r>
              <a:rPr lang="en-IN" sz="3200" b="1" dirty="0" err="1">
                <a:latin typeface="Times New Roman" panose="02020603050405020304" pitchFamily="18" charset="0"/>
                <a:ea typeface="Calibri" panose="020F0502020204030204" pitchFamily="34" charset="0"/>
                <a:cs typeface="Times New Roman" panose="02020603050405020304" pitchFamily="18" charset="0"/>
              </a:rPr>
              <a:t>animal.makeSound</a:t>
            </a:r>
            <a:r>
              <a:rPr lang="en-IN" sz="3200" b="1" dirty="0">
                <a:latin typeface="Times New Roman" panose="02020603050405020304" pitchFamily="18" charset="0"/>
                <a:ea typeface="Calibri" panose="020F0502020204030204" pitchFamily="34" charset="0"/>
                <a:cs typeface="Times New Roman" panose="02020603050405020304" pitchFamily="18" charset="0"/>
              </a:rPr>
              <a:t>(); // The animal makes a sound</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t>
            </a:r>
            <a:r>
              <a:rPr lang="en-IN" sz="3200" b="1" dirty="0" err="1">
                <a:latin typeface="Times New Roman" panose="02020603050405020304" pitchFamily="18" charset="0"/>
                <a:ea typeface="Calibri" panose="020F0502020204030204" pitchFamily="34" charset="0"/>
                <a:cs typeface="Times New Roman" panose="02020603050405020304" pitchFamily="18" charset="0"/>
              </a:rPr>
              <a:t>dog.makeSound</a:t>
            </a:r>
            <a:r>
              <a:rPr lang="en-IN" sz="3200" b="1" dirty="0">
                <a:latin typeface="Times New Roman" panose="02020603050405020304" pitchFamily="18" charset="0"/>
                <a:ea typeface="Calibri" panose="020F0502020204030204" pitchFamily="34" charset="0"/>
                <a:cs typeface="Times New Roman" panose="02020603050405020304" pitchFamily="18" charset="0"/>
              </a:rPr>
              <a:t>();    // The dog barks</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t>
            </a:r>
            <a:r>
              <a:rPr lang="en-IN" sz="3200" b="1" dirty="0" err="1">
                <a:latin typeface="Times New Roman" panose="02020603050405020304" pitchFamily="18" charset="0"/>
                <a:ea typeface="Calibri" panose="020F0502020204030204" pitchFamily="34" charset="0"/>
                <a:cs typeface="Times New Roman" panose="02020603050405020304" pitchFamily="18" charset="0"/>
              </a:rPr>
              <a:t>cat.makeSound</a:t>
            </a:r>
            <a:r>
              <a:rPr lang="en-IN" sz="3200" b="1" dirty="0">
                <a:latin typeface="Times New Roman" panose="02020603050405020304" pitchFamily="18" charset="0"/>
                <a:ea typeface="Calibri" panose="020F0502020204030204" pitchFamily="34" charset="0"/>
                <a:cs typeface="Times New Roman" panose="02020603050405020304" pitchFamily="18" charset="0"/>
              </a:rPr>
              <a:t>();    // The cat meows</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3200" b="0" i="0" dirty="0">
                <a:solidFill>
                  <a:srgbClr val="374151"/>
                </a:solidFill>
                <a:effectLst/>
                <a:latin typeface="Söhne"/>
              </a:rPr>
              <a:t>In this example, the </a:t>
            </a:r>
            <a:r>
              <a:rPr lang="en-IN" sz="3200" dirty="0" err="1"/>
              <a:t>makeSound</a:t>
            </a:r>
            <a:r>
              <a:rPr lang="en-IN" sz="3200" b="0" i="0" dirty="0">
                <a:solidFill>
                  <a:srgbClr val="374151"/>
                </a:solidFill>
                <a:effectLst/>
                <a:latin typeface="Söhne"/>
              </a:rPr>
              <a:t> method is polymorphic because it can be overridden by different classes, such as </a:t>
            </a:r>
            <a:r>
              <a:rPr lang="en-IN" sz="3200" dirty="0"/>
              <a:t>Dog</a:t>
            </a:r>
            <a:r>
              <a:rPr lang="en-IN" sz="3200" b="0" i="0" dirty="0">
                <a:solidFill>
                  <a:srgbClr val="374151"/>
                </a:solidFill>
                <a:effectLst/>
                <a:latin typeface="Söhne"/>
              </a:rPr>
              <a:t> and </a:t>
            </a:r>
            <a:r>
              <a:rPr lang="en-IN" sz="3200" dirty="0"/>
              <a:t>Cat</a:t>
            </a:r>
            <a:r>
              <a:rPr lang="en-IN" sz="3200" b="0" i="0" dirty="0">
                <a:solidFill>
                  <a:srgbClr val="374151"/>
                </a:solidFill>
                <a:effectLst/>
                <a:latin typeface="Söhne"/>
              </a:rPr>
              <a:t>, to provide their own implementation. When the </a:t>
            </a:r>
            <a:r>
              <a:rPr lang="en-IN" sz="3200" dirty="0" err="1"/>
              <a:t>makeSound</a:t>
            </a:r>
            <a:r>
              <a:rPr lang="en-IN" sz="3200" b="0" i="0" dirty="0">
                <a:solidFill>
                  <a:srgbClr val="374151"/>
                </a:solidFill>
                <a:effectLst/>
                <a:latin typeface="Söhne"/>
              </a:rPr>
              <a:t> method is called on an object of type </a:t>
            </a:r>
            <a:r>
              <a:rPr lang="en-IN" sz="3200" dirty="0"/>
              <a:t>Animal</a:t>
            </a:r>
            <a:r>
              <a:rPr lang="en-IN" sz="3200" b="0" i="0" dirty="0">
                <a:solidFill>
                  <a:srgbClr val="374151"/>
                </a:solidFill>
                <a:effectLst/>
                <a:latin typeface="Söhne"/>
              </a:rPr>
              <a:t>, </a:t>
            </a:r>
            <a:r>
              <a:rPr lang="en-IN" sz="3200" dirty="0"/>
              <a:t>Dog</a:t>
            </a:r>
            <a:r>
              <a:rPr lang="en-IN" sz="3200" b="0" i="0" dirty="0">
                <a:solidFill>
                  <a:srgbClr val="374151"/>
                </a:solidFill>
                <a:effectLst/>
                <a:latin typeface="Söhne"/>
              </a:rPr>
              <a:t>, or </a:t>
            </a:r>
            <a:r>
              <a:rPr lang="en-IN" sz="3200" dirty="0"/>
              <a:t>Cat</a:t>
            </a:r>
            <a:r>
              <a:rPr lang="en-IN" sz="3200" b="0" i="0" dirty="0">
                <a:solidFill>
                  <a:srgbClr val="374151"/>
                </a:solidFill>
                <a:effectLst/>
                <a:latin typeface="Söhne"/>
              </a:rPr>
              <a:t>, the correct implementation is automatically called at runtime, based on the actual class of the object.</a:t>
            </a:r>
            <a:endParaRPr lang="en-IN" sz="32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32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345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90B4E7-62D4-AB9F-9C5D-7C5977EDC610}"/>
              </a:ext>
            </a:extLst>
          </p:cNvPr>
          <p:cNvSpPr>
            <a:spLocks noGrp="1"/>
          </p:cNvSpPr>
          <p:nvPr>
            <p:ph type="subTitle" idx="1"/>
          </p:nvPr>
        </p:nvSpPr>
        <p:spPr>
          <a:xfrm>
            <a:off x="512064" y="316992"/>
            <a:ext cx="10155936" cy="4940808"/>
          </a:xfrm>
        </p:spPr>
        <p:txBody>
          <a:bodyPr/>
          <a:lstStyle/>
          <a:p>
            <a:pPr algn="just"/>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Compile Time Polymorphism: </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Whenever an object is bound with its functionality at the compile time, this is known as the compile-time polymorphism. At compile-time, java knows which method to call by checking the method signatures. So this is called compile-time polymorphism or static or early binding. Compile-time polymorphism is achieved through </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method overloading</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Method Overloading says you can have more than one function with the same name in one class having a different prototype. Function overloading is one of the ways to achieve polymorphism but it depends on technology and which type of polymorphism we adopt. In java, we achieve function overloading at compile-Time. The following is an example where compile-time polymorphism can be observed.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369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E8083-A458-8FED-985F-3E45378CC282}"/>
              </a:ext>
            </a:extLst>
          </p:cNvPr>
          <p:cNvSpPr>
            <a:spLocks noGrp="1"/>
          </p:cNvSpPr>
          <p:nvPr>
            <p:ph idx="1"/>
          </p:nvPr>
        </p:nvSpPr>
        <p:spPr>
          <a:xfrm>
            <a:off x="268224" y="109728"/>
            <a:ext cx="11085576" cy="6067235"/>
          </a:xfrm>
        </p:spPr>
        <p:txBody>
          <a:bodyPr>
            <a:normAutofit fontScale="32500" lnSpcReduction="20000"/>
          </a:bodyPr>
          <a:lstStyle/>
          <a:p>
            <a:pPr marL="0" indent="0">
              <a:buNone/>
            </a:pPr>
            <a:r>
              <a:rPr lang="en-US" sz="9600" b="1" dirty="0"/>
              <a:t>// java program to demonstrate compile-time polymorphism</a:t>
            </a:r>
          </a:p>
          <a:p>
            <a:pPr marL="0" indent="0">
              <a:buNone/>
            </a:pPr>
            <a:r>
              <a:rPr lang="en-US" sz="9600" dirty="0"/>
              <a:t>public class A {</a:t>
            </a:r>
          </a:p>
          <a:p>
            <a:pPr marL="0" indent="0">
              <a:buNone/>
            </a:pPr>
            <a:r>
              <a:rPr lang="en-US" sz="9600" b="1" dirty="0"/>
              <a:t>// First addition function</a:t>
            </a:r>
          </a:p>
          <a:p>
            <a:pPr marL="0" indent="0">
              <a:buNone/>
            </a:pPr>
            <a:r>
              <a:rPr lang="en-US" sz="9600" dirty="0"/>
              <a:t>	public static int add(int a, int b)</a:t>
            </a:r>
          </a:p>
          <a:p>
            <a:pPr marL="0" indent="0">
              <a:buNone/>
            </a:pPr>
            <a:r>
              <a:rPr lang="en-US" sz="9600" dirty="0"/>
              <a:t>	{</a:t>
            </a:r>
          </a:p>
          <a:p>
            <a:pPr marL="0" indent="0">
              <a:buNone/>
            </a:pPr>
            <a:r>
              <a:rPr lang="en-US" sz="9600" dirty="0"/>
              <a:t>		return a + b;	</a:t>
            </a:r>
          </a:p>
          <a:p>
            <a:pPr marL="0" indent="0">
              <a:buNone/>
            </a:pPr>
            <a:r>
              <a:rPr lang="en-US" sz="9600" dirty="0"/>
              <a:t>}</a:t>
            </a:r>
          </a:p>
          <a:p>
            <a:pPr marL="0" indent="0">
              <a:buNone/>
            </a:pPr>
            <a:r>
              <a:rPr lang="en-US" sz="9600" b="1" dirty="0"/>
              <a:t>// Second addition function</a:t>
            </a:r>
          </a:p>
          <a:p>
            <a:pPr marL="0" indent="0">
              <a:buNone/>
            </a:pPr>
            <a:r>
              <a:rPr lang="en-US" sz="9600" dirty="0"/>
              <a:t>	public static double add(double a, double b)</a:t>
            </a:r>
          </a:p>
          <a:p>
            <a:pPr marL="0" indent="0">
              <a:buNone/>
            </a:pPr>
            <a:r>
              <a:rPr lang="en-US" sz="9600" dirty="0"/>
              <a:t>	{</a:t>
            </a:r>
          </a:p>
          <a:p>
            <a:pPr marL="0" indent="0">
              <a:buNone/>
            </a:pPr>
            <a:r>
              <a:rPr lang="en-US" sz="9600" dirty="0"/>
              <a:t>		return a + b;</a:t>
            </a:r>
          </a:p>
          <a:p>
            <a:pPr marL="0" indent="0">
              <a:buNone/>
            </a:pPr>
            <a:r>
              <a:rPr lang="en-US" sz="9600" dirty="0"/>
              <a:t>}</a:t>
            </a:r>
          </a:p>
        </p:txBody>
      </p:sp>
    </p:spTree>
    <p:extLst>
      <p:ext uri="{BB962C8B-B14F-4D97-AF65-F5344CB8AC3E}">
        <p14:creationId xmlns:p14="http://schemas.microsoft.com/office/powerpoint/2010/main" val="211881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E8083-A458-8FED-985F-3E45378CC282}"/>
              </a:ext>
            </a:extLst>
          </p:cNvPr>
          <p:cNvSpPr>
            <a:spLocks noGrp="1"/>
          </p:cNvSpPr>
          <p:nvPr>
            <p:ph idx="1"/>
          </p:nvPr>
        </p:nvSpPr>
        <p:spPr>
          <a:xfrm>
            <a:off x="268224" y="109728"/>
            <a:ext cx="11085576" cy="6067235"/>
          </a:xfrm>
        </p:spPr>
        <p:txBody>
          <a:bodyPr>
            <a:normAutofit fontScale="32500" lnSpcReduction="20000"/>
          </a:bodyPr>
          <a:lstStyle/>
          <a:p>
            <a:pPr marL="0" indent="0">
              <a:buNone/>
            </a:pPr>
            <a:r>
              <a:rPr lang="en-US" sz="9600" b="1" dirty="0"/>
              <a:t>// Driver code</a:t>
            </a:r>
          </a:p>
          <a:p>
            <a:pPr marL="0" indent="0">
              <a:buNone/>
            </a:pPr>
            <a:r>
              <a:rPr lang="en-US" sz="9600" dirty="0"/>
              <a:t>	public static void main(String </a:t>
            </a:r>
            <a:r>
              <a:rPr lang="en-US" sz="9600" dirty="0" err="1"/>
              <a:t>args</a:t>
            </a:r>
            <a:r>
              <a:rPr lang="en-US" sz="9600" dirty="0"/>
              <a:t>[])</a:t>
            </a:r>
          </a:p>
          <a:p>
            <a:pPr marL="0" indent="0">
              <a:buNone/>
            </a:pPr>
            <a:r>
              <a:rPr lang="en-US" sz="9600" dirty="0"/>
              <a:t>	{</a:t>
            </a:r>
          </a:p>
          <a:p>
            <a:pPr marL="0" indent="0">
              <a:buNone/>
            </a:pPr>
            <a:r>
              <a:rPr lang="en-US" sz="9600" dirty="0"/>
              <a:t>		</a:t>
            </a:r>
            <a:r>
              <a:rPr lang="en-US" sz="9600" b="1" dirty="0"/>
              <a:t>// Here, the first addition</a:t>
            </a:r>
          </a:p>
          <a:p>
            <a:pPr marL="0" indent="0">
              <a:buNone/>
            </a:pPr>
            <a:r>
              <a:rPr lang="en-US" sz="9600" b="1" dirty="0"/>
              <a:t>		// function is called</a:t>
            </a:r>
          </a:p>
          <a:p>
            <a:pPr marL="0" indent="0">
              <a:buNone/>
            </a:pPr>
            <a:r>
              <a:rPr lang="en-US" sz="9600" dirty="0"/>
              <a:t>		</a:t>
            </a:r>
            <a:r>
              <a:rPr lang="en-US" sz="9600" dirty="0" err="1"/>
              <a:t>System.out.println</a:t>
            </a:r>
            <a:r>
              <a:rPr lang="en-US" sz="9600" dirty="0"/>
              <a:t>(add(2, 3));</a:t>
            </a:r>
          </a:p>
          <a:p>
            <a:pPr marL="0" indent="0">
              <a:buNone/>
            </a:pPr>
            <a:endParaRPr lang="en-US" sz="9600" dirty="0"/>
          </a:p>
          <a:p>
            <a:pPr marL="0" indent="0">
              <a:buNone/>
            </a:pPr>
            <a:r>
              <a:rPr lang="en-US" sz="9600" dirty="0"/>
              <a:t>		</a:t>
            </a:r>
            <a:r>
              <a:rPr lang="en-US" sz="9600" b="1" dirty="0"/>
              <a:t>// Here, the second addition</a:t>
            </a:r>
          </a:p>
          <a:p>
            <a:pPr marL="0" indent="0">
              <a:buNone/>
            </a:pPr>
            <a:r>
              <a:rPr lang="en-US" sz="9600" b="1" dirty="0"/>
              <a:t>		// function is called</a:t>
            </a:r>
          </a:p>
          <a:p>
            <a:pPr marL="0" indent="0">
              <a:buNone/>
            </a:pPr>
            <a:r>
              <a:rPr lang="en-US" sz="9600" dirty="0"/>
              <a:t>		</a:t>
            </a:r>
            <a:r>
              <a:rPr lang="en-US" sz="9600" dirty="0" err="1"/>
              <a:t>System.out.println</a:t>
            </a:r>
            <a:r>
              <a:rPr lang="en-US" sz="9600" dirty="0"/>
              <a:t>(add(2.0, 3.0));</a:t>
            </a:r>
          </a:p>
          <a:p>
            <a:pPr marL="0" indent="0">
              <a:buNone/>
            </a:pPr>
            <a:r>
              <a:rPr lang="en-US" sz="9600" dirty="0"/>
              <a:t>	}</a:t>
            </a:r>
          </a:p>
          <a:p>
            <a:pPr marL="0" indent="0">
              <a:buNone/>
            </a:pPr>
            <a:r>
              <a:rPr lang="en-US" sz="9600" dirty="0"/>
              <a:t>}</a:t>
            </a:r>
          </a:p>
          <a:p>
            <a:endParaRPr lang="en-US" dirty="0"/>
          </a:p>
        </p:txBody>
      </p:sp>
    </p:spTree>
    <p:extLst>
      <p:ext uri="{BB962C8B-B14F-4D97-AF65-F5344CB8AC3E}">
        <p14:creationId xmlns:p14="http://schemas.microsoft.com/office/powerpoint/2010/main" val="127118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653EA-253F-50D3-1118-7F0B06654427}"/>
              </a:ext>
            </a:extLst>
          </p:cNvPr>
          <p:cNvSpPr>
            <a:spLocks noGrp="1"/>
          </p:cNvSpPr>
          <p:nvPr>
            <p:ph idx="1"/>
          </p:nvPr>
        </p:nvSpPr>
        <p:spPr>
          <a:xfrm>
            <a:off x="353568" y="219456"/>
            <a:ext cx="11000232" cy="5957507"/>
          </a:xfrm>
        </p:spPr>
        <p:txBody>
          <a:bodyPr/>
          <a:lstStyle/>
          <a:p>
            <a:r>
              <a:rPr lang="en-IN" b="1" i="0" dirty="0">
                <a:solidFill>
                  <a:srgbClr val="273239"/>
                </a:solidFill>
                <a:effectLst/>
                <a:latin typeface="urw-din"/>
              </a:rPr>
              <a:t>Run-Time Polymorphism:</a:t>
            </a:r>
            <a:r>
              <a:rPr lang="en-IN" b="0" i="0" dirty="0">
                <a:solidFill>
                  <a:srgbClr val="273239"/>
                </a:solidFill>
                <a:effectLst/>
                <a:latin typeface="urw-din"/>
              </a:rPr>
              <a:t> Whenever an object is bound with the functionality at run time, this is known as runtime polymorphism. The runtime polymorphism can be achieved by </a:t>
            </a:r>
            <a:r>
              <a:rPr lang="en-IN" b="1" i="0" u="sng" dirty="0">
                <a:effectLst/>
                <a:latin typeface="urw-din"/>
                <a:hlinkClick r:id="rId2">
                  <a:extLst>
                    <a:ext uri="{A12FA001-AC4F-418D-AE19-62706E023703}">
                      <ahyp:hlinkClr xmlns:ahyp="http://schemas.microsoft.com/office/drawing/2018/hyperlinkcolor" val="tx"/>
                    </a:ext>
                  </a:extLst>
                </a:hlinkClick>
              </a:rPr>
              <a:t>method overriding</a:t>
            </a:r>
            <a:r>
              <a:rPr lang="en-IN" b="1" i="0" dirty="0">
                <a:effectLst/>
                <a:latin typeface="urw-din"/>
              </a:rPr>
              <a:t>. </a:t>
            </a:r>
            <a:r>
              <a:rPr lang="en-IN" b="1" i="0" u="sng" dirty="0">
                <a:effectLst/>
                <a:latin typeface="urw-din"/>
                <a:hlinkClick r:id="rId3">
                  <a:extLst>
                    <a:ext uri="{A12FA001-AC4F-418D-AE19-62706E023703}">
                      <ahyp:hlinkClr xmlns:ahyp="http://schemas.microsoft.com/office/drawing/2018/hyperlinkcolor" val="tx"/>
                    </a:ext>
                  </a:extLst>
                </a:hlinkClick>
              </a:rPr>
              <a:t>Java virtual machine</a:t>
            </a:r>
            <a:r>
              <a:rPr lang="en-IN" b="1" i="0" dirty="0">
                <a:effectLst/>
                <a:latin typeface="urw-din"/>
              </a:rPr>
              <a:t> </a:t>
            </a:r>
            <a:r>
              <a:rPr lang="en-IN" b="0" i="0" dirty="0">
                <a:solidFill>
                  <a:srgbClr val="273239"/>
                </a:solidFill>
                <a:effectLst/>
                <a:latin typeface="urw-din"/>
              </a:rPr>
              <a:t>determines the proper method to call at the runtime, not at the compile time. It is also called dynamic or late binding. Method overriding says the child class has the same method as declared in the parent class. It means if the child class provides the specific implementation of the method that has been provided by one of its parent classes then it is known as method overriding. The following is an example where runtime polymorphism can be observed.</a:t>
            </a:r>
            <a:endParaRPr lang="en-US" dirty="0"/>
          </a:p>
        </p:txBody>
      </p:sp>
    </p:spTree>
    <p:extLst>
      <p:ext uri="{BB962C8B-B14F-4D97-AF65-F5344CB8AC3E}">
        <p14:creationId xmlns:p14="http://schemas.microsoft.com/office/powerpoint/2010/main" val="332463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A2413-2F2B-8BB1-9307-B0CC2C7B50A0}"/>
              </a:ext>
            </a:extLst>
          </p:cNvPr>
          <p:cNvSpPr>
            <a:spLocks noGrp="1"/>
          </p:cNvSpPr>
          <p:nvPr>
            <p:ph idx="1"/>
          </p:nvPr>
        </p:nvSpPr>
        <p:spPr>
          <a:xfrm>
            <a:off x="329184" y="243840"/>
            <a:ext cx="11024616" cy="5933123"/>
          </a:xfrm>
        </p:spPr>
        <p:txBody>
          <a:bodyPr>
            <a:normAutofit fontScale="92500" lnSpcReduction="20000"/>
          </a:bodyPr>
          <a:lstStyle/>
          <a:p>
            <a:pPr marL="0" indent="0">
              <a:buNone/>
            </a:pPr>
            <a:r>
              <a:rPr lang="en-US" dirty="0"/>
              <a:t>// Java program to demonstrate runtime polymorphism</a:t>
            </a:r>
          </a:p>
          <a:p>
            <a:pPr marL="0" indent="0">
              <a:buNone/>
            </a:pPr>
            <a:endParaRPr lang="en-US" dirty="0"/>
          </a:p>
          <a:p>
            <a:pPr marL="0" indent="0">
              <a:buNone/>
            </a:pPr>
            <a:r>
              <a:rPr lang="en-US" dirty="0"/>
              <a:t>// Implementing a class</a:t>
            </a:r>
          </a:p>
          <a:p>
            <a:pPr marL="0" indent="0">
              <a:buNone/>
            </a:pPr>
            <a:r>
              <a:rPr lang="en-US" dirty="0"/>
              <a:t>class Test {</a:t>
            </a:r>
          </a:p>
          <a:p>
            <a:pPr marL="0" indent="0">
              <a:buNone/>
            </a:pPr>
            <a:endParaRPr lang="en-US" dirty="0"/>
          </a:p>
          <a:p>
            <a:pPr marL="0" indent="0">
              <a:buNone/>
            </a:pPr>
            <a:r>
              <a:rPr lang="en-US" dirty="0"/>
              <a:t>	// Implementing a method</a:t>
            </a:r>
          </a:p>
          <a:p>
            <a:pPr marL="0" indent="0">
              <a:buNone/>
            </a:pPr>
            <a:r>
              <a:rPr lang="en-US" dirty="0"/>
              <a:t>	public void method()</a:t>
            </a:r>
          </a:p>
          <a:p>
            <a:pPr marL="0" indent="0">
              <a:buNone/>
            </a:pPr>
            <a:r>
              <a:rPr lang="en-US" dirty="0"/>
              <a:t>	{</a:t>
            </a:r>
          </a:p>
          <a:p>
            <a:pPr marL="0" indent="0">
              <a:buNone/>
            </a:pPr>
            <a:r>
              <a:rPr lang="en-US" dirty="0"/>
              <a:t>		</a:t>
            </a:r>
            <a:r>
              <a:rPr lang="en-US" dirty="0" err="1"/>
              <a:t>System.out.println</a:t>
            </a:r>
            <a:r>
              <a:rPr lang="en-US" dirty="0"/>
              <a:t>("Method 1");</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206815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1500</Words>
  <Application>Microsoft Macintosh PowerPoint</Application>
  <PresentationFormat>Widescreen</PresentationFormat>
  <Paragraphs>203</Paragraphs>
  <Slides>19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Epilogue</vt:lpstr>
      <vt:lpstr>Inter</vt:lpstr>
      <vt:lpstr>Söhne</vt:lpstr>
      <vt:lpstr>Times New Roman</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cp:revision>
  <dcterms:created xsi:type="dcterms:W3CDTF">2023-01-29T13:02:12Z</dcterms:created>
  <dcterms:modified xsi:type="dcterms:W3CDTF">2023-01-31T15:17:08Z</dcterms:modified>
</cp:coreProperties>
</file>