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7"/>
  </p:notesMasterIdLst>
  <p:sldIdLst>
    <p:sldId id="256" r:id="rId2"/>
    <p:sldId id="398" r:id="rId3"/>
    <p:sldId id="436" r:id="rId4"/>
    <p:sldId id="437" r:id="rId5"/>
    <p:sldId id="438" r:id="rId6"/>
    <p:sldId id="439" r:id="rId7"/>
    <p:sldId id="440" r:id="rId8"/>
    <p:sldId id="441" r:id="rId9"/>
    <p:sldId id="442" r:id="rId10"/>
    <p:sldId id="444" r:id="rId11"/>
    <p:sldId id="448" r:id="rId12"/>
    <p:sldId id="446" r:id="rId13"/>
    <p:sldId id="445" r:id="rId14"/>
    <p:sldId id="447" r:id="rId15"/>
    <p:sldId id="443" r:id="rId16"/>
    <p:sldId id="449" r:id="rId17"/>
    <p:sldId id="450" r:id="rId18"/>
    <p:sldId id="451" r:id="rId19"/>
    <p:sldId id="452" r:id="rId20"/>
    <p:sldId id="453" r:id="rId21"/>
    <p:sldId id="454" r:id="rId22"/>
    <p:sldId id="455" r:id="rId23"/>
    <p:sldId id="456" r:id="rId24"/>
    <p:sldId id="457" r:id="rId25"/>
    <p:sldId id="29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024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79613" autoAdjust="0"/>
  </p:normalViewPr>
  <p:slideViewPr>
    <p:cSldViewPr>
      <p:cViewPr varScale="1">
        <p:scale>
          <a:sx n="53" d="100"/>
          <a:sy n="53" d="100"/>
        </p:scale>
        <p:origin x="-17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AA103-FA6F-4BA7-85DB-ECB7FF89B451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B9102-ABC0-4B3D-8EF1-04366C9A6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6D326B5-21D9-43FD-9A2C-7A209D1AB87B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58F304-7EB6-4E9A-93BD-98FE11DF74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26B5-21D9-43FD-9A2C-7A209D1AB87B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8F304-7EB6-4E9A-93BD-98FE11DF74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6D326B5-21D9-43FD-9A2C-7A209D1AB87B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A58F304-7EB6-4E9A-93BD-98FE11DF74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26B5-21D9-43FD-9A2C-7A209D1AB87B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58F304-7EB6-4E9A-93BD-98FE11DF7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26B5-21D9-43FD-9A2C-7A209D1AB87B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A58F304-7EB6-4E9A-93BD-98FE11DF7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6D326B5-21D9-43FD-9A2C-7A209D1AB87B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A58F304-7EB6-4E9A-93BD-98FE11DF7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6D326B5-21D9-43FD-9A2C-7A209D1AB87B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A58F304-7EB6-4E9A-93BD-98FE11DF7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26B5-21D9-43FD-9A2C-7A209D1AB87B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58F304-7EB6-4E9A-93BD-98FE11DF74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26B5-21D9-43FD-9A2C-7A209D1AB87B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58F304-7EB6-4E9A-93BD-98FE11DF74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26B5-21D9-43FD-9A2C-7A209D1AB87B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58F304-7EB6-4E9A-93BD-98FE11DF7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6D326B5-21D9-43FD-9A2C-7A209D1AB87B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A58F304-7EB6-4E9A-93BD-98FE11DF7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6D326B5-21D9-43FD-9A2C-7A209D1AB87B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A58F304-7EB6-4E9A-93BD-98FE11DF74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1112" y="297072"/>
            <a:ext cx="7467600" cy="700828"/>
          </a:xfrm>
        </p:spPr>
        <p:txBody>
          <a:bodyPr>
            <a:noAutofit/>
          </a:bodyPr>
          <a:lstStyle/>
          <a:p>
            <a:r>
              <a:rPr lang="en-US" sz="4000" cap="none" smtClean="0">
                <a:solidFill>
                  <a:srgbClr val="00B0F0"/>
                </a:solidFill>
                <a:latin typeface="Algerian" pitchFamily="82" charset="0"/>
                <a:ea typeface="ＭＳ Ｐゴシック"/>
                <a:cs typeface="ＭＳ Ｐゴシック"/>
              </a:rPr>
              <a:t>MCSE0007: </a:t>
            </a:r>
            <a:r>
              <a:rPr lang="en-US" sz="4000" cap="none" dirty="0">
                <a:solidFill>
                  <a:schemeClr val="tx1"/>
                </a:solidFill>
                <a:latin typeface="Berlin Sans FB Demi" pitchFamily="34" charset="0"/>
                <a:ea typeface="ＭＳ Ｐゴシック"/>
                <a:cs typeface="ＭＳ Ｐゴシック"/>
              </a:rPr>
              <a:t>Machine Learning</a:t>
            </a:r>
            <a:endParaRPr lang="en-US" sz="4000" cap="none" dirty="0" smtClean="0">
              <a:solidFill>
                <a:schemeClr val="tx1"/>
              </a:solidFill>
              <a:latin typeface="Berlin Sans FB Demi" pitchFamily="34" charset="0"/>
              <a:ea typeface="ＭＳ Ｐゴシック"/>
              <a:cs typeface="ＭＳ Ｐゴシック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5773"/>
            <a:ext cx="1097280" cy="1143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26"/>
          <p:cNvSpPr/>
          <p:nvPr/>
        </p:nvSpPr>
        <p:spPr>
          <a:xfrm>
            <a:off x="0" y="61838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Cambria" pitchFamily="18" charset="0"/>
              </a:rPr>
              <a:t>Class Presentations on </a:t>
            </a:r>
            <a:r>
              <a:rPr lang="en-US" b="1" dirty="0">
                <a:solidFill>
                  <a:srgbClr val="002060"/>
                </a:solidFill>
                <a:latin typeface="Cambria" pitchFamily="18" charset="0"/>
              </a:rPr>
              <a:t>Machine Learning by </a:t>
            </a:r>
            <a:r>
              <a:rPr lang="en-US" b="1" dirty="0" smtClean="0">
                <a:solidFill>
                  <a:srgbClr val="002060"/>
                </a:solidFill>
                <a:latin typeface="Cambria" pitchFamily="18" charset="0"/>
              </a:rPr>
              <a:t>Prof. </a:t>
            </a:r>
            <a:r>
              <a:rPr lang="en-US" b="1" dirty="0" err="1" smtClean="0">
                <a:solidFill>
                  <a:srgbClr val="002060"/>
                </a:solidFill>
                <a:latin typeface="Cambria" pitchFamily="18" charset="0"/>
              </a:rPr>
              <a:t>Anand</a:t>
            </a:r>
            <a:r>
              <a:rPr lang="en-US" b="1" dirty="0" smtClean="0">
                <a:solidFill>
                  <a:srgbClr val="002060"/>
                </a:solidFill>
                <a:latin typeface="Cambria" pitchFamily="18" charset="0"/>
              </a:rPr>
              <a:t> Singh </a:t>
            </a:r>
            <a:r>
              <a:rPr lang="en-US" b="1" dirty="0" err="1" smtClean="0">
                <a:solidFill>
                  <a:srgbClr val="002060"/>
                </a:solidFill>
                <a:latin typeface="Cambria" pitchFamily="18" charset="0"/>
              </a:rPr>
              <a:t>Jalal</a:t>
            </a:r>
            <a:endParaRPr lang="en-US" b="1" dirty="0">
              <a:solidFill>
                <a:srgbClr val="002060"/>
              </a:solidFill>
              <a:latin typeface="Cambria" pitchFamily="18" charset="0"/>
            </a:endParaRPr>
          </a:p>
        </p:txBody>
      </p:sp>
      <p:pic>
        <p:nvPicPr>
          <p:cNvPr id="1026" name="Picture 2" descr="Image result for Training and tes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1112" y="1443560"/>
            <a:ext cx="6949440" cy="320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90919" y="4652765"/>
            <a:ext cx="84512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FFC000"/>
                </a:solidFill>
              </a:rPr>
              <a:t>Training and </a:t>
            </a:r>
            <a:r>
              <a:rPr lang="en-US" sz="4800" b="1" dirty="0" smtClean="0">
                <a:solidFill>
                  <a:srgbClr val="FFC000"/>
                </a:solidFill>
              </a:rPr>
              <a:t>Testing</a:t>
            </a:r>
            <a:r>
              <a:rPr lang="en-US" sz="4800" b="1" dirty="0">
                <a:solidFill>
                  <a:srgbClr val="FFC000"/>
                </a:solidFill>
              </a:rPr>
              <a:t>, 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4400" b="1" dirty="0">
                <a:solidFill>
                  <a:srgbClr val="333399"/>
                </a:solidFill>
                <a:latin typeface="Arial"/>
              </a:rPr>
              <a:t>Evaluation </a:t>
            </a:r>
            <a:r>
              <a:rPr lang="en-US" altLang="en-US" sz="4400" b="1" dirty="0" smtClean="0">
                <a:solidFill>
                  <a:srgbClr val="333399"/>
                </a:solidFill>
                <a:latin typeface="Arial"/>
              </a:rPr>
              <a:t>Methods</a:t>
            </a:r>
            <a:endParaRPr lang="en-US" altLang="en-US" sz="4400" b="1" dirty="0">
              <a:solidFill>
                <a:srgbClr val="333399"/>
              </a:solidFill>
              <a:latin typeface="Arial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8313" y="1549400"/>
            <a:ext cx="822960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Holdout set</a:t>
            </a:r>
            <a:r>
              <a:rPr kumimoji="0" lang="en-US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</a:t>
            </a:r>
            <a:r>
              <a:rPr kumimoji="0" lang="en-US" altLang="ja-JP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t>The available data set </a:t>
            </a:r>
            <a:r>
              <a:rPr kumimoji="0" lang="en-US" altLang="ja-JP" sz="26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t>D</a:t>
            </a:r>
            <a:r>
              <a:rPr kumimoji="0" lang="en-US" altLang="ja-JP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t> is divided into two disjoint subsets, </a:t>
            </a:r>
          </a:p>
          <a:p>
            <a:pPr marR="0" lvl="1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8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ja-JP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the </a:t>
            </a:r>
            <a:r>
              <a:rPr kumimoji="0" lang="en-US" altLang="ja-JP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training set</a:t>
            </a:r>
            <a:r>
              <a:rPr kumimoji="0" lang="en-US" altLang="ja-JP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 </a:t>
            </a:r>
            <a:r>
              <a:rPr kumimoji="0" lang="en-US" altLang="ja-JP" sz="22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D</a:t>
            </a:r>
            <a:r>
              <a:rPr kumimoji="0" lang="en-US" altLang="ja-JP" sz="2200" b="0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train</a:t>
            </a:r>
            <a:r>
              <a:rPr kumimoji="0" lang="en-US" altLang="ja-JP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 (for learning a model)</a:t>
            </a:r>
          </a:p>
          <a:p>
            <a:pPr marR="0" lvl="1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8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ja-JP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the </a:t>
            </a:r>
            <a:r>
              <a:rPr kumimoji="0" lang="en-US" altLang="ja-JP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test set</a:t>
            </a:r>
            <a:r>
              <a:rPr kumimoji="0" lang="en-US" altLang="ja-JP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 </a:t>
            </a:r>
            <a:r>
              <a:rPr kumimoji="0" lang="en-US" altLang="ja-JP" sz="22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D</a:t>
            </a:r>
            <a:r>
              <a:rPr kumimoji="0" lang="en-US" altLang="ja-JP" sz="2200" b="0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test</a:t>
            </a:r>
            <a:r>
              <a:rPr kumimoji="0" lang="en-US" altLang="ja-JP" sz="22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 </a:t>
            </a:r>
            <a:r>
              <a:rPr kumimoji="0" lang="en-US" altLang="ja-JP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(for testing the model)</a:t>
            </a: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ja-JP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t>Important:</a:t>
            </a:r>
            <a:r>
              <a:rPr kumimoji="0" lang="en-US" altLang="ja-JP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t> training set should not be used in testing and the test set should not be used in learning. </a:t>
            </a:r>
          </a:p>
          <a:p>
            <a:pPr marL="669925" marR="0" lvl="1" indent="-325438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ja-JP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Unseen test set provides a unbiased estimate of accuracy. </a:t>
            </a: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ja-JP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t>The test set is also called the </a:t>
            </a:r>
            <a:r>
              <a:rPr kumimoji="0" lang="en-US" altLang="ja-JP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t>holdout set</a:t>
            </a:r>
            <a:r>
              <a:rPr kumimoji="0" lang="en-US" altLang="ja-JP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t>. </a:t>
            </a: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ja-JP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t>This method is mainly used when the data set </a:t>
            </a:r>
            <a:r>
              <a:rPr kumimoji="0" lang="en-US" altLang="ja-JP" sz="26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t>D</a:t>
            </a:r>
            <a:r>
              <a:rPr kumimoji="0" lang="en-US" altLang="ja-JP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t> is large. </a:t>
            </a:r>
            <a:endParaRPr kumimoji="0" lang="en-US" altLang="en-US" sz="2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652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1584325"/>
            <a:ext cx="82296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Validation set</a:t>
            </a:r>
            <a:r>
              <a:rPr kumimoji="0" lang="en-US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</a:t>
            </a:r>
            <a:r>
              <a:rPr kumimoji="0" lang="en-US" altLang="ja-JP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t>the available data is divided into three subsets, </a:t>
            </a:r>
          </a:p>
          <a:p>
            <a:pPr marR="0" lvl="1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ja-JP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a training set, </a:t>
            </a:r>
          </a:p>
          <a:p>
            <a:pPr marR="0" lvl="1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ja-JP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a validation set and </a:t>
            </a:r>
          </a:p>
          <a:p>
            <a:pPr marR="0" lvl="1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ja-JP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a test set.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ja-JP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t>A validation set is used frequently for estimating parameters in learning algorithms.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ja-JP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t>In such cases, the values that give the best accuracy on the validation set are used as the final parameter values.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ja-JP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t>Cross-validation can be used for parameter estimating as well. </a:t>
            </a:r>
            <a:endParaRPr kumimoji="0" lang="en-US" altLang="en-US" sz="2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4400" b="1" dirty="0">
                <a:solidFill>
                  <a:srgbClr val="333399"/>
                </a:solidFill>
                <a:latin typeface="Arial"/>
              </a:rPr>
              <a:t>Evaluation </a:t>
            </a:r>
            <a:r>
              <a:rPr lang="en-US" altLang="en-US" sz="4400" b="1" dirty="0" smtClean="0">
                <a:solidFill>
                  <a:srgbClr val="333399"/>
                </a:solidFill>
                <a:latin typeface="Arial"/>
              </a:rPr>
              <a:t>Methods …</a:t>
            </a:r>
            <a:endParaRPr lang="en-US" altLang="en-US" sz="4400" b="1" dirty="0">
              <a:solidFill>
                <a:srgbClr val="3333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591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152400" y="1447800"/>
            <a:ext cx="929640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Partition examples into </a:t>
            </a:r>
            <a:r>
              <a:rPr kumimoji="0" lang="en-US" alt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disjoint sets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Now create </a:t>
            </a:r>
            <a:r>
              <a:rPr kumimoji="0" lang="en-US" alt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 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training sets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Each set is union of all equivalent classes </a:t>
            </a:r>
            <a:r>
              <a:rPr kumimoji="0" lang="en-US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except one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 each set has (k-1)/k of the original training data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838200" y="3573463"/>
            <a:ext cx="574675" cy="922337"/>
          </a:xfrm>
          <a:prstGeom prst="rect">
            <a:avLst/>
          </a:prstGeom>
          <a:solidFill>
            <a:srgbClr val="00CC00"/>
          </a:solidFill>
          <a:ln w="2857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1412875" y="3573463"/>
            <a:ext cx="574675" cy="922337"/>
          </a:xfrm>
          <a:prstGeom prst="rect">
            <a:avLst/>
          </a:prstGeom>
          <a:solidFill>
            <a:srgbClr val="00CC00"/>
          </a:solidFill>
          <a:ln w="2857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1987550" y="3573463"/>
            <a:ext cx="574675" cy="922337"/>
          </a:xfrm>
          <a:prstGeom prst="rect">
            <a:avLst/>
          </a:prstGeom>
          <a:solidFill>
            <a:srgbClr val="00CC00"/>
          </a:solidFill>
          <a:ln w="2857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2562225" y="3573463"/>
            <a:ext cx="574675" cy="922337"/>
          </a:xfrm>
          <a:prstGeom prst="rect">
            <a:avLst/>
          </a:prstGeom>
          <a:solidFill>
            <a:srgbClr val="00CC00"/>
          </a:solidFill>
          <a:ln w="2857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3136900" y="3573463"/>
            <a:ext cx="574675" cy="922337"/>
          </a:xfrm>
          <a:prstGeom prst="rect">
            <a:avLst/>
          </a:prstGeom>
          <a:solidFill>
            <a:srgbClr val="00CC00"/>
          </a:solidFill>
          <a:ln w="2857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44" name="Rectangle 10"/>
          <p:cNvSpPr>
            <a:spLocks noChangeArrowheads="1"/>
          </p:cNvSpPr>
          <p:nvPr/>
        </p:nvSpPr>
        <p:spPr bwMode="auto">
          <a:xfrm>
            <a:off x="3711575" y="3573463"/>
            <a:ext cx="574675" cy="922337"/>
          </a:xfrm>
          <a:prstGeom prst="rect">
            <a:avLst/>
          </a:prstGeom>
          <a:solidFill>
            <a:srgbClr val="00CC00"/>
          </a:solidFill>
          <a:ln w="2857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45" name="Rectangle 11"/>
          <p:cNvSpPr>
            <a:spLocks noChangeArrowheads="1"/>
          </p:cNvSpPr>
          <p:nvPr/>
        </p:nvSpPr>
        <p:spPr bwMode="auto">
          <a:xfrm>
            <a:off x="4286250" y="3573463"/>
            <a:ext cx="574675" cy="922337"/>
          </a:xfrm>
          <a:prstGeom prst="rect">
            <a:avLst/>
          </a:prstGeom>
          <a:solidFill>
            <a:srgbClr val="00CC00"/>
          </a:solidFill>
          <a:ln w="2857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46" name="Rectangle 12"/>
          <p:cNvSpPr>
            <a:spLocks noChangeArrowheads="1"/>
          </p:cNvSpPr>
          <p:nvPr/>
        </p:nvSpPr>
        <p:spPr bwMode="auto">
          <a:xfrm>
            <a:off x="4860925" y="3573463"/>
            <a:ext cx="574675" cy="922337"/>
          </a:xfrm>
          <a:prstGeom prst="rect">
            <a:avLst/>
          </a:prstGeom>
          <a:solidFill>
            <a:srgbClr val="00CC00"/>
          </a:solidFill>
          <a:ln w="2857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47" name="Rectangle 13"/>
          <p:cNvSpPr>
            <a:spLocks noChangeArrowheads="1"/>
          </p:cNvSpPr>
          <p:nvPr/>
        </p:nvSpPr>
        <p:spPr bwMode="auto">
          <a:xfrm>
            <a:off x="5435600" y="3573463"/>
            <a:ext cx="574675" cy="922337"/>
          </a:xfrm>
          <a:prstGeom prst="rect">
            <a:avLst/>
          </a:prstGeom>
          <a:noFill/>
          <a:ln w="28575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48" name="Text Box 14"/>
          <p:cNvSpPr txBox="1">
            <a:spLocks noChangeArrowheads="1"/>
          </p:cNvSpPr>
          <p:nvPr/>
        </p:nvSpPr>
        <p:spPr bwMode="auto">
          <a:xfrm>
            <a:off x="762000" y="3124200"/>
            <a:ext cx="4586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Wingdings" panose="05000000000000000000" pitchFamily="2" charset="2"/>
              </a:rPr>
              <a:t>           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rPr>
              <a:t>Train            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49" name="Text Box 15"/>
          <p:cNvSpPr txBox="1">
            <a:spLocks noChangeArrowheads="1"/>
          </p:cNvSpPr>
          <p:nvPr/>
        </p:nvSpPr>
        <p:spPr bwMode="auto">
          <a:xfrm rot="16200000">
            <a:off x="5353050" y="3838575"/>
            <a:ext cx="857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rPr>
              <a:t>Test</a:t>
            </a:r>
          </a:p>
        </p:txBody>
      </p:sp>
      <p:grpSp>
        <p:nvGrpSpPr>
          <p:cNvPr id="50" name="Group 37"/>
          <p:cNvGrpSpPr>
            <a:grpSpLocks/>
          </p:cNvGrpSpPr>
          <p:nvPr/>
        </p:nvGrpSpPr>
        <p:grpSpPr bwMode="auto">
          <a:xfrm>
            <a:off x="838200" y="4640263"/>
            <a:ext cx="5172075" cy="922337"/>
            <a:chOff x="838200" y="4640262"/>
            <a:chExt cx="5172075" cy="922338"/>
          </a:xfrm>
        </p:grpSpPr>
        <p:sp>
          <p:nvSpPr>
            <p:cNvPr id="51" name="Rectangle 5"/>
            <p:cNvSpPr>
              <a:spLocks noChangeArrowheads="1"/>
            </p:cNvSpPr>
            <p:nvPr/>
          </p:nvSpPr>
          <p:spPr bwMode="auto">
            <a:xfrm>
              <a:off x="838200" y="4640262"/>
              <a:ext cx="574675" cy="922338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  <p:sp>
          <p:nvSpPr>
            <p:cNvPr id="52" name="Rectangle 6"/>
            <p:cNvSpPr>
              <a:spLocks noChangeArrowheads="1"/>
            </p:cNvSpPr>
            <p:nvPr/>
          </p:nvSpPr>
          <p:spPr bwMode="auto">
            <a:xfrm>
              <a:off x="1412875" y="4640262"/>
              <a:ext cx="574675" cy="922338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1987550" y="4640262"/>
              <a:ext cx="574675" cy="922338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2562225" y="4640262"/>
              <a:ext cx="574675" cy="922338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  <p:sp>
          <p:nvSpPr>
            <p:cNvPr id="55" name="Rectangle 9"/>
            <p:cNvSpPr>
              <a:spLocks noChangeArrowheads="1"/>
            </p:cNvSpPr>
            <p:nvPr/>
          </p:nvSpPr>
          <p:spPr bwMode="auto">
            <a:xfrm>
              <a:off x="3136900" y="4640262"/>
              <a:ext cx="574675" cy="922338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  <p:sp>
          <p:nvSpPr>
            <p:cNvPr id="56" name="Rectangle 10"/>
            <p:cNvSpPr>
              <a:spLocks noChangeArrowheads="1"/>
            </p:cNvSpPr>
            <p:nvPr/>
          </p:nvSpPr>
          <p:spPr bwMode="auto">
            <a:xfrm>
              <a:off x="3711575" y="4640262"/>
              <a:ext cx="574675" cy="922338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  <p:sp>
          <p:nvSpPr>
            <p:cNvPr id="57" name="Rectangle 11"/>
            <p:cNvSpPr>
              <a:spLocks noChangeArrowheads="1"/>
            </p:cNvSpPr>
            <p:nvPr/>
          </p:nvSpPr>
          <p:spPr bwMode="auto">
            <a:xfrm>
              <a:off x="4286250" y="4640262"/>
              <a:ext cx="574675" cy="922338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  <p:sp>
          <p:nvSpPr>
            <p:cNvPr id="58" name="Rectangle 12"/>
            <p:cNvSpPr>
              <a:spLocks noChangeArrowheads="1"/>
            </p:cNvSpPr>
            <p:nvPr/>
          </p:nvSpPr>
          <p:spPr bwMode="auto">
            <a:xfrm>
              <a:off x="4860925" y="4640262"/>
              <a:ext cx="574675" cy="922338"/>
            </a:xfrm>
            <a:prstGeom prst="rect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  <p:sp>
          <p:nvSpPr>
            <p:cNvPr id="59" name="Rectangle 13"/>
            <p:cNvSpPr>
              <a:spLocks noChangeArrowheads="1"/>
            </p:cNvSpPr>
            <p:nvPr/>
          </p:nvSpPr>
          <p:spPr bwMode="auto">
            <a:xfrm>
              <a:off x="5435600" y="4640262"/>
              <a:ext cx="574675" cy="922338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  <p:sp>
          <p:nvSpPr>
            <p:cNvPr id="60" name="Text Box 14"/>
            <p:cNvSpPr txBox="1">
              <a:spLocks noChangeArrowheads="1"/>
            </p:cNvSpPr>
            <p:nvPr/>
          </p:nvSpPr>
          <p:spPr bwMode="auto">
            <a:xfrm rot="-5400000">
              <a:off x="4660900" y="4840287"/>
              <a:ext cx="8572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Test</a:t>
              </a:r>
            </a:p>
          </p:txBody>
        </p:sp>
      </p:grpSp>
      <p:grpSp>
        <p:nvGrpSpPr>
          <p:cNvPr id="61" name="Group 36"/>
          <p:cNvGrpSpPr>
            <a:grpSpLocks/>
          </p:cNvGrpSpPr>
          <p:nvPr/>
        </p:nvGrpSpPr>
        <p:grpSpPr bwMode="auto">
          <a:xfrm>
            <a:off x="838200" y="5707063"/>
            <a:ext cx="5172075" cy="922337"/>
            <a:chOff x="838200" y="5707062"/>
            <a:chExt cx="5172075" cy="922338"/>
          </a:xfrm>
        </p:grpSpPr>
        <p:sp>
          <p:nvSpPr>
            <p:cNvPr id="62" name="Rectangle 5"/>
            <p:cNvSpPr>
              <a:spLocks noChangeArrowheads="1"/>
            </p:cNvSpPr>
            <p:nvPr/>
          </p:nvSpPr>
          <p:spPr bwMode="auto">
            <a:xfrm>
              <a:off x="838200" y="5707062"/>
              <a:ext cx="574675" cy="922338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  <p:sp>
          <p:nvSpPr>
            <p:cNvPr id="63" name="Rectangle 6"/>
            <p:cNvSpPr>
              <a:spLocks noChangeArrowheads="1"/>
            </p:cNvSpPr>
            <p:nvPr/>
          </p:nvSpPr>
          <p:spPr bwMode="auto">
            <a:xfrm>
              <a:off x="1412875" y="5707062"/>
              <a:ext cx="574675" cy="922338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  <p:sp>
          <p:nvSpPr>
            <p:cNvPr id="64" name="Rectangle 7"/>
            <p:cNvSpPr>
              <a:spLocks noChangeArrowheads="1"/>
            </p:cNvSpPr>
            <p:nvPr/>
          </p:nvSpPr>
          <p:spPr bwMode="auto">
            <a:xfrm>
              <a:off x="1987550" y="5707062"/>
              <a:ext cx="574675" cy="922338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  <p:sp>
          <p:nvSpPr>
            <p:cNvPr id="65" name="Rectangle 8"/>
            <p:cNvSpPr>
              <a:spLocks noChangeArrowheads="1"/>
            </p:cNvSpPr>
            <p:nvPr/>
          </p:nvSpPr>
          <p:spPr bwMode="auto">
            <a:xfrm>
              <a:off x="2562225" y="5707062"/>
              <a:ext cx="574675" cy="922338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  <p:sp>
          <p:nvSpPr>
            <p:cNvPr id="66" name="Rectangle 9"/>
            <p:cNvSpPr>
              <a:spLocks noChangeArrowheads="1"/>
            </p:cNvSpPr>
            <p:nvPr/>
          </p:nvSpPr>
          <p:spPr bwMode="auto">
            <a:xfrm>
              <a:off x="3136900" y="5707062"/>
              <a:ext cx="574675" cy="922338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  <p:sp>
          <p:nvSpPr>
            <p:cNvPr id="67" name="Rectangle 10"/>
            <p:cNvSpPr>
              <a:spLocks noChangeArrowheads="1"/>
            </p:cNvSpPr>
            <p:nvPr/>
          </p:nvSpPr>
          <p:spPr bwMode="auto">
            <a:xfrm>
              <a:off x="3711575" y="5707062"/>
              <a:ext cx="574675" cy="922338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  <p:sp>
          <p:nvSpPr>
            <p:cNvPr id="68" name="Rectangle 11"/>
            <p:cNvSpPr>
              <a:spLocks noChangeArrowheads="1"/>
            </p:cNvSpPr>
            <p:nvPr/>
          </p:nvSpPr>
          <p:spPr bwMode="auto">
            <a:xfrm>
              <a:off x="4286250" y="5707062"/>
              <a:ext cx="574675" cy="922338"/>
            </a:xfrm>
            <a:prstGeom prst="rect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  <p:sp>
          <p:nvSpPr>
            <p:cNvPr id="69" name="Rectangle 12"/>
            <p:cNvSpPr>
              <a:spLocks noChangeArrowheads="1"/>
            </p:cNvSpPr>
            <p:nvPr/>
          </p:nvSpPr>
          <p:spPr bwMode="auto">
            <a:xfrm>
              <a:off x="4860925" y="5707062"/>
              <a:ext cx="574675" cy="922338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  <p:sp>
          <p:nvSpPr>
            <p:cNvPr id="70" name="Rectangle 13"/>
            <p:cNvSpPr>
              <a:spLocks noChangeArrowheads="1"/>
            </p:cNvSpPr>
            <p:nvPr/>
          </p:nvSpPr>
          <p:spPr bwMode="auto">
            <a:xfrm>
              <a:off x="5435600" y="5707062"/>
              <a:ext cx="574675" cy="922338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  <p:sp>
          <p:nvSpPr>
            <p:cNvPr id="71" name="Text Box 14"/>
            <p:cNvSpPr txBox="1">
              <a:spLocks noChangeArrowheads="1"/>
            </p:cNvSpPr>
            <p:nvPr/>
          </p:nvSpPr>
          <p:spPr bwMode="auto">
            <a:xfrm rot="-5400000">
              <a:off x="4086225" y="5907087"/>
              <a:ext cx="8572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Test</a:t>
              </a:r>
            </a:p>
          </p:txBody>
        </p:sp>
      </p:grpSp>
      <p:sp>
        <p:nvSpPr>
          <p:cNvPr id="72" name="Rectangle 2"/>
          <p:cNvSpPr txBox="1">
            <a:spLocks noChangeArrowheads="1"/>
          </p:cNvSpPr>
          <p:nvPr/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lvl="0" eaLnBrk="1" hangingPunct="1"/>
            <a:r>
              <a:rPr lang="en-US" altLang="en-US" sz="3200" b="1" dirty="0">
                <a:solidFill>
                  <a:srgbClr val="333399"/>
                </a:solidFill>
                <a:latin typeface="Arial"/>
              </a:rPr>
              <a:t>Evaluation </a:t>
            </a:r>
            <a:r>
              <a:rPr lang="en-US" altLang="en-US" sz="3200" b="1" dirty="0" smtClean="0">
                <a:solidFill>
                  <a:srgbClr val="333399"/>
                </a:solidFill>
                <a:latin typeface="Arial"/>
              </a:rPr>
              <a:t>Methods: </a:t>
            </a:r>
            <a:r>
              <a:rPr lang="en-US" altLang="en-US" sz="3200" b="1" dirty="0" smtClean="0">
                <a:solidFill>
                  <a:srgbClr val="C00000"/>
                </a:solidFill>
                <a:latin typeface="Arial"/>
              </a:rPr>
              <a:t>Cross </a:t>
            </a:r>
            <a:r>
              <a:rPr lang="en-US" altLang="en-US" sz="3200" b="1" dirty="0">
                <a:solidFill>
                  <a:srgbClr val="C00000"/>
                </a:solidFill>
                <a:latin typeface="Arial"/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57129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96900" y="1516062"/>
            <a:ext cx="8470900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lang="en-US" altLang="en-US" sz="2600" b="1" kern="0" dirty="0">
                <a:solidFill>
                  <a:srgbClr val="0070C0"/>
                </a:solidFill>
                <a:latin typeface="Arial"/>
              </a:rPr>
              <a:t>k</a:t>
            </a:r>
            <a:r>
              <a:rPr kumimoji="0" lang="en-US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-fold cross-validation</a:t>
            </a:r>
            <a:r>
              <a:rPr kumimoji="0" lang="en-US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T</a:t>
            </a:r>
            <a:r>
              <a:rPr kumimoji="0" lang="en-US" altLang="ja-JP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t>he available data is partitioned into </a:t>
            </a:r>
            <a:r>
              <a:rPr kumimoji="0" lang="en-US" altLang="ja-JP" sz="26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t>k</a:t>
            </a:r>
            <a:r>
              <a:rPr kumimoji="0" lang="en-US" altLang="ja-JP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t> equal-size disjoint subsets.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ja-JP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t>Use each subset as the test set and combine the rest </a:t>
            </a:r>
            <a:r>
              <a:rPr kumimoji="0" lang="en-US" altLang="ja-JP" sz="26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t>k</a:t>
            </a:r>
            <a:r>
              <a:rPr kumimoji="0" lang="en-US" altLang="ja-JP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t>-1</a:t>
            </a:r>
            <a:r>
              <a:rPr kumimoji="0" lang="en-US" altLang="ja-JP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t> subsets as the training set to learn a classifier.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ja-JP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t>The procedure is run </a:t>
            </a:r>
            <a:r>
              <a:rPr kumimoji="0" lang="en-US" altLang="ja-JP" sz="26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t>k</a:t>
            </a:r>
            <a:r>
              <a:rPr kumimoji="0" lang="en-US" altLang="ja-JP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t> times, which give </a:t>
            </a:r>
            <a:r>
              <a:rPr kumimoji="0" lang="en-US" altLang="ja-JP" sz="26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t>k</a:t>
            </a:r>
            <a:r>
              <a:rPr kumimoji="0" lang="en-US" altLang="ja-JP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t> accuracies.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ja-JP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t>The final estimated accuracy of learning is the average of the </a:t>
            </a:r>
            <a:r>
              <a:rPr kumimoji="0" lang="en-US" altLang="ja-JP" sz="26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t>k</a:t>
            </a:r>
            <a:r>
              <a:rPr kumimoji="0" lang="en-US" altLang="ja-JP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t> accuracies.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ja-JP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t>10-fold and 5-fold </a:t>
            </a:r>
            <a:r>
              <a:rPr kumimoji="0" lang="en-US" altLang="ja-JP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t>cross-validations are commonly used. </a:t>
            </a:r>
            <a:r>
              <a:rPr kumimoji="0" lang="en-US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This method is used when the available data is not large.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lvl="0" eaLnBrk="1" hangingPunct="1"/>
            <a:r>
              <a:rPr lang="en-US" altLang="en-US" sz="3200" b="1" dirty="0">
                <a:solidFill>
                  <a:srgbClr val="333399"/>
                </a:solidFill>
                <a:latin typeface="Arial"/>
              </a:rPr>
              <a:t>Evaluation </a:t>
            </a:r>
            <a:r>
              <a:rPr lang="en-US" altLang="en-US" sz="3200" b="1" dirty="0" smtClean="0">
                <a:solidFill>
                  <a:srgbClr val="333399"/>
                </a:solidFill>
                <a:latin typeface="Arial"/>
              </a:rPr>
              <a:t>Methods: </a:t>
            </a:r>
            <a:r>
              <a:rPr lang="en-US" altLang="en-US" sz="3200" b="1" dirty="0" smtClean="0">
                <a:solidFill>
                  <a:srgbClr val="C00000"/>
                </a:solidFill>
                <a:latin typeface="Arial"/>
              </a:rPr>
              <a:t>Cross Validation …</a:t>
            </a:r>
            <a:endParaRPr lang="en-US" altLang="en-US" sz="3200" b="1" dirty="0">
              <a:solidFill>
                <a:srgbClr val="C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065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04800" y="1600200"/>
            <a:ext cx="8461248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775" indent="-28257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92113" lvl="1" indent="-342900" defTabSz="45720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kern="0" dirty="0" smtClean="0">
                <a:solidFill>
                  <a:srgbClr val="000000"/>
                </a:solidFill>
                <a:latin typeface="Arial"/>
                <a:ea typeface="MS PGothic" panose="020B0600070205080204" pitchFamily="34" charset="-128"/>
                <a:cs typeface="+mn-cs"/>
              </a:rPr>
              <a:t>cross-validation 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  <a:ea typeface="MS PGothic" panose="020B0600070205080204" pitchFamily="34" charset="-128"/>
                <a:cs typeface="+mn-cs"/>
              </a:rPr>
              <a:t>generates an approximate estimate of how well the learned model will do on “unseen” data</a:t>
            </a:r>
          </a:p>
          <a:p>
            <a:pPr marL="392113" lvl="1" indent="-342900" defTabSz="45720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kern="0" dirty="0" smtClean="0">
                <a:solidFill>
                  <a:srgbClr val="000000"/>
                </a:solidFill>
                <a:latin typeface="Arial"/>
                <a:ea typeface="MS PGothic" panose="020B0600070205080204" pitchFamily="34" charset="-128"/>
                <a:cs typeface="+mn-cs"/>
              </a:rPr>
              <a:t>by 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  <a:ea typeface="MS PGothic" panose="020B0600070205080204" pitchFamily="34" charset="-128"/>
                <a:cs typeface="+mn-cs"/>
              </a:rPr>
              <a:t>averaging over different partitions it is more robust than just a single train/validate partition of the data</a:t>
            </a:r>
          </a:p>
          <a:p>
            <a:pPr marL="392113" lvl="1" indent="-342900" defTabSz="45720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kern="0" dirty="0" smtClean="0">
                <a:solidFill>
                  <a:srgbClr val="000000"/>
                </a:solidFill>
                <a:latin typeface="Arial"/>
                <a:ea typeface="MS PGothic" panose="020B0600070205080204" pitchFamily="34" charset="-128"/>
                <a:cs typeface="+mn-cs"/>
              </a:rPr>
              <a:t>“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  <a:ea typeface="MS PGothic" panose="020B0600070205080204" pitchFamily="34" charset="-128"/>
                <a:cs typeface="+mn-cs"/>
              </a:rPr>
              <a:t>k-fold” cross-validation is a generalization</a:t>
            </a:r>
          </a:p>
          <a:p>
            <a:pPr marL="849313" lvl="3" indent="-342900" defTabSz="45720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en-US" sz="2400" kern="0" dirty="0">
                <a:solidFill>
                  <a:srgbClr val="000000"/>
                </a:solidFill>
                <a:latin typeface="Arial"/>
                <a:ea typeface="MS PGothic" panose="020B0600070205080204" pitchFamily="34" charset="-128"/>
                <a:cs typeface="+mn-cs"/>
              </a:rPr>
              <a:t>partition data into disjoint validation subsets of size n/k</a:t>
            </a:r>
          </a:p>
          <a:p>
            <a:pPr marL="849313" lvl="3" indent="-342900" defTabSz="45720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en-US" sz="2400" kern="0" dirty="0">
                <a:solidFill>
                  <a:srgbClr val="000000"/>
                </a:solidFill>
                <a:latin typeface="Arial"/>
                <a:ea typeface="MS PGothic" panose="020B0600070205080204" pitchFamily="34" charset="-128"/>
                <a:cs typeface="+mn-cs"/>
              </a:rPr>
              <a:t>train, validate, and average over the v partitions</a:t>
            </a:r>
          </a:p>
          <a:p>
            <a:pPr marL="849313" lvl="3" indent="-342900" defTabSz="45720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en-US" sz="2400" kern="0" dirty="0">
                <a:solidFill>
                  <a:srgbClr val="000000"/>
                </a:solidFill>
                <a:latin typeface="Arial"/>
                <a:ea typeface="MS PGothic" panose="020B0600070205080204" pitchFamily="34" charset="-128"/>
                <a:cs typeface="+mn-cs"/>
              </a:rPr>
              <a:t>e.g., k=10 is commonly used</a:t>
            </a:r>
          </a:p>
          <a:p>
            <a:pPr marL="392113" lvl="1" indent="-342900" defTabSz="45720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kern="0" dirty="0" smtClean="0">
                <a:solidFill>
                  <a:srgbClr val="000000"/>
                </a:solidFill>
                <a:latin typeface="Arial"/>
                <a:ea typeface="MS PGothic" panose="020B0600070205080204" pitchFamily="34" charset="-128"/>
                <a:cs typeface="+mn-cs"/>
              </a:rPr>
              <a:t>k-fold 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  <a:ea typeface="MS PGothic" panose="020B0600070205080204" pitchFamily="34" charset="-128"/>
                <a:cs typeface="+mn-cs"/>
              </a:rPr>
              <a:t>cross-validation is approximately k times computationally more expensive than just fitting a model to all of the </a:t>
            </a:r>
            <a:r>
              <a:rPr lang="en-US" alt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data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lvl="0" eaLnBrk="1" hangingPunct="1"/>
            <a:r>
              <a:rPr lang="en-US" altLang="en-US" sz="3200" b="1" dirty="0">
                <a:solidFill>
                  <a:srgbClr val="333399"/>
                </a:solidFill>
                <a:latin typeface="Arial"/>
              </a:rPr>
              <a:t>Evaluation </a:t>
            </a:r>
            <a:r>
              <a:rPr lang="en-US" altLang="en-US" sz="3200" b="1" dirty="0" smtClean="0">
                <a:solidFill>
                  <a:srgbClr val="333399"/>
                </a:solidFill>
                <a:latin typeface="Arial"/>
              </a:rPr>
              <a:t>Methods: </a:t>
            </a:r>
            <a:r>
              <a:rPr lang="en-US" altLang="en-US" sz="3200" b="1" dirty="0" smtClean="0">
                <a:solidFill>
                  <a:srgbClr val="C00000"/>
                </a:solidFill>
                <a:latin typeface="Arial"/>
              </a:rPr>
              <a:t>Cross Validation …</a:t>
            </a:r>
            <a:endParaRPr lang="en-US" altLang="en-US" sz="3200" b="1" dirty="0">
              <a:solidFill>
                <a:srgbClr val="C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256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8313" y="152400"/>
            <a:ext cx="82296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lvl="0" eaLnBrk="1" hangingPunct="1"/>
            <a:r>
              <a:rPr lang="en-US" altLang="en-US" sz="4400" b="1" dirty="0">
                <a:solidFill>
                  <a:srgbClr val="333399"/>
                </a:solidFill>
                <a:latin typeface="Arial"/>
              </a:rPr>
              <a:t>Classification Measures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76262" y="1658937"/>
            <a:ext cx="8110538" cy="497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Predictive accuracy</a:t>
            </a: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Efficiency</a:t>
            </a:r>
          </a:p>
          <a:p>
            <a:pPr marL="742950" marR="0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time to construct the model </a:t>
            </a:r>
          </a:p>
          <a:p>
            <a:pPr marL="742950" marR="0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time to use the model</a:t>
            </a: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Robustness</a:t>
            </a: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handling noise and missing values</a:t>
            </a: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Scalability: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efficiency in disk-resident databases </a:t>
            </a: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Interpretability: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  <a:p>
            <a:pPr marL="742950" marR="0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understandable and insight provided by the model</a:t>
            </a: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Compactness of the model: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size of the tree, or the number of rules. 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7197513"/>
              </p:ext>
            </p:extLst>
          </p:nvPr>
        </p:nvGraphicFramePr>
        <p:xfrm>
          <a:off x="1600200" y="2057400"/>
          <a:ext cx="6430297" cy="914400"/>
        </p:xfrm>
        <a:graphic>
          <a:graphicData uri="http://schemas.openxmlformats.org/presentationml/2006/ole">
            <p:oleObj spid="_x0000_s3095" name="Equation" r:id="rId3" imgW="2768400" imgH="39348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8717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8313" y="152400"/>
            <a:ext cx="82296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lvl="0" eaLnBrk="1" hangingPunct="1"/>
            <a:r>
              <a:rPr lang="en-US" altLang="en-US" sz="4400" b="1" dirty="0">
                <a:solidFill>
                  <a:srgbClr val="333399"/>
                </a:solidFill>
                <a:latin typeface="Arial"/>
              </a:rPr>
              <a:t>Classification Measures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8642" y="2066925"/>
            <a:ext cx="79152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99415" y="1447800"/>
            <a:ext cx="31440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Confusion Matrix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6913" y="3962400"/>
            <a:ext cx="806608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TP:</a:t>
            </a:r>
            <a:r>
              <a:rPr lang="en-US" sz="2400" dirty="0"/>
              <a:t> the number of correct classifications of the positive examples</a:t>
            </a:r>
          </a:p>
          <a:p>
            <a:r>
              <a:rPr lang="en-US" sz="2400" b="1" dirty="0"/>
              <a:t>FN:</a:t>
            </a:r>
            <a:r>
              <a:rPr lang="en-US" sz="2400" dirty="0"/>
              <a:t> the number of incorrect classifications of the positive examples</a:t>
            </a:r>
          </a:p>
          <a:p>
            <a:r>
              <a:rPr lang="en-US" sz="2400" b="1" dirty="0"/>
              <a:t>FP:</a:t>
            </a:r>
            <a:r>
              <a:rPr lang="en-US" sz="2400" dirty="0"/>
              <a:t> the number of incorrect classifications of the negative examples</a:t>
            </a:r>
          </a:p>
          <a:p>
            <a:r>
              <a:rPr lang="en-US" sz="2400" b="1" dirty="0"/>
              <a:t>TN:</a:t>
            </a:r>
            <a:r>
              <a:rPr lang="en-US" sz="2400" dirty="0"/>
              <a:t> the number of correct classifications of the negative examples</a:t>
            </a:r>
          </a:p>
        </p:txBody>
      </p:sp>
    </p:spTree>
    <p:extLst>
      <p:ext uri="{BB962C8B-B14F-4D97-AF65-F5344CB8AC3E}">
        <p14:creationId xmlns:p14="http://schemas.microsoft.com/office/powerpoint/2010/main" xmlns="" val="1573159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8313" y="152400"/>
            <a:ext cx="82296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lvl="0" eaLnBrk="1" hangingPunct="1"/>
            <a:r>
              <a:rPr lang="en-US" altLang="en-US" sz="4000" b="1" dirty="0">
                <a:solidFill>
                  <a:srgbClr val="333399"/>
                </a:solidFill>
                <a:latin typeface="Arial"/>
              </a:rPr>
              <a:t>Precision and </a:t>
            </a:r>
            <a:r>
              <a:rPr lang="en-US" altLang="en-US" sz="4000" b="1" dirty="0" smtClean="0">
                <a:solidFill>
                  <a:srgbClr val="333399"/>
                </a:solidFill>
                <a:latin typeface="Arial"/>
              </a:rPr>
              <a:t>Recall Measures</a:t>
            </a:r>
            <a:endParaRPr lang="en-US" altLang="en-US" sz="4000" b="1" dirty="0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8642" y="2066925"/>
            <a:ext cx="79152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99415" y="1447800"/>
            <a:ext cx="31440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Confusion Matrix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6913" y="3962400"/>
            <a:ext cx="806608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TP:</a:t>
            </a:r>
            <a:r>
              <a:rPr lang="en-US" sz="2400" dirty="0"/>
              <a:t> the number of correct classifications of the positive examples</a:t>
            </a:r>
          </a:p>
          <a:p>
            <a:r>
              <a:rPr lang="en-US" sz="2400" b="1" dirty="0"/>
              <a:t>FN:</a:t>
            </a:r>
            <a:r>
              <a:rPr lang="en-US" sz="2400" dirty="0"/>
              <a:t> the number of incorrect classifications of the positive examples</a:t>
            </a:r>
          </a:p>
          <a:p>
            <a:r>
              <a:rPr lang="en-US" sz="2400" b="1" dirty="0"/>
              <a:t>FP:</a:t>
            </a:r>
            <a:r>
              <a:rPr lang="en-US" sz="2400" dirty="0"/>
              <a:t> the number of incorrect classifications of the negative examples</a:t>
            </a:r>
          </a:p>
          <a:p>
            <a:r>
              <a:rPr lang="en-US" sz="2400" b="1" dirty="0"/>
              <a:t>TN:</a:t>
            </a:r>
            <a:r>
              <a:rPr lang="en-US" sz="2400" dirty="0"/>
              <a:t> the number of correct classifications of the negative examples</a:t>
            </a:r>
          </a:p>
        </p:txBody>
      </p:sp>
    </p:spTree>
    <p:extLst>
      <p:ext uri="{BB962C8B-B14F-4D97-AF65-F5344CB8AC3E}">
        <p14:creationId xmlns:p14="http://schemas.microsoft.com/office/powerpoint/2010/main" xmlns="" val="2774553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58775" y="3430588"/>
            <a:ext cx="8389938" cy="2686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ts val="1200"/>
              </a:spcAft>
            </a:pPr>
            <a:r>
              <a:rPr lang="en-US" altLang="ja-JP" sz="2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Precision </a:t>
            </a:r>
            <a:r>
              <a:rPr lang="en-US" altLang="ja-JP" sz="26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p</a:t>
            </a:r>
            <a:r>
              <a:rPr lang="en-US" altLang="ja-JP" sz="2600" dirty="0">
                <a:ea typeface="ＭＳ Ｐゴシック" panose="020B0600070205080204" pitchFamily="34" charset="-128"/>
              </a:rPr>
              <a:t> is the number of </a:t>
            </a:r>
            <a:r>
              <a:rPr lang="en-US" altLang="ja-JP" sz="2600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correctly classified positive examples</a:t>
            </a:r>
            <a:r>
              <a:rPr lang="en-US" altLang="ja-JP" sz="2600" dirty="0">
                <a:ea typeface="ＭＳ Ｐゴシック" panose="020B0600070205080204" pitchFamily="34" charset="-128"/>
              </a:rPr>
              <a:t> divided by the total number of examples that are classified as positive. </a:t>
            </a:r>
          </a:p>
          <a:p>
            <a:pPr eaLnBrk="1" hangingPunct="1">
              <a:spcBef>
                <a:spcPct val="10000"/>
              </a:spcBef>
              <a:spcAft>
                <a:spcPts val="1200"/>
              </a:spcAft>
            </a:pPr>
            <a:r>
              <a:rPr lang="en-US" altLang="ja-JP" sz="2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Recall </a:t>
            </a:r>
            <a:r>
              <a:rPr lang="en-US" altLang="ja-JP" sz="26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ja-JP" sz="2600" dirty="0">
                <a:ea typeface="ＭＳ Ｐゴシック" panose="020B0600070205080204" pitchFamily="34" charset="-128"/>
              </a:rPr>
              <a:t> is the number of </a:t>
            </a:r>
            <a:r>
              <a:rPr lang="en-US" altLang="ja-JP" sz="2600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correctly classified positive examples</a:t>
            </a:r>
            <a:r>
              <a:rPr lang="en-US" altLang="ja-JP" sz="2600" dirty="0">
                <a:ea typeface="ＭＳ Ｐゴシック" panose="020B0600070205080204" pitchFamily="34" charset="-128"/>
              </a:rPr>
              <a:t> divided by the total number of actual positive examples in the test set. </a:t>
            </a:r>
            <a:endParaRPr lang="en-US" altLang="en-US" sz="2600" dirty="0"/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22827744"/>
              </p:ext>
            </p:extLst>
          </p:nvPr>
        </p:nvGraphicFramePr>
        <p:xfrm>
          <a:off x="1447800" y="1828800"/>
          <a:ext cx="5256213" cy="1066800"/>
        </p:xfrm>
        <a:graphic>
          <a:graphicData uri="http://schemas.openxmlformats.org/presentationml/2006/ole">
            <p:oleObj spid="_x0000_s4105" name="Equation" r:id="rId3" imgW="1828800" imgH="368300" progId="Equation.3">
              <p:embed/>
            </p:oleObj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2" y="152400"/>
            <a:ext cx="8447087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lvl="0" eaLnBrk="1" hangingPunct="1"/>
            <a:r>
              <a:rPr lang="en-US" altLang="en-US" sz="4000" b="1" dirty="0">
                <a:solidFill>
                  <a:srgbClr val="333399"/>
                </a:solidFill>
                <a:latin typeface="Arial"/>
              </a:rPr>
              <a:t>Precision and </a:t>
            </a:r>
            <a:r>
              <a:rPr lang="en-US" altLang="en-US" sz="4000" b="1" dirty="0" smtClean="0">
                <a:solidFill>
                  <a:srgbClr val="333399"/>
                </a:solidFill>
                <a:latin typeface="Arial"/>
              </a:rPr>
              <a:t>Recall Measures …</a:t>
            </a:r>
            <a:endParaRPr lang="en-US" altLang="en-US" sz="4000" b="1" dirty="0">
              <a:solidFill>
                <a:srgbClr val="3333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8703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676400"/>
            <a:ext cx="8153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/>
              <a:t>It is hard to compare two classifiers using two measures. F</a:t>
            </a:r>
            <a:r>
              <a:rPr lang="en-US" altLang="en-US" sz="2800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2800" dirty="0"/>
              <a:t> score combines precision and recall into one </a:t>
            </a:r>
            <a:r>
              <a:rPr lang="en-US" altLang="en-US" sz="2800" dirty="0" smtClean="0"/>
              <a:t>measure</a:t>
            </a:r>
          </a:p>
          <a:p>
            <a:r>
              <a:rPr lang="en-US" altLang="en-US" sz="2800" dirty="0"/>
              <a:t>The F score is used to measure a test’s accuracy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8941572"/>
              </p:ext>
            </p:extLst>
          </p:nvPr>
        </p:nvGraphicFramePr>
        <p:xfrm>
          <a:off x="1752601" y="3276600"/>
          <a:ext cx="4648200" cy="1940482"/>
        </p:xfrm>
        <a:graphic>
          <a:graphicData uri="http://schemas.openxmlformats.org/presentationml/2006/ole">
            <p:oleObj spid="_x0000_s5128" name="Equation" r:id="rId3" imgW="1460160" imgH="609480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609600" y="5217082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F score reaches the best value, meaning perfect precision and recall, at a value of 1. The worst F score, which means lowest precision and lowest recall, would be a value of 0. 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8312" y="152400"/>
            <a:ext cx="8447087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lvl="0" eaLnBrk="1" hangingPunct="1"/>
            <a:r>
              <a:rPr lang="en-US" altLang="en-US" sz="4000" b="1" dirty="0">
                <a:solidFill>
                  <a:srgbClr val="333399"/>
                </a:solidFill>
                <a:latin typeface="Arial"/>
              </a:rPr>
              <a:t>F1-value (also called F1-score)</a:t>
            </a:r>
          </a:p>
        </p:txBody>
      </p:sp>
    </p:spTree>
    <p:extLst>
      <p:ext uri="{BB962C8B-B14F-4D97-AF65-F5344CB8AC3E}">
        <p14:creationId xmlns:p14="http://schemas.microsoft.com/office/powerpoint/2010/main" xmlns="" val="201200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29999" y="304800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4400" b="1" dirty="0">
                <a:solidFill>
                  <a:srgbClr val="333399"/>
                </a:solidFill>
                <a:latin typeface="Arial"/>
              </a:rPr>
              <a:t>An </a:t>
            </a:r>
            <a:r>
              <a:rPr lang="en-US" altLang="en-US" sz="4400" b="1" dirty="0" smtClean="0">
                <a:solidFill>
                  <a:srgbClr val="333399"/>
                </a:solidFill>
                <a:latin typeface="Arial"/>
              </a:rPr>
              <a:t>Example Application</a:t>
            </a:r>
            <a:endParaRPr lang="en-US" altLang="en-US" sz="4400" b="1" dirty="0">
              <a:solidFill>
                <a:srgbClr val="333399"/>
              </a:solidFill>
              <a:latin typeface="Arial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31800" y="1676400"/>
            <a:ext cx="831691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09600" marR="0" lvl="0" indent="-609600" algn="l" defTabSz="914400" rtl="0" eaLnBrk="1" fontAlgn="base" latinLnBrk="0" hangingPunct="1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 emergency room in a hospital measures 17 variables (e.g., blood pressure, age, </a:t>
            </a:r>
            <a:r>
              <a:rPr kumimoji="0" lang="en-US" alt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etc</a:t>
            </a:r>
            <a:r>
              <a:rPr kumimoji="0" lang="en-US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 of newly admitted patients. </a:t>
            </a:r>
          </a:p>
          <a:p>
            <a:pPr marL="609600" marR="0" lvl="0" indent="-609600" algn="l" defTabSz="914400" rtl="0" eaLnBrk="1" fontAlgn="base" latinLnBrk="0" hangingPunct="1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decision is needed</a:t>
            </a:r>
            <a:r>
              <a:rPr kumimoji="0" lang="en-US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whether to put a new patient in an intensive-care unit. </a:t>
            </a:r>
          </a:p>
          <a:p>
            <a:pPr marL="609600" marR="0" lvl="0" indent="-609600" algn="l" defTabSz="914400" rtl="0" eaLnBrk="1" fontAlgn="base" latinLnBrk="0" hangingPunct="1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Due to the high cost of ICU, those patients who may survive less than a month are given higher priority. </a:t>
            </a:r>
          </a:p>
          <a:p>
            <a:pPr marL="609600" marR="0" lvl="0" indent="-609600" algn="l" defTabSz="914400" rtl="0" eaLnBrk="1" fontAlgn="base" latinLnBrk="0" hangingPunct="1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Problem</a:t>
            </a:r>
            <a:r>
              <a:rPr kumimoji="0" lang="en-US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to predict </a:t>
            </a:r>
            <a:r>
              <a:rPr kumimoji="0" lang="en-US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high-risk patients</a:t>
            </a:r>
            <a:r>
              <a:rPr kumimoji="0" lang="en-US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and discriminate them from </a:t>
            </a:r>
            <a:r>
              <a:rPr kumimoji="0" lang="en-US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low-risk patients</a:t>
            </a:r>
            <a:r>
              <a:rPr kumimoji="0" lang="en-US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382269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It is commonly called the </a:t>
            </a:r>
            <a:r>
              <a:rPr lang="en-US" altLang="en-US" dirty="0" smtClean="0">
                <a:solidFill>
                  <a:srgbClr val="FF0000"/>
                </a:solidFill>
              </a:rPr>
              <a:t>ROC curve.</a:t>
            </a:r>
          </a:p>
          <a:p>
            <a:pPr eaLnBrk="1" hangingPunct="1"/>
            <a:r>
              <a:rPr lang="en-US" altLang="en-US" dirty="0" smtClean="0"/>
              <a:t>It is a plot of the </a:t>
            </a:r>
            <a:r>
              <a:rPr lang="en-US" altLang="en-US" dirty="0" smtClean="0">
                <a:solidFill>
                  <a:srgbClr val="3333CC"/>
                </a:solidFill>
              </a:rPr>
              <a:t>true positive rate (TPR) </a:t>
            </a:r>
            <a:r>
              <a:rPr lang="en-US" altLang="en-US" dirty="0" smtClean="0"/>
              <a:t>against the </a:t>
            </a:r>
            <a:r>
              <a:rPr lang="en-US" altLang="en-US" dirty="0" smtClean="0">
                <a:solidFill>
                  <a:srgbClr val="3333CC"/>
                </a:solidFill>
              </a:rPr>
              <a:t>false positive rate (FPR).</a:t>
            </a:r>
          </a:p>
          <a:p>
            <a:pPr eaLnBrk="1" hangingPunct="1"/>
            <a:r>
              <a:rPr lang="en-US" altLang="en-US" dirty="0" smtClean="0">
                <a:solidFill>
                  <a:srgbClr val="3333CC"/>
                </a:solidFill>
              </a:rPr>
              <a:t>True positive rate:</a:t>
            </a:r>
          </a:p>
          <a:p>
            <a:pPr eaLnBrk="1" hangingPunct="1"/>
            <a:endParaRPr lang="en-US" altLang="en-US" dirty="0" smtClean="0">
              <a:solidFill>
                <a:srgbClr val="FF0000"/>
              </a:solidFill>
            </a:endParaRPr>
          </a:p>
          <a:p>
            <a:pPr eaLnBrk="1" hangingPunct="1"/>
            <a:endParaRPr lang="en-US" altLang="en-US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dirty="0" smtClean="0">
                <a:solidFill>
                  <a:srgbClr val="3333CC"/>
                </a:solidFill>
              </a:rPr>
              <a:t>False positive rate: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321050"/>
            <a:ext cx="25273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6425" y="4905375"/>
            <a:ext cx="2676525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68312" y="152400"/>
            <a:ext cx="8447087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lvl="0" eaLnBrk="1" hangingPunct="1"/>
            <a:r>
              <a:rPr lang="en-US" altLang="en-US" sz="2800" b="1" dirty="0">
                <a:solidFill>
                  <a:srgbClr val="333399"/>
                </a:solidFill>
                <a:latin typeface="Arial"/>
              </a:rPr>
              <a:t>Receive Operating Characteristics (ROC) curve</a:t>
            </a:r>
          </a:p>
        </p:txBody>
      </p:sp>
    </p:spTree>
    <p:extLst>
      <p:ext uri="{BB962C8B-B14F-4D97-AF65-F5344CB8AC3E}">
        <p14:creationId xmlns:p14="http://schemas.microsoft.com/office/powerpoint/2010/main" xmlns="" val="717770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9059"/>
          <a:stretch/>
        </p:blipFill>
        <p:spPr bwMode="auto">
          <a:xfrm>
            <a:off x="281767" y="1905000"/>
            <a:ext cx="8516938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43000" y="60960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ROC </a:t>
            </a:r>
            <a:r>
              <a:rPr lang="en-US" sz="2400" dirty="0" err="1"/>
              <a:t>cuvers</a:t>
            </a:r>
            <a:r>
              <a:rPr lang="en-US" sz="2400" dirty="0"/>
              <a:t> for two classifiers (C1 and C2) on the same data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2" y="152400"/>
            <a:ext cx="8447087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lvl="0" eaLnBrk="1" hangingPunct="1"/>
            <a:r>
              <a:rPr lang="en-US" altLang="en-US" sz="4400" b="1" dirty="0">
                <a:solidFill>
                  <a:srgbClr val="333399"/>
                </a:solidFill>
                <a:latin typeface="Arial"/>
              </a:rPr>
              <a:t>Example ROC curves</a:t>
            </a:r>
          </a:p>
        </p:txBody>
      </p:sp>
    </p:spTree>
    <p:extLst>
      <p:ext uri="{BB962C8B-B14F-4D97-AF65-F5344CB8AC3E}">
        <p14:creationId xmlns:p14="http://schemas.microsoft.com/office/powerpoint/2010/main" xmlns="" val="1588196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mtClean="0"/>
              <a:t>In statistics, there are two other evaluation measures:</a:t>
            </a:r>
          </a:p>
          <a:p>
            <a:pPr lvl="1" eaLnBrk="1" hangingPunct="1"/>
            <a:r>
              <a:rPr lang="en-US" altLang="en-US" smtClean="0">
                <a:solidFill>
                  <a:srgbClr val="3333CC"/>
                </a:solidFill>
              </a:rPr>
              <a:t>Sensitivity</a:t>
            </a:r>
            <a:r>
              <a:rPr lang="en-US" altLang="en-US" smtClean="0"/>
              <a:t>: Same as TPR</a:t>
            </a:r>
          </a:p>
          <a:p>
            <a:pPr lvl="1" eaLnBrk="1" hangingPunct="1"/>
            <a:r>
              <a:rPr lang="en-US" altLang="en-US" smtClean="0">
                <a:solidFill>
                  <a:srgbClr val="3333CC"/>
                </a:solidFill>
              </a:rPr>
              <a:t>Specificity</a:t>
            </a:r>
            <a:r>
              <a:rPr lang="en-US" altLang="en-US" smtClean="0"/>
              <a:t>: Also called </a:t>
            </a:r>
            <a:r>
              <a:rPr lang="en-US" altLang="en-US" smtClean="0">
                <a:solidFill>
                  <a:srgbClr val="3333CC"/>
                </a:solidFill>
              </a:rPr>
              <a:t>True Negative Rate </a:t>
            </a:r>
            <a:r>
              <a:rPr lang="en-US" altLang="en-US" smtClean="0"/>
              <a:t>(TNR)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Then we have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3938" y="3608388"/>
            <a:ext cx="2695575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3938" y="5265738"/>
            <a:ext cx="3605212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8312" y="152400"/>
            <a:ext cx="8447087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lvl="0" eaLnBrk="1" hangingPunct="1"/>
            <a:r>
              <a:rPr lang="en-US" altLang="en-US" sz="4400" b="1" dirty="0">
                <a:solidFill>
                  <a:srgbClr val="333399"/>
                </a:solidFill>
                <a:latin typeface="Arial"/>
              </a:rPr>
              <a:t>Area Under the Curve (AUC)</a:t>
            </a:r>
          </a:p>
        </p:txBody>
      </p:sp>
    </p:spTree>
    <p:extLst>
      <p:ext uri="{BB962C8B-B14F-4D97-AF65-F5344CB8AC3E}">
        <p14:creationId xmlns:p14="http://schemas.microsoft.com/office/powerpoint/2010/main" xmlns="" val="2233627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Which classifier is better, C</a:t>
            </a:r>
            <a:r>
              <a:rPr lang="en-US" baseline="-25000" dirty="0" smtClean="0"/>
              <a:t>1</a:t>
            </a:r>
            <a:r>
              <a:rPr lang="en-US" dirty="0" smtClean="0"/>
              <a:t> or C</a:t>
            </a:r>
            <a:r>
              <a:rPr lang="en-US" baseline="-25000" dirty="0" smtClean="0"/>
              <a:t>2</a:t>
            </a:r>
            <a:r>
              <a:rPr lang="en-US" dirty="0" smtClean="0"/>
              <a:t>? </a:t>
            </a:r>
          </a:p>
          <a:p>
            <a:pPr lvl="1" eaLnBrk="1" hangingPunct="1">
              <a:defRPr/>
            </a:pPr>
            <a:r>
              <a:rPr lang="en-US" dirty="0" smtClean="0"/>
              <a:t>It depends on which region you talk about.</a:t>
            </a:r>
          </a:p>
          <a:p>
            <a:pPr eaLnBrk="1" hangingPunct="1">
              <a:defRPr/>
            </a:pPr>
            <a:r>
              <a:rPr lang="en-US" dirty="0" smtClean="0"/>
              <a:t>Can we have one measure?</a:t>
            </a:r>
          </a:p>
          <a:p>
            <a:pPr lvl="1" eaLnBrk="1" hangingPunct="1">
              <a:defRPr/>
            </a:pPr>
            <a:r>
              <a:rPr lang="en-US" dirty="0" smtClean="0"/>
              <a:t>Yes, we compute the area under the curve (AUC)</a:t>
            </a:r>
          </a:p>
          <a:p>
            <a:pPr eaLnBrk="1" hangingPunct="1">
              <a:defRPr/>
            </a:pPr>
            <a:r>
              <a:rPr lang="en-US" dirty="0" smtClean="0"/>
              <a:t>If AUC for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 is greater than that of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j</a:t>
            </a:r>
            <a:r>
              <a:rPr lang="en-US" dirty="0" smtClean="0"/>
              <a:t>, it is said that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 is better than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j</a:t>
            </a:r>
            <a:r>
              <a:rPr lang="en-US" dirty="0" smtClean="0"/>
              <a:t>. 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If a classifier is perfect, its AUC value is 1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If a classifier makes all random guesses, its AUC value is 0.5.</a:t>
            </a:r>
            <a:endParaRPr lang="en-US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8312" y="152400"/>
            <a:ext cx="8447087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lvl="0" eaLnBrk="1" hangingPunct="1"/>
            <a:r>
              <a:rPr lang="en-US" altLang="en-US" sz="4400" b="1" dirty="0">
                <a:solidFill>
                  <a:srgbClr val="333399"/>
                </a:solidFill>
                <a:latin typeface="Arial"/>
              </a:rPr>
              <a:t>Sensitivity and Specificity</a:t>
            </a:r>
          </a:p>
        </p:txBody>
      </p:sp>
    </p:spTree>
    <p:extLst>
      <p:ext uri="{BB962C8B-B14F-4D97-AF65-F5344CB8AC3E}">
        <p14:creationId xmlns:p14="http://schemas.microsoft.com/office/powerpoint/2010/main" xmlns="" val="2519072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" y="1905002"/>
            <a:ext cx="9052560" cy="3923306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8312" y="152400"/>
            <a:ext cx="8447087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lvl="0" eaLnBrk="1" hangingPunct="1"/>
            <a:r>
              <a:rPr lang="en-US" altLang="en-US" sz="4400" b="1" dirty="0" smtClean="0">
                <a:solidFill>
                  <a:srgbClr val="333399"/>
                </a:solidFill>
                <a:latin typeface="Arial"/>
              </a:rPr>
              <a:t>Summary</a:t>
            </a:r>
            <a:endParaRPr lang="en-US" altLang="en-US" sz="4400" b="1" dirty="0">
              <a:solidFill>
                <a:srgbClr val="3333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7721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Sample\Thank you\p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752600"/>
            <a:ext cx="4932506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1524000" y="4953000"/>
            <a:ext cx="63579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Script MT Bold" pitchFamily="66" charset="0"/>
              </a:rPr>
              <a:t>Any </a:t>
            </a:r>
            <a:r>
              <a:rPr lang="en-US" sz="4800" b="1" dirty="0" smtClean="0">
                <a:solidFill>
                  <a:srgbClr val="002060"/>
                </a:solidFill>
                <a:latin typeface="Script MT Bold" pitchFamily="66" charset="0"/>
              </a:rPr>
              <a:t>Questions ?</a:t>
            </a:r>
            <a:endParaRPr lang="en-US" sz="4800" b="1" dirty="0">
              <a:solidFill>
                <a:srgbClr val="002060"/>
              </a:solidFill>
              <a:latin typeface="Script MT Bold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7345" y="152400"/>
            <a:ext cx="8229600" cy="113982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>
                <a:solidFill>
                  <a:srgbClr val="333399"/>
                </a:solidFill>
                <a:latin typeface="Arial"/>
              </a:rPr>
              <a:t>Another </a:t>
            </a:r>
            <a:r>
              <a:rPr lang="en-US" altLang="en-US" b="1" dirty="0" smtClean="0">
                <a:solidFill>
                  <a:srgbClr val="333399"/>
                </a:solidFill>
                <a:latin typeface="Arial"/>
              </a:rPr>
              <a:t>Application</a:t>
            </a:r>
            <a:endParaRPr lang="en-US" altLang="en-US" b="1" dirty="0">
              <a:solidFill>
                <a:srgbClr val="333399"/>
              </a:solidFill>
              <a:latin typeface="Arial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18014" y="1600200"/>
            <a:ext cx="8193087" cy="4752975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CN" sz="2600" dirty="0" smtClean="0">
                <a:ea typeface="SimSun" panose="02010600030101010101" pitchFamily="2" charset="-122"/>
              </a:rPr>
              <a:t>A credit card company receives thousands of applications for new cards. Each application contains information about an applicant, </a:t>
            </a:r>
          </a:p>
          <a:p>
            <a:pPr marL="971550" lvl="1" indent="-514350"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altLang="zh-CN" dirty="0" smtClean="0">
                <a:ea typeface="SimSun" panose="02010600030101010101" pitchFamily="2" charset="-122"/>
              </a:rPr>
              <a:t>age </a:t>
            </a:r>
          </a:p>
          <a:p>
            <a:pPr marL="971550" lvl="1" indent="-514350"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altLang="zh-CN" dirty="0" smtClean="0">
                <a:ea typeface="SimSun" panose="02010600030101010101" pitchFamily="2" charset="-122"/>
              </a:rPr>
              <a:t>Marital status</a:t>
            </a:r>
          </a:p>
          <a:p>
            <a:pPr marL="971550" lvl="1" indent="-514350"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altLang="zh-CN" dirty="0" smtClean="0">
                <a:ea typeface="SimSun" panose="02010600030101010101" pitchFamily="2" charset="-122"/>
              </a:rPr>
              <a:t>annual salary</a:t>
            </a:r>
          </a:p>
          <a:p>
            <a:pPr marL="971550" lvl="1" indent="-514350"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altLang="zh-CN" dirty="0" smtClean="0">
                <a:ea typeface="SimSun" panose="02010600030101010101" pitchFamily="2" charset="-122"/>
              </a:rPr>
              <a:t>outstanding debts</a:t>
            </a:r>
          </a:p>
          <a:p>
            <a:pPr marL="971550" lvl="1" indent="-514350"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altLang="zh-CN" dirty="0" smtClean="0">
                <a:ea typeface="SimSun" panose="02010600030101010101" pitchFamily="2" charset="-122"/>
              </a:rPr>
              <a:t>credit rating</a:t>
            </a:r>
          </a:p>
          <a:p>
            <a:pPr marL="971550" lvl="1" indent="-514350"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altLang="zh-CN" dirty="0" smtClean="0">
                <a:ea typeface="SimSun" panose="02010600030101010101" pitchFamily="2" charset="-122"/>
              </a:rPr>
              <a:t>etc. </a:t>
            </a:r>
          </a:p>
          <a:p>
            <a:pPr>
              <a:spcBef>
                <a:spcPts val="0"/>
              </a:spcBef>
            </a:pPr>
            <a:r>
              <a:rPr lang="en-US" altLang="zh-CN" sz="2600" dirty="0" smtClean="0">
                <a:solidFill>
                  <a:srgbClr val="FF0000"/>
                </a:solidFill>
                <a:ea typeface="SimSun" panose="02010600030101010101" pitchFamily="2" charset="-122"/>
              </a:rPr>
              <a:t>Problem</a:t>
            </a:r>
            <a:r>
              <a:rPr lang="en-US" altLang="zh-CN" sz="2600" dirty="0" smtClean="0">
                <a:ea typeface="SimSun" panose="02010600030101010101" pitchFamily="2" charset="-122"/>
              </a:rPr>
              <a:t>: to decide whether an application should approved, or to classify applications into two categories, </a:t>
            </a:r>
            <a:r>
              <a:rPr lang="en-US" altLang="zh-CN" sz="2600" dirty="0" smtClean="0">
                <a:solidFill>
                  <a:srgbClr val="3333CC"/>
                </a:solidFill>
                <a:ea typeface="SimSun" panose="02010600030101010101" pitchFamily="2" charset="-122"/>
              </a:rPr>
              <a:t>approved</a:t>
            </a:r>
            <a:r>
              <a:rPr lang="en-US" altLang="zh-CN" sz="2600" dirty="0" smtClean="0">
                <a:ea typeface="SimSun" panose="02010600030101010101" pitchFamily="2" charset="-122"/>
              </a:rPr>
              <a:t> and </a:t>
            </a:r>
            <a:r>
              <a:rPr lang="en-US" altLang="zh-CN" sz="2600" dirty="0" smtClean="0">
                <a:solidFill>
                  <a:srgbClr val="3333CC"/>
                </a:solidFill>
                <a:ea typeface="SimSun" panose="02010600030101010101" pitchFamily="2" charset="-122"/>
              </a:rPr>
              <a:t>not approved</a:t>
            </a:r>
            <a:r>
              <a:rPr lang="en-US" altLang="zh-CN" sz="2600" dirty="0" smtClean="0">
                <a:ea typeface="SimSun" panose="02010600030101010101" pitchFamily="2" charset="-122"/>
              </a:rPr>
              <a:t>. </a:t>
            </a:r>
            <a:endParaRPr lang="en-US" altLang="en-US" sz="2600" dirty="0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3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33399"/>
                </a:solidFill>
                <a:latin typeface="Arial"/>
              </a:rPr>
              <a:t>Overview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22300" y="1539875"/>
            <a:ext cx="8064500" cy="486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Like human learning from past experiences.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computer does not have “experiences”.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computer system learns from data, </a:t>
            </a:r>
            <a:r>
              <a:rPr kumimoji="0" lang="en-US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which represent some “past experiences” of an application domain.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Our focus:</a:t>
            </a:r>
            <a:r>
              <a:rPr kumimoji="0" lang="en-US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learn </a:t>
            </a:r>
            <a:r>
              <a:rPr kumimoji="0" lang="en-US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target function</a:t>
            </a:r>
            <a:r>
              <a:rPr kumimoji="0" lang="en-US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that can be used to predict the values of a discrete class attribute, e.g., </a:t>
            </a:r>
            <a:r>
              <a:rPr kumimoji="0" lang="en-US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approve </a:t>
            </a:r>
            <a:r>
              <a:rPr kumimoji="0" lang="en-US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</a:t>
            </a:r>
            <a:r>
              <a:rPr kumimoji="0" lang="en-US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not-approved</a:t>
            </a:r>
            <a:r>
              <a:rPr kumimoji="0" lang="en-US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and </a:t>
            </a:r>
            <a:r>
              <a:rPr kumimoji="0" lang="en-US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high-risk </a:t>
            </a:r>
            <a:r>
              <a:rPr kumimoji="0" lang="en-US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</a:t>
            </a:r>
            <a:r>
              <a:rPr kumimoji="0" lang="en-US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low risk</a:t>
            </a:r>
            <a:r>
              <a:rPr kumimoji="0" lang="en-US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task is commonly called: </a:t>
            </a:r>
            <a:r>
              <a:rPr kumimoji="0" lang="en-US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Supervised learning</a:t>
            </a:r>
            <a:r>
              <a:rPr kumimoji="0" lang="en-US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classification</a:t>
            </a:r>
            <a:r>
              <a:rPr kumimoji="0" lang="en-US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or </a:t>
            </a:r>
            <a:r>
              <a:rPr kumimoji="0" lang="en-US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inductive learning.</a:t>
            </a:r>
            <a:r>
              <a:rPr kumimoji="0" lang="en-US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25513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00681" y="1676400"/>
            <a:ext cx="82296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GB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Data:</a:t>
            </a:r>
            <a:r>
              <a:rPr kumimoji="0" lang="en-GB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 set of data records (also called examples, instances or cases) described by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GB" altLang="en-US" sz="2600" b="0" i="1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</a:rPr>
              <a:t>k</a:t>
            </a:r>
            <a:r>
              <a:rPr kumimoji="0" lang="en-GB" altLang="en-US" sz="26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</a:rPr>
              <a:t> attributes</a:t>
            </a:r>
            <a:r>
              <a:rPr kumimoji="0" lang="en-GB" altLang="en-US" sz="2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: </a:t>
            </a:r>
            <a:r>
              <a:rPr kumimoji="0" lang="en-GB" altLang="en-US" sz="26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GB" altLang="en-US" sz="26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GB" altLang="en-US" sz="2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 </a:t>
            </a:r>
            <a:r>
              <a:rPr kumimoji="0" lang="en-GB" altLang="en-US" sz="26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GB" altLang="en-US" sz="26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GB" altLang="en-US" sz="2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 … </a:t>
            </a:r>
            <a:r>
              <a:rPr kumimoji="0" lang="en-GB" altLang="en-US" sz="26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GB" altLang="en-US" sz="2600" b="0" i="1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k</a:t>
            </a:r>
            <a:r>
              <a:rPr kumimoji="0" lang="en-GB" altLang="en-US" sz="2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GB" altLang="en-US" sz="26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</a:rPr>
              <a:t>a class</a:t>
            </a:r>
            <a:r>
              <a:rPr kumimoji="0" lang="en-GB" altLang="en-US" sz="2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: Each example is labelled with a pre-defined class.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GB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Goal:</a:t>
            </a:r>
            <a:r>
              <a:rPr kumimoji="0" lang="en-GB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To learn a </a:t>
            </a:r>
            <a:r>
              <a:rPr kumimoji="0" lang="en-GB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classification model</a:t>
            </a:r>
            <a:r>
              <a:rPr kumimoji="0" lang="en-GB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from the data that can be used to predict the classes of new (future, or test) cases/instances.</a:t>
            </a:r>
            <a:endParaRPr kumimoji="0" lang="en-GB" altLang="en-US" sz="3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99"/>
                </a:solidFill>
                <a:latin typeface="Arial"/>
              </a:rPr>
              <a:t>Overview …</a:t>
            </a:r>
            <a:endParaRPr lang="en-US" b="1" dirty="0">
              <a:solidFill>
                <a:srgbClr val="3333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15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225425"/>
            <a:ext cx="8212137" cy="871538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 dirty="0">
                <a:solidFill>
                  <a:srgbClr val="333399"/>
                </a:solidFill>
                <a:latin typeface="Arial"/>
              </a:rPr>
              <a:t>An example: data (loan application)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705600" y="944563"/>
            <a:ext cx="21510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800" b="1" dirty="0">
                <a:solidFill>
                  <a:srgbClr val="C00000"/>
                </a:solidFill>
              </a:rPr>
              <a:t>Approved or not</a:t>
            </a:r>
          </a:p>
        </p:txBody>
      </p:sp>
      <p:pic>
        <p:nvPicPr>
          <p:cNvPr id="6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58775" y="1341438"/>
            <a:ext cx="8229600" cy="4789487"/>
          </a:xfrm>
        </p:spPr>
      </p:pic>
    </p:spTree>
    <p:extLst>
      <p:ext uri="{BB962C8B-B14F-4D97-AF65-F5344CB8AC3E}">
        <p14:creationId xmlns:p14="http://schemas.microsoft.com/office/powerpoint/2010/main" xmlns="" val="115370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96118" y="228600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4400" b="1" dirty="0">
                <a:solidFill>
                  <a:srgbClr val="333399"/>
                </a:solidFill>
                <a:latin typeface="Arial"/>
              </a:rPr>
              <a:t>An example: the learning task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23887" y="1758950"/>
            <a:ext cx="8183563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6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Learn a classification model</a:t>
            </a:r>
            <a:r>
              <a:rPr kumimoji="0" lang="en-US" altLang="en-US" sz="2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from the data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Use the model to classify future loan applications into 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</a:rPr>
              <a:t>Yes (approved) and 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</a:rPr>
              <a:t>No (not approved)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What is the class for following case/instance?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6437" y="4891088"/>
            <a:ext cx="8208963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0382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52400" y="76200"/>
            <a:ext cx="8686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lvl="0" eaLnBrk="1" hangingPunct="1"/>
            <a:r>
              <a:rPr lang="en-US" sz="3600" b="1" dirty="0">
                <a:solidFill>
                  <a:srgbClr val="333399"/>
                </a:solidFill>
                <a:latin typeface="Arial"/>
              </a:rPr>
              <a:t>Overview </a:t>
            </a:r>
            <a:r>
              <a:rPr lang="en-US" sz="3600" b="1" dirty="0" smtClean="0">
                <a:solidFill>
                  <a:srgbClr val="333399"/>
                </a:solidFill>
                <a:latin typeface="Arial"/>
              </a:rPr>
              <a:t>…</a:t>
            </a:r>
          </a:p>
          <a:p>
            <a:pPr lvl="0" eaLnBrk="1" hangingPunct="1"/>
            <a:r>
              <a:rPr lang="en-US" altLang="en-US" sz="2800" b="1" dirty="0" smtClean="0">
                <a:solidFill>
                  <a:srgbClr val="0070C0"/>
                </a:solidFill>
                <a:latin typeface="Arial"/>
              </a:rPr>
              <a:t>Supervised </a:t>
            </a:r>
            <a:r>
              <a:rPr lang="en-US" altLang="en-US" sz="2800" b="1" dirty="0">
                <a:solidFill>
                  <a:srgbClr val="0070C0"/>
                </a:solidFill>
                <a:latin typeface="Arial"/>
              </a:rPr>
              <a:t>vs. </a:t>
            </a:r>
            <a:r>
              <a:rPr lang="en-US" altLang="en-US" sz="2800" b="1" dirty="0" smtClean="0">
                <a:solidFill>
                  <a:srgbClr val="0070C0"/>
                </a:solidFill>
                <a:latin typeface="Arial"/>
              </a:rPr>
              <a:t>Unsupervised </a:t>
            </a:r>
            <a:r>
              <a:rPr lang="en-US" altLang="en-US" sz="2800" b="1" dirty="0">
                <a:solidFill>
                  <a:srgbClr val="0070C0"/>
                </a:solidFill>
                <a:latin typeface="Arial"/>
              </a:rPr>
              <a:t>Learning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1573213"/>
            <a:ext cx="82296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F83F2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Supervised learning: </a:t>
            </a:r>
            <a:r>
              <a:rPr kumimoji="0" lang="en-US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classification is seen as supervised learning from examples.</a:t>
            </a:r>
            <a:r>
              <a:rPr kumimoji="0" lang="en-US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F83F2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en-US" altLang="en-US" sz="3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69925" marR="0" lvl="1" indent="-325438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6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</a:rPr>
              <a:t>Supervision</a:t>
            </a:r>
            <a:r>
              <a:rPr kumimoji="0" lang="en-US" altLang="en-US" sz="2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: The data (observations, measurements, etc.) are labeled with pre-defined classes. It is like that a “teacher” gives the classes (</a:t>
            </a:r>
            <a:r>
              <a:rPr kumimoji="0" lang="en-US" altLang="en-US" sz="2600" b="0" i="0" u="none" strike="noStrike" kern="0" cap="none" spc="0" normalizeH="0" baseline="0" noProof="0" smtClean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Arial"/>
              </a:rPr>
              <a:t>supervision</a:t>
            </a:r>
            <a:r>
              <a:rPr kumimoji="0" lang="en-US" altLang="en-US" sz="2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). </a:t>
            </a:r>
          </a:p>
          <a:p>
            <a:pPr marL="669925" marR="0" lvl="1" indent="-325438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Test data are classified into these classes too.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F83F2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Unsupervised learning</a:t>
            </a:r>
            <a:r>
              <a:rPr kumimoji="0" lang="en-US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(clustering)</a:t>
            </a:r>
          </a:p>
          <a:p>
            <a:pPr marL="669925" marR="0" lvl="1" indent="-325438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6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</a:rPr>
              <a:t>Class labels of the data are unknown</a:t>
            </a:r>
          </a:p>
          <a:p>
            <a:pPr marL="669925" marR="0" lvl="1" indent="-325438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Given a set of data, the task is to establish the existence of classes or clusters in the data</a:t>
            </a:r>
          </a:p>
        </p:txBody>
      </p:sp>
    </p:spTree>
    <p:extLst>
      <p:ext uri="{BB962C8B-B14F-4D97-AF65-F5344CB8AC3E}">
        <p14:creationId xmlns:p14="http://schemas.microsoft.com/office/powerpoint/2010/main" xmlns="" val="229913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92125" y="10886"/>
            <a:ext cx="8399463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sz="4400" b="1" dirty="0">
                <a:solidFill>
                  <a:srgbClr val="333399"/>
                </a:solidFill>
                <a:latin typeface="Arial"/>
              </a:rPr>
              <a:t>Overview 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800" b="1" dirty="0">
                <a:solidFill>
                  <a:srgbClr val="0070C0"/>
                </a:solidFill>
                <a:latin typeface="Arial"/>
              </a:rPr>
              <a:t>Supervised learning process: two steps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9138" y="4384675"/>
            <a:ext cx="774065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03238" y="1468438"/>
            <a:ext cx="8388350" cy="196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</a:rPr>
              <a:t>Learning (training)</a:t>
            </a:r>
            <a:r>
              <a:rPr kumimoji="0" lang="en-US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: Learn a model using the </a:t>
            </a:r>
            <a:r>
              <a:rPr kumimoji="0" lang="en-US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</a:rPr>
              <a:t>training data</a:t>
            </a: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</a:rPr>
              <a:t>Testing: </a:t>
            </a:r>
            <a:r>
              <a:rPr kumimoji="0" lang="en-US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Test the model using</a:t>
            </a:r>
            <a:r>
              <a:rPr kumimoji="0" lang="en-US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Arial" panose="020B0604020202020204" pitchFamily="34" charset="0"/>
              </a:rPr>
              <a:t>unseen</a:t>
            </a:r>
            <a:r>
              <a:rPr kumimoji="0" lang="en-US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</a:rPr>
              <a:t> test data</a:t>
            </a:r>
            <a:r>
              <a:rPr kumimoji="0" lang="en-US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to assess the model accuracy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234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endParaRPr kumimoji="0" lang="en-US" altLang="en-US" sz="3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aphicFrame>
        <p:nvGraphicFramePr>
          <p:cNvPr id="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17699028"/>
              </p:ext>
            </p:extLst>
          </p:nvPr>
        </p:nvGraphicFramePr>
        <p:xfrm>
          <a:off x="960438" y="3332163"/>
          <a:ext cx="6602412" cy="1019175"/>
        </p:xfrm>
        <a:graphic>
          <a:graphicData uri="http://schemas.openxmlformats.org/presentationml/2006/ole">
            <p:oleObj spid="_x0000_s2071" name="Equation" r:id="rId4" imgW="2552400" imgH="3934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0457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6076</TotalTime>
  <Words>1335</Words>
  <Application>Microsoft Office PowerPoint</Application>
  <PresentationFormat>On-screen Show (4:3)</PresentationFormat>
  <Paragraphs>145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Median</vt:lpstr>
      <vt:lpstr>Microsoft Equation 3.0</vt:lpstr>
      <vt:lpstr>Equation</vt:lpstr>
      <vt:lpstr>MCSE0007: Machine Learning</vt:lpstr>
      <vt:lpstr>Slide 2</vt:lpstr>
      <vt:lpstr>Slide 3</vt:lpstr>
      <vt:lpstr>Overview</vt:lpstr>
      <vt:lpstr>Overview …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</dc:title>
  <dc:creator>TANUJ</dc:creator>
  <cp:lastModifiedBy>DELL</cp:lastModifiedBy>
  <cp:revision>331</cp:revision>
  <dcterms:created xsi:type="dcterms:W3CDTF">2011-06-11T07:20:39Z</dcterms:created>
  <dcterms:modified xsi:type="dcterms:W3CDTF">2023-01-17T20:26:20Z</dcterms:modified>
</cp:coreProperties>
</file>