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58" r:id="rId2"/>
    <p:sldId id="460" r:id="rId3"/>
    <p:sldId id="461" r:id="rId4"/>
    <p:sldId id="462" r:id="rId5"/>
    <p:sldId id="463" r:id="rId6"/>
    <p:sldId id="464" r:id="rId7"/>
    <p:sldId id="465" r:id="rId8"/>
    <p:sldId id="466" r:id="rId9"/>
    <p:sldId id="470" r:id="rId10"/>
    <p:sldId id="469" r:id="rId11"/>
    <p:sldId id="41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837E5-306A-4E0E-BAE3-D65531FD4274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27476-2EC5-4D4C-8398-F09DE4C183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9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E261A-AE24-4F6B-AE87-9E235EF204BE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Segmentation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928670"/>
            <a:ext cx="5043494" cy="564360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tabLst>
                <a:tab pos="1831975" algn="l"/>
              </a:tabLst>
            </a:pPr>
            <a:r>
              <a:rPr lang="en-US" altLang="en-US" sz="2000" dirty="0" smtClean="0"/>
              <a:t>Memory-management scheme that supports user view of memory </a:t>
            </a:r>
          </a:p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sz="2000" dirty="0" smtClean="0"/>
              <a:t>A program is a collection of segments</a:t>
            </a:r>
          </a:p>
          <a:p>
            <a:pPr lvl="1">
              <a:lnSpc>
                <a:spcPct val="90000"/>
              </a:lnSpc>
              <a:tabLst>
                <a:tab pos="1831975" algn="l"/>
              </a:tabLst>
            </a:pPr>
            <a:r>
              <a:rPr lang="en-US" altLang="en-US" sz="2000" dirty="0" smtClean="0"/>
              <a:t>A segment is a logical unit such as:</a:t>
            </a:r>
          </a:p>
          <a:p>
            <a:pPr marL="803275" indent="-179388">
              <a:lnSpc>
                <a:spcPct val="90000"/>
              </a:lnSpc>
            </a:pPr>
            <a:r>
              <a:rPr lang="en-US" altLang="en-US" sz="2000" dirty="0" smtClean="0"/>
              <a:t>main program</a:t>
            </a:r>
          </a:p>
          <a:p>
            <a:pPr marL="803275" indent="-179388">
              <a:lnSpc>
                <a:spcPct val="90000"/>
              </a:lnSpc>
            </a:pPr>
            <a:r>
              <a:rPr lang="en-US" altLang="en-US" sz="2000" dirty="0" smtClean="0"/>
              <a:t>procedure </a:t>
            </a:r>
          </a:p>
          <a:p>
            <a:pPr marL="803275" indent="-179388">
              <a:lnSpc>
                <a:spcPct val="90000"/>
              </a:lnSpc>
            </a:pPr>
            <a:r>
              <a:rPr lang="en-US" altLang="en-US" sz="2000" dirty="0" smtClean="0"/>
              <a:t>function</a:t>
            </a:r>
          </a:p>
          <a:p>
            <a:pPr marL="803275" indent="-179388">
              <a:lnSpc>
                <a:spcPct val="90000"/>
              </a:lnSpc>
            </a:pPr>
            <a:r>
              <a:rPr lang="en-US" altLang="en-US" sz="2000" dirty="0" smtClean="0"/>
              <a:t>method</a:t>
            </a:r>
          </a:p>
          <a:p>
            <a:pPr marL="803275" indent="-179388">
              <a:lnSpc>
                <a:spcPct val="90000"/>
              </a:lnSpc>
            </a:pPr>
            <a:r>
              <a:rPr lang="en-US" altLang="en-US" sz="2000" dirty="0" smtClean="0"/>
              <a:t>object</a:t>
            </a:r>
          </a:p>
          <a:p>
            <a:pPr marL="803275" indent="-179388">
              <a:lnSpc>
                <a:spcPct val="90000"/>
              </a:lnSpc>
            </a:pPr>
            <a:r>
              <a:rPr lang="en-US" altLang="en-US" sz="2000" dirty="0" smtClean="0"/>
              <a:t>local variables, global variables</a:t>
            </a:r>
          </a:p>
          <a:p>
            <a:pPr marL="803275" indent="-179388">
              <a:lnSpc>
                <a:spcPct val="90000"/>
              </a:lnSpc>
            </a:pPr>
            <a:r>
              <a:rPr lang="en-US" altLang="en-US" sz="2000" dirty="0" smtClean="0"/>
              <a:t>common block</a:t>
            </a:r>
          </a:p>
          <a:p>
            <a:pPr marL="803275" indent="-179388">
              <a:lnSpc>
                <a:spcPct val="90000"/>
              </a:lnSpc>
            </a:pPr>
            <a:r>
              <a:rPr lang="en-US" altLang="en-US" sz="2000" dirty="0" smtClean="0"/>
              <a:t>stack</a:t>
            </a:r>
          </a:p>
          <a:p>
            <a:pPr marL="803275" indent="-179388">
              <a:lnSpc>
                <a:spcPct val="90000"/>
              </a:lnSpc>
            </a:pPr>
            <a:r>
              <a:rPr lang="en-US" altLang="en-US" sz="2000" dirty="0" smtClean="0"/>
              <a:t>symbol table</a:t>
            </a:r>
          </a:p>
          <a:p>
            <a:pPr marL="803275" indent="-179388">
              <a:lnSpc>
                <a:spcPct val="90000"/>
              </a:lnSpc>
            </a:pPr>
            <a:r>
              <a:rPr lang="en-US" altLang="en-US" sz="2000" dirty="0" smtClean="0"/>
              <a:t>arrays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056" y="1434881"/>
            <a:ext cx="36957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mtClean="0"/>
              <a:t>Operating System Concepts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539750" y="320675"/>
            <a:ext cx="8050213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/>
              <a:t>A Computer provides each process with 65536 bytes of address space divided into pages of 4096  bytes. A particular program has instruction of 32768 bytes , a data size of 16386 bytes and a stack  size of 15870 bytes. Will this program fit in the address space? If the page size were 512 bytes ,  would it fit? Remember that a page may not contain part of two different segments.</a:t>
            </a:r>
          </a:p>
        </p:txBody>
      </p:sp>
    </p:spTree>
    <p:extLst>
      <p:ext uri="{BB962C8B-B14F-4D97-AF65-F5344CB8AC3E}">
        <p14:creationId xmlns:p14="http://schemas.microsoft.com/office/powerpoint/2010/main" val="209998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/>
              <a:t>Thanks</a:t>
            </a:r>
            <a:endParaRPr lang="en-IN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8229600" cy="9397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 smtClean="0"/>
              <a:t>Logical View of Segmentation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43042" y="1357298"/>
            <a:ext cx="5410200" cy="3962400"/>
            <a:chOff x="1371600" y="1171575"/>
            <a:chExt cx="5410200" cy="3962400"/>
          </a:xfrm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1371600" y="1171575"/>
              <a:ext cx="2895600" cy="396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905000" y="1857375"/>
              <a:ext cx="9906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r>
                <a:rPr lang="en-US" altLang="en-US">
                  <a:latin typeface="Helvetica" pitchFamily="-84" charset="0"/>
                </a:rPr>
                <a:t>1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752600" y="3000375"/>
              <a:ext cx="9144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r>
                <a:rPr lang="en-US" altLang="en-US">
                  <a:latin typeface="Helvetica" pitchFamily="-84" charset="0"/>
                </a:rPr>
                <a:t>3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3200400" y="2466975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r>
                <a:rPr lang="en-US" altLang="en-US">
                  <a:latin typeface="Helvetica" pitchFamily="-84" charset="0"/>
                </a:rPr>
                <a:t>2</a:t>
              </a: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3124200" y="3457575"/>
              <a:ext cx="914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r>
                <a:rPr lang="en-US" altLang="en-US" dirty="0">
                  <a:latin typeface="Helvetica" pitchFamily="-84" charset="0"/>
                </a:rPr>
                <a:t>4</a:t>
              </a:r>
            </a:p>
          </p:txBody>
        </p:sp>
        <p:grpSp>
          <p:nvGrpSpPr>
            <p:cNvPr id="26" name="Group 24"/>
            <p:cNvGrpSpPr>
              <a:grpSpLocks/>
            </p:cNvGrpSpPr>
            <p:nvPr/>
          </p:nvGrpSpPr>
          <p:grpSpPr bwMode="auto">
            <a:xfrm>
              <a:off x="5638800" y="1171575"/>
              <a:ext cx="1143000" cy="3962400"/>
              <a:chOff x="3888" y="1056"/>
              <a:chExt cx="720" cy="2496"/>
            </a:xfrm>
          </p:grpSpPr>
          <p:grpSp>
            <p:nvGrpSpPr>
              <p:cNvPr id="27" name="Group 11"/>
              <p:cNvGrpSpPr>
                <a:grpSpLocks/>
              </p:cNvGrpSpPr>
              <p:nvPr/>
            </p:nvGrpSpPr>
            <p:grpSpPr bwMode="auto">
              <a:xfrm>
                <a:off x="3888" y="1056"/>
                <a:ext cx="720" cy="672"/>
                <a:chOff x="3888" y="1056"/>
                <a:chExt cx="720" cy="672"/>
              </a:xfrm>
            </p:grpSpPr>
            <p:sp>
              <p:nvSpPr>
                <p:cNvPr id="38" name="Rectangle 8"/>
                <p:cNvSpPr>
                  <a:spLocks noChangeArrowheads="1"/>
                </p:cNvSpPr>
                <p:nvPr/>
              </p:nvSpPr>
              <p:spPr bwMode="auto">
                <a:xfrm>
                  <a:off x="3888" y="1056"/>
                  <a:ext cx="720" cy="6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9" name="Line 9"/>
                <p:cNvSpPr>
                  <a:spLocks noChangeShapeType="1"/>
                </p:cNvSpPr>
                <p:nvPr/>
              </p:nvSpPr>
              <p:spPr bwMode="auto">
                <a:xfrm>
                  <a:off x="3888" y="13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8" name="Group 12"/>
              <p:cNvGrpSpPr>
                <a:grpSpLocks/>
              </p:cNvGrpSpPr>
              <p:nvPr/>
            </p:nvGrpSpPr>
            <p:grpSpPr bwMode="auto">
              <a:xfrm>
                <a:off x="3888" y="1728"/>
                <a:ext cx="720" cy="672"/>
                <a:chOff x="3888" y="1056"/>
                <a:chExt cx="720" cy="672"/>
              </a:xfrm>
            </p:grpSpPr>
            <p:sp>
              <p:nvSpPr>
                <p:cNvPr id="36" name="Rectangle 13"/>
                <p:cNvSpPr>
                  <a:spLocks noChangeArrowheads="1"/>
                </p:cNvSpPr>
                <p:nvPr/>
              </p:nvSpPr>
              <p:spPr bwMode="auto">
                <a:xfrm>
                  <a:off x="3888" y="1056"/>
                  <a:ext cx="720" cy="672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7" name="Line 14"/>
                <p:cNvSpPr>
                  <a:spLocks noChangeShapeType="1"/>
                </p:cNvSpPr>
                <p:nvPr/>
              </p:nvSpPr>
              <p:spPr bwMode="auto">
                <a:xfrm>
                  <a:off x="3888" y="13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29" name="Text Box 15"/>
              <p:cNvSpPr txBox="1">
                <a:spLocks noChangeArrowheads="1"/>
              </p:cNvSpPr>
              <p:nvPr/>
            </p:nvSpPr>
            <p:spPr bwMode="auto">
              <a:xfrm>
                <a:off x="4125" y="1132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>
                    <a:latin typeface="Helvetica" pitchFamily="-84" charset="0"/>
                  </a:rPr>
                  <a:t>1</a:t>
                </a:r>
              </a:p>
            </p:txBody>
          </p:sp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4127" y="1439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>
                    <a:latin typeface="Helvetica" pitchFamily="-84" charset="0"/>
                  </a:rPr>
                  <a:t>4</a:t>
                </a:r>
              </a:p>
            </p:txBody>
          </p:sp>
          <p:sp>
            <p:nvSpPr>
              <p:cNvPr id="31" name="Rectangle 17"/>
              <p:cNvSpPr>
                <a:spLocks noChangeArrowheads="1"/>
              </p:cNvSpPr>
              <p:nvPr/>
            </p:nvSpPr>
            <p:spPr bwMode="auto">
              <a:xfrm>
                <a:off x="3888" y="2400"/>
                <a:ext cx="720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2" name="Rectangle 18"/>
              <p:cNvSpPr>
                <a:spLocks noChangeArrowheads="1"/>
              </p:cNvSpPr>
              <p:nvPr/>
            </p:nvSpPr>
            <p:spPr bwMode="auto">
              <a:xfrm>
                <a:off x="3888" y="3312"/>
                <a:ext cx="720" cy="24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3" name="Line 19"/>
              <p:cNvSpPr>
                <a:spLocks noChangeShapeType="1"/>
              </p:cNvSpPr>
              <p:nvPr/>
            </p:nvSpPr>
            <p:spPr bwMode="auto">
              <a:xfrm>
                <a:off x="3888" y="2640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4" name="Text Box 20"/>
              <p:cNvSpPr txBox="1">
                <a:spLocks noChangeArrowheads="1"/>
              </p:cNvSpPr>
              <p:nvPr/>
            </p:nvSpPr>
            <p:spPr bwMode="auto">
              <a:xfrm>
                <a:off x="4127" y="2428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>
                    <a:latin typeface="Helvetica" pitchFamily="-84" charset="0"/>
                  </a:rPr>
                  <a:t>2</a:t>
                </a:r>
              </a:p>
            </p:txBody>
          </p:sp>
          <p:sp>
            <p:nvSpPr>
              <p:cNvPr id="35" name="Text Box 21"/>
              <p:cNvSpPr txBox="1">
                <a:spLocks noChangeArrowheads="1"/>
              </p:cNvSpPr>
              <p:nvPr/>
            </p:nvSpPr>
            <p:spPr bwMode="auto">
              <a:xfrm>
                <a:off x="4127" y="2888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>
                    <a:latin typeface="Helvetica" pitchFamily="-84" charset="0"/>
                  </a:rPr>
                  <a:t>3</a:t>
                </a:r>
              </a:p>
            </p:txBody>
          </p:sp>
        </p:grpSp>
      </p:grp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2500298" y="5500702"/>
            <a:ext cx="1377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user space </a:t>
            </a: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5286380" y="5429264"/>
            <a:ext cx="2597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physical memory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en-US" altLang="en-US" sz="4000" b="1" dirty="0" smtClean="0"/>
              <a:t>Segmentation Architecture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546"/>
            <a:ext cx="8258204" cy="5214974"/>
          </a:xfrm>
        </p:spPr>
        <p:txBody>
          <a:bodyPr>
            <a:noAutofit/>
          </a:bodyPr>
          <a:lstStyle/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1800" dirty="0" smtClean="0"/>
              <a:t>Logical address consists of a two tuple:</a:t>
            </a:r>
          </a:p>
          <a:p>
            <a:pPr>
              <a:buFont typeface="Monotype Sorts" pitchFamily="-84" charset="2"/>
              <a:buNone/>
              <a:tabLst>
                <a:tab pos="1828800" algn="l"/>
                <a:tab pos="2855913" algn="ctr"/>
              </a:tabLst>
            </a:pPr>
            <a:r>
              <a:rPr lang="en-US" altLang="en-US" sz="1800" dirty="0" smtClean="0"/>
              <a:t>		&lt;segment-number, offset&gt;,</a:t>
            </a:r>
          </a:p>
          <a:p>
            <a:pPr>
              <a:buFont typeface="Monotype Sorts" pitchFamily="-84" charset="2"/>
              <a:buNone/>
              <a:tabLst>
                <a:tab pos="1828800" algn="l"/>
                <a:tab pos="2855913" algn="ctr"/>
              </a:tabLst>
            </a:pPr>
            <a:endParaRPr lang="en-US" altLang="en-US" sz="1800" dirty="0" smtClean="0"/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1800" b="1" dirty="0" smtClean="0">
                <a:solidFill>
                  <a:srgbClr val="3366FF"/>
                </a:solidFill>
              </a:rPr>
              <a:t>Segment table</a:t>
            </a:r>
            <a:r>
              <a:rPr lang="en-US" altLang="en-US" sz="1800" dirty="0" smtClean="0">
                <a:solidFill>
                  <a:srgbClr val="3366FF"/>
                </a:solidFill>
              </a:rPr>
              <a:t> </a:t>
            </a:r>
            <a:r>
              <a:rPr lang="en-US" altLang="en-US" sz="1800" dirty="0" smtClean="0"/>
              <a:t>– maps two-dimensional physical addresses; each table entry has: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sz="1800" b="1" dirty="0" smtClean="0">
                <a:solidFill>
                  <a:srgbClr val="3366FF"/>
                </a:solidFill>
              </a:rPr>
              <a:t>base</a:t>
            </a:r>
            <a:r>
              <a:rPr lang="en-US" altLang="en-US" sz="1800" dirty="0" smtClean="0">
                <a:solidFill>
                  <a:srgbClr val="3366FF"/>
                </a:solidFill>
              </a:rPr>
              <a:t> </a:t>
            </a:r>
            <a:r>
              <a:rPr lang="en-US" altLang="en-US" sz="1800" dirty="0" smtClean="0"/>
              <a:t>– contains the starting physical address where the segments reside in memory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sz="1800" b="1" dirty="0" smtClean="0">
                <a:solidFill>
                  <a:srgbClr val="3366FF"/>
                </a:solidFill>
              </a:rPr>
              <a:t>limit</a:t>
            </a:r>
            <a:r>
              <a:rPr lang="en-US" altLang="en-US" sz="1800" dirty="0" smtClean="0">
                <a:solidFill>
                  <a:srgbClr val="3366FF"/>
                </a:solidFill>
              </a:rPr>
              <a:t> </a:t>
            </a:r>
            <a:r>
              <a:rPr lang="en-US" altLang="en-US" sz="1800" dirty="0" smtClean="0"/>
              <a:t>– specifies the length of the segment</a:t>
            </a:r>
          </a:p>
          <a:p>
            <a:pPr lvl="1">
              <a:tabLst>
                <a:tab pos="1828800" algn="l"/>
                <a:tab pos="2855913" algn="ctr"/>
              </a:tabLst>
            </a:pPr>
            <a:endParaRPr lang="en-US" altLang="en-US" sz="1800" dirty="0" smtClean="0"/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1800" b="1" dirty="0" smtClean="0">
                <a:solidFill>
                  <a:srgbClr val="3366FF"/>
                </a:solidFill>
              </a:rPr>
              <a:t>Segment-table base register (STBR)</a:t>
            </a:r>
            <a:r>
              <a:rPr lang="en-US" altLang="en-US" sz="1800" dirty="0" smtClean="0">
                <a:solidFill>
                  <a:srgbClr val="3366FF"/>
                </a:solidFill>
              </a:rPr>
              <a:t> </a:t>
            </a:r>
            <a:r>
              <a:rPr lang="en-US" altLang="en-US" sz="1800" dirty="0" smtClean="0"/>
              <a:t>points to the segment table</a:t>
            </a:r>
            <a:r>
              <a:rPr lang="ja-JP" altLang="en-US" sz="1800" dirty="0" smtClean="0"/>
              <a:t>’</a:t>
            </a:r>
            <a:r>
              <a:rPr lang="en-US" altLang="ja-JP" sz="1800" dirty="0" smtClean="0"/>
              <a:t>s location in memory</a:t>
            </a:r>
          </a:p>
          <a:p>
            <a:pPr>
              <a:tabLst>
                <a:tab pos="1828800" algn="l"/>
                <a:tab pos="2855913" algn="ctr"/>
              </a:tabLst>
            </a:pPr>
            <a:endParaRPr lang="en-US" altLang="en-US" sz="1800" dirty="0" smtClean="0"/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1800" b="1" dirty="0" smtClean="0">
                <a:solidFill>
                  <a:srgbClr val="3366FF"/>
                </a:solidFill>
              </a:rPr>
              <a:t>Segment-table length register (STLR)</a:t>
            </a:r>
            <a:r>
              <a:rPr lang="en-US" altLang="en-US" sz="1800" dirty="0" smtClean="0">
                <a:solidFill>
                  <a:srgbClr val="3366FF"/>
                </a:solidFill>
              </a:rPr>
              <a:t> </a:t>
            </a:r>
            <a:r>
              <a:rPr lang="en-US" altLang="en-US" sz="1800" dirty="0" smtClean="0"/>
              <a:t>indicates number of segments used by a program;</a:t>
            </a:r>
          </a:p>
          <a:p>
            <a:pPr>
              <a:buFont typeface="Monotype Sorts" pitchFamily="-84" charset="2"/>
              <a:buNone/>
              <a:tabLst>
                <a:tab pos="1828800" algn="l"/>
                <a:tab pos="2855913" algn="ctr"/>
              </a:tabLst>
            </a:pPr>
            <a:r>
              <a:rPr lang="en-US" altLang="en-US" sz="1800" dirty="0" smtClean="0"/>
              <a:t>	                  segment number </a:t>
            </a:r>
            <a:r>
              <a:rPr lang="en-US" altLang="en-US" sz="1800" b="1" i="1" dirty="0" smtClean="0">
                <a:solidFill>
                  <a:srgbClr val="FF0000"/>
                </a:solidFill>
              </a:rPr>
              <a:t>s</a:t>
            </a:r>
            <a:r>
              <a:rPr lang="en-US" altLang="en-US" sz="1800" dirty="0" smtClean="0"/>
              <a:t> is legal if </a:t>
            </a:r>
            <a:r>
              <a:rPr lang="en-US" altLang="en-US" sz="1800" b="1" i="1" dirty="0" smtClean="0">
                <a:solidFill>
                  <a:srgbClr val="FF0000"/>
                </a:solidFill>
              </a:rPr>
              <a:t>s</a:t>
            </a:r>
            <a:r>
              <a:rPr lang="en-US" altLang="en-US" sz="1800" dirty="0" smtClean="0"/>
              <a:t> &lt;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STLR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14356"/>
            <a:ext cx="742955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765265"/>
            <a:ext cx="8026932" cy="583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7584" y="764704"/>
            <a:ext cx="7455202" cy="528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(a) 219 + 430 = 649</a:t>
            </a:r>
          </a:p>
          <a:p>
            <a:pPr>
              <a:buNone/>
            </a:pPr>
            <a:r>
              <a:rPr lang="en-IN" dirty="0" smtClean="0"/>
              <a:t>(b) 2300 + 10 = 2310</a:t>
            </a:r>
          </a:p>
          <a:p>
            <a:pPr>
              <a:buNone/>
            </a:pPr>
            <a:r>
              <a:rPr lang="en-IN" dirty="0" smtClean="0"/>
              <a:t>(c) illegal reference; traps to operating system</a:t>
            </a:r>
          </a:p>
          <a:p>
            <a:pPr>
              <a:buNone/>
            </a:pPr>
            <a:r>
              <a:rPr lang="en-IN" dirty="0" smtClean="0"/>
              <a:t>(d) 1327 + 400 = 1727</a:t>
            </a:r>
          </a:p>
          <a:p>
            <a:pPr>
              <a:buNone/>
            </a:pPr>
            <a:r>
              <a:rPr lang="en-IN" dirty="0" smtClean="0"/>
              <a:t>(e) illegal reference; traps to operating system</a:t>
            </a:r>
          </a:p>
          <a:p>
            <a:endParaRPr lang="en-IN" altLang="en-US" sz="4000" b="1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mtClean="0"/>
              <a:t>Operating System Concepts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457200" y="180975"/>
            <a:ext cx="850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Q. </a:t>
            </a:r>
            <a:r>
              <a:rPr lang="en-US" dirty="0"/>
              <a:t>The logical address space in a computer system consists of 128 segments each segment can have up to 32 pages of 4K words In each. Physical memory</a:t>
            </a:r>
          </a:p>
          <a:p>
            <a:pPr algn="just"/>
            <a:r>
              <a:rPr lang="en-US" dirty="0"/>
              <a:t>consists of 4K block of 4K words In each. Formulate the logical and physical address formats.</a:t>
            </a:r>
          </a:p>
        </p:txBody>
      </p:sp>
      <p:sp>
        <p:nvSpPr>
          <p:cNvPr id="89092" name="Picture 2"/>
          <p:cNvSpPr>
            <a:spLocks noChangeAspect="1" noChangeArrowheads="1"/>
          </p:cNvSpPr>
          <p:nvPr/>
        </p:nvSpPr>
        <p:spPr bwMode="auto">
          <a:xfrm>
            <a:off x="655638" y="2022475"/>
            <a:ext cx="8132762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8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1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In a paged-segmented system , a virtual address consists of 32 bits of which 12 bits are  </a:t>
            </a:r>
          </a:p>
          <a:p>
            <a:r>
              <a:rPr lang="en-US" dirty="0" smtClean="0"/>
              <a:t>displacement </a:t>
            </a:r>
            <a:r>
              <a:rPr lang="en-US" dirty="0"/>
              <a:t>,11 bits segment number and 9 bits are page numbers. Calculate the following: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Page size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Max segment size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Max number of Pages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Max number of segments</a:t>
            </a:r>
          </a:p>
        </p:txBody>
      </p:sp>
    </p:spTree>
    <p:extLst>
      <p:ext uri="{BB962C8B-B14F-4D97-AF65-F5344CB8AC3E}">
        <p14:creationId xmlns:p14="http://schemas.microsoft.com/office/powerpoint/2010/main" val="46513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22957</TotalTime>
  <Words>290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Monotype Sorts</vt:lpstr>
      <vt:lpstr>ＭＳ Ｐゴシック</vt:lpstr>
      <vt:lpstr>Office Theme</vt:lpstr>
      <vt:lpstr>Segmentation</vt:lpstr>
      <vt:lpstr>Logical View of Segmentation</vt:lpstr>
      <vt:lpstr>Segmentation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Admin</dc:creator>
  <cp:lastModifiedBy>HS</cp:lastModifiedBy>
  <cp:revision>239</cp:revision>
  <dcterms:created xsi:type="dcterms:W3CDTF">2018-01-10T04:47:08Z</dcterms:created>
  <dcterms:modified xsi:type="dcterms:W3CDTF">2021-12-03T04:53:42Z</dcterms:modified>
</cp:coreProperties>
</file>