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330" r:id="rId2"/>
    <p:sldId id="331" r:id="rId3"/>
    <p:sldId id="332" r:id="rId4"/>
    <p:sldId id="333" r:id="rId5"/>
    <p:sldId id="334" r:id="rId6"/>
    <p:sldId id="335" r:id="rId7"/>
    <p:sldId id="336" r:id="rId8"/>
    <p:sldId id="337" r:id="rId9"/>
    <p:sldId id="338" r:id="rId10"/>
    <p:sldId id="339"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 id="352" r:id="rId24"/>
    <p:sldId id="353" r:id="rId25"/>
    <p:sldId id="354" r:id="rId26"/>
    <p:sldId id="355" r:id="rId27"/>
    <p:sldId id="356" r:id="rId28"/>
    <p:sldId id="357" r:id="rId29"/>
    <p:sldId id="358" r:id="rId30"/>
    <p:sldId id="372" r:id="rId31"/>
    <p:sldId id="373" r:id="rId32"/>
    <p:sldId id="369" r:id="rId33"/>
    <p:sldId id="370" r:id="rId34"/>
    <p:sldId id="371" r:id="rId35"/>
    <p:sldId id="359" r:id="rId36"/>
    <p:sldId id="360" r:id="rId37"/>
    <p:sldId id="361" r:id="rId38"/>
    <p:sldId id="362" r:id="rId39"/>
    <p:sldId id="363" r:id="rId40"/>
    <p:sldId id="364" r:id="rId41"/>
    <p:sldId id="365" r:id="rId42"/>
    <p:sldId id="366" r:id="rId43"/>
    <p:sldId id="367" r:id="rId44"/>
    <p:sldId id="368" r:id="rId45"/>
    <p:sldId id="374" r:id="rId46"/>
    <p:sldId id="375" r:id="rId47"/>
    <p:sldId id="376" r:id="rId48"/>
    <p:sldId id="377" r:id="rId49"/>
    <p:sldId id="378" r:id="rId50"/>
    <p:sldId id="381" r:id="rId51"/>
    <p:sldId id="379" r:id="rId52"/>
    <p:sldId id="380" r:id="rId53"/>
    <p:sldId id="382" r:id="rId54"/>
    <p:sldId id="383" r:id="rId55"/>
    <p:sldId id="384" r:id="rId56"/>
    <p:sldId id="385" r:id="rId57"/>
    <p:sldId id="386" r:id="rId58"/>
    <p:sldId id="387"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5" autoAdjust="0"/>
    <p:restoredTop sz="94660"/>
  </p:normalViewPr>
  <p:slideViewPr>
    <p:cSldViewPr>
      <p:cViewPr varScale="1">
        <p:scale>
          <a:sx n="64" d="100"/>
          <a:sy n="64" d="100"/>
        </p:scale>
        <p:origin x="-94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3837E5-306A-4E0E-BAE3-D65531FD4274}" type="datetimeFigureOut">
              <a:rPr lang="en-US" smtClean="0"/>
              <a:pPr/>
              <a:t>9/8/2020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027476-2EC5-4D4C-8398-F09DE4C1837C}"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https://www.tutorialspoint.com/cooperating-process</a:t>
            </a:r>
            <a:endParaRPr lang="en-US"/>
          </a:p>
        </p:txBody>
      </p:sp>
      <p:sp>
        <p:nvSpPr>
          <p:cNvPr id="4" name="Slide Number Placeholder 3"/>
          <p:cNvSpPr>
            <a:spLocks noGrp="1"/>
          </p:cNvSpPr>
          <p:nvPr>
            <p:ph type="sldNum" sz="quarter" idx="10"/>
          </p:nvPr>
        </p:nvSpPr>
        <p:spPr/>
        <p:txBody>
          <a:bodyPr/>
          <a:lstStyle/>
          <a:p>
            <a:fld id="{55027476-2EC5-4D4C-8398-F09DE4C1837C}"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16E261A-AE24-4F6B-AE87-9E235EF204BE}" type="datetimeFigureOut">
              <a:rPr lang="en-US" smtClean="0"/>
              <a:pPr/>
              <a:t>9/8/2020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B9897F-9118-4A28-BC5A-E74A13DB0D9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16E261A-AE24-4F6B-AE87-9E235EF204BE}" type="datetimeFigureOut">
              <a:rPr lang="en-US" smtClean="0"/>
              <a:pPr/>
              <a:t>9/8/2020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B9897F-9118-4A28-BC5A-E74A13DB0D9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16E261A-AE24-4F6B-AE87-9E235EF204BE}" type="datetimeFigureOut">
              <a:rPr lang="en-US" smtClean="0"/>
              <a:pPr/>
              <a:t>9/8/2020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B9897F-9118-4A28-BC5A-E74A13DB0D9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16E261A-AE24-4F6B-AE87-9E235EF204BE}" type="datetimeFigureOut">
              <a:rPr lang="en-US" smtClean="0"/>
              <a:pPr/>
              <a:t>9/8/2020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B9897F-9118-4A28-BC5A-E74A13DB0D9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6E261A-AE24-4F6B-AE87-9E235EF204BE}" type="datetimeFigureOut">
              <a:rPr lang="en-US" smtClean="0"/>
              <a:pPr/>
              <a:t>9/8/2020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B9897F-9118-4A28-BC5A-E74A13DB0D9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16E261A-AE24-4F6B-AE87-9E235EF204BE}" type="datetimeFigureOut">
              <a:rPr lang="en-US" smtClean="0"/>
              <a:pPr/>
              <a:t>9/8/2020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B9897F-9118-4A28-BC5A-E74A13DB0D9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16E261A-AE24-4F6B-AE87-9E235EF204BE}" type="datetimeFigureOut">
              <a:rPr lang="en-US" smtClean="0"/>
              <a:pPr/>
              <a:t>9/8/2020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B9897F-9118-4A28-BC5A-E74A13DB0D9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16E261A-AE24-4F6B-AE87-9E235EF204BE}" type="datetimeFigureOut">
              <a:rPr lang="en-US" smtClean="0"/>
              <a:pPr/>
              <a:t>9/8/2020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B9897F-9118-4A28-BC5A-E74A13DB0D9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6E261A-AE24-4F6B-AE87-9E235EF204BE}" type="datetimeFigureOut">
              <a:rPr lang="en-US" smtClean="0"/>
              <a:pPr/>
              <a:t>9/8/2020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B9897F-9118-4A28-BC5A-E74A13DB0D9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6E261A-AE24-4F6B-AE87-9E235EF204BE}" type="datetimeFigureOut">
              <a:rPr lang="en-US" smtClean="0"/>
              <a:pPr/>
              <a:t>9/8/2020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B9897F-9118-4A28-BC5A-E74A13DB0D9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6E261A-AE24-4F6B-AE87-9E235EF204BE}" type="datetimeFigureOut">
              <a:rPr lang="en-US" smtClean="0"/>
              <a:pPr/>
              <a:t>9/8/2020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B9897F-9118-4A28-BC5A-E74A13DB0D9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6E261A-AE24-4F6B-AE87-9E235EF204BE}" type="datetimeFigureOut">
              <a:rPr lang="en-US" smtClean="0"/>
              <a:pPr/>
              <a:t>9/8/2020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B9897F-9118-4A28-BC5A-E74A13DB0D9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28596" y="0"/>
            <a:ext cx="8229600" cy="576262"/>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Interprocess Communication</a:t>
            </a:r>
          </a:p>
        </p:txBody>
      </p:sp>
      <p:sp>
        <p:nvSpPr>
          <p:cNvPr id="5" name="Content Placeholder 2"/>
          <p:cNvSpPr>
            <a:spLocks noGrp="1"/>
          </p:cNvSpPr>
          <p:nvPr>
            <p:ph idx="1"/>
          </p:nvPr>
        </p:nvSpPr>
        <p:spPr>
          <a:xfrm>
            <a:off x="285720" y="642918"/>
            <a:ext cx="8643998" cy="6215082"/>
          </a:xfrm>
        </p:spPr>
        <p:txBody>
          <a:bodyPr>
            <a:normAutofit fontScale="77500" lnSpcReduction="20000"/>
          </a:bodyPr>
          <a:lstStyle/>
          <a:p>
            <a:r>
              <a:rPr lang="en-US" dirty="0" smtClean="0"/>
              <a:t>Processes within a system may be </a:t>
            </a:r>
            <a:r>
              <a:rPr lang="en-US" b="1" dirty="0" smtClean="0"/>
              <a:t>independent </a:t>
            </a:r>
            <a:r>
              <a:rPr lang="en-US" dirty="0" smtClean="0"/>
              <a:t>or </a:t>
            </a:r>
            <a:r>
              <a:rPr lang="en-US" b="1" dirty="0" smtClean="0"/>
              <a:t>cooperating</a:t>
            </a:r>
          </a:p>
          <a:p>
            <a:endParaRPr lang="en-US" b="1" dirty="0" smtClean="0"/>
          </a:p>
          <a:p>
            <a:pPr algn="just"/>
            <a:r>
              <a:rPr lang="en-US" dirty="0" smtClean="0"/>
              <a:t>Cooperating process can affect or be affected by other processes, including sharing data</a:t>
            </a:r>
          </a:p>
          <a:p>
            <a:pPr>
              <a:buNone/>
            </a:pPr>
            <a:endParaRPr lang="en-US" dirty="0" smtClean="0"/>
          </a:p>
          <a:p>
            <a:r>
              <a:rPr lang="en-US" dirty="0" smtClean="0"/>
              <a:t>Reasons for cooperating processes:</a:t>
            </a:r>
          </a:p>
          <a:p>
            <a:pPr lvl="1"/>
            <a:r>
              <a:rPr lang="en-US" dirty="0" smtClean="0"/>
              <a:t>Information sharing</a:t>
            </a:r>
          </a:p>
          <a:p>
            <a:pPr lvl="1"/>
            <a:r>
              <a:rPr lang="en-US" dirty="0" smtClean="0"/>
              <a:t>Computation speedup</a:t>
            </a:r>
          </a:p>
          <a:p>
            <a:pPr lvl="1"/>
            <a:r>
              <a:rPr lang="en-US" dirty="0" smtClean="0"/>
              <a:t>Modularity</a:t>
            </a:r>
          </a:p>
          <a:p>
            <a:pPr lvl="1"/>
            <a:r>
              <a:rPr lang="en-US" dirty="0" smtClean="0"/>
              <a:t>Convenience	</a:t>
            </a:r>
          </a:p>
          <a:p>
            <a:pPr lvl="1"/>
            <a:endParaRPr lang="en-US" dirty="0" smtClean="0"/>
          </a:p>
          <a:p>
            <a:r>
              <a:rPr lang="en-US" dirty="0" smtClean="0"/>
              <a:t>Cooperating processes need </a:t>
            </a:r>
            <a:r>
              <a:rPr lang="en-US" b="1" dirty="0" smtClean="0"/>
              <a:t>interprocess communication </a:t>
            </a:r>
            <a:r>
              <a:rPr lang="en-US" dirty="0" smtClean="0"/>
              <a:t>(</a:t>
            </a:r>
            <a:r>
              <a:rPr lang="en-US" b="1" dirty="0" smtClean="0"/>
              <a:t>IPC</a:t>
            </a:r>
            <a:r>
              <a:rPr lang="en-US" dirty="0" smtClean="0"/>
              <a:t>)</a:t>
            </a:r>
          </a:p>
          <a:p>
            <a:endParaRPr lang="en-US" dirty="0" smtClean="0"/>
          </a:p>
          <a:p>
            <a:r>
              <a:rPr lang="en-US" dirty="0" smtClean="0"/>
              <a:t>Two models of IPC</a:t>
            </a:r>
          </a:p>
          <a:p>
            <a:pPr lvl="1"/>
            <a:r>
              <a:rPr lang="en-US" dirty="0" smtClean="0"/>
              <a:t>Shared memory</a:t>
            </a:r>
          </a:p>
          <a:p>
            <a:pPr lvl="1"/>
            <a:r>
              <a:rPr lang="en-US" dirty="0" smtClean="0"/>
              <a:t>Message passing</a:t>
            </a:r>
          </a:p>
          <a:p>
            <a:pPr lvl="1"/>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428604"/>
            <a:ext cx="8429684" cy="6000792"/>
          </a:xfrm>
        </p:spPr>
        <p:txBody>
          <a:bodyPr>
            <a:normAutofit lnSpcReduction="10000"/>
          </a:bodyPr>
          <a:lstStyle/>
          <a:p>
            <a:pPr marL="90488" indent="-90488">
              <a:buNone/>
            </a:pPr>
            <a:r>
              <a:rPr lang="en-US" dirty="0" smtClean="0"/>
              <a:t>The </a:t>
            </a:r>
            <a:r>
              <a:rPr lang="en-US" b="1" dirty="0" smtClean="0"/>
              <a:t>fork</a:t>
            </a:r>
            <a:r>
              <a:rPr lang="en-US" dirty="0" smtClean="0"/>
              <a:t> L instruction produces two concurrent executions in a program. </a:t>
            </a:r>
          </a:p>
          <a:p>
            <a:pPr marL="90488" indent="-90488">
              <a:buNone/>
            </a:pPr>
            <a:endParaRPr lang="en-IN" b="1" dirty="0" smtClean="0"/>
          </a:p>
          <a:p>
            <a:pPr lvl="0" algn="just">
              <a:buFont typeface="Wingdings" pitchFamily="2" charset="2"/>
              <a:buChar char="Ø"/>
            </a:pPr>
            <a:r>
              <a:rPr lang="en-US" dirty="0" smtClean="0"/>
              <a:t>One execution starts at the statement labeled </a:t>
            </a:r>
            <a:r>
              <a:rPr lang="en-US" b="1" dirty="0" smtClean="0"/>
              <a:t>L</a:t>
            </a:r>
            <a:r>
              <a:rPr lang="en-US" dirty="0" smtClean="0"/>
              <a:t>, while the other is the continuation of the execution at the statement following the </a:t>
            </a:r>
            <a:r>
              <a:rPr lang="en-US" b="1" dirty="0" smtClean="0"/>
              <a:t>fork</a:t>
            </a:r>
            <a:r>
              <a:rPr lang="en-US" dirty="0" smtClean="0"/>
              <a:t> instruction.</a:t>
            </a:r>
          </a:p>
          <a:p>
            <a:pPr lvl="0" algn="just">
              <a:buNone/>
            </a:pPr>
            <a:endParaRPr lang="en-IN" b="1" dirty="0" smtClean="0"/>
          </a:p>
          <a:p>
            <a:pPr lvl="0" algn="just">
              <a:buFont typeface="Wingdings" pitchFamily="2" charset="2"/>
              <a:buChar char="Ø"/>
            </a:pPr>
            <a:r>
              <a:rPr lang="en-US" dirty="0" smtClean="0"/>
              <a:t>When the </a:t>
            </a:r>
            <a:r>
              <a:rPr lang="en-US" b="1" dirty="0" smtClean="0"/>
              <a:t>fork </a:t>
            </a:r>
            <a:r>
              <a:rPr lang="en-US" dirty="0" smtClean="0"/>
              <a:t>L statement is executed, a new computation is started at S</a:t>
            </a:r>
            <a:r>
              <a:rPr lang="en-US" baseline="-25000" dirty="0" smtClean="0"/>
              <a:t>3</a:t>
            </a:r>
            <a:r>
              <a:rPr lang="en-US" baseline="30000" dirty="0" smtClean="0"/>
              <a:t>. </a:t>
            </a:r>
            <a:r>
              <a:rPr lang="en-US" dirty="0" smtClean="0"/>
              <a:t> This new computation executes concurrently with the old computation, which continues at S</a:t>
            </a:r>
            <a:r>
              <a:rPr lang="en-US" baseline="-25000" dirty="0" smtClean="0"/>
              <a:t>2</a:t>
            </a:r>
            <a:r>
              <a:rPr lang="en-US" baseline="30000" dirty="0" smtClean="0"/>
              <a:t>.</a:t>
            </a:r>
            <a:r>
              <a:rPr lang="en-US" dirty="0" smtClean="0"/>
              <a:t>  </a:t>
            </a:r>
            <a:endParaRPr lang="en-IN" b="1" dirty="0" smtClean="0"/>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643998" cy="5715040"/>
          </a:xfrm>
        </p:spPr>
        <p:txBody>
          <a:bodyPr>
            <a:normAutofit fontScale="90000"/>
          </a:bodyPr>
          <a:lstStyle/>
          <a:p>
            <a:pPr algn="just"/>
            <a:r>
              <a:rPr lang="en-US" b="1" dirty="0" smtClean="0"/>
              <a:t>JOIN</a:t>
            </a:r>
            <a:r>
              <a:rPr lang="en-US" dirty="0" smtClean="0"/>
              <a:t>     </a:t>
            </a:r>
            <a:br>
              <a:rPr lang="en-US" dirty="0" smtClean="0"/>
            </a:br>
            <a:r>
              <a:rPr lang="en-IN" b="1" dirty="0" smtClean="0"/>
              <a:t/>
            </a:r>
            <a:br>
              <a:rPr lang="en-IN" b="1" dirty="0" smtClean="0"/>
            </a:br>
            <a:r>
              <a:rPr lang="en-IN" b="1" dirty="0" smtClean="0"/>
              <a:t>&gt; </a:t>
            </a:r>
            <a:r>
              <a:rPr lang="en-US" sz="3600" dirty="0" smtClean="0"/>
              <a:t>The </a:t>
            </a:r>
            <a:r>
              <a:rPr lang="en-US" sz="3600" b="1" dirty="0" smtClean="0"/>
              <a:t>join </a:t>
            </a:r>
            <a:r>
              <a:rPr lang="en-US" sz="3600" dirty="0" smtClean="0"/>
              <a:t>instruction provides the means to recombine two concurrent computations into one.</a:t>
            </a:r>
            <a:br>
              <a:rPr lang="en-US" sz="3600" dirty="0" smtClean="0"/>
            </a:br>
            <a:r>
              <a:rPr lang="en-US" sz="3600" dirty="0" smtClean="0"/>
              <a:t> </a:t>
            </a:r>
            <a:r>
              <a:rPr lang="en-IN" sz="3600" b="1" dirty="0" smtClean="0"/>
              <a:t/>
            </a:r>
            <a:br>
              <a:rPr lang="en-IN" sz="3600" b="1" dirty="0" smtClean="0"/>
            </a:br>
            <a:r>
              <a:rPr lang="en-IN" sz="3600" b="1" dirty="0" smtClean="0"/>
              <a:t>&gt; </a:t>
            </a:r>
            <a:r>
              <a:rPr lang="en-US" sz="3600" dirty="0" smtClean="0"/>
              <a:t>Each of the two computations must request to be joined with the other.</a:t>
            </a:r>
            <a:br>
              <a:rPr lang="en-US" sz="3600" dirty="0" smtClean="0"/>
            </a:br>
            <a:r>
              <a:rPr lang="en-US" sz="3600" dirty="0" smtClean="0"/>
              <a:t> </a:t>
            </a:r>
            <a:r>
              <a:rPr lang="en-IN" sz="3600" b="1" dirty="0" smtClean="0"/>
              <a:t/>
            </a:r>
            <a:br>
              <a:rPr lang="en-IN" sz="3600" b="1" dirty="0" smtClean="0"/>
            </a:br>
            <a:r>
              <a:rPr lang="en-IN" sz="3600" b="1" dirty="0" smtClean="0"/>
              <a:t>&gt; </a:t>
            </a:r>
            <a:r>
              <a:rPr lang="en-US" sz="3600" dirty="0" smtClean="0"/>
              <a:t>Since computations may execute at different speeds, one may execute the </a:t>
            </a:r>
            <a:r>
              <a:rPr lang="en-US" sz="3600" b="1" dirty="0" smtClean="0"/>
              <a:t>join</a:t>
            </a:r>
            <a:r>
              <a:rPr lang="en-US" sz="3600" dirty="0" smtClean="0"/>
              <a:t> before the other. </a:t>
            </a:r>
            <a:r>
              <a:rPr lang="en-IN" b="1" dirty="0" smtClean="0"/>
              <a:t/>
            </a:r>
            <a:br>
              <a:rPr lang="en-IN" b="1" dirty="0" smtClean="0"/>
            </a:b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54" name="Group 2"/>
          <p:cNvGrpSpPr>
            <a:grpSpLocks/>
          </p:cNvGrpSpPr>
          <p:nvPr/>
        </p:nvGrpSpPr>
        <p:grpSpPr bwMode="auto">
          <a:xfrm>
            <a:off x="571472" y="642918"/>
            <a:ext cx="3357586" cy="5429287"/>
            <a:chOff x="2520" y="4277"/>
            <a:chExt cx="2304" cy="3744"/>
          </a:xfrm>
        </p:grpSpPr>
        <p:sp>
          <p:nvSpPr>
            <p:cNvPr id="100355" name="Oval 3"/>
            <p:cNvSpPr>
              <a:spLocks noChangeArrowheads="1"/>
            </p:cNvSpPr>
            <p:nvPr/>
          </p:nvSpPr>
          <p:spPr bwMode="auto">
            <a:xfrm>
              <a:off x="2520" y="4277"/>
              <a:ext cx="72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2800" b="0" i="0" u="none" strike="noStrike" cap="none" normalizeH="0" baseline="0" smtClean="0">
                  <a:ln>
                    <a:noFill/>
                  </a:ln>
                  <a:solidFill>
                    <a:schemeClr val="tx1"/>
                  </a:solidFill>
                  <a:effectLst/>
                  <a:latin typeface="Calibri" pitchFamily="34" charset="0"/>
                  <a:cs typeface="Arial" pitchFamily="34" charset="0"/>
                </a:rPr>
                <a:t>S</a:t>
              </a:r>
              <a:r>
                <a:rPr kumimoji="0" lang="en-IN" sz="2800" b="0" i="0" u="none" strike="noStrike" cap="none" normalizeH="0" baseline="-25000" smtClean="0">
                  <a:ln>
                    <a:noFill/>
                  </a:ln>
                  <a:solidFill>
                    <a:schemeClr val="tx1"/>
                  </a:solidFill>
                  <a:effectLst/>
                  <a:latin typeface="Calibri" pitchFamily="34" charset="0"/>
                  <a:cs typeface="Arial" pitchFamily="34" charset="0"/>
                </a:rPr>
                <a:t>2</a:t>
              </a:r>
              <a:endParaRPr kumimoji="0" lang="en-IN" sz="28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sp>
          <p:nvSpPr>
            <p:cNvPr id="100356" name="Oval 4"/>
            <p:cNvSpPr>
              <a:spLocks noChangeArrowheads="1"/>
            </p:cNvSpPr>
            <p:nvPr/>
          </p:nvSpPr>
          <p:spPr bwMode="auto">
            <a:xfrm>
              <a:off x="3240" y="5862"/>
              <a:ext cx="72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Arial" pitchFamily="34" charset="0"/>
                </a:rPr>
                <a:t>join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sp>
          <p:nvSpPr>
            <p:cNvPr id="100357" name="Oval 5"/>
            <p:cNvSpPr>
              <a:spLocks noChangeArrowheads="1"/>
            </p:cNvSpPr>
            <p:nvPr/>
          </p:nvSpPr>
          <p:spPr bwMode="auto">
            <a:xfrm>
              <a:off x="3384" y="7301"/>
              <a:ext cx="72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2800" b="0" i="0" u="none" strike="noStrike" cap="none" normalizeH="0" baseline="0" smtClean="0">
                  <a:ln>
                    <a:noFill/>
                  </a:ln>
                  <a:solidFill>
                    <a:schemeClr val="tx1"/>
                  </a:solidFill>
                  <a:effectLst/>
                  <a:latin typeface="Calibri" pitchFamily="34" charset="0"/>
                  <a:cs typeface="Arial" pitchFamily="34" charset="0"/>
                </a:rPr>
                <a:t>S</a:t>
              </a:r>
              <a:r>
                <a:rPr kumimoji="0" lang="en-IN" sz="2800" b="0" i="0" u="none" strike="noStrike" cap="none" normalizeH="0" baseline="-25000" smtClean="0">
                  <a:ln>
                    <a:noFill/>
                  </a:ln>
                  <a:solidFill>
                    <a:schemeClr val="tx1"/>
                  </a:solidFill>
                  <a:effectLst/>
                  <a:latin typeface="Calibri" pitchFamily="34" charset="0"/>
                  <a:cs typeface="Arial" pitchFamily="34" charset="0"/>
                </a:rPr>
                <a:t>3</a:t>
              </a:r>
              <a:endParaRPr kumimoji="0" lang="en-IN" sz="28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sp>
          <p:nvSpPr>
            <p:cNvPr id="100358" name="Oval 6"/>
            <p:cNvSpPr>
              <a:spLocks noChangeArrowheads="1"/>
            </p:cNvSpPr>
            <p:nvPr/>
          </p:nvSpPr>
          <p:spPr bwMode="auto">
            <a:xfrm>
              <a:off x="4104" y="4277"/>
              <a:ext cx="72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2800" b="0" i="0" u="none" strike="noStrike" cap="none" normalizeH="0" baseline="0" smtClean="0">
                  <a:ln>
                    <a:noFill/>
                  </a:ln>
                  <a:solidFill>
                    <a:schemeClr val="tx1"/>
                  </a:solidFill>
                  <a:effectLst/>
                  <a:latin typeface="Calibri" pitchFamily="34" charset="0"/>
                  <a:cs typeface="Arial" pitchFamily="34" charset="0"/>
                </a:rPr>
                <a:t>S</a:t>
              </a:r>
              <a:r>
                <a:rPr kumimoji="0" lang="en-IN" sz="2800" b="0" i="0" u="none" strike="noStrike" cap="none" normalizeH="0" baseline="-25000" smtClean="0">
                  <a:ln>
                    <a:noFill/>
                  </a:ln>
                  <a:solidFill>
                    <a:schemeClr val="tx1"/>
                  </a:solidFill>
                  <a:effectLst/>
                  <a:latin typeface="Calibri" pitchFamily="34" charset="0"/>
                  <a:cs typeface="Arial" pitchFamily="34" charset="0"/>
                </a:rPr>
                <a:t>1</a:t>
              </a:r>
              <a:endParaRPr kumimoji="0" lang="en-IN" sz="28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sp>
          <p:nvSpPr>
            <p:cNvPr id="100359" name="Line 7"/>
            <p:cNvSpPr>
              <a:spLocks noChangeShapeType="1"/>
            </p:cNvSpPr>
            <p:nvPr/>
          </p:nvSpPr>
          <p:spPr bwMode="auto">
            <a:xfrm flipH="1">
              <a:off x="3672" y="6581"/>
              <a:ext cx="0" cy="72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800"/>
            </a:p>
          </p:txBody>
        </p:sp>
        <p:sp>
          <p:nvSpPr>
            <p:cNvPr id="100360" name="Line 8"/>
            <p:cNvSpPr>
              <a:spLocks noChangeShapeType="1"/>
            </p:cNvSpPr>
            <p:nvPr/>
          </p:nvSpPr>
          <p:spPr bwMode="auto">
            <a:xfrm>
              <a:off x="2952" y="4997"/>
              <a:ext cx="540" cy="90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800"/>
            </a:p>
          </p:txBody>
        </p:sp>
        <p:sp>
          <p:nvSpPr>
            <p:cNvPr id="100361" name="Line 9"/>
            <p:cNvSpPr>
              <a:spLocks noChangeShapeType="1"/>
            </p:cNvSpPr>
            <p:nvPr/>
          </p:nvSpPr>
          <p:spPr bwMode="auto">
            <a:xfrm flipH="1">
              <a:off x="3672" y="4997"/>
              <a:ext cx="720" cy="90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800"/>
            </a:p>
          </p:txBody>
        </p:sp>
      </p:grpSp>
      <p:sp>
        <p:nvSpPr>
          <p:cNvPr id="100362" name="Rectangle 10"/>
          <p:cNvSpPr>
            <a:spLocks noChangeArrowheads="1"/>
          </p:cNvSpPr>
          <p:nvPr/>
        </p:nvSpPr>
        <p:spPr bwMode="auto">
          <a:xfrm>
            <a:off x="5000628" y="500042"/>
            <a:ext cx="3609421"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count := 2;</a:t>
            </a: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fork L1;</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a:t>
            </a:r>
            <a:r>
              <a:rPr kumimoji="0" lang="en-US" sz="32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1</a:t>
            </a:r>
            <a:r>
              <a:rPr kumimoji="0" lang="en-US" sz="3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3200" b="0" i="0" u="none" strike="noStrike" cap="none" normalizeH="0" dirty="0" smtClean="0">
                <a:ln>
                  <a:noFill/>
                </a:ln>
                <a:solidFill>
                  <a:schemeClr val="tx1"/>
                </a:solidFill>
                <a:effectLst/>
                <a:latin typeface="Arial" pitchFamily="34" charset="0"/>
                <a:ea typeface="Times New Roman" pitchFamily="18" charset="0"/>
                <a:cs typeface="Arial" pitchFamily="34" charset="0"/>
              </a:rPr>
              <a:t> </a:t>
            </a:r>
            <a:r>
              <a:rPr kumimoji="0" lang="en-US" sz="3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go to</a:t>
            </a:r>
            <a:r>
              <a:rPr kumimoji="0" lang="en-US" sz="3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L2;</a:t>
            </a: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L1:   S</a:t>
            </a:r>
            <a:r>
              <a:rPr kumimoji="0" lang="en-US" sz="32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2</a:t>
            </a:r>
            <a:r>
              <a:rPr kumimoji="0" lang="en-US" sz="3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L2:   </a:t>
            </a:r>
            <a:r>
              <a:rPr kumimoji="0" lang="en-US" sz="3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join</a:t>
            </a:r>
            <a:r>
              <a:rPr kumimoji="0" lang="en-US" sz="3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count;</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357982"/>
          </a:xfrm>
        </p:spPr>
        <p:txBody>
          <a:bodyPr>
            <a:normAutofit fontScale="92500" lnSpcReduction="20000"/>
          </a:bodyPr>
          <a:lstStyle/>
          <a:p>
            <a:pPr algn="ctr">
              <a:buNone/>
            </a:pPr>
            <a:r>
              <a:rPr lang="en-US" dirty="0" smtClean="0"/>
              <a:t>S</a:t>
            </a:r>
            <a:r>
              <a:rPr lang="en-US" baseline="-25000" dirty="0" smtClean="0"/>
              <a:t>1</a:t>
            </a:r>
            <a:r>
              <a:rPr lang="en-US" dirty="0" smtClean="0"/>
              <a:t>: 	a := x + y  </a:t>
            </a:r>
            <a:endParaRPr lang="en-IN" b="1" dirty="0" smtClean="0"/>
          </a:p>
          <a:p>
            <a:pPr algn="ctr">
              <a:buNone/>
            </a:pPr>
            <a:r>
              <a:rPr lang="en-US" dirty="0" smtClean="0"/>
              <a:t>S</a:t>
            </a:r>
            <a:r>
              <a:rPr lang="en-US" baseline="-25000" dirty="0" smtClean="0"/>
              <a:t>2</a:t>
            </a:r>
            <a:r>
              <a:rPr lang="en-US" dirty="0" smtClean="0"/>
              <a:t>: 	b := z + 1</a:t>
            </a:r>
            <a:endParaRPr lang="en-IN" b="1" dirty="0" smtClean="0"/>
          </a:p>
          <a:p>
            <a:pPr algn="ctr">
              <a:buNone/>
            </a:pPr>
            <a:r>
              <a:rPr lang="en-US" dirty="0" smtClean="0"/>
              <a:t>S</a:t>
            </a:r>
            <a:r>
              <a:rPr lang="en-US" baseline="-25000" dirty="0" smtClean="0"/>
              <a:t>3:          </a:t>
            </a:r>
            <a:r>
              <a:rPr lang="en-US" dirty="0" smtClean="0"/>
              <a:t>c := a – b</a:t>
            </a:r>
            <a:endParaRPr lang="en-IN" b="1" dirty="0" smtClean="0"/>
          </a:p>
          <a:p>
            <a:pPr algn="ctr">
              <a:buNone/>
            </a:pPr>
            <a:r>
              <a:rPr lang="en-US" dirty="0" smtClean="0"/>
              <a:t> S</a:t>
            </a:r>
            <a:r>
              <a:rPr lang="en-US" baseline="-25000" dirty="0" smtClean="0"/>
              <a:t>4:        </a:t>
            </a:r>
            <a:r>
              <a:rPr lang="en-US" dirty="0" smtClean="0"/>
              <a:t>w : = c + 1;</a:t>
            </a:r>
          </a:p>
          <a:p>
            <a:pPr algn="ctr">
              <a:buNone/>
            </a:pPr>
            <a:endParaRPr lang="en-IN" b="1" dirty="0" smtClean="0"/>
          </a:p>
          <a:p>
            <a:pPr algn="ctr">
              <a:buNone/>
            </a:pPr>
            <a:r>
              <a:rPr lang="en-US" dirty="0" smtClean="0"/>
              <a:t> 		     count: = 2;</a:t>
            </a:r>
            <a:endParaRPr lang="en-IN" b="1" dirty="0" smtClean="0"/>
          </a:p>
          <a:p>
            <a:pPr algn="ctr">
              <a:buNone/>
            </a:pPr>
            <a:r>
              <a:rPr lang="en-US" dirty="0" smtClean="0"/>
              <a:t>    	fork L1;</a:t>
            </a:r>
            <a:endParaRPr lang="en-IN" b="1" dirty="0" smtClean="0"/>
          </a:p>
          <a:p>
            <a:pPr algn="ctr">
              <a:buNone/>
            </a:pPr>
            <a:r>
              <a:rPr lang="en-US" dirty="0" smtClean="0"/>
              <a:t>   		  a := x + y;</a:t>
            </a:r>
            <a:endParaRPr lang="en-IN" b="1" dirty="0" smtClean="0"/>
          </a:p>
          <a:p>
            <a:pPr algn="ctr">
              <a:buNone/>
            </a:pPr>
            <a:r>
              <a:rPr lang="en-US" dirty="0" smtClean="0"/>
              <a:t>   		 Go to L2;</a:t>
            </a:r>
            <a:endParaRPr lang="en-IN" b="1" dirty="0" smtClean="0"/>
          </a:p>
          <a:p>
            <a:pPr algn="ctr">
              <a:buNone/>
            </a:pPr>
            <a:r>
              <a:rPr lang="en-US" dirty="0" smtClean="0"/>
              <a:t>L1: 	  b: = z + 1;</a:t>
            </a:r>
            <a:endParaRPr lang="en-IN" b="1" dirty="0" smtClean="0"/>
          </a:p>
          <a:p>
            <a:pPr algn="ctr">
              <a:buNone/>
            </a:pPr>
            <a:r>
              <a:rPr lang="en-US" dirty="0" smtClean="0"/>
              <a:t> L2:       join count;</a:t>
            </a:r>
            <a:endParaRPr lang="en-IN" b="1" dirty="0" smtClean="0"/>
          </a:p>
          <a:p>
            <a:pPr algn="ctr">
              <a:buNone/>
            </a:pPr>
            <a:r>
              <a:rPr lang="en-IN" b="1" dirty="0" smtClean="0"/>
              <a:t>		 </a:t>
            </a:r>
            <a:r>
              <a:rPr lang="en-US" dirty="0" smtClean="0"/>
              <a:t>c := a – b;</a:t>
            </a:r>
            <a:endParaRPr lang="en-IN" b="1" dirty="0" smtClean="0"/>
          </a:p>
          <a:p>
            <a:pPr algn="ctr">
              <a:buNone/>
            </a:pPr>
            <a:r>
              <a:rPr lang="en-US" dirty="0" smtClean="0"/>
              <a:t> 		 w := c + 1;</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linds(horizontal)">
                                      <p:cBhvr>
                                        <p:cTn id="13" dur="500"/>
                                        <p:tgtEl>
                                          <p:spTgt spid="3">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linds(horizontal)">
                                      <p:cBhvr>
                                        <p:cTn id="16" dur="500"/>
                                        <p:tgtEl>
                                          <p:spTgt spid="3">
                                            <p:txEl>
                                              <p:pRg st="8" end="8"/>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blinds(horizontal)">
                                      <p:cBhvr>
                                        <p:cTn id="19" dur="500"/>
                                        <p:tgtEl>
                                          <p:spTgt spid="3">
                                            <p:txEl>
                                              <p:pRg st="9" end="9"/>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blinds(horizontal)">
                                      <p:cBhvr>
                                        <p:cTn id="22" dur="500"/>
                                        <p:tgtEl>
                                          <p:spTgt spid="3">
                                            <p:txEl>
                                              <p:pRg st="10" end="1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Effect transition="in" filter="blinds(horizontal)">
                                      <p:cBhvr>
                                        <p:cTn id="25" dur="500"/>
                                        <p:tgtEl>
                                          <p:spTgt spid="3">
                                            <p:txEl>
                                              <p:pRg st="11" end="11"/>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12" end="12"/>
                                            </p:txEl>
                                          </p:spTgt>
                                        </p:tgtEl>
                                        <p:attrNameLst>
                                          <p:attrName>style.visibility</p:attrName>
                                        </p:attrNameLst>
                                      </p:cBhvr>
                                      <p:to>
                                        <p:strVal val="visible"/>
                                      </p:to>
                                    </p:set>
                                    <p:animEffect transition="in" filter="blinds(horizontal)">
                                      <p:cBhvr>
                                        <p:cTn id="2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714356"/>
          </a:xfrm>
        </p:spPr>
        <p:txBody>
          <a:bodyPr>
            <a:normAutofit fontScale="90000"/>
          </a:bodyPr>
          <a:lstStyle/>
          <a:p>
            <a:r>
              <a:rPr lang="en-US" dirty="0" smtClean="0"/>
              <a:t>Concurrent Statements:</a:t>
            </a:r>
            <a:endParaRPr lang="en-IN" dirty="0"/>
          </a:p>
        </p:txBody>
      </p:sp>
      <p:sp>
        <p:nvSpPr>
          <p:cNvPr id="3" name="Content Placeholder 2"/>
          <p:cNvSpPr>
            <a:spLocks noGrp="1"/>
          </p:cNvSpPr>
          <p:nvPr>
            <p:ph idx="1"/>
          </p:nvPr>
        </p:nvSpPr>
        <p:spPr>
          <a:xfrm>
            <a:off x="285720" y="571480"/>
            <a:ext cx="8572560" cy="2643205"/>
          </a:xfrm>
        </p:spPr>
        <p:txBody>
          <a:bodyPr>
            <a:normAutofit lnSpcReduction="10000"/>
          </a:bodyPr>
          <a:lstStyle/>
          <a:p>
            <a:pPr marL="0" indent="0" algn="just">
              <a:buNone/>
            </a:pPr>
            <a:r>
              <a:rPr lang="en-US" sz="2400" dirty="0" smtClean="0"/>
              <a:t>A higher-level language construct for specifying concurrency is the </a:t>
            </a:r>
            <a:r>
              <a:rPr lang="en-US" sz="2400" b="1" dirty="0" err="1" smtClean="0"/>
              <a:t>parbegin</a:t>
            </a:r>
            <a:r>
              <a:rPr lang="en-US" sz="2400" b="1" dirty="0" smtClean="0"/>
              <a:t>/</a:t>
            </a:r>
            <a:r>
              <a:rPr lang="en-US" sz="2400" b="1" dirty="0" err="1" smtClean="0"/>
              <a:t>parend</a:t>
            </a:r>
            <a:r>
              <a:rPr lang="en-US" sz="2400" dirty="0" smtClean="0"/>
              <a:t> statement of </a:t>
            </a:r>
            <a:r>
              <a:rPr lang="en-US" sz="2400" dirty="0" err="1" smtClean="0"/>
              <a:t>Dijkstra</a:t>
            </a:r>
            <a:r>
              <a:rPr lang="en-US" sz="2400" dirty="0" smtClean="0"/>
              <a:t> [1965a], which has the following form:</a:t>
            </a:r>
            <a:endParaRPr lang="en-IN" sz="2400" b="1" dirty="0" smtClean="0"/>
          </a:p>
          <a:p>
            <a:pPr algn="ctr">
              <a:buNone/>
            </a:pPr>
            <a:r>
              <a:rPr lang="en-US" sz="2400" b="1" dirty="0" smtClean="0"/>
              <a:t>		</a:t>
            </a:r>
            <a:r>
              <a:rPr lang="en-US" sz="2400" b="1" dirty="0" err="1" smtClean="0"/>
              <a:t>parbegin</a:t>
            </a:r>
            <a:r>
              <a:rPr lang="en-US" sz="2400" b="1" dirty="0" smtClean="0"/>
              <a:t>  S</a:t>
            </a:r>
            <a:r>
              <a:rPr lang="en-US" sz="2400" b="1" baseline="-25000" dirty="0" smtClean="0"/>
              <a:t>1</a:t>
            </a:r>
            <a:r>
              <a:rPr lang="en-US" sz="2400" b="1" dirty="0" smtClean="0"/>
              <a:t>; S</a:t>
            </a:r>
            <a:r>
              <a:rPr lang="en-US" sz="2400" b="1" baseline="-25000" dirty="0" smtClean="0"/>
              <a:t>2</a:t>
            </a:r>
            <a:r>
              <a:rPr lang="en-US" sz="2400" b="1" dirty="0" smtClean="0"/>
              <a:t>; ……</a:t>
            </a:r>
            <a:r>
              <a:rPr lang="en-US" sz="2400" b="1" dirty="0" err="1" smtClean="0"/>
              <a:t>S</a:t>
            </a:r>
            <a:r>
              <a:rPr lang="en-US" sz="2400" b="1" baseline="-25000" dirty="0" err="1" smtClean="0"/>
              <a:t>n</a:t>
            </a:r>
            <a:r>
              <a:rPr lang="en-US" sz="2400" b="1" dirty="0" smtClean="0"/>
              <a:t>  </a:t>
            </a:r>
            <a:r>
              <a:rPr lang="en-US" sz="2400" b="1" dirty="0" err="1" smtClean="0"/>
              <a:t>parend</a:t>
            </a:r>
            <a:r>
              <a:rPr lang="en-US" sz="2400" b="1" dirty="0" smtClean="0"/>
              <a:t>; </a:t>
            </a:r>
          </a:p>
          <a:p>
            <a:pPr lvl="0"/>
            <a:r>
              <a:rPr lang="en-US" sz="2400" dirty="0" smtClean="0"/>
              <a:t>Each S</a:t>
            </a:r>
            <a:r>
              <a:rPr lang="en-US" sz="2400" baseline="-25000" dirty="0" smtClean="0"/>
              <a:t>i</a:t>
            </a:r>
            <a:r>
              <a:rPr lang="en-US" sz="2400" dirty="0" smtClean="0"/>
              <a:t> is a single statement. </a:t>
            </a:r>
            <a:endParaRPr lang="en-IN" sz="2400" b="1" dirty="0" smtClean="0"/>
          </a:p>
          <a:p>
            <a:r>
              <a:rPr lang="en-US" sz="2400" dirty="0" smtClean="0"/>
              <a:t>All statements enclosed between </a:t>
            </a:r>
            <a:r>
              <a:rPr lang="en-US" sz="2400" dirty="0" err="1" smtClean="0"/>
              <a:t>parbegin</a:t>
            </a:r>
            <a:r>
              <a:rPr lang="en-US" sz="2400" dirty="0" smtClean="0"/>
              <a:t> and </a:t>
            </a:r>
            <a:r>
              <a:rPr lang="en-US" sz="2400" dirty="0" err="1" smtClean="0"/>
              <a:t>parend</a:t>
            </a:r>
            <a:r>
              <a:rPr lang="en-US" sz="2400" dirty="0" smtClean="0"/>
              <a:t> can be executed concurrently. </a:t>
            </a:r>
          </a:p>
          <a:p>
            <a:endParaRPr lang="en-IN" sz="2400" dirty="0"/>
          </a:p>
        </p:txBody>
      </p:sp>
      <p:grpSp>
        <p:nvGrpSpPr>
          <p:cNvPr id="103440" name="Group 16"/>
          <p:cNvGrpSpPr>
            <a:grpSpLocks/>
          </p:cNvGrpSpPr>
          <p:nvPr/>
        </p:nvGrpSpPr>
        <p:grpSpPr bwMode="auto">
          <a:xfrm>
            <a:off x="2214546" y="3214686"/>
            <a:ext cx="4643470" cy="3643314"/>
            <a:chOff x="3672" y="3648"/>
            <a:chExt cx="4032" cy="4481"/>
          </a:xfrm>
        </p:grpSpPr>
        <p:sp>
          <p:nvSpPr>
            <p:cNvPr id="103441" name="Oval 17"/>
            <p:cNvSpPr>
              <a:spLocks noChangeArrowheads="1"/>
            </p:cNvSpPr>
            <p:nvPr/>
          </p:nvSpPr>
          <p:spPr bwMode="auto">
            <a:xfrm>
              <a:off x="5544" y="7229"/>
              <a:ext cx="900" cy="90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200" b="0" i="0" u="none" strike="noStrike" cap="none" normalizeH="0" baseline="0" smtClean="0">
                  <a:ln>
                    <a:noFill/>
                  </a:ln>
                  <a:solidFill>
                    <a:schemeClr val="tx1"/>
                  </a:solidFill>
                  <a:effectLst/>
                  <a:latin typeface="Calibri" pitchFamily="34" charset="0"/>
                  <a:cs typeface="Arial" pitchFamily="34" charset="0"/>
                </a:rPr>
                <a:t>S</a:t>
              </a:r>
              <a:r>
                <a:rPr kumimoji="0" lang="en-IN" sz="1200" b="0" i="0" u="none" strike="noStrike" cap="none" normalizeH="0" baseline="-25000" smtClean="0">
                  <a:ln>
                    <a:noFill/>
                  </a:ln>
                  <a:solidFill>
                    <a:schemeClr val="tx1"/>
                  </a:solidFill>
                  <a:effectLst/>
                  <a:latin typeface="Calibri" pitchFamily="34" charset="0"/>
                  <a:cs typeface="Arial" pitchFamily="34" charset="0"/>
                </a:rPr>
                <a:t>n+1</a:t>
              </a:r>
              <a:endParaRPr kumimoji="0" lang="en-IN" sz="12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p:txBody>
        </p:sp>
        <p:sp>
          <p:nvSpPr>
            <p:cNvPr id="103442" name="Oval 18"/>
            <p:cNvSpPr>
              <a:spLocks noChangeArrowheads="1"/>
            </p:cNvSpPr>
            <p:nvPr/>
          </p:nvSpPr>
          <p:spPr bwMode="auto">
            <a:xfrm>
              <a:off x="4536" y="5501"/>
              <a:ext cx="72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200" b="0" i="0" u="none" strike="noStrike" cap="none" normalizeH="0" baseline="0" smtClean="0">
                  <a:ln>
                    <a:noFill/>
                  </a:ln>
                  <a:solidFill>
                    <a:schemeClr val="tx1"/>
                  </a:solidFill>
                  <a:effectLst/>
                  <a:latin typeface="Calibri" pitchFamily="34" charset="0"/>
                  <a:cs typeface="Arial" pitchFamily="34" charset="0"/>
                </a:rPr>
                <a:t>S</a:t>
              </a:r>
              <a:r>
                <a:rPr kumimoji="0" lang="en-IN" sz="1200" b="0" i="0" u="none" strike="noStrike" cap="none" normalizeH="0" baseline="-25000" smtClean="0">
                  <a:ln>
                    <a:noFill/>
                  </a:ln>
                  <a:solidFill>
                    <a:schemeClr val="tx1"/>
                  </a:solidFill>
                  <a:effectLst/>
                  <a:latin typeface="Calibri" pitchFamily="34" charset="0"/>
                  <a:cs typeface="Arial" pitchFamily="34" charset="0"/>
                </a:rPr>
                <a:t>2</a:t>
              </a:r>
              <a:endParaRPr kumimoji="0" lang="en-IN" sz="12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p:txBody>
        </p:sp>
        <p:sp>
          <p:nvSpPr>
            <p:cNvPr id="103443" name="Oval 19"/>
            <p:cNvSpPr>
              <a:spLocks noChangeArrowheads="1"/>
            </p:cNvSpPr>
            <p:nvPr/>
          </p:nvSpPr>
          <p:spPr bwMode="auto">
            <a:xfrm>
              <a:off x="5544" y="3648"/>
              <a:ext cx="72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200" b="0" i="0" u="none" strike="noStrike" cap="none" normalizeH="0" baseline="0" smtClean="0">
                  <a:ln>
                    <a:noFill/>
                  </a:ln>
                  <a:solidFill>
                    <a:schemeClr val="tx1"/>
                  </a:solidFill>
                  <a:effectLst/>
                  <a:latin typeface="Calibri" pitchFamily="34" charset="0"/>
                  <a:cs typeface="Arial" pitchFamily="34" charset="0"/>
                </a:rPr>
                <a:t>S</a:t>
              </a:r>
              <a:r>
                <a:rPr kumimoji="0" lang="en-IN" sz="1200" b="0" i="0" u="none" strike="noStrike" cap="none" normalizeH="0" baseline="-25000" smtClean="0">
                  <a:ln>
                    <a:noFill/>
                  </a:ln>
                  <a:solidFill>
                    <a:schemeClr val="tx1"/>
                  </a:solidFill>
                  <a:effectLst/>
                  <a:latin typeface="Times New Roman" pitchFamily="18" charset="0"/>
                  <a:cs typeface="Arial" pitchFamily="34" charset="0"/>
                </a:rPr>
                <a:t>0</a:t>
              </a:r>
              <a:endParaRPr kumimoji="0" lang="en-US" sz="1200" b="0" i="0" u="none" strike="noStrike" cap="none" normalizeH="0" baseline="0" smtClean="0">
                <a:ln>
                  <a:noFill/>
                </a:ln>
                <a:solidFill>
                  <a:schemeClr val="tx1"/>
                </a:solidFill>
                <a:effectLst/>
                <a:latin typeface="Arial" pitchFamily="34" charset="0"/>
                <a:cs typeface="Arial" pitchFamily="34" charset="0"/>
              </a:endParaRPr>
            </a:p>
          </p:txBody>
        </p:sp>
        <p:sp>
          <p:nvSpPr>
            <p:cNvPr id="103444" name="Oval 20"/>
            <p:cNvSpPr>
              <a:spLocks noChangeArrowheads="1"/>
            </p:cNvSpPr>
            <p:nvPr/>
          </p:nvSpPr>
          <p:spPr bwMode="auto">
            <a:xfrm>
              <a:off x="3672" y="5357"/>
              <a:ext cx="72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200" b="0" i="0" u="none" strike="noStrike" cap="none" normalizeH="0" baseline="0" smtClean="0">
                  <a:ln>
                    <a:noFill/>
                  </a:ln>
                  <a:solidFill>
                    <a:schemeClr val="tx1"/>
                  </a:solidFill>
                  <a:effectLst/>
                  <a:latin typeface="Calibri" pitchFamily="34" charset="0"/>
                  <a:cs typeface="Arial" pitchFamily="34" charset="0"/>
                </a:rPr>
                <a:t>S</a:t>
              </a:r>
              <a:r>
                <a:rPr kumimoji="0" lang="en-IN" sz="1200" b="0" i="0" u="none" strike="noStrike" cap="none" normalizeH="0" baseline="-25000" smtClean="0">
                  <a:ln>
                    <a:noFill/>
                  </a:ln>
                  <a:solidFill>
                    <a:schemeClr val="tx1"/>
                  </a:solidFill>
                  <a:effectLst/>
                  <a:latin typeface="Calibri" pitchFamily="34" charset="0"/>
                  <a:cs typeface="Arial" pitchFamily="34" charset="0"/>
                </a:rPr>
                <a:t>1</a:t>
              </a:r>
              <a:endParaRPr kumimoji="0" lang="en-IN" sz="12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p:txBody>
        </p:sp>
        <p:sp>
          <p:nvSpPr>
            <p:cNvPr id="103445" name="Oval 21"/>
            <p:cNvSpPr>
              <a:spLocks noChangeArrowheads="1"/>
            </p:cNvSpPr>
            <p:nvPr/>
          </p:nvSpPr>
          <p:spPr bwMode="auto">
            <a:xfrm>
              <a:off x="6984" y="5501"/>
              <a:ext cx="72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200" b="0" i="0" u="none" strike="noStrike" cap="none" normalizeH="0" baseline="0" smtClean="0">
                  <a:ln>
                    <a:noFill/>
                  </a:ln>
                  <a:solidFill>
                    <a:schemeClr val="tx1"/>
                  </a:solidFill>
                  <a:effectLst/>
                  <a:latin typeface="Calibri" pitchFamily="34" charset="0"/>
                  <a:cs typeface="Arial" pitchFamily="34" charset="0"/>
                </a:rPr>
                <a:t>S</a:t>
              </a:r>
              <a:r>
                <a:rPr kumimoji="0" lang="en-IN" sz="1200" b="0" i="0" u="none" strike="noStrike" cap="none" normalizeH="0" baseline="-25000" smtClean="0">
                  <a:ln>
                    <a:noFill/>
                  </a:ln>
                  <a:solidFill>
                    <a:schemeClr val="tx1"/>
                  </a:solidFill>
                  <a:effectLst/>
                  <a:latin typeface="Calibri" pitchFamily="34" charset="0"/>
                  <a:cs typeface="Arial" pitchFamily="34" charset="0"/>
                </a:rPr>
                <a:t>n</a:t>
              </a:r>
              <a:endParaRPr kumimoji="0" lang="en-US" sz="1200" b="0" i="0" u="none" strike="noStrike" cap="none" normalizeH="0" baseline="0" smtClean="0">
                <a:ln>
                  <a:noFill/>
                </a:ln>
                <a:solidFill>
                  <a:schemeClr val="tx1"/>
                </a:solidFill>
                <a:effectLst/>
                <a:latin typeface="Arial" pitchFamily="34" charset="0"/>
                <a:cs typeface="Arial" pitchFamily="34" charset="0"/>
              </a:endParaRPr>
            </a:p>
          </p:txBody>
        </p:sp>
        <p:sp>
          <p:nvSpPr>
            <p:cNvPr id="103446" name="Line 22"/>
            <p:cNvSpPr>
              <a:spLocks noChangeShapeType="1"/>
            </p:cNvSpPr>
            <p:nvPr/>
          </p:nvSpPr>
          <p:spPr bwMode="auto">
            <a:xfrm flipH="1">
              <a:off x="4968" y="4281"/>
              <a:ext cx="720" cy="1219"/>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a:p>
          </p:txBody>
        </p:sp>
        <p:sp>
          <p:nvSpPr>
            <p:cNvPr id="103447" name="Line 23"/>
            <p:cNvSpPr>
              <a:spLocks noChangeShapeType="1"/>
            </p:cNvSpPr>
            <p:nvPr/>
          </p:nvSpPr>
          <p:spPr bwMode="auto">
            <a:xfrm>
              <a:off x="6264" y="4060"/>
              <a:ext cx="1008" cy="14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a:p>
          </p:txBody>
        </p:sp>
        <p:sp>
          <p:nvSpPr>
            <p:cNvPr id="103448" name="Line 24"/>
            <p:cNvSpPr>
              <a:spLocks noChangeShapeType="1"/>
            </p:cNvSpPr>
            <p:nvPr/>
          </p:nvSpPr>
          <p:spPr bwMode="auto">
            <a:xfrm>
              <a:off x="4104" y="6077"/>
              <a:ext cx="1440" cy="14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a:p>
          </p:txBody>
        </p:sp>
        <p:sp>
          <p:nvSpPr>
            <p:cNvPr id="103449" name="Line 25"/>
            <p:cNvSpPr>
              <a:spLocks noChangeShapeType="1"/>
            </p:cNvSpPr>
            <p:nvPr/>
          </p:nvSpPr>
          <p:spPr bwMode="auto">
            <a:xfrm>
              <a:off x="4968" y="6221"/>
              <a:ext cx="720" cy="115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a:p>
          </p:txBody>
        </p:sp>
        <p:sp>
          <p:nvSpPr>
            <p:cNvPr id="103450" name="Line 26"/>
            <p:cNvSpPr>
              <a:spLocks noChangeShapeType="1"/>
            </p:cNvSpPr>
            <p:nvPr/>
          </p:nvSpPr>
          <p:spPr bwMode="auto">
            <a:xfrm flipH="1">
              <a:off x="6264" y="6221"/>
              <a:ext cx="864" cy="1152"/>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a:p>
          </p:txBody>
        </p:sp>
        <p:sp>
          <p:nvSpPr>
            <p:cNvPr id="103451" name="Line 27"/>
            <p:cNvSpPr>
              <a:spLocks noChangeShapeType="1"/>
            </p:cNvSpPr>
            <p:nvPr/>
          </p:nvSpPr>
          <p:spPr bwMode="auto">
            <a:xfrm flipH="1">
              <a:off x="4248" y="4060"/>
              <a:ext cx="1296" cy="1296"/>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572272"/>
          </a:xfrm>
        </p:spPr>
        <p:txBody>
          <a:bodyPr>
            <a:normAutofit fontScale="90000"/>
          </a:bodyPr>
          <a:lstStyle/>
          <a:p>
            <a:r>
              <a:rPr lang="en-US" sz="3600" b="1" dirty="0" smtClean="0"/>
              <a:t/>
            </a:r>
            <a:br>
              <a:rPr lang="en-US" sz="3600" b="1" dirty="0" smtClean="0"/>
            </a:br>
            <a:r>
              <a:rPr lang="en-US" sz="3600" b="1" dirty="0" smtClean="0"/>
              <a:t/>
            </a:r>
            <a:br>
              <a:rPr lang="en-US" sz="3600" b="1" dirty="0" smtClean="0"/>
            </a:br>
            <a:r>
              <a:rPr lang="en-US" sz="3600" b="1" dirty="0" smtClean="0"/>
              <a:t/>
            </a:r>
            <a:br>
              <a:rPr lang="en-US" sz="3600" b="1" dirty="0" smtClean="0"/>
            </a:br>
            <a:r>
              <a:rPr lang="en-US" sz="3600" b="1" dirty="0" smtClean="0"/>
              <a:t>S</a:t>
            </a:r>
            <a:r>
              <a:rPr lang="en-US" sz="3600" b="1" baseline="-25000" dirty="0" smtClean="0"/>
              <a:t>1</a:t>
            </a:r>
            <a:r>
              <a:rPr lang="en-US" sz="3600" b="1" dirty="0" smtClean="0"/>
              <a:t>: 	a := x + y  </a:t>
            </a:r>
            <a:r>
              <a:rPr lang="en-IN" sz="3600" b="1" dirty="0" smtClean="0"/>
              <a:t/>
            </a:r>
            <a:br>
              <a:rPr lang="en-IN" sz="3600" b="1" dirty="0" smtClean="0"/>
            </a:br>
            <a:r>
              <a:rPr lang="en-US" sz="3600" b="1" dirty="0" smtClean="0"/>
              <a:t>S</a:t>
            </a:r>
            <a:r>
              <a:rPr lang="en-US" sz="3600" b="1" baseline="-25000" dirty="0" smtClean="0"/>
              <a:t>2</a:t>
            </a:r>
            <a:r>
              <a:rPr lang="en-US" sz="3600" b="1" dirty="0" smtClean="0"/>
              <a:t>: 	b := z + 1</a:t>
            </a:r>
            <a:r>
              <a:rPr lang="en-IN" sz="3600" b="1" dirty="0" smtClean="0"/>
              <a:t/>
            </a:r>
            <a:br>
              <a:rPr lang="en-IN" sz="3600" b="1" dirty="0" smtClean="0"/>
            </a:br>
            <a:r>
              <a:rPr lang="en-US" sz="3600" b="1" dirty="0" smtClean="0"/>
              <a:t>S</a:t>
            </a:r>
            <a:r>
              <a:rPr lang="en-US" sz="3600" b="1" baseline="-25000" dirty="0" smtClean="0"/>
              <a:t>3:      </a:t>
            </a:r>
            <a:r>
              <a:rPr lang="en-US" sz="3600" b="1" dirty="0" smtClean="0"/>
              <a:t>c := a – b</a:t>
            </a:r>
            <a:r>
              <a:rPr lang="en-IN" sz="3600" b="1" dirty="0" smtClean="0"/>
              <a:t/>
            </a:r>
            <a:br>
              <a:rPr lang="en-IN" sz="3600" b="1" dirty="0" smtClean="0"/>
            </a:br>
            <a:r>
              <a:rPr lang="en-US" sz="3600" b="1" dirty="0" smtClean="0"/>
              <a:t>  S</a:t>
            </a:r>
            <a:r>
              <a:rPr lang="en-US" sz="3600" b="1" baseline="-25000" dirty="0" smtClean="0"/>
              <a:t>4:      </a:t>
            </a:r>
            <a:r>
              <a:rPr lang="en-US" sz="3600" b="1" dirty="0" smtClean="0"/>
              <a:t>w : = c + 1</a:t>
            </a:r>
            <a:r>
              <a:rPr lang="en-US" b="1" dirty="0" smtClean="0"/>
              <a:t/>
            </a:r>
            <a:br>
              <a:rPr lang="en-US" b="1" dirty="0" smtClean="0"/>
            </a:br>
            <a:r>
              <a:rPr lang="en-US" b="1" dirty="0" smtClean="0"/>
              <a:t/>
            </a:r>
            <a:br>
              <a:rPr lang="en-US" b="1" dirty="0" smtClean="0"/>
            </a:br>
            <a:r>
              <a:rPr lang="en-US" sz="3600" dirty="0" smtClean="0"/>
              <a:t>begin</a:t>
            </a:r>
            <a:r>
              <a:rPr lang="en-IN" sz="3600" b="1" dirty="0" smtClean="0"/>
              <a:t/>
            </a:r>
            <a:br>
              <a:rPr lang="en-IN" sz="3600" b="1" dirty="0" smtClean="0"/>
            </a:br>
            <a:r>
              <a:rPr lang="en-US" sz="3600" dirty="0" smtClean="0"/>
              <a:t>		       </a:t>
            </a:r>
            <a:r>
              <a:rPr lang="en-US" sz="3600" dirty="0" err="1" smtClean="0"/>
              <a:t>parbegin</a:t>
            </a:r>
            <a:r>
              <a:rPr lang="en-IN" sz="3600" b="1" dirty="0" smtClean="0"/>
              <a:t/>
            </a:r>
            <a:br>
              <a:rPr lang="en-IN" sz="3600" b="1" dirty="0" smtClean="0"/>
            </a:br>
            <a:r>
              <a:rPr lang="en-US" sz="3600" dirty="0" smtClean="0"/>
              <a:t>			a : = x + y;</a:t>
            </a:r>
            <a:r>
              <a:rPr lang="en-IN" sz="3600" b="1" dirty="0" smtClean="0"/>
              <a:t/>
            </a:r>
            <a:br>
              <a:rPr lang="en-IN" sz="3600" b="1" dirty="0" smtClean="0"/>
            </a:br>
            <a:r>
              <a:rPr lang="en-US" sz="3600" dirty="0" smtClean="0"/>
              <a:t>			b : = z + 1;</a:t>
            </a:r>
            <a:r>
              <a:rPr lang="en-IN" sz="3600" b="1" dirty="0" smtClean="0"/>
              <a:t/>
            </a:r>
            <a:br>
              <a:rPr lang="en-IN" sz="3600" b="1" dirty="0" smtClean="0"/>
            </a:br>
            <a:r>
              <a:rPr lang="en-US" sz="3600" dirty="0" smtClean="0"/>
              <a:t>		        </a:t>
            </a:r>
            <a:r>
              <a:rPr lang="en-US" sz="3600" dirty="0" err="1" smtClean="0"/>
              <a:t>parend</a:t>
            </a:r>
            <a:r>
              <a:rPr lang="en-US" sz="3600" dirty="0" smtClean="0"/>
              <a:t>;</a:t>
            </a:r>
            <a:r>
              <a:rPr lang="en-IN" sz="3600" b="1" dirty="0" smtClean="0"/>
              <a:t/>
            </a:r>
            <a:br>
              <a:rPr lang="en-IN" sz="3600" b="1" dirty="0" smtClean="0"/>
            </a:br>
            <a:r>
              <a:rPr lang="en-US" sz="3600" b="1" dirty="0" smtClean="0"/>
              <a:t>			</a:t>
            </a:r>
            <a:r>
              <a:rPr lang="en-US" sz="3600" dirty="0" smtClean="0"/>
              <a:t>c : = a – b;</a:t>
            </a:r>
            <a:r>
              <a:rPr lang="en-IN" sz="3600" b="1" dirty="0" smtClean="0"/>
              <a:t/>
            </a:r>
            <a:br>
              <a:rPr lang="en-IN" sz="3600" b="1" dirty="0" smtClean="0"/>
            </a:br>
            <a:r>
              <a:rPr lang="en-US" sz="3600" dirty="0" smtClean="0"/>
              <a:t>			w : = c + 1;</a:t>
            </a:r>
            <a:r>
              <a:rPr lang="en-IN" sz="3600" b="1" dirty="0" smtClean="0"/>
              <a:t/>
            </a:r>
            <a:br>
              <a:rPr lang="en-IN" sz="3600" b="1" dirty="0" smtClean="0"/>
            </a:br>
            <a:r>
              <a:rPr lang="en-US" sz="3600" dirty="0" smtClean="0"/>
              <a:t>end.</a:t>
            </a:r>
            <a:r>
              <a:rPr lang="en-IN" b="1" dirty="0" smtClean="0"/>
              <a:t/>
            </a:r>
            <a:br>
              <a:rPr lang="en-IN" b="1" dirty="0" smtClean="0"/>
            </a:br>
            <a:r>
              <a:rPr lang="en-US" b="1" dirty="0" smtClean="0"/>
              <a:t/>
            </a:r>
            <a:br>
              <a:rPr lang="en-US" b="1" dirty="0" smtClean="0"/>
            </a:br>
            <a:endParaRPr lang="en-IN"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498" name="Group 2"/>
          <p:cNvGrpSpPr>
            <a:grpSpLocks/>
          </p:cNvGrpSpPr>
          <p:nvPr/>
        </p:nvGrpSpPr>
        <p:grpSpPr bwMode="auto">
          <a:xfrm>
            <a:off x="1857356" y="571480"/>
            <a:ext cx="4429156" cy="5929354"/>
            <a:chOff x="2421" y="1504"/>
            <a:chExt cx="4140" cy="6661"/>
          </a:xfrm>
        </p:grpSpPr>
        <p:sp>
          <p:nvSpPr>
            <p:cNvPr id="106499" name="Oval 3"/>
            <p:cNvSpPr>
              <a:spLocks noChangeArrowheads="1"/>
            </p:cNvSpPr>
            <p:nvPr/>
          </p:nvSpPr>
          <p:spPr bwMode="auto">
            <a:xfrm>
              <a:off x="4581" y="1504"/>
              <a:ext cx="72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2000" b="0" i="0" u="none" strike="noStrike" cap="none" normalizeH="0" baseline="0" smtClean="0">
                  <a:ln>
                    <a:noFill/>
                  </a:ln>
                  <a:solidFill>
                    <a:schemeClr val="tx1"/>
                  </a:solidFill>
                  <a:effectLst/>
                  <a:latin typeface="Calibri" pitchFamily="34" charset="0"/>
                  <a:cs typeface="Arial" pitchFamily="34" charset="0"/>
                </a:rPr>
                <a:t>S</a:t>
              </a:r>
              <a:r>
                <a:rPr kumimoji="0" lang="en-IN" sz="2000" b="0" i="0" u="none" strike="noStrike" cap="none" normalizeH="0" baseline="-25000" smtClean="0">
                  <a:ln>
                    <a:noFill/>
                  </a:ln>
                  <a:solidFill>
                    <a:schemeClr val="tx1"/>
                  </a:solidFill>
                  <a:effectLst/>
                  <a:latin typeface="Calibri" pitchFamily="34" charset="0"/>
                  <a:cs typeface="Arial" pitchFamily="34"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106500" name="Oval 4"/>
            <p:cNvSpPr>
              <a:spLocks noChangeArrowheads="1"/>
            </p:cNvSpPr>
            <p:nvPr/>
          </p:nvSpPr>
          <p:spPr bwMode="auto">
            <a:xfrm>
              <a:off x="3321" y="2944"/>
              <a:ext cx="72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2000" b="0" i="0" u="none" strike="noStrike" cap="none" normalizeH="0" baseline="0" smtClean="0">
                  <a:ln>
                    <a:noFill/>
                  </a:ln>
                  <a:solidFill>
                    <a:schemeClr val="tx1"/>
                  </a:solidFill>
                  <a:effectLst/>
                  <a:latin typeface="Calibri" pitchFamily="34" charset="0"/>
                  <a:cs typeface="Arial" pitchFamily="34" charset="0"/>
                </a:rPr>
                <a:t>S</a:t>
              </a:r>
              <a:r>
                <a:rPr kumimoji="0" lang="en-IN" sz="2000" b="0" i="0" u="none" strike="noStrike" cap="none" normalizeH="0" baseline="-25000" smtClean="0">
                  <a:ln>
                    <a:noFill/>
                  </a:ln>
                  <a:solidFill>
                    <a:schemeClr val="tx1"/>
                  </a:solidFill>
                  <a:effectLst/>
                  <a:latin typeface="Calibri" pitchFamily="34" charset="0"/>
                  <a:cs typeface="Arial" pitchFamily="34" charset="0"/>
                </a:rPr>
                <a:t>2</a:t>
              </a:r>
              <a:endParaRPr kumimoji="0" lang="en-IN" sz="20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106501" name="Oval 5"/>
            <p:cNvSpPr>
              <a:spLocks noChangeArrowheads="1"/>
            </p:cNvSpPr>
            <p:nvPr/>
          </p:nvSpPr>
          <p:spPr bwMode="auto">
            <a:xfrm>
              <a:off x="5841" y="2944"/>
              <a:ext cx="72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2000" b="0" i="0" u="none" strike="noStrike" cap="none" normalizeH="0" baseline="0" smtClean="0">
                  <a:ln>
                    <a:noFill/>
                  </a:ln>
                  <a:solidFill>
                    <a:schemeClr val="tx1"/>
                  </a:solidFill>
                  <a:effectLst/>
                  <a:latin typeface="Calibri" pitchFamily="34" charset="0"/>
                  <a:cs typeface="Arial" pitchFamily="34" charset="0"/>
                </a:rPr>
                <a:t>S</a:t>
              </a:r>
              <a:r>
                <a:rPr kumimoji="0" lang="en-IN" sz="2000" b="0" i="0" u="none" strike="noStrike" cap="none" normalizeH="0" baseline="-25000" smtClean="0">
                  <a:ln>
                    <a:noFill/>
                  </a:ln>
                  <a:solidFill>
                    <a:schemeClr val="tx1"/>
                  </a:solidFill>
                  <a:effectLst/>
                  <a:latin typeface="Calibri" pitchFamily="34" charset="0"/>
                  <a:cs typeface="Arial" pitchFamily="34" charset="0"/>
                </a:rPr>
                <a:t>3</a:t>
              </a:r>
              <a:endParaRPr kumimoji="0" lang="en-IN" sz="20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106502" name="Oval 6"/>
            <p:cNvSpPr>
              <a:spLocks noChangeArrowheads="1"/>
            </p:cNvSpPr>
            <p:nvPr/>
          </p:nvSpPr>
          <p:spPr bwMode="auto">
            <a:xfrm>
              <a:off x="3321" y="4384"/>
              <a:ext cx="72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2000" b="0" i="0" u="none" strike="noStrike" cap="none" normalizeH="0" baseline="0" smtClean="0">
                  <a:ln>
                    <a:noFill/>
                  </a:ln>
                  <a:solidFill>
                    <a:schemeClr val="tx1"/>
                  </a:solidFill>
                  <a:effectLst/>
                  <a:latin typeface="Calibri" pitchFamily="34" charset="0"/>
                  <a:cs typeface="Arial" pitchFamily="34" charset="0"/>
                </a:rPr>
                <a:t>S</a:t>
              </a:r>
              <a:r>
                <a:rPr kumimoji="0" lang="en-IN" sz="2000" b="0" i="0" u="none" strike="noStrike" cap="none" normalizeH="0" baseline="-25000" smtClean="0">
                  <a:ln>
                    <a:noFill/>
                  </a:ln>
                  <a:solidFill>
                    <a:schemeClr val="tx1"/>
                  </a:solidFill>
                  <a:effectLst/>
                  <a:latin typeface="Calibri" pitchFamily="34" charset="0"/>
                  <a:cs typeface="Arial" pitchFamily="34" charset="0"/>
                </a:rPr>
                <a:t>4</a:t>
              </a:r>
              <a:endParaRPr kumimoji="0" lang="en-IN" sz="20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106503" name="Oval 7"/>
            <p:cNvSpPr>
              <a:spLocks noChangeArrowheads="1"/>
            </p:cNvSpPr>
            <p:nvPr/>
          </p:nvSpPr>
          <p:spPr bwMode="auto">
            <a:xfrm>
              <a:off x="4581" y="5824"/>
              <a:ext cx="72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2000" b="0" i="0" u="none" strike="noStrike" cap="none" normalizeH="0" baseline="0" smtClean="0">
                  <a:ln>
                    <a:noFill/>
                  </a:ln>
                  <a:solidFill>
                    <a:schemeClr val="tx1"/>
                  </a:solidFill>
                  <a:effectLst/>
                  <a:latin typeface="Calibri" pitchFamily="34" charset="0"/>
                  <a:cs typeface="Arial" pitchFamily="34" charset="0"/>
                </a:rPr>
                <a:t>S</a:t>
              </a:r>
              <a:r>
                <a:rPr kumimoji="0" lang="en-IN" sz="2000" b="0" i="0" u="none" strike="noStrike" cap="none" normalizeH="0" baseline="-25000" smtClean="0">
                  <a:ln>
                    <a:noFill/>
                  </a:ln>
                  <a:solidFill>
                    <a:schemeClr val="tx1"/>
                  </a:solidFill>
                  <a:effectLst/>
                  <a:latin typeface="Calibri" pitchFamily="34" charset="0"/>
                  <a:cs typeface="Arial" pitchFamily="34" charset="0"/>
                </a:rPr>
                <a:t>6</a:t>
              </a:r>
              <a:endParaRPr kumimoji="0" lang="en-IN" sz="20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106504" name="Oval 8"/>
            <p:cNvSpPr>
              <a:spLocks noChangeArrowheads="1"/>
            </p:cNvSpPr>
            <p:nvPr/>
          </p:nvSpPr>
          <p:spPr bwMode="auto">
            <a:xfrm>
              <a:off x="5841" y="7445"/>
              <a:ext cx="72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2000" b="0" i="0" u="none" strike="noStrike" cap="none" normalizeH="0" baseline="0" smtClean="0">
                  <a:ln>
                    <a:noFill/>
                  </a:ln>
                  <a:solidFill>
                    <a:schemeClr val="tx1"/>
                  </a:solidFill>
                  <a:effectLst/>
                  <a:latin typeface="Calibri" pitchFamily="34" charset="0"/>
                  <a:cs typeface="Arial" pitchFamily="34" charset="0"/>
                </a:rPr>
                <a:t>S</a:t>
              </a:r>
              <a:r>
                <a:rPr kumimoji="0" lang="en-IN" sz="2000" b="0" i="0" u="none" strike="noStrike" cap="none" normalizeH="0" baseline="-25000" smtClean="0">
                  <a:ln>
                    <a:noFill/>
                  </a:ln>
                  <a:solidFill>
                    <a:schemeClr val="tx1"/>
                  </a:solidFill>
                  <a:effectLst/>
                  <a:latin typeface="Calibri" pitchFamily="34" charset="0"/>
                  <a:cs typeface="Arial" pitchFamily="34" charset="0"/>
                </a:rPr>
                <a:t>7</a:t>
              </a:r>
              <a:endParaRPr kumimoji="0" lang="en-IN" sz="20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106505" name="Oval 9"/>
            <p:cNvSpPr>
              <a:spLocks noChangeArrowheads="1"/>
            </p:cNvSpPr>
            <p:nvPr/>
          </p:nvSpPr>
          <p:spPr bwMode="auto">
            <a:xfrm>
              <a:off x="2421" y="6004"/>
              <a:ext cx="72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2000" b="0" i="0" u="none" strike="noStrike" cap="none" normalizeH="0" baseline="0" smtClean="0">
                  <a:ln>
                    <a:noFill/>
                  </a:ln>
                  <a:solidFill>
                    <a:schemeClr val="tx1"/>
                  </a:solidFill>
                  <a:effectLst/>
                  <a:latin typeface="Calibri" pitchFamily="34" charset="0"/>
                  <a:cs typeface="Arial" pitchFamily="34" charset="0"/>
                </a:rPr>
                <a:t>S</a:t>
              </a:r>
              <a:r>
                <a:rPr kumimoji="0" lang="en-IN" sz="2000" b="0" i="0" u="none" strike="noStrike" cap="none" normalizeH="0" baseline="-25000" smtClean="0">
                  <a:ln>
                    <a:noFill/>
                  </a:ln>
                  <a:solidFill>
                    <a:schemeClr val="tx1"/>
                  </a:solidFill>
                  <a:effectLst/>
                  <a:latin typeface="Calibri" pitchFamily="34" charset="0"/>
                  <a:cs typeface="Arial" pitchFamily="34" charset="0"/>
                </a:rPr>
                <a:t>5</a:t>
              </a:r>
              <a:endParaRPr kumimoji="0" lang="en-IN" sz="20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106506" name="Line 10"/>
            <p:cNvSpPr>
              <a:spLocks noChangeShapeType="1"/>
            </p:cNvSpPr>
            <p:nvPr/>
          </p:nvSpPr>
          <p:spPr bwMode="auto">
            <a:xfrm flipH="1">
              <a:off x="3861" y="2224"/>
              <a:ext cx="900" cy="72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algn="ctr"/>
              <a:endParaRPr lang="en-IN" sz="2000"/>
            </a:p>
          </p:txBody>
        </p:sp>
        <p:sp>
          <p:nvSpPr>
            <p:cNvPr id="106507" name="Line 11"/>
            <p:cNvSpPr>
              <a:spLocks noChangeShapeType="1"/>
            </p:cNvSpPr>
            <p:nvPr/>
          </p:nvSpPr>
          <p:spPr bwMode="auto">
            <a:xfrm>
              <a:off x="5121" y="2224"/>
              <a:ext cx="900" cy="72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algn="ctr"/>
              <a:endParaRPr lang="en-IN" sz="2000"/>
            </a:p>
          </p:txBody>
        </p:sp>
        <p:sp>
          <p:nvSpPr>
            <p:cNvPr id="106508" name="Line 12"/>
            <p:cNvSpPr>
              <a:spLocks noChangeShapeType="1"/>
            </p:cNvSpPr>
            <p:nvPr/>
          </p:nvSpPr>
          <p:spPr bwMode="auto">
            <a:xfrm flipH="1">
              <a:off x="3681" y="3664"/>
              <a:ext cx="0" cy="72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algn="ctr"/>
              <a:endParaRPr lang="en-IN" sz="2000"/>
            </a:p>
          </p:txBody>
        </p:sp>
        <p:sp>
          <p:nvSpPr>
            <p:cNvPr id="106509" name="Line 13"/>
            <p:cNvSpPr>
              <a:spLocks noChangeShapeType="1"/>
            </p:cNvSpPr>
            <p:nvPr/>
          </p:nvSpPr>
          <p:spPr bwMode="auto">
            <a:xfrm flipH="1">
              <a:off x="2961" y="5104"/>
              <a:ext cx="720" cy="90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algn="ctr"/>
              <a:endParaRPr lang="en-IN" sz="2000"/>
            </a:p>
          </p:txBody>
        </p:sp>
        <p:sp>
          <p:nvSpPr>
            <p:cNvPr id="106510" name="Line 14"/>
            <p:cNvSpPr>
              <a:spLocks noChangeShapeType="1"/>
            </p:cNvSpPr>
            <p:nvPr/>
          </p:nvSpPr>
          <p:spPr bwMode="auto">
            <a:xfrm>
              <a:off x="3861" y="5104"/>
              <a:ext cx="720" cy="90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algn="ctr"/>
              <a:endParaRPr lang="en-IN" sz="2000"/>
            </a:p>
          </p:txBody>
        </p:sp>
        <p:sp>
          <p:nvSpPr>
            <p:cNvPr id="106511" name="Line 15"/>
            <p:cNvSpPr>
              <a:spLocks noChangeShapeType="1"/>
            </p:cNvSpPr>
            <p:nvPr/>
          </p:nvSpPr>
          <p:spPr bwMode="auto">
            <a:xfrm flipH="1">
              <a:off x="6201" y="3664"/>
              <a:ext cx="0" cy="378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algn="ctr"/>
              <a:endParaRPr lang="en-IN" sz="2000"/>
            </a:p>
          </p:txBody>
        </p:sp>
        <p:sp>
          <p:nvSpPr>
            <p:cNvPr id="106512" name="Line 16"/>
            <p:cNvSpPr>
              <a:spLocks noChangeShapeType="1"/>
            </p:cNvSpPr>
            <p:nvPr/>
          </p:nvSpPr>
          <p:spPr bwMode="auto">
            <a:xfrm>
              <a:off x="5121" y="6545"/>
              <a:ext cx="900" cy="90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algn="ctr"/>
              <a:endParaRPr lang="en-IN" sz="2000"/>
            </a:p>
          </p:txBody>
        </p:sp>
        <p:sp>
          <p:nvSpPr>
            <p:cNvPr id="106513" name="Line 17"/>
            <p:cNvSpPr>
              <a:spLocks noChangeShapeType="1"/>
            </p:cNvSpPr>
            <p:nvPr/>
          </p:nvSpPr>
          <p:spPr bwMode="auto">
            <a:xfrm>
              <a:off x="3141" y="6545"/>
              <a:ext cx="2700" cy="108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algn="ctr"/>
              <a:endParaRPr lang="en-IN" sz="2000"/>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1"/>
          <p:cNvSpPr>
            <a:spLocks noChangeArrowheads="1"/>
          </p:cNvSpPr>
          <p:nvPr/>
        </p:nvSpPr>
        <p:spPr bwMode="auto">
          <a:xfrm>
            <a:off x="0" y="0"/>
            <a:ext cx="8929718"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Implementation of  Precedence Graph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7522" name="Picture 2"/>
          <p:cNvPicPr>
            <a:picLocks noGrp="1" noChangeAspect="1" noChangeArrowheads="1"/>
          </p:cNvPicPr>
          <p:nvPr>
            <p:ph idx="1"/>
          </p:nvPr>
        </p:nvPicPr>
        <p:blipFill>
          <a:blip r:embed="rId2" cstate="print"/>
          <a:srcRect/>
          <a:stretch>
            <a:fillRect/>
          </a:stretch>
        </p:blipFill>
        <p:spPr bwMode="auto">
          <a:xfrm>
            <a:off x="714348" y="928670"/>
            <a:ext cx="7358114" cy="56436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43000"/>
          </a:xfrm>
        </p:spPr>
        <p:txBody>
          <a:bodyPr/>
          <a:lstStyle/>
          <a:p>
            <a:r>
              <a:rPr lang="en-US" dirty="0" smtClean="0"/>
              <a:t>Inter Process Communication </a:t>
            </a:r>
            <a:endParaRPr lang="en-IN" dirty="0"/>
          </a:p>
        </p:txBody>
      </p:sp>
      <p:sp>
        <p:nvSpPr>
          <p:cNvPr id="3" name="Content Placeholder 2"/>
          <p:cNvSpPr>
            <a:spLocks noGrp="1"/>
          </p:cNvSpPr>
          <p:nvPr>
            <p:ph idx="1"/>
          </p:nvPr>
        </p:nvSpPr>
        <p:spPr>
          <a:xfrm>
            <a:off x="357158" y="1214422"/>
            <a:ext cx="8786842" cy="4911741"/>
          </a:xfrm>
        </p:spPr>
        <p:txBody>
          <a:bodyPr>
            <a:normAutofit fontScale="85000" lnSpcReduction="20000"/>
          </a:bodyPr>
          <a:lstStyle/>
          <a:p>
            <a:pPr>
              <a:buNone/>
            </a:pPr>
            <a:r>
              <a:rPr lang="en-US" dirty="0" smtClean="0"/>
              <a:t>Producer Consumer problem is quite common  in operating systems.</a:t>
            </a:r>
            <a:endParaRPr lang="en-IN" dirty="0" smtClean="0"/>
          </a:p>
          <a:p>
            <a:endParaRPr lang="en-IN" dirty="0" smtClean="0"/>
          </a:p>
          <a:p>
            <a:pPr lvl="0" algn="just"/>
            <a:r>
              <a:rPr lang="en-US" dirty="0" smtClean="0"/>
              <a:t>A Producer process produces information that is consumed by  a  Consumer process. </a:t>
            </a:r>
            <a:endParaRPr lang="en-IN" dirty="0" smtClean="0"/>
          </a:p>
          <a:p>
            <a:pPr>
              <a:buNone/>
            </a:pPr>
            <a:r>
              <a:rPr lang="en-US" dirty="0" smtClean="0"/>
              <a:t> </a:t>
            </a:r>
            <a:endParaRPr lang="en-IN" dirty="0" smtClean="0"/>
          </a:p>
          <a:p>
            <a:pPr lvl="0" algn="just"/>
            <a:r>
              <a:rPr lang="en-US" dirty="0" smtClean="0"/>
              <a:t>A line Printer driver produces characters  which are consumed by the Line Printer. </a:t>
            </a:r>
            <a:endParaRPr lang="en-IN" dirty="0" smtClean="0"/>
          </a:p>
          <a:p>
            <a:endParaRPr lang="en-IN" dirty="0" smtClean="0"/>
          </a:p>
          <a:p>
            <a:pPr lvl="0" algn="just"/>
            <a:r>
              <a:rPr lang="en-US" dirty="0" smtClean="0"/>
              <a:t>A Compiler may produce assembly code which is consumed by an assembler. The assembler in turn may produce Load modules which are consumed by the loader.</a:t>
            </a:r>
            <a:endParaRPr lang="en-IN" dirty="0" smtClean="0"/>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85000" lnSpcReduction="10000"/>
          </a:bodyPr>
          <a:lstStyle/>
          <a:p>
            <a:pPr>
              <a:buNone/>
            </a:pPr>
            <a:r>
              <a:rPr lang="en-US" b="1" dirty="0" smtClean="0"/>
              <a:t>Producer-Consumer Processes:</a:t>
            </a:r>
            <a:endParaRPr lang="en-IN" dirty="0" smtClean="0"/>
          </a:p>
          <a:p>
            <a:endParaRPr lang="en-IN" dirty="0" smtClean="0"/>
          </a:p>
          <a:p>
            <a:pPr lvl="0" algn="just"/>
            <a:r>
              <a:rPr lang="en-US" dirty="0" smtClean="0"/>
              <a:t>For maximizing throughput and better system performance,  approaches should be made to allow P-C processes to run concurrently. </a:t>
            </a:r>
            <a:endParaRPr lang="en-IN" dirty="0" smtClean="0"/>
          </a:p>
          <a:p>
            <a:endParaRPr lang="en-IN" dirty="0" smtClean="0"/>
          </a:p>
          <a:p>
            <a:pPr lvl="0" algn="just"/>
            <a:r>
              <a:rPr lang="en-US" dirty="0" smtClean="0"/>
              <a:t>Producer should produce into Buffer and Consumer should consume from buffer.</a:t>
            </a:r>
            <a:endParaRPr lang="en-IN" dirty="0" smtClean="0"/>
          </a:p>
          <a:p>
            <a:endParaRPr lang="en-IN" dirty="0" smtClean="0"/>
          </a:p>
          <a:p>
            <a:pPr lvl="0" algn="just"/>
            <a:r>
              <a:rPr lang="en-US" dirty="0" smtClean="0"/>
              <a:t>A Producer can produce into one buffer while the consumer is consuming from other buffer. P-C must be synchronized so that Consumer does not try to consume items which are not yet been produced. </a:t>
            </a:r>
            <a:endParaRPr lang="en-IN" dirty="0" smtClean="0"/>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277813"/>
            <a:ext cx="8229600" cy="576262"/>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Communications Models </a:t>
            </a:r>
          </a:p>
        </p:txBody>
      </p:sp>
      <p:pic>
        <p:nvPicPr>
          <p:cNvPr id="5" name="Content Placeholder 4"/>
          <p:cNvPicPr>
            <a:picLocks noGrp="1" noChangeAspect="1" noChangeArrowheads="1"/>
          </p:cNvPicPr>
          <p:nvPr>
            <p:ph idx="1"/>
          </p:nvPr>
        </p:nvPicPr>
        <p:blipFill>
          <a:blip r:embed="rId2" cstate="print"/>
          <a:srcRect/>
          <a:stretch>
            <a:fillRect/>
          </a:stretch>
        </p:blipFill>
        <p:spPr bwMode="auto">
          <a:xfrm>
            <a:off x="500034" y="1214422"/>
            <a:ext cx="7929618" cy="49117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92500" lnSpcReduction="10000"/>
          </a:bodyPr>
          <a:lstStyle/>
          <a:p>
            <a:pPr>
              <a:buNone/>
            </a:pPr>
            <a:r>
              <a:rPr lang="en-US" b="1" i="1" dirty="0" smtClean="0"/>
              <a:t>Unbounded Buffer Producer-Consumer :</a:t>
            </a:r>
            <a:r>
              <a:rPr lang="en-US" dirty="0" smtClean="0"/>
              <a:t> </a:t>
            </a:r>
            <a:endParaRPr lang="en-IN" dirty="0" smtClean="0"/>
          </a:p>
          <a:p>
            <a:pPr lvl="0"/>
            <a:r>
              <a:rPr lang="en-US" dirty="0" smtClean="0"/>
              <a:t>No limit on the size of the buffer. </a:t>
            </a:r>
            <a:endParaRPr lang="en-IN" dirty="0" smtClean="0"/>
          </a:p>
          <a:p>
            <a:pPr lvl="0" algn="just"/>
            <a:r>
              <a:rPr lang="en-US" dirty="0" smtClean="0"/>
              <a:t>The consumer may have to wait for new items, but the producer can always   produce new items  i.e. buffers are of unlimited capacity </a:t>
            </a:r>
            <a:r>
              <a:rPr lang="en-US" u="sng" dirty="0" smtClean="0"/>
              <a:t>there are always empty buffers.</a:t>
            </a:r>
            <a:endParaRPr lang="en-IN" dirty="0" smtClean="0"/>
          </a:p>
          <a:p>
            <a:endParaRPr lang="en-IN" dirty="0" smtClean="0"/>
          </a:p>
          <a:p>
            <a:pPr>
              <a:buNone/>
            </a:pPr>
            <a:r>
              <a:rPr lang="en-US" b="1" i="1" dirty="0" smtClean="0"/>
              <a:t>Bounded Buffer Producer-Consumer : </a:t>
            </a:r>
            <a:r>
              <a:rPr lang="en-US" dirty="0" smtClean="0"/>
              <a:t>Assumes that there is a fixed buffer size.</a:t>
            </a:r>
          </a:p>
          <a:p>
            <a:pPr>
              <a:buNone/>
            </a:pPr>
            <a:endParaRPr lang="en-US" dirty="0" smtClean="0"/>
          </a:p>
          <a:p>
            <a:pPr>
              <a:buNone/>
            </a:pPr>
            <a:r>
              <a:rPr lang="en-US" sz="3500" i="1" dirty="0" smtClean="0"/>
              <a:t>Note: The buffer will be provided by the use of shared memory.</a:t>
            </a:r>
            <a:endParaRPr lang="en-IN" sz="3500" i="1" dirty="0" smtClean="0"/>
          </a:p>
          <a:p>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Solution to Bounded Buffer Problem :</a:t>
            </a:r>
            <a:r>
              <a:rPr lang="en-IN" dirty="0" smtClean="0"/>
              <a:t/>
            </a:r>
            <a:br>
              <a:rPr lang="en-IN" dirty="0" smtClean="0"/>
            </a:br>
            <a:endParaRPr lang="en-IN" dirty="0"/>
          </a:p>
        </p:txBody>
      </p:sp>
      <p:sp>
        <p:nvSpPr>
          <p:cNvPr id="3" name="Content Placeholder 2"/>
          <p:cNvSpPr>
            <a:spLocks noGrp="1"/>
          </p:cNvSpPr>
          <p:nvPr>
            <p:ph idx="1"/>
          </p:nvPr>
        </p:nvSpPr>
        <p:spPr>
          <a:xfrm>
            <a:off x="457200" y="928670"/>
            <a:ext cx="8229600" cy="5715040"/>
          </a:xfrm>
        </p:spPr>
        <p:txBody>
          <a:bodyPr>
            <a:normAutofit fontScale="85000" lnSpcReduction="20000"/>
          </a:bodyPr>
          <a:lstStyle/>
          <a:p>
            <a:pPr>
              <a:buNone/>
            </a:pPr>
            <a:r>
              <a:rPr lang="en-US" i="1" dirty="0" smtClean="0"/>
              <a:t>Data Structure :</a:t>
            </a:r>
            <a:r>
              <a:rPr lang="en-US" dirty="0" smtClean="0"/>
              <a:t> 	</a:t>
            </a:r>
          </a:p>
          <a:p>
            <a:pPr>
              <a:buNone/>
            </a:pPr>
            <a:r>
              <a:rPr lang="en-US" dirty="0" smtClean="0"/>
              <a:t>1. Circular Array ( shared Pool of Buffers)</a:t>
            </a:r>
            <a:endParaRPr lang="en-IN" dirty="0" smtClean="0"/>
          </a:p>
          <a:p>
            <a:pPr>
              <a:buNone/>
            </a:pPr>
            <a:r>
              <a:rPr lang="en-US" dirty="0" smtClean="0"/>
              <a:t>2. Two Logical Pointers : ‘in’ and ‘out’ </a:t>
            </a:r>
            <a:endParaRPr lang="en-IN" dirty="0" smtClean="0"/>
          </a:p>
          <a:p>
            <a:pPr>
              <a:buNone/>
            </a:pPr>
            <a:r>
              <a:rPr lang="en-US" dirty="0" smtClean="0"/>
              <a:t> 				</a:t>
            </a:r>
            <a:r>
              <a:rPr lang="en-US" i="1" dirty="0" smtClean="0">
                <a:solidFill>
                  <a:srgbClr val="FF0000"/>
                </a:solidFill>
              </a:rPr>
              <a:t>in points to the next free position in 			the buffer.</a:t>
            </a:r>
            <a:endParaRPr lang="en-IN" i="1" dirty="0" smtClean="0">
              <a:solidFill>
                <a:srgbClr val="FF0000"/>
              </a:solidFill>
            </a:endParaRPr>
          </a:p>
          <a:p>
            <a:pPr>
              <a:buNone/>
            </a:pPr>
            <a:r>
              <a:rPr lang="en-US" dirty="0" smtClean="0"/>
              <a:t>				</a:t>
            </a:r>
            <a:r>
              <a:rPr lang="en-US" dirty="0" smtClean="0">
                <a:solidFill>
                  <a:srgbClr val="7030A0"/>
                </a:solidFill>
              </a:rPr>
              <a:t>out points to the first full position in the  			buffer.</a:t>
            </a:r>
            <a:endParaRPr lang="en-IN" dirty="0" smtClean="0">
              <a:solidFill>
                <a:srgbClr val="7030A0"/>
              </a:solidFill>
            </a:endParaRPr>
          </a:p>
          <a:p>
            <a:pPr>
              <a:buNone/>
            </a:pPr>
            <a:r>
              <a:rPr lang="en-US" dirty="0" smtClean="0"/>
              <a:t>3. integer variable counter initialized to 0	.</a:t>
            </a:r>
            <a:endParaRPr lang="en-IN" dirty="0" smtClean="0"/>
          </a:p>
          <a:p>
            <a:pPr>
              <a:buNone/>
            </a:pPr>
            <a:r>
              <a:rPr lang="en-US" dirty="0" smtClean="0"/>
              <a:t> </a:t>
            </a:r>
          </a:p>
          <a:p>
            <a:pPr>
              <a:buNone/>
            </a:pPr>
            <a:r>
              <a:rPr lang="en-US" dirty="0" smtClean="0"/>
              <a:t>empty: 	in=out</a:t>
            </a:r>
          </a:p>
          <a:p>
            <a:pPr>
              <a:buNone/>
            </a:pPr>
            <a:r>
              <a:rPr lang="en-US" dirty="0" smtClean="0"/>
              <a:t>Full:		in+1 mod n =out</a:t>
            </a:r>
          </a:p>
          <a:p>
            <a:pPr algn="just">
              <a:buNone/>
            </a:pPr>
            <a:r>
              <a:rPr lang="en-US" dirty="0" smtClean="0"/>
              <a:t>counter is incremented every time a new full buffer is</a:t>
            </a:r>
            <a:endParaRPr lang="en-IN" dirty="0" smtClean="0"/>
          </a:p>
          <a:p>
            <a:pPr algn="just">
              <a:buNone/>
            </a:pPr>
            <a:r>
              <a:rPr lang="en-US" dirty="0" smtClean="0"/>
              <a:t>added to the pool and decremented whenever one is </a:t>
            </a:r>
            <a:endParaRPr lang="en-IN" dirty="0" smtClean="0"/>
          </a:p>
          <a:p>
            <a:pPr marL="0" indent="0" algn="just">
              <a:buNone/>
            </a:pPr>
            <a:r>
              <a:rPr lang="en-US" dirty="0" smtClean="0"/>
              <a:t>consumed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blinds(horizontal)">
                                      <p:cBhvr>
                                        <p:cTn id="1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lstStyle/>
          <a:p>
            <a:pPr>
              <a:buNone/>
            </a:pPr>
            <a:endParaRPr lang="en-US" b="1" dirty="0" smtClean="0"/>
          </a:p>
          <a:p>
            <a:pPr>
              <a:buNone/>
            </a:pPr>
            <a:endParaRPr lang="en-US" b="1" dirty="0" smtClean="0"/>
          </a:p>
          <a:p>
            <a:pPr>
              <a:buNone/>
            </a:pPr>
            <a:r>
              <a:rPr lang="en-US" b="1" dirty="0" smtClean="0"/>
              <a:t>Type</a:t>
            </a:r>
            <a:r>
              <a:rPr lang="en-US" dirty="0" smtClean="0"/>
              <a:t>	item	= ….;</a:t>
            </a:r>
            <a:endParaRPr lang="en-IN" dirty="0" smtClean="0"/>
          </a:p>
          <a:p>
            <a:pPr>
              <a:buNone/>
            </a:pPr>
            <a:r>
              <a:rPr lang="en-US" dirty="0" smtClean="0"/>
              <a:t>		</a:t>
            </a:r>
            <a:r>
              <a:rPr lang="en-US" b="1" dirty="0" err="1" smtClean="0"/>
              <a:t>Var</a:t>
            </a:r>
            <a:r>
              <a:rPr lang="en-US" dirty="0" smtClean="0"/>
              <a:t> buffer : array[0..n-1] of item;</a:t>
            </a:r>
            <a:endParaRPr lang="en-IN" dirty="0" smtClean="0"/>
          </a:p>
          <a:p>
            <a:pPr>
              <a:buNone/>
            </a:pPr>
            <a:r>
              <a:rPr lang="en-US" b="1" dirty="0" smtClean="0"/>
              <a:t>		in, out : 0..n-1</a:t>
            </a:r>
            <a:endParaRPr lang="en-IN" b="1" dirty="0" smtClean="0"/>
          </a:p>
          <a:p>
            <a:pPr>
              <a:buNone/>
            </a:pPr>
            <a:r>
              <a:rPr lang="en-US" dirty="0" smtClean="0"/>
              <a:t>         </a:t>
            </a:r>
            <a:r>
              <a:rPr lang="en-US" dirty="0" err="1" smtClean="0"/>
              <a:t>nextp</a:t>
            </a:r>
            <a:r>
              <a:rPr lang="en-US" dirty="0" smtClean="0"/>
              <a:t>, </a:t>
            </a:r>
            <a:r>
              <a:rPr lang="en-US" dirty="0" err="1" smtClean="0"/>
              <a:t>nextc</a:t>
            </a:r>
            <a:r>
              <a:rPr lang="en-US" dirty="0" smtClean="0"/>
              <a:t>  : item; in := 0, out := 0;</a:t>
            </a:r>
            <a:endParaRPr lang="en-IN" dirty="0" smtClean="0"/>
          </a:p>
          <a:p>
            <a:pPr>
              <a:buNone/>
            </a:pPr>
            <a:r>
              <a:rPr lang="en-US" dirty="0" smtClean="0"/>
              <a:t>		Counter:=0;</a:t>
            </a:r>
            <a:endParaRPr lang="en-IN" dirty="0" smtClean="0"/>
          </a:p>
          <a:p>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401080" cy="6858000"/>
          </a:xfrm>
        </p:spPr>
        <p:txBody>
          <a:bodyPr>
            <a:normAutofit fontScale="47500" lnSpcReduction="20000"/>
          </a:bodyPr>
          <a:lstStyle/>
          <a:p>
            <a:pPr>
              <a:buNone/>
            </a:pPr>
            <a:r>
              <a:rPr lang="en-US" sz="3800" b="1" dirty="0" err="1" smtClean="0"/>
              <a:t>parbegin</a:t>
            </a:r>
            <a:endParaRPr lang="en-IN" sz="3800" b="1" dirty="0" smtClean="0"/>
          </a:p>
          <a:p>
            <a:pPr>
              <a:buNone/>
            </a:pPr>
            <a:r>
              <a:rPr lang="en-US" sz="3800" dirty="0" smtClean="0"/>
              <a:t>	 Producer: </a:t>
            </a:r>
            <a:r>
              <a:rPr lang="en-US" sz="3800" b="1" dirty="0" smtClean="0"/>
              <a:t>begin</a:t>
            </a:r>
            <a:endParaRPr lang="en-IN" sz="3800" dirty="0" smtClean="0"/>
          </a:p>
          <a:p>
            <a:pPr>
              <a:buNone/>
            </a:pPr>
            <a:r>
              <a:rPr lang="en-US" sz="3800" dirty="0" smtClean="0"/>
              <a:t>			 	</a:t>
            </a:r>
            <a:r>
              <a:rPr lang="en-US" sz="3800" b="1" dirty="0" smtClean="0"/>
              <a:t>repeat</a:t>
            </a:r>
            <a:endParaRPr lang="en-IN" sz="3800" dirty="0" smtClean="0"/>
          </a:p>
          <a:p>
            <a:pPr>
              <a:buNone/>
            </a:pPr>
            <a:r>
              <a:rPr lang="en-US" sz="3800" dirty="0" smtClean="0"/>
              <a:t>				…..</a:t>
            </a:r>
            <a:endParaRPr lang="en-IN" sz="3800" dirty="0" smtClean="0"/>
          </a:p>
          <a:p>
            <a:pPr>
              <a:buNone/>
            </a:pPr>
            <a:r>
              <a:rPr lang="en-US" sz="3800" dirty="0" smtClean="0"/>
              <a:t>                 			produce an item in </a:t>
            </a:r>
            <a:r>
              <a:rPr lang="en-US" sz="3800" i="1" dirty="0" err="1" smtClean="0"/>
              <a:t>nextp</a:t>
            </a:r>
            <a:r>
              <a:rPr lang="en-US" sz="3800" i="1" dirty="0" smtClean="0"/>
              <a:t> </a:t>
            </a:r>
            <a:endParaRPr lang="en-IN" sz="3800" dirty="0" smtClean="0"/>
          </a:p>
          <a:p>
            <a:pPr>
              <a:buNone/>
            </a:pPr>
            <a:r>
              <a:rPr lang="en-US" sz="3800" dirty="0" smtClean="0"/>
              <a:t>				…..</a:t>
            </a:r>
            <a:endParaRPr lang="en-IN" sz="3800" dirty="0" smtClean="0"/>
          </a:p>
          <a:p>
            <a:pPr>
              <a:buNone/>
            </a:pPr>
            <a:r>
              <a:rPr lang="en-US" sz="3800" dirty="0" smtClean="0"/>
              <a:t>				</a:t>
            </a:r>
            <a:r>
              <a:rPr lang="en-US" sz="3800" b="1" dirty="0" smtClean="0"/>
              <a:t>while</a:t>
            </a:r>
            <a:r>
              <a:rPr lang="en-US" sz="3800" dirty="0" smtClean="0"/>
              <a:t> counter =n do skip;</a:t>
            </a:r>
            <a:endParaRPr lang="en-IN" sz="3800" dirty="0" smtClean="0"/>
          </a:p>
          <a:p>
            <a:pPr>
              <a:buNone/>
            </a:pPr>
            <a:r>
              <a:rPr lang="en-US" sz="3800" dirty="0" smtClean="0"/>
              <a:t>			 	buffer[in] := </a:t>
            </a:r>
            <a:r>
              <a:rPr lang="en-US" sz="3800" dirty="0" err="1" smtClean="0"/>
              <a:t>nextp</a:t>
            </a:r>
            <a:r>
              <a:rPr lang="en-US" sz="3800" dirty="0" smtClean="0"/>
              <a:t>;</a:t>
            </a:r>
            <a:endParaRPr lang="en-IN" sz="3800" dirty="0" smtClean="0"/>
          </a:p>
          <a:p>
            <a:pPr>
              <a:buNone/>
            </a:pPr>
            <a:r>
              <a:rPr lang="en-US" sz="3800" dirty="0" smtClean="0"/>
              <a:t>				in := in+1 mod n;</a:t>
            </a:r>
            <a:endParaRPr lang="en-IN" sz="3800" dirty="0" smtClean="0"/>
          </a:p>
          <a:p>
            <a:pPr>
              <a:buNone/>
            </a:pPr>
            <a:r>
              <a:rPr lang="en-US" sz="3800" dirty="0" smtClean="0"/>
              <a:t>				counter := counter + 1;</a:t>
            </a:r>
            <a:endParaRPr lang="en-IN" sz="3800" dirty="0" smtClean="0"/>
          </a:p>
          <a:p>
            <a:pPr>
              <a:buNone/>
            </a:pPr>
            <a:r>
              <a:rPr lang="en-US" sz="3800" dirty="0" smtClean="0"/>
              <a:t>				</a:t>
            </a:r>
            <a:r>
              <a:rPr lang="en-US" sz="3800" b="1" dirty="0" smtClean="0"/>
              <a:t>until</a:t>
            </a:r>
            <a:r>
              <a:rPr lang="en-US" sz="3800" dirty="0" smtClean="0"/>
              <a:t> false;</a:t>
            </a:r>
            <a:endParaRPr lang="en-IN" sz="3800" dirty="0" smtClean="0"/>
          </a:p>
          <a:p>
            <a:pPr>
              <a:buNone/>
            </a:pPr>
            <a:r>
              <a:rPr lang="en-US" sz="3800" b="1" dirty="0" smtClean="0"/>
              <a:t>		       end</a:t>
            </a:r>
            <a:r>
              <a:rPr lang="en-US" sz="3800" dirty="0" smtClean="0"/>
              <a:t>;</a:t>
            </a:r>
            <a:endParaRPr lang="en-IN" sz="3800" dirty="0" smtClean="0"/>
          </a:p>
          <a:p>
            <a:pPr>
              <a:buNone/>
            </a:pPr>
            <a:r>
              <a:rPr lang="en-US" sz="3800" dirty="0" smtClean="0"/>
              <a:t> </a:t>
            </a:r>
            <a:endParaRPr lang="en-IN" sz="3800" dirty="0" smtClean="0"/>
          </a:p>
          <a:p>
            <a:pPr>
              <a:buNone/>
            </a:pPr>
            <a:r>
              <a:rPr lang="en-US" sz="3800" dirty="0" smtClean="0"/>
              <a:t>	  Consumer: </a:t>
            </a:r>
            <a:r>
              <a:rPr lang="en-US" sz="3800" b="1" dirty="0" smtClean="0"/>
              <a:t>begin</a:t>
            </a:r>
            <a:endParaRPr lang="en-IN" sz="3800" dirty="0" smtClean="0"/>
          </a:p>
          <a:p>
            <a:pPr>
              <a:buNone/>
            </a:pPr>
            <a:r>
              <a:rPr lang="en-US" sz="3800" dirty="0" smtClean="0"/>
              <a:t>			 	</a:t>
            </a:r>
            <a:r>
              <a:rPr lang="en-US" sz="3800" b="1" dirty="0" smtClean="0"/>
              <a:t>repeat</a:t>
            </a:r>
            <a:endParaRPr lang="en-IN" sz="3800" dirty="0" smtClean="0"/>
          </a:p>
          <a:p>
            <a:pPr>
              <a:buNone/>
            </a:pPr>
            <a:r>
              <a:rPr lang="en-US" sz="3800" dirty="0" smtClean="0"/>
              <a:t>				…..</a:t>
            </a:r>
            <a:endParaRPr lang="en-IN" sz="3800" dirty="0" smtClean="0"/>
          </a:p>
          <a:p>
            <a:pPr>
              <a:buNone/>
            </a:pPr>
            <a:r>
              <a:rPr lang="en-US" sz="3800" dirty="0" smtClean="0"/>
              <a:t>				</a:t>
            </a:r>
            <a:r>
              <a:rPr lang="en-US" sz="3800" b="1" dirty="0" smtClean="0"/>
              <a:t>while</a:t>
            </a:r>
            <a:r>
              <a:rPr lang="en-US" sz="3800" dirty="0" smtClean="0"/>
              <a:t> counter = 0 do skip;                           				</a:t>
            </a:r>
            <a:r>
              <a:rPr lang="en-US" sz="3800" dirty="0" err="1" smtClean="0"/>
              <a:t>nextc</a:t>
            </a:r>
            <a:r>
              <a:rPr lang="en-US" sz="3800" dirty="0" smtClean="0"/>
              <a:t> := buffer[out];</a:t>
            </a:r>
            <a:endParaRPr lang="en-IN" sz="3800" dirty="0" smtClean="0"/>
          </a:p>
          <a:p>
            <a:pPr>
              <a:buNone/>
            </a:pPr>
            <a:r>
              <a:rPr lang="en-US" sz="3800" dirty="0" smtClean="0"/>
              <a:t>				out := out+1 mod n;</a:t>
            </a:r>
            <a:endParaRPr lang="en-IN" sz="3800" dirty="0" smtClean="0"/>
          </a:p>
          <a:p>
            <a:pPr>
              <a:buNone/>
            </a:pPr>
            <a:r>
              <a:rPr lang="en-US" sz="3800" dirty="0" smtClean="0"/>
              <a:t>				counter := counter - 1;</a:t>
            </a:r>
            <a:endParaRPr lang="en-IN" sz="3800" dirty="0" smtClean="0"/>
          </a:p>
          <a:p>
            <a:pPr>
              <a:buNone/>
            </a:pPr>
            <a:r>
              <a:rPr lang="en-US" sz="3800" dirty="0" smtClean="0"/>
              <a:t>				consume the item in </a:t>
            </a:r>
            <a:r>
              <a:rPr lang="en-US" sz="3800" i="1" dirty="0" err="1" smtClean="0"/>
              <a:t>nextc</a:t>
            </a:r>
            <a:r>
              <a:rPr lang="en-US" sz="3800" dirty="0" smtClean="0"/>
              <a:t>;</a:t>
            </a:r>
            <a:endParaRPr lang="en-IN" sz="3800" dirty="0" smtClean="0"/>
          </a:p>
          <a:p>
            <a:pPr>
              <a:buNone/>
            </a:pPr>
            <a:r>
              <a:rPr lang="en-US" sz="3800" dirty="0" smtClean="0"/>
              <a:t>				</a:t>
            </a:r>
            <a:r>
              <a:rPr lang="en-US" sz="3800" b="1" dirty="0" smtClean="0"/>
              <a:t>until</a:t>
            </a:r>
            <a:r>
              <a:rPr lang="en-US" sz="3800" dirty="0" smtClean="0"/>
              <a:t> false;</a:t>
            </a:r>
            <a:endParaRPr lang="en-IN" sz="3800" dirty="0" smtClean="0"/>
          </a:p>
          <a:p>
            <a:pPr>
              <a:buNone/>
            </a:pPr>
            <a:r>
              <a:rPr lang="en-US" sz="3800" dirty="0" smtClean="0"/>
              <a:t>	                         </a:t>
            </a:r>
            <a:r>
              <a:rPr lang="en-US" sz="3800" b="1" dirty="0" smtClean="0"/>
              <a:t>end</a:t>
            </a:r>
            <a:r>
              <a:rPr lang="en-US" sz="3800" dirty="0" smtClean="0"/>
              <a:t>;</a:t>
            </a:r>
            <a:endParaRPr lang="en-IN" sz="3800" dirty="0" smtClean="0"/>
          </a:p>
          <a:p>
            <a:pPr>
              <a:buNone/>
            </a:pPr>
            <a:r>
              <a:rPr lang="en-US" sz="3800" dirty="0" smtClean="0"/>
              <a:t> </a:t>
            </a:r>
            <a:endParaRPr lang="en-IN" sz="3800" dirty="0" smtClean="0"/>
          </a:p>
          <a:p>
            <a:pPr>
              <a:buNone/>
            </a:pPr>
            <a:r>
              <a:rPr lang="en-US" sz="3800" dirty="0" smtClean="0"/>
              <a:t>   </a:t>
            </a:r>
            <a:r>
              <a:rPr lang="en-US" sz="3800" b="1" dirty="0" err="1" smtClean="0"/>
              <a:t>parend</a:t>
            </a:r>
            <a:r>
              <a:rPr lang="en-US" sz="3800" b="1" dirty="0" smtClean="0"/>
              <a:t>;</a:t>
            </a:r>
            <a:endParaRPr lang="en-IN" sz="3800" b="1" dirty="0" smtClean="0"/>
          </a:p>
          <a:p>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268931"/>
          </a:xfrm>
        </p:spPr>
        <p:txBody>
          <a:bodyPr/>
          <a:lstStyle/>
          <a:p>
            <a:pPr algn="just">
              <a:buNone/>
            </a:pPr>
            <a:r>
              <a:rPr lang="en-US" dirty="0" smtClean="0"/>
              <a:t>If  </a:t>
            </a:r>
            <a:r>
              <a:rPr lang="en-US" i="1" dirty="0" smtClean="0"/>
              <a:t>counter</a:t>
            </a:r>
            <a:r>
              <a:rPr lang="en-US" dirty="0" smtClean="0"/>
              <a:t> value is currently 5, and Producer is executing the statement </a:t>
            </a:r>
          </a:p>
          <a:p>
            <a:pPr algn="ctr">
              <a:buNone/>
            </a:pPr>
            <a:r>
              <a:rPr lang="en-US" b="1" i="1" dirty="0" smtClean="0"/>
              <a:t>counter </a:t>
            </a:r>
            <a:r>
              <a:rPr lang="en-US" b="1" dirty="0" smtClean="0"/>
              <a:t>:=</a:t>
            </a:r>
            <a:r>
              <a:rPr lang="en-US" b="1" i="1" dirty="0" smtClean="0"/>
              <a:t> counter</a:t>
            </a:r>
            <a:r>
              <a:rPr lang="en-US" b="1" dirty="0" smtClean="0"/>
              <a:t> +1 </a:t>
            </a:r>
          </a:p>
          <a:p>
            <a:pPr marL="0" indent="0" algn="ctr">
              <a:buNone/>
            </a:pPr>
            <a:r>
              <a:rPr lang="en-US" dirty="0" smtClean="0"/>
              <a:t>and Consumer is executing the statement </a:t>
            </a:r>
            <a:r>
              <a:rPr lang="en-US" b="1" i="1" dirty="0" smtClean="0"/>
              <a:t>counter</a:t>
            </a:r>
            <a:r>
              <a:rPr lang="en-US" b="1" dirty="0" smtClean="0"/>
              <a:t>:= </a:t>
            </a:r>
            <a:r>
              <a:rPr lang="en-US" b="1" i="1" dirty="0" smtClean="0"/>
              <a:t>counter</a:t>
            </a:r>
            <a:r>
              <a:rPr lang="en-US" b="1" dirty="0" smtClean="0"/>
              <a:t> -1 </a:t>
            </a:r>
          </a:p>
          <a:p>
            <a:pPr marL="0" indent="0" algn="ctr">
              <a:buNone/>
            </a:pPr>
            <a:endParaRPr lang="en-US" b="1" dirty="0" smtClean="0"/>
          </a:p>
          <a:p>
            <a:pPr algn="just">
              <a:buNone/>
            </a:pPr>
            <a:r>
              <a:rPr lang="en-US" dirty="0" smtClean="0"/>
              <a:t>concurrently, then the value of </a:t>
            </a:r>
            <a:r>
              <a:rPr lang="en-US" i="1" dirty="0" smtClean="0"/>
              <a:t>counter</a:t>
            </a:r>
            <a:r>
              <a:rPr lang="en-US" dirty="0" smtClean="0"/>
              <a:t> may be</a:t>
            </a:r>
          </a:p>
          <a:p>
            <a:pPr algn="just">
              <a:buNone/>
            </a:pPr>
            <a:r>
              <a:rPr lang="en-US" dirty="0" smtClean="0"/>
              <a:t>4,5 or 6.  ( correct answer should be 5 because</a:t>
            </a:r>
          </a:p>
          <a:p>
            <a:pPr algn="just">
              <a:buNone/>
            </a:pPr>
            <a:r>
              <a:rPr lang="en-US" dirty="0" smtClean="0"/>
              <a:t>one produced one consumed)</a:t>
            </a:r>
            <a:endParaRPr lang="en-IN" dirty="0" smtClean="0"/>
          </a:p>
          <a:p>
            <a:endParaRPr lang="en-IN" dirty="0"/>
          </a:p>
        </p:txBody>
      </p:sp>
      <p:sp>
        <p:nvSpPr>
          <p:cNvPr id="4" name="Rectangle 3"/>
          <p:cNvSpPr/>
          <p:nvPr/>
        </p:nvSpPr>
        <p:spPr>
          <a:xfrm>
            <a:off x="214282" y="285728"/>
            <a:ext cx="8929718" cy="369332"/>
          </a:xfrm>
          <a:prstGeom prst="rect">
            <a:avLst/>
          </a:prstGeom>
        </p:spPr>
        <p:txBody>
          <a:bodyPr wrap="square">
            <a:spAutoFit/>
          </a:bodyPr>
          <a:lstStyle/>
          <a:p>
            <a:r>
              <a:rPr lang="en-US" b="1" dirty="0" smtClean="0">
                <a:solidFill>
                  <a:srgbClr val="FF0000"/>
                </a:solidFill>
              </a:rPr>
              <a:t>This implementation may lead to wrong values, if concurrent execution is uncontrolled </a:t>
            </a:r>
            <a:endParaRPr lang="en-IN" b="1" dirty="0">
              <a:solidFill>
                <a:srgbClr val="FF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fontScale="92500" lnSpcReduction="20000"/>
          </a:bodyPr>
          <a:lstStyle/>
          <a:p>
            <a:pPr>
              <a:buNone/>
            </a:pPr>
            <a:r>
              <a:rPr lang="en-US" dirty="0" smtClean="0"/>
              <a:t>How counter may be incorrect ?</a:t>
            </a:r>
            <a:endParaRPr lang="en-IN" dirty="0" smtClean="0"/>
          </a:p>
          <a:p>
            <a:pPr>
              <a:buNone/>
            </a:pPr>
            <a:r>
              <a:rPr lang="en-US" dirty="0" smtClean="0"/>
              <a:t> </a:t>
            </a:r>
            <a:endParaRPr lang="en-IN" dirty="0" smtClean="0"/>
          </a:p>
          <a:p>
            <a:pPr>
              <a:buNone/>
            </a:pPr>
            <a:r>
              <a:rPr lang="en-US" dirty="0" err="1" smtClean="0"/>
              <a:t>i</a:t>
            </a:r>
            <a:r>
              <a:rPr lang="en-US" dirty="0" smtClean="0"/>
              <a:t>)	counter := counter +1 is implemented in machine language as :		</a:t>
            </a:r>
            <a:endParaRPr lang="en-IN" dirty="0" smtClean="0"/>
          </a:p>
          <a:p>
            <a:pPr algn="ctr">
              <a:buNone/>
            </a:pPr>
            <a:r>
              <a:rPr lang="en-US" b="1" dirty="0" smtClean="0"/>
              <a:t>	    R1 := counter </a:t>
            </a:r>
            <a:endParaRPr lang="en-IN" b="1" dirty="0" smtClean="0"/>
          </a:p>
          <a:p>
            <a:pPr algn="ctr">
              <a:buNone/>
            </a:pPr>
            <a:r>
              <a:rPr lang="en-US" b="1" dirty="0" smtClean="0"/>
              <a:t>	R1 := R1 +1 </a:t>
            </a:r>
            <a:endParaRPr lang="en-IN" b="1" dirty="0" smtClean="0"/>
          </a:p>
          <a:p>
            <a:pPr algn="ctr">
              <a:buNone/>
            </a:pPr>
            <a:r>
              <a:rPr lang="en-US" b="1" dirty="0" smtClean="0"/>
              <a:t>		Counter  := R1</a:t>
            </a:r>
            <a:endParaRPr lang="en-IN" b="1" dirty="0" smtClean="0"/>
          </a:p>
          <a:p>
            <a:pPr>
              <a:buNone/>
            </a:pPr>
            <a:r>
              <a:rPr lang="en-US" dirty="0" smtClean="0"/>
              <a:t> </a:t>
            </a:r>
            <a:endParaRPr lang="en-IN" dirty="0" smtClean="0"/>
          </a:p>
          <a:p>
            <a:pPr>
              <a:buNone/>
            </a:pPr>
            <a:r>
              <a:rPr lang="en-US" dirty="0" smtClean="0"/>
              <a:t>ii)	counter := counter -1 is implemented in machine language as :		</a:t>
            </a:r>
            <a:endParaRPr lang="en-IN" dirty="0" smtClean="0"/>
          </a:p>
          <a:p>
            <a:pPr algn="ctr">
              <a:buNone/>
            </a:pPr>
            <a:r>
              <a:rPr lang="en-US" b="1" dirty="0" smtClean="0"/>
              <a:t>	      R2 := counter </a:t>
            </a:r>
            <a:endParaRPr lang="en-IN" b="1" dirty="0" smtClean="0"/>
          </a:p>
          <a:p>
            <a:pPr algn="ctr">
              <a:buNone/>
            </a:pPr>
            <a:r>
              <a:rPr lang="en-US" b="1" dirty="0" smtClean="0"/>
              <a:t>	R2 := R2-1 </a:t>
            </a:r>
            <a:endParaRPr lang="en-IN" b="1" dirty="0" smtClean="0"/>
          </a:p>
          <a:p>
            <a:pPr algn="ctr">
              <a:buNone/>
            </a:pPr>
            <a:r>
              <a:rPr lang="en-US" b="1" dirty="0" smtClean="0"/>
              <a:t>		Counter  := R2</a:t>
            </a:r>
            <a:endParaRPr lang="en-IN" b="1" dirty="0" smtClean="0"/>
          </a:p>
          <a:p>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5911873"/>
          </a:xfrm>
        </p:spPr>
        <p:txBody>
          <a:bodyPr>
            <a:normAutofit fontScale="77500" lnSpcReduction="20000"/>
          </a:bodyPr>
          <a:lstStyle/>
          <a:p>
            <a:pPr>
              <a:buNone/>
            </a:pPr>
            <a:r>
              <a:rPr lang="en-US" dirty="0" smtClean="0"/>
              <a:t>Concurrent execution of statements counter := counter +1 and counter := counter –1 is equivalent to a sequential execution where the lower level statements presented above are interleaved in some arbitrary order. If one such interleaving is : </a:t>
            </a:r>
            <a:endParaRPr lang="en-IN" dirty="0" smtClean="0"/>
          </a:p>
          <a:p>
            <a:pPr>
              <a:buNone/>
            </a:pPr>
            <a:r>
              <a:rPr lang="en-US" dirty="0" smtClean="0"/>
              <a:t> </a:t>
            </a:r>
            <a:endParaRPr lang="en-IN" dirty="0" smtClean="0"/>
          </a:p>
          <a:p>
            <a:pPr>
              <a:buNone/>
            </a:pPr>
            <a:r>
              <a:rPr lang="en-US" b="1" dirty="0" smtClean="0"/>
              <a:t>T0: Producer executes R1 := counter           {R1=5}</a:t>
            </a:r>
            <a:endParaRPr lang="en-IN" b="1" dirty="0" smtClean="0"/>
          </a:p>
          <a:p>
            <a:pPr>
              <a:buNone/>
            </a:pPr>
            <a:r>
              <a:rPr lang="en-US" b="1" dirty="0" smtClean="0"/>
              <a:t>T1: Producer executes R1 := R1+1                {R1=6}</a:t>
            </a:r>
            <a:endParaRPr lang="en-IN" b="1" dirty="0" smtClean="0"/>
          </a:p>
          <a:p>
            <a:pPr>
              <a:buNone/>
            </a:pPr>
            <a:r>
              <a:rPr lang="en-US" b="1" dirty="0" smtClean="0"/>
              <a:t>T2: Consumer executes R2 := counter  	{R2=5}</a:t>
            </a:r>
            <a:endParaRPr lang="en-IN" b="1" dirty="0" smtClean="0"/>
          </a:p>
          <a:p>
            <a:pPr>
              <a:buNone/>
            </a:pPr>
            <a:r>
              <a:rPr lang="en-US" b="1" dirty="0" smtClean="0"/>
              <a:t>T3: Consumer executes R2 := R2-1      	{R2=4}</a:t>
            </a:r>
            <a:endParaRPr lang="en-IN" b="1" dirty="0" smtClean="0"/>
          </a:p>
          <a:p>
            <a:pPr>
              <a:buNone/>
            </a:pPr>
            <a:r>
              <a:rPr lang="en-US" b="1" dirty="0" smtClean="0"/>
              <a:t>T4: Producer executes Counter := R1   	{counter=6}</a:t>
            </a:r>
            <a:endParaRPr lang="en-IN" b="1" dirty="0" smtClean="0"/>
          </a:p>
          <a:p>
            <a:pPr>
              <a:buNone/>
            </a:pPr>
            <a:r>
              <a:rPr lang="en-US" b="1" dirty="0" smtClean="0"/>
              <a:t>T5: Consumer executes Counter := R2   	{counter=4}</a:t>
            </a:r>
            <a:endParaRPr lang="en-IN" b="1" dirty="0" smtClean="0"/>
          </a:p>
          <a:p>
            <a:pPr>
              <a:buNone/>
            </a:pPr>
            <a:r>
              <a:rPr lang="en-US" b="1" dirty="0" smtClean="0"/>
              <a:t> </a:t>
            </a:r>
            <a:endParaRPr lang="en-IN" b="1" dirty="0" smtClean="0"/>
          </a:p>
          <a:p>
            <a:pPr>
              <a:buNone/>
            </a:pPr>
            <a:r>
              <a:rPr lang="en-US" dirty="0" smtClean="0"/>
              <a:t> </a:t>
            </a:r>
            <a:endParaRPr lang="en-IN" dirty="0" smtClean="0"/>
          </a:p>
          <a:p>
            <a:pPr lvl="0">
              <a:buNone/>
            </a:pPr>
            <a:r>
              <a:rPr lang="en-US" dirty="0" smtClean="0">
                <a:solidFill>
                  <a:srgbClr val="FF0000"/>
                </a:solidFill>
              </a:rPr>
              <a:t>counter = 4 while answer should be 5.</a:t>
            </a:r>
            <a:endParaRPr lang="en-IN" dirty="0" smtClean="0">
              <a:solidFill>
                <a:srgbClr val="FF0000"/>
              </a:solidFill>
            </a:endParaRPr>
          </a:p>
          <a:p>
            <a:pPr lvl="0">
              <a:buNone/>
            </a:pPr>
            <a:r>
              <a:rPr lang="en-US" dirty="0" smtClean="0">
                <a:solidFill>
                  <a:srgbClr val="FF0000"/>
                </a:solidFill>
              </a:rPr>
              <a:t>If T4 and T5 reversed then incorrect counter = 6.</a:t>
            </a:r>
            <a:endParaRPr lang="en-IN" dirty="0" smtClean="0">
              <a:solidFill>
                <a:srgbClr val="FF0000"/>
              </a:solidFill>
            </a:endParaRPr>
          </a:p>
          <a:p>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215106"/>
          </a:xfrm>
        </p:spPr>
        <p:txBody>
          <a:bodyPr>
            <a:normAutofit fontScale="92500" lnSpcReduction="20000"/>
          </a:bodyPr>
          <a:lstStyle/>
          <a:p>
            <a:pPr>
              <a:buNone/>
            </a:pPr>
            <a:r>
              <a:rPr lang="en-US" dirty="0" smtClean="0"/>
              <a:t>WHY INCORRECT ?   	Because we allowed 					processes to manipulate </a:t>
            </a:r>
            <a:endParaRPr lang="en-IN" dirty="0" smtClean="0"/>
          </a:p>
          <a:p>
            <a:pPr>
              <a:buNone/>
            </a:pPr>
            <a:r>
              <a:rPr lang="en-US" dirty="0" smtClean="0"/>
              <a:t>					the variable counter 					concurrently.</a:t>
            </a:r>
            <a:endParaRPr lang="en-IN" dirty="0" smtClean="0"/>
          </a:p>
          <a:p>
            <a:pPr>
              <a:buNone/>
            </a:pPr>
            <a:r>
              <a:rPr lang="en-US" dirty="0" smtClean="0"/>
              <a:t> </a:t>
            </a:r>
            <a:endParaRPr lang="en-IN" dirty="0" smtClean="0"/>
          </a:p>
          <a:p>
            <a:pPr>
              <a:buNone/>
            </a:pPr>
            <a:r>
              <a:rPr lang="en-US" dirty="0" smtClean="0"/>
              <a:t>REMEDY		:	We need to ensure that 				only one process at a </a:t>
            </a:r>
            <a:endParaRPr lang="en-IN" dirty="0" smtClean="0"/>
          </a:p>
          <a:p>
            <a:pPr>
              <a:buNone/>
            </a:pPr>
            <a:r>
              <a:rPr lang="en-US" dirty="0" smtClean="0"/>
              <a:t>					time may be manipulating 				the variable counter.</a:t>
            </a:r>
            <a:endParaRPr lang="en-IN" dirty="0" smtClean="0"/>
          </a:p>
          <a:p>
            <a:pPr>
              <a:buNone/>
            </a:pPr>
            <a:r>
              <a:rPr lang="en-US" dirty="0" smtClean="0"/>
              <a:t> </a:t>
            </a:r>
            <a:endParaRPr lang="en-IN" dirty="0" smtClean="0"/>
          </a:p>
          <a:p>
            <a:pPr algn="just">
              <a:buNone/>
            </a:pPr>
            <a:r>
              <a:rPr lang="en-US" dirty="0" smtClean="0"/>
              <a:t>This observation leads us to problem of </a:t>
            </a:r>
            <a:r>
              <a:rPr lang="en-US" b="1" dirty="0" smtClean="0"/>
              <a:t>CRITCIAL SECTION (CS) </a:t>
            </a:r>
            <a:r>
              <a:rPr lang="en-US" dirty="0" smtClean="0"/>
              <a:t>and the part of the program code where process is executing </a:t>
            </a:r>
            <a:r>
              <a:rPr lang="en-US" b="1" dirty="0" smtClean="0"/>
              <a:t>shared variable is known as its Critical Section. </a:t>
            </a:r>
            <a:endParaRPr lang="en-IN" b="1" dirty="0" smtClean="0"/>
          </a:p>
          <a:p>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Grp="1" noChangeArrowheads="1"/>
          </p:cNvSpPr>
          <p:nvPr>
            <p:ph idx="1"/>
          </p:nvPr>
        </p:nvSpPr>
        <p:spPr bwMode="auto">
          <a:xfrm>
            <a:off x="214282" y="285750"/>
            <a:ext cx="8715435" cy="6232475"/>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914400" algn="l"/>
              </a:tabLst>
            </a:pPr>
            <a:r>
              <a:rPr kumimoji="0" lang="en-US" sz="3600" b="0" i="0" u="none" strike="noStrike" cap="none" normalizeH="0" baseline="0" dirty="0" smtClean="0">
                <a:ln>
                  <a:noFill/>
                </a:ln>
                <a:solidFill>
                  <a:schemeClr val="tx1"/>
                </a:solidFill>
                <a:effectLst/>
                <a:latin typeface="Times New Roman" pitchFamily="18" charset="0"/>
                <a:cs typeface="Times New Roman" pitchFamily="18" charset="0"/>
              </a:rPr>
              <a:t>Problem Definition:</a:t>
            </a:r>
          </a:p>
          <a:p>
            <a:pPr marL="0" marR="0" lvl="0" indent="0" algn="l" defTabSz="914400" rtl="0" eaLnBrk="1" fontAlgn="base" latinLnBrk="0" hangingPunct="1">
              <a:lnSpc>
                <a:spcPct val="100000"/>
              </a:lnSpc>
              <a:spcBef>
                <a:spcPct val="0"/>
              </a:spcBef>
              <a:spcAft>
                <a:spcPct val="0"/>
              </a:spcAft>
              <a:buClrTx/>
              <a:buSzTx/>
              <a:buFontTx/>
              <a:buNone/>
              <a:tabLst>
                <a:tab pos="914400" algn="l"/>
              </a:tabLst>
            </a:pPr>
            <a:endParaRPr kumimoji="0" lang="en-US" sz="36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914400" algn="l"/>
              </a:tabLst>
            </a:pPr>
            <a:r>
              <a:rPr lang="en-US" sz="3000" dirty="0" smtClean="0"/>
              <a:t> Consider a system consisting of n cooperating   processes { P1, P2,.. </a:t>
            </a:r>
            <a:r>
              <a:rPr lang="en-US" sz="3000" dirty="0" err="1" smtClean="0"/>
              <a:t>Pn</a:t>
            </a:r>
            <a:r>
              <a:rPr lang="en-US" sz="3000" dirty="0" smtClean="0"/>
              <a:t>}</a:t>
            </a:r>
          </a:p>
          <a:p>
            <a:pPr marL="0" marR="0" lvl="0" indent="0" algn="l" defTabSz="914400" rtl="0" eaLnBrk="0" fontAlgn="base" latinLnBrk="0" hangingPunct="0">
              <a:lnSpc>
                <a:spcPct val="100000"/>
              </a:lnSpc>
              <a:spcBef>
                <a:spcPct val="0"/>
              </a:spcBef>
              <a:spcAft>
                <a:spcPct val="0"/>
              </a:spcAft>
              <a:buClrTx/>
              <a:buSzTx/>
              <a:buFontTx/>
              <a:buChar char="•"/>
              <a:tabLst>
                <a:tab pos="914400" algn="l"/>
              </a:tabLst>
            </a:pPr>
            <a:endParaRPr lang="en-US" sz="3000" dirty="0" smtClean="0"/>
          </a:p>
          <a:p>
            <a:pPr marL="0" marR="0" lvl="0" indent="0" algn="just" defTabSz="914400" rtl="0" eaLnBrk="0" fontAlgn="base" latinLnBrk="0" hangingPunct="0">
              <a:lnSpc>
                <a:spcPct val="100000"/>
              </a:lnSpc>
              <a:spcBef>
                <a:spcPct val="0"/>
              </a:spcBef>
              <a:spcAft>
                <a:spcPct val="0"/>
              </a:spcAft>
              <a:buClrTx/>
              <a:buSzTx/>
              <a:buFontTx/>
              <a:buChar char="•"/>
              <a:tabLst>
                <a:tab pos="914400" algn="l"/>
              </a:tabLst>
            </a:pPr>
            <a:r>
              <a:rPr lang="en-US" sz="3000" dirty="0" smtClean="0"/>
              <a:t> Each process has a segment of code called a Critical Section (CS)</a:t>
            </a:r>
          </a:p>
          <a:p>
            <a:pPr marL="0" marR="0" lvl="0" indent="0" algn="l" defTabSz="914400" rtl="0" eaLnBrk="0" fontAlgn="base" latinLnBrk="0" hangingPunct="0">
              <a:lnSpc>
                <a:spcPct val="100000"/>
              </a:lnSpc>
              <a:spcBef>
                <a:spcPct val="0"/>
              </a:spcBef>
              <a:spcAft>
                <a:spcPct val="0"/>
              </a:spcAft>
              <a:buClrTx/>
              <a:buSzTx/>
              <a:buFontTx/>
              <a:buChar char="•"/>
              <a:tabLst>
                <a:tab pos="914400" algn="l"/>
              </a:tabLst>
            </a:pPr>
            <a:endParaRPr lang="en-US" sz="3000" dirty="0" smtClean="0"/>
          </a:p>
          <a:p>
            <a:pPr marL="0" marR="0" lvl="0" indent="0" algn="just" defTabSz="914400" rtl="0" eaLnBrk="0" fontAlgn="base" latinLnBrk="0" hangingPunct="0">
              <a:lnSpc>
                <a:spcPct val="100000"/>
              </a:lnSpc>
              <a:spcBef>
                <a:spcPct val="0"/>
              </a:spcBef>
              <a:spcAft>
                <a:spcPct val="0"/>
              </a:spcAft>
              <a:buClrTx/>
              <a:buSzTx/>
              <a:buFontTx/>
              <a:buChar char="•"/>
              <a:tabLst>
                <a:tab pos="914400" algn="l"/>
              </a:tabLst>
            </a:pPr>
            <a:r>
              <a:rPr lang="en-US" sz="3000" dirty="0" smtClean="0"/>
              <a:t> When one process is executing in its CS no other process is to be allowed to execute in its CS.</a:t>
            </a:r>
          </a:p>
          <a:p>
            <a:pPr marL="0" marR="0" lvl="0" indent="0" algn="l" defTabSz="914400" rtl="0" eaLnBrk="0" fontAlgn="base" latinLnBrk="0" hangingPunct="0">
              <a:lnSpc>
                <a:spcPct val="100000"/>
              </a:lnSpc>
              <a:spcBef>
                <a:spcPct val="0"/>
              </a:spcBef>
              <a:spcAft>
                <a:spcPct val="0"/>
              </a:spcAft>
              <a:buClrTx/>
              <a:buSzTx/>
              <a:buNone/>
              <a:tabLst>
                <a:tab pos="914400" algn="l"/>
              </a:tabLst>
            </a:pPr>
            <a:endParaRPr lang="en-US" sz="3000" dirty="0" smtClean="0"/>
          </a:p>
          <a:p>
            <a:pPr marL="0" marR="0" lvl="0" indent="0" algn="just" defTabSz="914400" rtl="0" eaLnBrk="0" fontAlgn="base" latinLnBrk="0" hangingPunct="0">
              <a:lnSpc>
                <a:spcPct val="100000"/>
              </a:lnSpc>
              <a:spcBef>
                <a:spcPct val="0"/>
              </a:spcBef>
              <a:spcAft>
                <a:spcPct val="0"/>
              </a:spcAft>
              <a:buClrTx/>
              <a:buSzTx/>
              <a:buFontTx/>
              <a:buChar char="•"/>
              <a:tabLst>
                <a:tab pos="914400" algn="l"/>
              </a:tabLst>
            </a:pPr>
            <a:r>
              <a:rPr lang="en-US" sz="3000" dirty="0" smtClean="0"/>
              <a:t> Thus the execution of CS by the processes in Mutually Exclusive in time.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fontScale="70000" lnSpcReduction="20000"/>
          </a:bodyPr>
          <a:lstStyle/>
          <a:p>
            <a:pPr>
              <a:buNone/>
            </a:pPr>
            <a:r>
              <a:rPr lang="en-US" b="1" dirty="0" smtClean="0"/>
              <a:t>Critical Section Problem :</a:t>
            </a:r>
            <a:endParaRPr lang="en-IN" dirty="0" smtClean="0"/>
          </a:p>
          <a:p>
            <a:pPr>
              <a:buNone/>
            </a:pPr>
            <a:r>
              <a:rPr lang="en-US" dirty="0" smtClean="0"/>
              <a:t>	</a:t>
            </a:r>
            <a:endParaRPr lang="en-IN" dirty="0" smtClean="0"/>
          </a:p>
          <a:p>
            <a:pPr>
              <a:buNone/>
            </a:pPr>
            <a:r>
              <a:rPr lang="en-US" b="1" i="1" dirty="0" smtClean="0"/>
              <a:t>To design a protocol which the processes may use to cooperate.</a:t>
            </a:r>
            <a:endParaRPr lang="en-IN" b="1" i="1" dirty="0" smtClean="0"/>
          </a:p>
          <a:p>
            <a:pPr>
              <a:buNone/>
            </a:pPr>
            <a:endParaRPr lang="en-IN" b="1" i="1" dirty="0" smtClean="0"/>
          </a:p>
          <a:p>
            <a:pPr>
              <a:buNone/>
            </a:pPr>
            <a:r>
              <a:rPr lang="en-US" b="1" dirty="0" smtClean="0"/>
              <a:t> General structure may be:</a:t>
            </a:r>
            <a:endParaRPr lang="en-IN" b="1" dirty="0" smtClean="0"/>
          </a:p>
          <a:p>
            <a:pPr>
              <a:buNone/>
            </a:pPr>
            <a:r>
              <a:rPr lang="en-US" b="1" dirty="0" smtClean="0"/>
              <a:t>        			</a:t>
            </a:r>
          </a:p>
          <a:p>
            <a:pPr>
              <a:buNone/>
            </a:pPr>
            <a:r>
              <a:rPr lang="en-US" b="1" dirty="0" smtClean="0"/>
              <a:t>				……</a:t>
            </a:r>
            <a:endParaRPr lang="en-IN" b="1" dirty="0" smtClean="0"/>
          </a:p>
          <a:p>
            <a:pPr>
              <a:buNone/>
            </a:pPr>
            <a:r>
              <a:rPr lang="en-US" b="1" dirty="0" smtClean="0"/>
              <a:t>	</a:t>
            </a:r>
            <a:endParaRPr lang="en-IN" b="1" dirty="0" smtClean="0"/>
          </a:p>
          <a:p>
            <a:pPr>
              <a:buNone/>
            </a:pPr>
            <a:r>
              <a:rPr lang="en-US" b="1" dirty="0" smtClean="0"/>
              <a:t>				 Entry Section</a:t>
            </a:r>
            <a:endParaRPr lang="en-IN" b="1" dirty="0" smtClean="0"/>
          </a:p>
          <a:p>
            <a:pPr>
              <a:buNone/>
            </a:pPr>
            <a:r>
              <a:rPr lang="en-US" b="1" dirty="0" smtClean="0"/>
              <a:t>				……	</a:t>
            </a:r>
            <a:endParaRPr lang="en-IN" b="1" dirty="0" smtClean="0"/>
          </a:p>
          <a:p>
            <a:pPr>
              <a:buNone/>
            </a:pPr>
            <a:r>
              <a:rPr lang="en-US" b="1" dirty="0" smtClean="0"/>
              <a:t>				</a:t>
            </a:r>
            <a:r>
              <a:rPr lang="en-US" b="1" i="1" dirty="0" smtClean="0">
                <a:solidFill>
                  <a:srgbClr val="00B0F0"/>
                </a:solidFill>
              </a:rPr>
              <a:t>Critical Section</a:t>
            </a:r>
            <a:endParaRPr lang="en-IN" b="1" dirty="0" smtClean="0">
              <a:solidFill>
                <a:srgbClr val="00B0F0"/>
              </a:solidFill>
            </a:endParaRPr>
          </a:p>
          <a:p>
            <a:pPr>
              <a:buNone/>
            </a:pPr>
            <a:r>
              <a:rPr lang="en-US" b="1" i="1" dirty="0" smtClean="0"/>
              <a:t>	</a:t>
            </a:r>
            <a:r>
              <a:rPr lang="en-US" b="1" dirty="0" smtClean="0"/>
              <a:t>			…….</a:t>
            </a:r>
            <a:endParaRPr lang="en-IN" b="1" dirty="0" smtClean="0"/>
          </a:p>
          <a:p>
            <a:pPr>
              <a:buNone/>
            </a:pPr>
            <a:r>
              <a:rPr lang="en-US" b="1" dirty="0" smtClean="0"/>
              <a:t> </a:t>
            </a:r>
            <a:endParaRPr lang="en-IN" b="1" dirty="0" smtClean="0"/>
          </a:p>
          <a:p>
            <a:pPr>
              <a:buNone/>
            </a:pPr>
            <a:r>
              <a:rPr lang="en-US" b="1" dirty="0" smtClean="0"/>
              <a:t>			 	Exit Section</a:t>
            </a:r>
            <a:endParaRPr lang="en-IN" b="1" dirty="0" smtClean="0"/>
          </a:p>
          <a:p>
            <a:pPr>
              <a:buNone/>
            </a:pPr>
            <a:r>
              <a:rPr lang="en-US" b="1" dirty="0" smtClean="0"/>
              <a:t>			</a:t>
            </a:r>
            <a:endParaRPr lang="en-IN" b="1" dirty="0" smtClean="0"/>
          </a:p>
          <a:p>
            <a:pPr>
              <a:buNone/>
            </a:pPr>
            <a:r>
              <a:rPr lang="en-US" b="1" dirty="0" smtClean="0"/>
              <a:t>                              </a:t>
            </a:r>
            <a:r>
              <a:rPr lang="en-US" b="1" i="1" dirty="0" smtClean="0"/>
              <a:t>Remainder Section</a:t>
            </a:r>
            <a:r>
              <a:rPr lang="en-US" i="1" dirty="0" smtClean="0"/>
              <a:t> </a:t>
            </a:r>
            <a:endParaRPr lang="en-IN" dirty="0" smtClean="0"/>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b="1" dirty="0" smtClean="0"/>
              <a:t>Concurrent Processes</a:t>
            </a:r>
            <a:r>
              <a:rPr lang="en-IN" b="1" dirty="0" smtClean="0"/>
              <a:t/>
            </a:r>
            <a:br>
              <a:rPr lang="en-IN" b="1" dirty="0" smtClean="0"/>
            </a:br>
            <a:endParaRPr lang="en-IN" dirty="0"/>
          </a:p>
        </p:txBody>
      </p:sp>
      <p:sp>
        <p:nvSpPr>
          <p:cNvPr id="3" name="Content Placeholder 2"/>
          <p:cNvSpPr>
            <a:spLocks noGrp="1"/>
          </p:cNvSpPr>
          <p:nvPr>
            <p:ph idx="1"/>
          </p:nvPr>
        </p:nvSpPr>
        <p:spPr>
          <a:xfrm>
            <a:off x="428596" y="714356"/>
            <a:ext cx="8229600" cy="1071570"/>
          </a:xfrm>
        </p:spPr>
        <p:txBody>
          <a:bodyPr/>
          <a:lstStyle/>
          <a:p>
            <a:pPr>
              <a:buNone/>
            </a:pPr>
            <a:r>
              <a:rPr lang="en-US" dirty="0" smtClean="0"/>
              <a:t>Two processes are said to be concurrent if they over lap in their execution. </a:t>
            </a:r>
            <a:endParaRPr lang="en-IN" dirty="0"/>
          </a:p>
        </p:txBody>
      </p:sp>
      <p:pic>
        <p:nvPicPr>
          <p:cNvPr id="53250" name="Picture 1" descr="Coneprocess 2"/>
          <p:cNvPicPr>
            <a:picLocks noChangeAspect="1" noChangeArrowheads="1"/>
          </p:cNvPicPr>
          <p:nvPr/>
        </p:nvPicPr>
        <p:blipFill>
          <a:blip r:embed="rId2" cstate="print"/>
          <a:srcRect/>
          <a:stretch>
            <a:fillRect/>
          </a:stretch>
        </p:blipFill>
        <p:spPr bwMode="auto">
          <a:xfrm>
            <a:off x="428596" y="1857364"/>
            <a:ext cx="7715304" cy="2371734"/>
          </a:xfrm>
          <a:prstGeom prst="rect">
            <a:avLst/>
          </a:prstGeom>
          <a:noFill/>
          <a:ln w="9525">
            <a:noFill/>
            <a:miter lim="800000"/>
            <a:headEnd/>
            <a:tailEnd/>
          </a:ln>
        </p:spPr>
      </p:pic>
      <p:pic>
        <p:nvPicPr>
          <p:cNvPr id="53251" name="Picture 2" descr="Coneprocess 3"/>
          <p:cNvPicPr>
            <a:picLocks noChangeAspect="1" noChangeArrowheads="1"/>
          </p:cNvPicPr>
          <p:nvPr/>
        </p:nvPicPr>
        <p:blipFill>
          <a:blip r:embed="rId3" cstate="print"/>
          <a:srcRect/>
          <a:stretch>
            <a:fillRect/>
          </a:stretch>
        </p:blipFill>
        <p:spPr bwMode="auto">
          <a:xfrm>
            <a:off x="500034" y="4324350"/>
            <a:ext cx="7715304" cy="21050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5" name="Picture 3"/>
          <p:cNvPicPr>
            <a:picLocks noGrp="1" noChangeAspect="1" noChangeArrowheads="1"/>
          </p:cNvPicPr>
          <p:nvPr>
            <p:ph idx="1"/>
          </p:nvPr>
        </p:nvPicPr>
        <p:blipFill>
          <a:blip r:embed="rId2" cstate="print"/>
          <a:srcRect/>
          <a:stretch>
            <a:fillRect/>
          </a:stretch>
        </p:blipFill>
        <p:spPr bwMode="auto">
          <a:xfrm>
            <a:off x="1428728" y="500042"/>
            <a:ext cx="6072229" cy="571503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472518" cy="6643710"/>
          </a:xfrm>
        </p:spPr>
        <p:txBody>
          <a:bodyPr>
            <a:normAutofit fontScale="70000" lnSpcReduction="20000"/>
          </a:bodyPr>
          <a:lstStyle/>
          <a:p>
            <a:pPr fontAlgn="base">
              <a:buNone/>
            </a:pPr>
            <a:r>
              <a:rPr lang="en-IN" dirty="0" smtClean="0"/>
              <a:t>x=2; y=2; z=2;</a:t>
            </a:r>
          </a:p>
          <a:p>
            <a:pPr fontAlgn="base">
              <a:buNone/>
            </a:pPr>
            <a:r>
              <a:rPr lang="en-IN" b="1" dirty="0" smtClean="0"/>
              <a:t>p1;</a:t>
            </a:r>
            <a:endParaRPr lang="en-IN" dirty="0" smtClean="0"/>
          </a:p>
          <a:p>
            <a:pPr fontAlgn="base">
              <a:buNone/>
            </a:pPr>
            <a:r>
              <a:rPr lang="en-IN" dirty="0" smtClean="0"/>
              <a:t>Fork L1 ; </a:t>
            </a:r>
          </a:p>
          <a:p>
            <a:pPr fontAlgn="base">
              <a:buNone/>
            </a:pPr>
            <a:r>
              <a:rPr lang="en-IN" dirty="0" smtClean="0"/>
              <a:t>Fork L2 ; </a:t>
            </a:r>
          </a:p>
          <a:p>
            <a:pPr fontAlgn="base">
              <a:buNone/>
            </a:pPr>
            <a:r>
              <a:rPr lang="en-IN" dirty="0" err="1" smtClean="0"/>
              <a:t>goto</a:t>
            </a:r>
            <a:r>
              <a:rPr lang="en-IN" dirty="0" smtClean="0"/>
              <a:t> L3 ; </a:t>
            </a:r>
          </a:p>
          <a:p>
            <a:pPr fontAlgn="base">
              <a:buNone/>
            </a:pPr>
            <a:r>
              <a:rPr lang="en-IN" dirty="0" smtClean="0"/>
              <a:t>L1: </a:t>
            </a:r>
            <a:r>
              <a:rPr lang="en-IN" b="1" dirty="0" smtClean="0"/>
              <a:t>p2;</a:t>
            </a:r>
            <a:endParaRPr lang="en-IN" dirty="0" smtClean="0"/>
          </a:p>
          <a:p>
            <a:pPr fontAlgn="base">
              <a:buNone/>
            </a:pPr>
            <a:r>
              <a:rPr lang="en-IN" dirty="0" smtClean="0"/>
              <a:t>fork L3 ;</a:t>
            </a:r>
          </a:p>
          <a:p>
            <a:pPr fontAlgn="base">
              <a:buNone/>
            </a:pPr>
            <a:r>
              <a:rPr lang="en-IN" dirty="0" err="1" smtClean="0"/>
              <a:t>goto</a:t>
            </a:r>
            <a:r>
              <a:rPr lang="en-IN" dirty="0" smtClean="0"/>
              <a:t> L5 </a:t>
            </a:r>
          </a:p>
          <a:p>
            <a:pPr fontAlgn="base">
              <a:buNone/>
            </a:pPr>
            <a:r>
              <a:rPr lang="en-IN" dirty="0" smtClean="0"/>
              <a:t>L3: join (x)</a:t>
            </a:r>
          </a:p>
          <a:p>
            <a:pPr fontAlgn="base">
              <a:buNone/>
            </a:pPr>
            <a:r>
              <a:rPr lang="en-IN" b="1" dirty="0" smtClean="0"/>
              <a:t>P4;</a:t>
            </a:r>
            <a:endParaRPr lang="en-IN" dirty="0" smtClean="0"/>
          </a:p>
          <a:p>
            <a:pPr fontAlgn="base">
              <a:buNone/>
            </a:pPr>
            <a:r>
              <a:rPr lang="en-IN" dirty="0" smtClean="0"/>
              <a:t>L4: join(y)</a:t>
            </a:r>
          </a:p>
          <a:p>
            <a:pPr fontAlgn="base">
              <a:buNone/>
            </a:pPr>
            <a:r>
              <a:rPr lang="en-IN" b="1" dirty="0" smtClean="0"/>
              <a:t>s6;</a:t>
            </a:r>
            <a:endParaRPr lang="en-IN" dirty="0" smtClean="0"/>
          </a:p>
          <a:p>
            <a:pPr fontAlgn="base">
              <a:buNone/>
            </a:pPr>
            <a:r>
              <a:rPr lang="en-IN" dirty="0" smtClean="0"/>
              <a:t>Quit();</a:t>
            </a:r>
          </a:p>
          <a:p>
            <a:pPr fontAlgn="base">
              <a:buNone/>
            </a:pPr>
            <a:r>
              <a:rPr lang="en-IN" dirty="0" smtClean="0"/>
              <a:t>L2 : </a:t>
            </a:r>
            <a:r>
              <a:rPr lang="en-IN" b="1" dirty="0" smtClean="0"/>
              <a:t>P3;</a:t>
            </a:r>
            <a:endParaRPr lang="en-IN" dirty="0" smtClean="0"/>
          </a:p>
          <a:p>
            <a:pPr fontAlgn="base">
              <a:buNone/>
            </a:pPr>
            <a:r>
              <a:rPr lang="en-IN" dirty="0" smtClean="0"/>
              <a:t>L5: join(z)</a:t>
            </a:r>
          </a:p>
          <a:p>
            <a:pPr fontAlgn="base">
              <a:buNone/>
            </a:pPr>
            <a:r>
              <a:rPr lang="en-IN" dirty="0" smtClean="0"/>
              <a:t>P5; </a:t>
            </a:r>
          </a:p>
          <a:p>
            <a:pPr fontAlgn="base">
              <a:buNone/>
            </a:pPr>
            <a:r>
              <a:rPr lang="en-IN" dirty="0" err="1" smtClean="0"/>
              <a:t>goto</a:t>
            </a:r>
            <a:r>
              <a:rPr lang="en-IN" dirty="0" smtClean="0"/>
              <a:t> L4 </a:t>
            </a:r>
            <a:br>
              <a:rPr lang="en-IN" dirty="0" smtClean="0"/>
            </a:b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1"/>
            <a:ext cx="8229600" cy="4857784"/>
          </a:xfrm>
        </p:spPr>
        <p:txBody>
          <a:bodyPr>
            <a:normAutofit fontScale="85000" lnSpcReduction="10000"/>
          </a:bodyPr>
          <a:lstStyle/>
          <a:p>
            <a:pPr fontAlgn="base">
              <a:buNone/>
            </a:pPr>
            <a:r>
              <a:rPr lang="en-IN" dirty="0" smtClean="0"/>
              <a:t>Consider the following C code for process P1 and P2. a=4, b=0, c=0 (initialization)</a:t>
            </a:r>
          </a:p>
          <a:p>
            <a:pPr fontAlgn="base">
              <a:buNone/>
            </a:pPr>
            <a:endParaRPr lang="en-IN" dirty="0" smtClean="0"/>
          </a:p>
          <a:p>
            <a:pPr fontAlgn="base">
              <a:buNone/>
            </a:pPr>
            <a:endParaRPr lang="en-IN" dirty="0" smtClean="0"/>
          </a:p>
          <a:p>
            <a:pPr fontAlgn="base">
              <a:buNone/>
            </a:pPr>
            <a:endParaRPr lang="en-IN" dirty="0" smtClean="0"/>
          </a:p>
          <a:p>
            <a:pPr fontAlgn="base">
              <a:buNone/>
            </a:pPr>
            <a:endParaRPr lang="en-IN" dirty="0" smtClean="0"/>
          </a:p>
          <a:p>
            <a:pPr fontAlgn="base">
              <a:buNone/>
            </a:pPr>
            <a:endParaRPr lang="en-IN" dirty="0" smtClean="0"/>
          </a:p>
          <a:p>
            <a:pPr fontAlgn="base">
              <a:buNone/>
            </a:pPr>
            <a:r>
              <a:rPr lang="en-IN" dirty="0" smtClean="0"/>
              <a:t>If the processes P1 and P2 executes concurrently (shared variables a, b and c), which of the following cannot be the value of ‘c’ after both processes complete?</a:t>
            </a:r>
          </a:p>
          <a:p>
            <a:pPr fontAlgn="base">
              <a:buNone/>
            </a:pPr>
            <a:r>
              <a:rPr lang="en-IN" b="1" dirty="0" smtClean="0"/>
              <a:t>(A)</a:t>
            </a:r>
            <a:r>
              <a:rPr lang="en-IN" dirty="0" smtClean="0"/>
              <a:t> 4		</a:t>
            </a:r>
            <a:r>
              <a:rPr lang="en-IN" b="1" dirty="0" smtClean="0"/>
              <a:t>(B)</a:t>
            </a:r>
            <a:r>
              <a:rPr lang="en-IN" dirty="0" smtClean="0"/>
              <a:t> 7		</a:t>
            </a:r>
            <a:r>
              <a:rPr lang="en-IN" b="1" dirty="0" smtClean="0"/>
              <a:t>(C)</a:t>
            </a:r>
            <a:r>
              <a:rPr lang="en-IN" dirty="0" smtClean="0"/>
              <a:t> 10		</a:t>
            </a:r>
            <a:r>
              <a:rPr lang="en-IN" b="1" dirty="0" smtClean="0"/>
              <a:t>(D)</a:t>
            </a:r>
            <a:r>
              <a:rPr lang="en-IN" dirty="0" smtClean="0"/>
              <a:t> 13</a:t>
            </a:r>
          </a:p>
          <a:p>
            <a:endParaRPr lang="en-IN" dirty="0"/>
          </a:p>
        </p:txBody>
      </p:sp>
      <p:pic>
        <p:nvPicPr>
          <p:cNvPr id="47107" name="Picture 3"/>
          <p:cNvPicPr>
            <a:picLocks noChangeAspect="1" noChangeArrowheads="1"/>
          </p:cNvPicPr>
          <p:nvPr/>
        </p:nvPicPr>
        <p:blipFill>
          <a:blip r:embed="rId2" cstate="print"/>
          <a:srcRect/>
          <a:stretch>
            <a:fillRect/>
          </a:stretch>
        </p:blipFill>
        <p:spPr bwMode="auto">
          <a:xfrm>
            <a:off x="2285984" y="1000108"/>
            <a:ext cx="3857652" cy="1928826"/>
          </a:xfrm>
          <a:prstGeom prst="rect">
            <a:avLst/>
          </a:prstGeom>
          <a:noFill/>
          <a:ln w="9525">
            <a:noFill/>
            <a:miter lim="800000"/>
            <a:headEnd/>
            <a:tailEnd/>
          </a:ln>
          <a:effectLst/>
        </p:spPr>
      </p:pic>
      <p:sp>
        <p:nvSpPr>
          <p:cNvPr id="6" name="Rectangle 5"/>
          <p:cNvSpPr/>
          <p:nvPr/>
        </p:nvSpPr>
        <p:spPr>
          <a:xfrm>
            <a:off x="214282" y="5072075"/>
            <a:ext cx="8929718" cy="1754326"/>
          </a:xfrm>
          <a:prstGeom prst="rect">
            <a:avLst/>
          </a:prstGeom>
        </p:spPr>
        <p:txBody>
          <a:bodyPr wrap="square">
            <a:spAutoFit/>
          </a:bodyPr>
          <a:lstStyle/>
          <a:p>
            <a:pPr fontAlgn="base"/>
            <a:r>
              <a:rPr lang="en-IN" b="1" dirty="0" smtClean="0"/>
              <a:t>Answer:</a:t>
            </a:r>
            <a:r>
              <a:rPr lang="en-IN" dirty="0" smtClean="0"/>
              <a:t> </a:t>
            </a:r>
            <a:r>
              <a:rPr lang="en-IN" b="1" dirty="0" smtClean="0"/>
              <a:t>(C)</a:t>
            </a:r>
            <a:r>
              <a:rPr lang="en-IN" dirty="0" smtClean="0"/>
              <a:t> </a:t>
            </a:r>
            <a:br>
              <a:rPr lang="en-IN" dirty="0" smtClean="0"/>
            </a:br>
            <a:r>
              <a:rPr lang="en-IN" b="1" dirty="0" smtClean="0"/>
              <a:t>Explanation:</a:t>
            </a:r>
            <a:endParaRPr lang="en-IN" dirty="0" smtClean="0"/>
          </a:p>
          <a:p>
            <a:pPr fontAlgn="base"/>
            <a:r>
              <a:rPr lang="en-IN" dirty="0" smtClean="0"/>
              <a:t>P1 : 1, 3, 4 -&gt; c = 0+4 =4 {hence option a}</a:t>
            </a:r>
            <a:br>
              <a:rPr lang="en-IN" dirty="0" smtClean="0"/>
            </a:br>
            <a:r>
              <a:rPr lang="en-IN" dirty="0" smtClean="0"/>
              <a:t>P2 : </a:t>
            </a:r>
            <a:r>
              <a:rPr lang="en-IN" dirty="0" err="1" smtClean="0"/>
              <a:t>i</a:t>
            </a:r>
            <a:r>
              <a:rPr lang="en-IN" dirty="0" smtClean="0"/>
              <a:t>, ii and P1 : 1, 2 -&gt; c = 10-(-3) = 13 {hence option d}</a:t>
            </a:r>
            <a:br>
              <a:rPr lang="en-IN" dirty="0" smtClean="0"/>
            </a:br>
            <a:r>
              <a:rPr lang="en-IN" dirty="0" smtClean="0"/>
              <a:t>P1 : 1 , P2 : </a:t>
            </a:r>
            <a:r>
              <a:rPr lang="en-IN" dirty="0" err="1" smtClean="0"/>
              <a:t>i</a:t>
            </a:r>
            <a:r>
              <a:rPr lang="en-IN" dirty="0" smtClean="0"/>
              <a:t>, ii and P1 : 3, 4 -&gt; c= 10+(-3) = 7 { hence option b}</a:t>
            </a:r>
            <a:br>
              <a:rPr lang="en-IN" dirty="0" smtClean="0"/>
            </a:br>
            <a:r>
              <a:rPr lang="en-IN" dirty="0" smtClean="0"/>
              <a:t>So 10 cannot be c value.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500858"/>
          </a:xfrm>
        </p:spPr>
        <p:txBody>
          <a:bodyPr>
            <a:normAutofit fontScale="85000" lnSpcReduction="10000"/>
          </a:bodyPr>
          <a:lstStyle/>
          <a:p>
            <a:pPr marL="0" indent="0" algn="just" fontAlgn="base">
              <a:buNone/>
            </a:pPr>
            <a:r>
              <a:rPr lang="en-IN" dirty="0" smtClean="0"/>
              <a:t>The following two functions P1 and P2 that share a variable B with an initial value of 2 execute concurrently.</a:t>
            </a:r>
          </a:p>
          <a:p>
            <a:pPr fontAlgn="base">
              <a:buNone/>
            </a:pPr>
            <a:r>
              <a:rPr lang="en-IN" dirty="0" smtClean="0"/>
              <a:t>P1()					 P2() </a:t>
            </a:r>
          </a:p>
          <a:p>
            <a:pPr fontAlgn="base">
              <a:buNone/>
            </a:pPr>
            <a:r>
              <a:rPr lang="en-IN" dirty="0" smtClean="0"/>
              <a:t> { 						 {</a:t>
            </a:r>
          </a:p>
          <a:p>
            <a:pPr fontAlgn="base">
              <a:buNone/>
            </a:pPr>
            <a:r>
              <a:rPr lang="en-IN" dirty="0" smtClean="0"/>
              <a:t>C = B – 1; 				 D = 2 * B;</a:t>
            </a:r>
          </a:p>
          <a:p>
            <a:pPr fontAlgn="base">
              <a:buNone/>
            </a:pPr>
            <a:r>
              <a:rPr lang="en-IN" dirty="0" smtClean="0"/>
              <a:t>B = 2*C; 				 B = D - 1; </a:t>
            </a:r>
          </a:p>
          <a:p>
            <a:pPr fontAlgn="base">
              <a:buNone/>
            </a:pPr>
            <a:r>
              <a:rPr lang="en-IN" dirty="0" smtClean="0"/>
              <a:t>}						} </a:t>
            </a:r>
          </a:p>
          <a:p>
            <a:pPr marL="0" indent="0" fontAlgn="base">
              <a:buNone/>
            </a:pPr>
            <a:r>
              <a:rPr lang="en-IN" dirty="0" smtClean="0"/>
              <a:t>The number of distinct values that B can possibly take after the execution is</a:t>
            </a:r>
          </a:p>
          <a:p>
            <a:pPr marL="0" indent="0" fontAlgn="base">
              <a:buNone/>
            </a:pPr>
            <a:r>
              <a:rPr lang="en-IN" dirty="0" smtClean="0"/>
              <a:t/>
            </a:r>
            <a:br>
              <a:rPr lang="en-IN" dirty="0" smtClean="0"/>
            </a:br>
            <a:r>
              <a:rPr lang="en-IN" b="1" dirty="0" smtClean="0"/>
              <a:t>(A)</a:t>
            </a:r>
            <a:r>
              <a:rPr lang="en-IN" dirty="0" smtClean="0"/>
              <a:t> 3</a:t>
            </a:r>
            <a:br>
              <a:rPr lang="en-IN" dirty="0" smtClean="0"/>
            </a:br>
            <a:r>
              <a:rPr lang="en-IN" b="1" dirty="0" smtClean="0"/>
              <a:t>(B)</a:t>
            </a:r>
            <a:r>
              <a:rPr lang="en-IN" dirty="0" smtClean="0"/>
              <a:t> 2</a:t>
            </a:r>
            <a:br>
              <a:rPr lang="en-IN" dirty="0" smtClean="0"/>
            </a:br>
            <a:r>
              <a:rPr lang="en-IN" b="1" dirty="0" smtClean="0"/>
              <a:t>(C)</a:t>
            </a:r>
            <a:r>
              <a:rPr lang="en-IN" dirty="0" smtClean="0"/>
              <a:t> 5</a:t>
            </a:r>
            <a:br>
              <a:rPr lang="en-IN" dirty="0" smtClean="0"/>
            </a:br>
            <a:r>
              <a:rPr lang="en-IN" b="1" dirty="0" smtClean="0"/>
              <a:t>(D)</a:t>
            </a:r>
            <a:r>
              <a:rPr lang="en-IN" dirty="0" smtClean="0"/>
              <a:t> 4</a:t>
            </a:r>
          </a:p>
          <a:p>
            <a:pPr>
              <a:buNone/>
            </a:pPr>
            <a:r>
              <a:rPr lang="en-US" b="1" dirty="0" err="1" smtClean="0"/>
              <a:t>Ans</a:t>
            </a:r>
            <a:r>
              <a:rPr lang="en-US" b="1" dirty="0" smtClean="0"/>
              <a:t>: A</a:t>
            </a:r>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Grp="1" noChangeAspect="1" noChangeArrowheads="1"/>
          </p:cNvPicPr>
          <p:nvPr>
            <p:ph idx="1"/>
          </p:nvPr>
        </p:nvPicPr>
        <p:blipFill>
          <a:blip r:embed="rId2" cstate="print"/>
          <a:srcRect/>
          <a:stretch>
            <a:fillRect/>
          </a:stretch>
        </p:blipFill>
        <p:spPr bwMode="auto">
          <a:xfrm>
            <a:off x="571472" y="214290"/>
            <a:ext cx="8001056" cy="65008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14290"/>
            <a:ext cx="8429684" cy="6357982"/>
          </a:xfrm>
        </p:spPr>
        <p:txBody>
          <a:bodyPr>
            <a:normAutofit fontScale="70000" lnSpcReduction="20000"/>
          </a:bodyPr>
          <a:lstStyle/>
          <a:p>
            <a:pPr>
              <a:buNone/>
            </a:pPr>
            <a:r>
              <a:rPr lang="en-US" dirty="0" smtClean="0"/>
              <a:t>A solution to the critical-section problem must satisfy the following 3 requirements :  </a:t>
            </a:r>
            <a:endParaRPr lang="en-IN" dirty="0" smtClean="0"/>
          </a:p>
          <a:p>
            <a:pPr>
              <a:buNone/>
            </a:pPr>
            <a:r>
              <a:rPr lang="en-US" dirty="0" smtClean="0"/>
              <a:t> </a:t>
            </a:r>
            <a:endParaRPr lang="en-IN" dirty="0" smtClean="0"/>
          </a:p>
          <a:p>
            <a:pPr marL="514350" indent="-514350"/>
            <a:r>
              <a:rPr lang="en-US" b="1" dirty="0" smtClean="0"/>
              <a:t>Mutual Exclusion :  </a:t>
            </a:r>
          </a:p>
          <a:p>
            <a:pPr marL="514350" indent="-514350">
              <a:buNone/>
            </a:pPr>
            <a:r>
              <a:rPr lang="en-US" b="1" dirty="0" smtClean="0"/>
              <a:t> </a:t>
            </a:r>
            <a:r>
              <a:rPr lang="en-US" dirty="0" smtClean="0"/>
              <a:t>      If process P</a:t>
            </a:r>
            <a:r>
              <a:rPr lang="en-US" baseline="-25000" dirty="0" smtClean="0"/>
              <a:t>i </a:t>
            </a:r>
            <a:r>
              <a:rPr lang="en-US" dirty="0" smtClean="0"/>
              <a:t>  is executing in its CS then no other process can be</a:t>
            </a:r>
          </a:p>
          <a:p>
            <a:pPr marL="0" indent="0">
              <a:buNone/>
            </a:pPr>
            <a:r>
              <a:rPr lang="en-US" dirty="0" smtClean="0"/>
              <a:t>      executing in their CS.</a:t>
            </a:r>
            <a:endParaRPr lang="en-IN" dirty="0" smtClean="0"/>
          </a:p>
          <a:p>
            <a:pPr>
              <a:buNone/>
            </a:pPr>
            <a:r>
              <a:rPr lang="en-US" dirty="0" smtClean="0"/>
              <a:t> </a:t>
            </a:r>
            <a:endParaRPr lang="en-IN" dirty="0" smtClean="0"/>
          </a:p>
          <a:p>
            <a:r>
              <a:rPr lang="en-US" dirty="0" smtClean="0"/>
              <a:t> </a:t>
            </a:r>
            <a:r>
              <a:rPr lang="en-US" b="1" dirty="0" smtClean="0"/>
              <a:t>Progress:</a:t>
            </a:r>
            <a:r>
              <a:rPr lang="en-US" dirty="0" smtClean="0"/>
              <a:t>		   </a:t>
            </a:r>
          </a:p>
          <a:p>
            <a:pPr marL="360363" indent="-360363" algn="just">
              <a:buNone/>
            </a:pPr>
            <a:r>
              <a:rPr lang="en-US" dirty="0" smtClean="0"/>
              <a:t>     If  no process is executing in its CS and there  exist some processes that wish to enter their CS then only those processes that are not executing in their Remainder Section can participate in the decision as to who will enter the CS next, and this  election can’t be postponed indefinitely</a:t>
            </a:r>
            <a:endParaRPr lang="en-IN" dirty="0" smtClean="0"/>
          </a:p>
          <a:p>
            <a:pPr algn="just">
              <a:buNone/>
            </a:pPr>
            <a:r>
              <a:rPr lang="en-US" dirty="0" smtClean="0"/>
              <a:t> </a:t>
            </a:r>
            <a:endParaRPr lang="en-IN" dirty="0" smtClean="0"/>
          </a:p>
          <a:p>
            <a:pPr>
              <a:buNone/>
            </a:pPr>
            <a:r>
              <a:rPr lang="en-US" b="1" dirty="0" smtClean="0"/>
              <a:t>. 	Bounded Waiting  </a:t>
            </a:r>
            <a:r>
              <a:rPr lang="en-US" dirty="0" smtClean="0"/>
              <a:t>: </a:t>
            </a:r>
          </a:p>
          <a:p>
            <a:pPr>
              <a:buNone/>
            </a:pPr>
            <a:r>
              <a:rPr lang="en-US" dirty="0" smtClean="0"/>
              <a:t>	There must exist a bound on the times that other processes  are allowed to enter their CS after a process has made a request to enter its CS and before that is granted. </a:t>
            </a:r>
            <a:endParaRPr lang="en-IN" dirty="0" smtClean="0"/>
          </a:p>
          <a:p>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lnSpcReduction="10000"/>
          </a:bodyPr>
          <a:lstStyle/>
          <a:p>
            <a:pPr>
              <a:buNone/>
            </a:pPr>
            <a:r>
              <a:rPr lang="en-US" b="1" dirty="0" smtClean="0"/>
              <a:t>TWO PROCESS SOFTWARE SOLUTION :</a:t>
            </a:r>
            <a:endParaRPr lang="en-IN" dirty="0" smtClean="0"/>
          </a:p>
          <a:p>
            <a:pPr>
              <a:buNone/>
            </a:pPr>
            <a:r>
              <a:rPr lang="en-US" dirty="0" smtClean="0"/>
              <a:t> </a:t>
            </a:r>
            <a:endParaRPr lang="en-IN" dirty="0" smtClean="0"/>
          </a:p>
          <a:p>
            <a:pPr>
              <a:buNone/>
            </a:pPr>
            <a:r>
              <a:rPr lang="en-US" dirty="0" smtClean="0"/>
              <a:t>	General structure : </a:t>
            </a:r>
            <a:endParaRPr lang="en-IN" dirty="0" smtClean="0"/>
          </a:p>
          <a:p>
            <a:pPr>
              <a:buNone/>
            </a:pPr>
            <a:r>
              <a:rPr lang="en-US" dirty="0" smtClean="0"/>
              <a:t>					</a:t>
            </a:r>
            <a:r>
              <a:rPr lang="en-US" b="1" dirty="0" smtClean="0"/>
              <a:t>begin</a:t>
            </a:r>
            <a:endParaRPr lang="en-IN" dirty="0" smtClean="0"/>
          </a:p>
          <a:p>
            <a:pPr>
              <a:buNone/>
            </a:pPr>
            <a:r>
              <a:rPr lang="en-US" dirty="0" smtClean="0"/>
              <a:t>					  common variable decl.</a:t>
            </a:r>
            <a:endParaRPr lang="en-IN" dirty="0" smtClean="0"/>
          </a:p>
          <a:p>
            <a:pPr>
              <a:buNone/>
            </a:pPr>
            <a:r>
              <a:rPr lang="en-US" dirty="0" smtClean="0"/>
              <a:t>					  	</a:t>
            </a:r>
            <a:r>
              <a:rPr lang="en-US" b="1" dirty="0" err="1" smtClean="0"/>
              <a:t>parbegin</a:t>
            </a:r>
            <a:endParaRPr lang="en-IN" dirty="0" smtClean="0"/>
          </a:p>
          <a:p>
            <a:pPr>
              <a:buNone/>
            </a:pPr>
            <a:r>
              <a:rPr lang="en-US" dirty="0" smtClean="0"/>
              <a:t>							P0;</a:t>
            </a:r>
            <a:endParaRPr lang="en-IN" dirty="0" smtClean="0"/>
          </a:p>
          <a:p>
            <a:pPr>
              <a:buNone/>
            </a:pPr>
            <a:r>
              <a:rPr lang="en-US" dirty="0" smtClean="0"/>
              <a:t>							P1;</a:t>
            </a:r>
            <a:endParaRPr lang="en-IN" dirty="0" smtClean="0"/>
          </a:p>
          <a:p>
            <a:pPr>
              <a:buNone/>
            </a:pPr>
            <a:r>
              <a:rPr lang="en-US" dirty="0" smtClean="0"/>
              <a:t>					   	</a:t>
            </a:r>
            <a:r>
              <a:rPr lang="en-US" b="1" dirty="0" err="1" smtClean="0"/>
              <a:t>parend</a:t>
            </a:r>
            <a:endParaRPr lang="en-IN" dirty="0" smtClean="0"/>
          </a:p>
          <a:p>
            <a:pPr>
              <a:buNone/>
            </a:pPr>
            <a:r>
              <a:rPr lang="en-US" dirty="0" smtClean="0"/>
              <a:t>					</a:t>
            </a:r>
            <a:r>
              <a:rPr lang="en-US" b="1" dirty="0" smtClean="0"/>
              <a:t>end.</a:t>
            </a:r>
            <a:endParaRPr lang="en-IN" dirty="0" smtClean="0"/>
          </a:p>
          <a:p>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501122" cy="5429288"/>
          </a:xfrm>
        </p:spPr>
        <p:txBody>
          <a:bodyPr>
            <a:normAutofit fontScale="62500" lnSpcReduction="20000"/>
          </a:bodyPr>
          <a:lstStyle/>
          <a:p>
            <a:pPr lvl="0">
              <a:buNone/>
            </a:pPr>
            <a:r>
              <a:rPr lang="en-US" b="1" dirty="0" smtClean="0"/>
              <a:t>Algorithm 1:</a:t>
            </a:r>
            <a:endParaRPr lang="en-IN" dirty="0" smtClean="0"/>
          </a:p>
          <a:p>
            <a:pPr>
              <a:buNone/>
            </a:pPr>
            <a:r>
              <a:rPr lang="en-US" dirty="0" smtClean="0"/>
              <a:t> </a:t>
            </a:r>
            <a:endParaRPr lang="en-IN" dirty="0" smtClean="0"/>
          </a:p>
          <a:p>
            <a:pPr>
              <a:buNone/>
            </a:pPr>
            <a:r>
              <a:rPr lang="en-US" dirty="0" smtClean="0"/>
              <a:t>First approach is to let the processes share a common integer variable turn initialized to 0(or 1). If turn = </a:t>
            </a:r>
            <a:r>
              <a:rPr lang="en-US" dirty="0" err="1" smtClean="0"/>
              <a:t>i</a:t>
            </a:r>
            <a:r>
              <a:rPr lang="en-US" dirty="0" smtClean="0"/>
              <a:t> then process Pi is allowed to execute in its CS.</a:t>
            </a:r>
            <a:endParaRPr lang="en-IN" dirty="0" smtClean="0"/>
          </a:p>
          <a:p>
            <a:pPr>
              <a:buNone/>
            </a:pPr>
            <a:r>
              <a:rPr lang="en-US" dirty="0" smtClean="0"/>
              <a:t> </a:t>
            </a:r>
            <a:endParaRPr lang="en-IN" dirty="0" smtClean="0"/>
          </a:p>
          <a:p>
            <a:pPr>
              <a:buNone/>
            </a:pPr>
            <a:r>
              <a:rPr lang="en-US" dirty="0" smtClean="0"/>
              <a:t>Pi  :</a:t>
            </a:r>
            <a:endParaRPr lang="en-IN" dirty="0" smtClean="0"/>
          </a:p>
          <a:p>
            <a:pPr>
              <a:buNone/>
            </a:pPr>
            <a:r>
              <a:rPr lang="en-US" dirty="0" smtClean="0"/>
              <a:t>		repeat</a:t>
            </a:r>
            <a:endParaRPr lang="en-IN" dirty="0" smtClean="0"/>
          </a:p>
          <a:p>
            <a:pPr>
              <a:buNone/>
            </a:pPr>
            <a:r>
              <a:rPr lang="en-US" dirty="0" smtClean="0"/>
              <a:t>	</a:t>
            </a:r>
            <a:endParaRPr lang="en-IN" dirty="0" smtClean="0"/>
          </a:p>
          <a:p>
            <a:pPr>
              <a:buNone/>
            </a:pPr>
            <a:r>
              <a:rPr lang="en-US" dirty="0" smtClean="0"/>
              <a:t>				while turn &lt;&gt; </a:t>
            </a:r>
            <a:r>
              <a:rPr lang="en-US" dirty="0" err="1" smtClean="0"/>
              <a:t>i</a:t>
            </a:r>
            <a:r>
              <a:rPr lang="en-US" dirty="0" smtClean="0"/>
              <a:t>  do skip;</a:t>
            </a:r>
            <a:endParaRPr lang="en-IN" dirty="0" smtClean="0"/>
          </a:p>
          <a:p>
            <a:pPr>
              <a:buNone/>
            </a:pPr>
            <a:r>
              <a:rPr lang="en-US" dirty="0" smtClean="0"/>
              <a:t>		</a:t>
            </a:r>
            <a:endParaRPr lang="en-IN" dirty="0" smtClean="0"/>
          </a:p>
          <a:p>
            <a:pPr>
              <a:buNone/>
            </a:pPr>
            <a:r>
              <a:rPr lang="en-US" b="1" dirty="0" smtClean="0"/>
              <a:t>					C.S</a:t>
            </a:r>
            <a:endParaRPr lang="en-IN" b="1" dirty="0" smtClean="0"/>
          </a:p>
          <a:p>
            <a:pPr>
              <a:buNone/>
            </a:pPr>
            <a:r>
              <a:rPr lang="en-US" dirty="0" smtClean="0"/>
              <a:t> </a:t>
            </a:r>
            <a:endParaRPr lang="en-IN" dirty="0" smtClean="0"/>
          </a:p>
          <a:p>
            <a:pPr>
              <a:buNone/>
            </a:pPr>
            <a:r>
              <a:rPr lang="en-IN" dirty="0" smtClean="0"/>
              <a:t/>
            </a:r>
            <a:br>
              <a:rPr lang="en-IN" dirty="0" smtClean="0"/>
            </a:br>
            <a:r>
              <a:rPr lang="en-US" dirty="0" smtClean="0"/>
              <a:t> 			   turn := j ;</a:t>
            </a:r>
            <a:endParaRPr lang="en-IN" dirty="0" smtClean="0"/>
          </a:p>
          <a:p>
            <a:pPr>
              <a:buNone/>
            </a:pPr>
            <a:r>
              <a:rPr lang="en-US" dirty="0" smtClean="0"/>
              <a:t> </a:t>
            </a:r>
            <a:endParaRPr lang="en-IN" dirty="0" smtClean="0"/>
          </a:p>
          <a:p>
            <a:pPr>
              <a:buNone/>
            </a:pPr>
            <a:r>
              <a:rPr lang="en-US" dirty="0" smtClean="0"/>
              <a:t>					Remainder section</a:t>
            </a:r>
            <a:endParaRPr lang="en-IN" dirty="0" smtClean="0"/>
          </a:p>
          <a:p>
            <a:pPr>
              <a:buNone/>
            </a:pPr>
            <a:r>
              <a:rPr lang="en-US" dirty="0" smtClean="0"/>
              <a:t>		until false </a:t>
            </a:r>
            <a:endParaRPr lang="en-IN" dirty="0" smtClean="0"/>
          </a:p>
          <a:p>
            <a:pPr>
              <a:buNone/>
            </a:pPr>
            <a:r>
              <a:rPr lang="en-US" dirty="0" smtClean="0"/>
              <a:t> </a:t>
            </a:r>
            <a:endParaRPr lang="en-IN" dirty="0" smtClean="0"/>
          </a:p>
          <a:p>
            <a:pPr>
              <a:buNone/>
            </a:pPr>
            <a:endParaRPr lang="en-IN" dirty="0"/>
          </a:p>
        </p:txBody>
      </p:sp>
      <p:sp>
        <p:nvSpPr>
          <p:cNvPr id="1025" name="Rectangle 1"/>
          <p:cNvSpPr>
            <a:spLocks noChangeArrowheads="1"/>
          </p:cNvSpPr>
          <p:nvPr/>
        </p:nvSpPr>
        <p:spPr bwMode="auto">
          <a:xfrm>
            <a:off x="0" y="5572140"/>
            <a:ext cx="9144000" cy="9925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143000" algn="l"/>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Analysis: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eaLnBrk="0" fontAlgn="base" hangingPunct="0">
              <a:spcBef>
                <a:spcPct val="0"/>
              </a:spcBef>
              <a:spcAft>
                <a:spcPct val="0"/>
              </a:spcAft>
              <a:buFontTx/>
              <a:buChar char="•"/>
              <a:tabLst>
                <a:tab pos="1143000" algn="l"/>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Ensures only one process at a time can be in CS. </a:t>
            </a:r>
            <a:r>
              <a:rPr lang="en-US" sz="2000" dirty="0" smtClean="0"/>
              <a:t>STRICT ALTERNATION of processes in CS.</a:t>
            </a:r>
          </a:p>
          <a:p>
            <a:pPr eaLnBrk="0" fontAlgn="base" hangingPunct="0">
              <a:spcBef>
                <a:spcPct val="0"/>
              </a:spcBef>
              <a:spcAft>
                <a:spcPct val="0"/>
              </a:spcAft>
              <a:tabLst>
                <a:tab pos="1143000" algn="l"/>
              </a:tabLst>
            </a:pPr>
            <a:endParaRPr lang="en-US" sz="1050" dirty="0" smtClean="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0" algn="l"/>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However it does not satisfy the progress requirement.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429420"/>
          </a:xfrm>
        </p:spPr>
        <p:txBody>
          <a:bodyPr>
            <a:normAutofit fontScale="70000" lnSpcReduction="20000"/>
          </a:bodyPr>
          <a:lstStyle/>
          <a:p>
            <a:pPr>
              <a:buNone/>
            </a:pPr>
            <a:r>
              <a:rPr lang="en-US" b="1" dirty="0" smtClean="0"/>
              <a:t>Algorithm 2:</a:t>
            </a:r>
            <a:endParaRPr lang="en-IN" dirty="0" smtClean="0"/>
          </a:p>
          <a:p>
            <a:pPr>
              <a:buNone/>
            </a:pPr>
            <a:r>
              <a:rPr lang="en-US" dirty="0" smtClean="0"/>
              <a:t>	</a:t>
            </a:r>
            <a:endParaRPr lang="en-IN" dirty="0" smtClean="0"/>
          </a:p>
          <a:p>
            <a:pPr>
              <a:buNone/>
            </a:pPr>
            <a:r>
              <a:rPr lang="en-US" dirty="0" err="1" smtClean="0"/>
              <a:t>var</a:t>
            </a:r>
            <a:r>
              <a:rPr lang="en-US" dirty="0" smtClean="0"/>
              <a:t>  flag : array[0..1] of  boolean  ;  (initial to 0)</a:t>
            </a:r>
            <a:endParaRPr lang="en-IN" dirty="0" smtClean="0"/>
          </a:p>
          <a:p>
            <a:pPr>
              <a:buNone/>
            </a:pPr>
            <a:r>
              <a:rPr lang="en-US" dirty="0" smtClean="0"/>
              <a:t> </a:t>
            </a:r>
            <a:endParaRPr lang="en-IN" dirty="0" smtClean="0"/>
          </a:p>
          <a:p>
            <a:pPr>
              <a:buNone/>
            </a:pPr>
            <a:r>
              <a:rPr lang="en-US" dirty="0" smtClean="0"/>
              <a:t>If  flag[</a:t>
            </a:r>
            <a:r>
              <a:rPr lang="en-US" dirty="0" err="1" smtClean="0"/>
              <a:t>i</a:t>
            </a:r>
            <a:r>
              <a:rPr lang="en-US" dirty="0" smtClean="0"/>
              <a:t>] is true then Pi is executing in its CS. </a:t>
            </a:r>
            <a:endParaRPr lang="en-IN" dirty="0" smtClean="0"/>
          </a:p>
          <a:p>
            <a:pPr>
              <a:buNone/>
            </a:pPr>
            <a:r>
              <a:rPr lang="en-US" dirty="0" smtClean="0"/>
              <a:t> </a:t>
            </a:r>
            <a:endParaRPr lang="en-IN" dirty="0" smtClean="0"/>
          </a:p>
          <a:p>
            <a:pPr>
              <a:buNone/>
            </a:pPr>
            <a:r>
              <a:rPr lang="en-US" dirty="0" smtClean="0"/>
              <a:t> </a:t>
            </a:r>
            <a:endParaRPr lang="en-IN" dirty="0" smtClean="0"/>
          </a:p>
          <a:p>
            <a:pPr>
              <a:buNone/>
            </a:pPr>
            <a:r>
              <a:rPr lang="en-US" dirty="0" smtClean="0"/>
              <a:t>Pi : </a:t>
            </a:r>
          </a:p>
          <a:p>
            <a:pPr>
              <a:buNone/>
            </a:pPr>
            <a:r>
              <a:rPr lang="en-US" b="1" dirty="0" smtClean="0"/>
              <a:t>repeat</a:t>
            </a:r>
            <a:endParaRPr lang="en-IN" b="1" dirty="0" smtClean="0"/>
          </a:p>
          <a:p>
            <a:pPr>
              <a:buNone/>
            </a:pPr>
            <a:r>
              <a:rPr lang="en-US" b="1" dirty="0" smtClean="0"/>
              <a:t>		while flag[j] do skip;</a:t>
            </a:r>
            <a:endParaRPr lang="en-IN" b="1" dirty="0" smtClean="0"/>
          </a:p>
          <a:p>
            <a:pPr>
              <a:buNone/>
            </a:pPr>
            <a:r>
              <a:rPr lang="en-US" b="1" dirty="0" smtClean="0"/>
              <a:t>		flag[</a:t>
            </a:r>
            <a:r>
              <a:rPr lang="en-US" b="1" dirty="0" err="1" smtClean="0"/>
              <a:t>i</a:t>
            </a:r>
            <a:r>
              <a:rPr lang="en-US" b="1" dirty="0" smtClean="0"/>
              <a:t>] := true;</a:t>
            </a:r>
            <a:endParaRPr lang="en-IN" b="1" dirty="0" smtClean="0"/>
          </a:p>
          <a:p>
            <a:pPr>
              <a:buNone/>
            </a:pPr>
            <a:r>
              <a:rPr lang="en-US" b="1" dirty="0" smtClean="0"/>
              <a:t> </a:t>
            </a:r>
            <a:endParaRPr lang="en-IN" b="1" dirty="0" smtClean="0"/>
          </a:p>
          <a:p>
            <a:pPr>
              <a:buNone/>
            </a:pPr>
            <a:r>
              <a:rPr lang="en-US" b="1" dirty="0" smtClean="0"/>
              <a:t>			CS;</a:t>
            </a:r>
            <a:endParaRPr lang="en-IN" b="1" dirty="0" smtClean="0"/>
          </a:p>
          <a:p>
            <a:pPr>
              <a:buNone/>
            </a:pPr>
            <a:r>
              <a:rPr lang="en-US" b="1" dirty="0" smtClean="0"/>
              <a:t> </a:t>
            </a:r>
            <a:endParaRPr lang="en-IN" b="1" dirty="0" smtClean="0"/>
          </a:p>
          <a:p>
            <a:pPr>
              <a:buNone/>
            </a:pPr>
            <a:r>
              <a:rPr lang="en-IN" b="1" dirty="0" smtClean="0"/>
              <a:t/>
            </a:r>
            <a:br>
              <a:rPr lang="en-IN" b="1" dirty="0" smtClean="0"/>
            </a:br>
            <a:r>
              <a:rPr lang="en-US" b="1" dirty="0" smtClean="0"/>
              <a:t>	flag[</a:t>
            </a:r>
            <a:r>
              <a:rPr lang="en-US" b="1" dirty="0" err="1" smtClean="0"/>
              <a:t>i</a:t>
            </a:r>
            <a:r>
              <a:rPr lang="en-US" b="1" dirty="0" smtClean="0"/>
              <a:t>] := false;</a:t>
            </a:r>
            <a:endParaRPr lang="en-IN" b="1" dirty="0" smtClean="0"/>
          </a:p>
          <a:p>
            <a:pPr>
              <a:buNone/>
            </a:pPr>
            <a:r>
              <a:rPr lang="en-US" b="1" dirty="0" smtClean="0"/>
              <a:t>	</a:t>
            </a:r>
            <a:endParaRPr lang="en-IN" b="1" dirty="0" smtClean="0"/>
          </a:p>
          <a:p>
            <a:pPr>
              <a:buNone/>
            </a:pPr>
            <a:r>
              <a:rPr lang="en-US" b="1" dirty="0" smtClean="0"/>
              <a:t>		Remainder section ; </a:t>
            </a:r>
            <a:endParaRPr lang="en-IN" b="1" dirty="0" smtClean="0"/>
          </a:p>
          <a:p>
            <a:pPr>
              <a:buNone/>
            </a:pPr>
            <a:r>
              <a:rPr lang="en-US" b="1" dirty="0" smtClean="0"/>
              <a:t>until false </a:t>
            </a:r>
            <a:endParaRPr lang="en-IN" b="1" dirty="0" smtClean="0"/>
          </a:p>
          <a:p>
            <a:endParaRPr lang="en-IN" dirty="0"/>
          </a:p>
        </p:txBody>
      </p:sp>
      <p:sp>
        <p:nvSpPr>
          <p:cNvPr id="4" name="Rectangle 3"/>
          <p:cNvSpPr/>
          <p:nvPr/>
        </p:nvSpPr>
        <p:spPr>
          <a:xfrm>
            <a:off x="4283968" y="2564904"/>
            <a:ext cx="367240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6" descr="GLA University, Mathura: Courses, Fees, Placements, Ranking ..."/>
          <p:cNvPicPr>
            <a:picLocks noChangeAspect="1" noChangeArrowheads="1"/>
          </p:cNvPicPr>
          <p:nvPr/>
        </p:nvPicPr>
        <p:blipFill>
          <a:blip r:embed="rId2" cstate="print"/>
          <a:srcRect t="22325" b="18140"/>
          <a:stretch>
            <a:fillRect/>
          </a:stretch>
        </p:blipFill>
        <p:spPr bwMode="auto">
          <a:xfrm>
            <a:off x="6934200" y="228600"/>
            <a:ext cx="1524000" cy="12192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lstStyle/>
          <a:p>
            <a:pPr>
              <a:buNone/>
            </a:pPr>
            <a:r>
              <a:rPr lang="en-US" dirty="0" smtClean="0"/>
              <a:t>Analysis:</a:t>
            </a:r>
          </a:p>
          <a:p>
            <a:pPr>
              <a:buNone/>
            </a:pPr>
            <a:r>
              <a:rPr lang="en-US" b="1" dirty="0" smtClean="0"/>
              <a:t>ME is not Ensured :</a:t>
            </a:r>
            <a:endParaRPr lang="en-IN" b="1" dirty="0" smtClean="0"/>
          </a:p>
          <a:p>
            <a:pPr>
              <a:buNone/>
            </a:pPr>
            <a:r>
              <a:rPr lang="en-US" dirty="0" smtClean="0"/>
              <a:t> </a:t>
            </a:r>
            <a:endParaRPr lang="en-IN" dirty="0" smtClean="0"/>
          </a:p>
          <a:p>
            <a:pPr>
              <a:buNone/>
            </a:pPr>
            <a:r>
              <a:rPr lang="en-US" b="1" dirty="0" smtClean="0"/>
              <a:t>	</a:t>
            </a:r>
            <a:r>
              <a:rPr lang="en-US" sz="2400" dirty="0" smtClean="0"/>
              <a:t>T0 : P0 enters the while statement and finds flag[1] = false</a:t>
            </a:r>
            <a:endParaRPr lang="en-IN" sz="2400" dirty="0" smtClean="0"/>
          </a:p>
          <a:p>
            <a:pPr>
              <a:buNone/>
            </a:pPr>
            <a:r>
              <a:rPr lang="en-US" sz="2400" dirty="0" smtClean="0"/>
              <a:t>	T1 : P1 enters the while statement and finds flag[0] = false</a:t>
            </a:r>
            <a:endParaRPr lang="en-IN" sz="2400" dirty="0" smtClean="0"/>
          </a:p>
          <a:p>
            <a:pPr>
              <a:buNone/>
            </a:pPr>
            <a:r>
              <a:rPr lang="en-US" sz="2400" dirty="0" smtClean="0"/>
              <a:t>    	T2 : P1 sets flag[1] and enters CS.</a:t>
            </a:r>
            <a:endParaRPr lang="en-IN" sz="2400" dirty="0" smtClean="0"/>
          </a:p>
          <a:p>
            <a:pPr>
              <a:buNone/>
            </a:pPr>
            <a:r>
              <a:rPr lang="en-US" sz="2400" dirty="0" smtClean="0"/>
              <a:t>   	T3 : P0 sets flag[0] and enters CS.</a:t>
            </a:r>
            <a:endParaRPr lang="en-IN" sz="2400" dirty="0" smtClean="0"/>
          </a:p>
          <a:p>
            <a:pPr>
              <a:buNone/>
            </a:pPr>
            <a:endParaRPr lang="en-US" dirty="0" smtClean="0"/>
          </a:p>
          <a:p>
            <a:pPr>
              <a:buNone/>
            </a:pPr>
            <a:r>
              <a:rPr lang="en-US" b="1" dirty="0" smtClean="0"/>
              <a:t>Progress Satisfied</a:t>
            </a:r>
            <a:endParaRPr lang="en-IN"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8229600" cy="1143000"/>
          </a:xfrm>
        </p:spPr>
        <p:txBody>
          <a:bodyPr/>
          <a:lstStyle/>
          <a:p>
            <a:r>
              <a:rPr lang="en-US" dirty="0" smtClean="0"/>
              <a:t>Representation</a:t>
            </a:r>
            <a:endParaRPr lang="en-IN" dirty="0"/>
          </a:p>
        </p:txBody>
      </p:sp>
      <p:sp>
        <p:nvSpPr>
          <p:cNvPr id="3" name="Content Placeholder 2"/>
          <p:cNvSpPr>
            <a:spLocks noGrp="1"/>
          </p:cNvSpPr>
          <p:nvPr>
            <p:ph idx="1"/>
          </p:nvPr>
        </p:nvSpPr>
        <p:spPr>
          <a:xfrm>
            <a:off x="500034" y="1285860"/>
            <a:ext cx="8229600" cy="5143536"/>
          </a:xfrm>
        </p:spPr>
        <p:txBody>
          <a:bodyPr>
            <a:normAutofit/>
          </a:bodyPr>
          <a:lstStyle/>
          <a:p>
            <a:pPr>
              <a:buNone/>
            </a:pPr>
            <a:r>
              <a:rPr lang="en-US" b="1" dirty="0" smtClean="0"/>
              <a:t>Precedence Graphs:</a:t>
            </a:r>
            <a:endParaRPr lang="en-IN" b="1" dirty="0" smtClean="0"/>
          </a:p>
          <a:p>
            <a:pPr algn="just">
              <a:buNone/>
            </a:pPr>
            <a:r>
              <a:rPr lang="en-US" dirty="0" smtClean="0"/>
              <a:t> Consider the following program segment, which performs some simple arithmetic operations.</a:t>
            </a:r>
            <a:endParaRPr lang="en-IN" b="1" dirty="0" smtClean="0"/>
          </a:p>
          <a:p>
            <a:pPr algn="just">
              <a:buNone/>
            </a:pPr>
            <a:r>
              <a:rPr lang="en-US" dirty="0" smtClean="0"/>
              <a:t>  </a:t>
            </a:r>
            <a:r>
              <a:rPr lang="en-US" b="1" dirty="0" smtClean="0"/>
              <a:t>Program1 :</a:t>
            </a:r>
            <a:endParaRPr lang="en-IN" b="1" dirty="0" smtClean="0"/>
          </a:p>
          <a:p>
            <a:pPr algn="ctr">
              <a:buNone/>
            </a:pPr>
            <a:r>
              <a:rPr lang="en-US" b="1" dirty="0" smtClean="0"/>
              <a:t>a : = x + y;</a:t>
            </a:r>
            <a:endParaRPr lang="en-IN" b="1" dirty="0" smtClean="0"/>
          </a:p>
          <a:p>
            <a:pPr algn="ctr">
              <a:buNone/>
            </a:pPr>
            <a:r>
              <a:rPr lang="en-US" b="1" dirty="0" smtClean="0"/>
              <a:t>b : = z + 1;</a:t>
            </a:r>
            <a:endParaRPr lang="en-IN" b="1" dirty="0" smtClean="0"/>
          </a:p>
          <a:p>
            <a:pPr algn="ctr">
              <a:buNone/>
            </a:pPr>
            <a:r>
              <a:rPr lang="en-US" b="1" dirty="0" smtClean="0"/>
              <a:t>c : = a – b;</a:t>
            </a:r>
            <a:endParaRPr lang="en-IN" b="1" dirty="0" smtClean="0"/>
          </a:p>
          <a:p>
            <a:pPr algn="ctr">
              <a:buNone/>
            </a:pPr>
            <a:r>
              <a:rPr lang="en-US" b="1" dirty="0" smtClean="0"/>
              <a:t>w : = c + 1;</a:t>
            </a:r>
            <a:endParaRPr lang="en-IN" b="1" dirty="0" smtClean="0"/>
          </a:p>
          <a:p>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143668"/>
          </a:xfrm>
        </p:spPr>
        <p:txBody>
          <a:bodyPr>
            <a:normAutofit fontScale="85000" lnSpcReduction="20000"/>
          </a:bodyPr>
          <a:lstStyle/>
          <a:p>
            <a:pPr>
              <a:buNone/>
            </a:pPr>
            <a:r>
              <a:rPr lang="en-US" b="1" dirty="0" smtClean="0"/>
              <a:t>Algorithm 3:</a:t>
            </a:r>
          </a:p>
          <a:p>
            <a:pPr>
              <a:buNone/>
            </a:pPr>
            <a:endParaRPr lang="en-US" b="1" dirty="0" smtClean="0"/>
          </a:p>
          <a:p>
            <a:pPr>
              <a:buNone/>
            </a:pPr>
            <a:r>
              <a:rPr lang="en-US" dirty="0" smtClean="0"/>
              <a:t>repeat</a:t>
            </a:r>
            <a:endParaRPr lang="en-IN" dirty="0" smtClean="0"/>
          </a:p>
          <a:p>
            <a:pPr>
              <a:buNone/>
            </a:pPr>
            <a:r>
              <a:rPr lang="en-US" dirty="0" smtClean="0"/>
              <a:t>		flag[</a:t>
            </a:r>
            <a:r>
              <a:rPr lang="en-US" dirty="0" err="1" smtClean="0"/>
              <a:t>i</a:t>
            </a:r>
            <a:r>
              <a:rPr lang="en-US" dirty="0" smtClean="0"/>
              <a:t>] := true;</a:t>
            </a:r>
            <a:endParaRPr lang="en-IN" dirty="0" smtClean="0"/>
          </a:p>
          <a:p>
            <a:pPr>
              <a:buNone/>
            </a:pPr>
            <a:r>
              <a:rPr lang="en-US" dirty="0" smtClean="0"/>
              <a:t>		while flag[j] do skip;</a:t>
            </a:r>
            <a:endParaRPr lang="en-IN" dirty="0" smtClean="0"/>
          </a:p>
          <a:p>
            <a:pPr>
              <a:buNone/>
            </a:pPr>
            <a:r>
              <a:rPr lang="en-US" dirty="0" smtClean="0"/>
              <a:t>		   </a:t>
            </a:r>
            <a:endParaRPr lang="en-IN" dirty="0" smtClean="0"/>
          </a:p>
          <a:p>
            <a:pPr>
              <a:buNone/>
            </a:pPr>
            <a:r>
              <a:rPr lang="en-US" dirty="0" smtClean="0"/>
              <a:t> </a:t>
            </a:r>
            <a:endParaRPr lang="en-IN" dirty="0" smtClean="0"/>
          </a:p>
          <a:p>
            <a:pPr>
              <a:buNone/>
            </a:pPr>
            <a:r>
              <a:rPr lang="en-US" dirty="0" smtClean="0"/>
              <a:t>			</a:t>
            </a:r>
            <a:r>
              <a:rPr lang="en-US" b="1" dirty="0" smtClean="0"/>
              <a:t>critical section</a:t>
            </a:r>
            <a:endParaRPr lang="en-IN" b="1" dirty="0" smtClean="0"/>
          </a:p>
          <a:p>
            <a:pPr>
              <a:buNone/>
            </a:pPr>
            <a:r>
              <a:rPr lang="en-US" dirty="0" smtClean="0"/>
              <a:t> </a:t>
            </a:r>
            <a:endParaRPr lang="en-IN" dirty="0" smtClean="0"/>
          </a:p>
          <a:p>
            <a:pPr>
              <a:buNone/>
            </a:pPr>
            <a:r>
              <a:rPr lang="en-IN" dirty="0" smtClean="0"/>
              <a:t/>
            </a:r>
            <a:br>
              <a:rPr lang="en-IN" dirty="0" smtClean="0"/>
            </a:br>
            <a:r>
              <a:rPr lang="en-US" dirty="0" smtClean="0"/>
              <a:t>	flag[</a:t>
            </a:r>
            <a:r>
              <a:rPr lang="en-US" dirty="0" err="1" smtClean="0"/>
              <a:t>i</a:t>
            </a:r>
            <a:r>
              <a:rPr lang="en-US" dirty="0" smtClean="0"/>
              <a:t>] := false;</a:t>
            </a:r>
            <a:endParaRPr lang="en-IN" dirty="0" smtClean="0"/>
          </a:p>
          <a:p>
            <a:pPr>
              <a:buNone/>
            </a:pPr>
            <a:r>
              <a:rPr lang="en-US" dirty="0" smtClean="0"/>
              <a:t>	</a:t>
            </a:r>
            <a:endParaRPr lang="en-IN" dirty="0" smtClean="0"/>
          </a:p>
          <a:p>
            <a:pPr>
              <a:buNone/>
            </a:pPr>
            <a:r>
              <a:rPr lang="en-US" dirty="0" smtClean="0"/>
              <a:t>			remainder section ; </a:t>
            </a:r>
          </a:p>
          <a:p>
            <a:pPr>
              <a:buNone/>
            </a:pPr>
            <a:endParaRPr lang="en-IN" dirty="0" smtClean="0"/>
          </a:p>
          <a:p>
            <a:pPr>
              <a:buNone/>
            </a:pPr>
            <a:r>
              <a:rPr lang="en-US" dirty="0" smtClean="0"/>
              <a:t>	until false </a:t>
            </a:r>
            <a:endParaRPr lang="en-IN" dirty="0" smtClean="0"/>
          </a:p>
          <a:p>
            <a:pPr>
              <a:buNone/>
            </a:pPr>
            <a:endParaRPr lang="en-IN" dirty="0" smtClean="0"/>
          </a:p>
          <a:p>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lnSpcReduction="10000"/>
          </a:bodyPr>
          <a:lstStyle/>
          <a:p>
            <a:pPr>
              <a:buNone/>
            </a:pPr>
            <a:r>
              <a:rPr lang="en-US" dirty="0" smtClean="0"/>
              <a:t>Analysis:</a:t>
            </a:r>
          </a:p>
          <a:p>
            <a:pPr marL="82550" indent="-82550" algn="just">
              <a:buNone/>
            </a:pPr>
            <a:r>
              <a:rPr lang="en-US" dirty="0" smtClean="0"/>
              <a:t>The mutual–exclusion requirement is satisfied. Unfortunately, the </a:t>
            </a:r>
            <a:r>
              <a:rPr lang="en-US" b="1" dirty="0" smtClean="0"/>
              <a:t>progress</a:t>
            </a:r>
            <a:r>
              <a:rPr lang="en-US" dirty="0" smtClean="0"/>
              <a:t> requirement is </a:t>
            </a:r>
            <a:r>
              <a:rPr lang="en-US" b="1" dirty="0" smtClean="0"/>
              <a:t>not met</a:t>
            </a:r>
            <a:r>
              <a:rPr lang="en-US" dirty="0" smtClean="0"/>
              <a:t>. To illustrate this problem, consider the following execution sequence.  </a:t>
            </a:r>
            <a:endParaRPr lang="en-IN" dirty="0" smtClean="0"/>
          </a:p>
          <a:p>
            <a:pPr marL="82550" indent="-82550">
              <a:buNone/>
            </a:pPr>
            <a:r>
              <a:rPr lang="en-US" dirty="0" smtClean="0"/>
              <a:t> </a:t>
            </a:r>
            <a:endParaRPr lang="en-IN" dirty="0" smtClean="0"/>
          </a:p>
          <a:p>
            <a:pPr>
              <a:buNone/>
            </a:pPr>
            <a:r>
              <a:rPr lang="en-US" dirty="0" smtClean="0"/>
              <a:t>T</a:t>
            </a:r>
            <a:r>
              <a:rPr lang="en-US" baseline="-25000" dirty="0" smtClean="0"/>
              <a:t>0</a:t>
            </a:r>
            <a:r>
              <a:rPr lang="en-US" dirty="0" smtClean="0"/>
              <a:t>: P</a:t>
            </a:r>
            <a:r>
              <a:rPr lang="en-US" baseline="-25000" dirty="0" smtClean="0"/>
              <a:t>0 </a:t>
            </a:r>
            <a:r>
              <a:rPr lang="en-US" dirty="0" smtClean="0"/>
              <a:t>set flag [0] = true.</a:t>
            </a:r>
            <a:endParaRPr lang="en-IN" dirty="0" smtClean="0"/>
          </a:p>
          <a:p>
            <a:pPr>
              <a:buNone/>
            </a:pPr>
            <a:r>
              <a:rPr lang="en-US" dirty="0" smtClean="0"/>
              <a:t>T</a:t>
            </a:r>
            <a:r>
              <a:rPr lang="en-US" baseline="-25000" dirty="0" smtClean="0"/>
              <a:t>1</a:t>
            </a:r>
            <a:r>
              <a:rPr lang="en-US" dirty="0" smtClean="0"/>
              <a:t>: P</a:t>
            </a:r>
            <a:r>
              <a:rPr lang="en-US" baseline="-25000" dirty="0" smtClean="0"/>
              <a:t>1 </a:t>
            </a:r>
            <a:r>
              <a:rPr lang="en-US" dirty="0" smtClean="0"/>
              <a:t>set flag [1] = true.</a:t>
            </a:r>
            <a:endParaRPr lang="en-IN" dirty="0" smtClean="0"/>
          </a:p>
          <a:p>
            <a:pPr>
              <a:buNone/>
            </a:pPr>
            <a:r>
              <a:rPr lang="en-US" dirty="0" smtClean="0"/>
              <a:t> </a:t>
            </a:r>
            <a:endParaRPr lang="en-IN" dirty="0" smtClean="0"/>
          </a:p>
          <a:p>
            <a:pPr>
              <a:buNone/>
            </a:pPr>
            <a:r>
              <a:rPr lang="en-US" dirty="0" smtClean="0"/>
              <a:t>Now P</a:t>
            </a:r>
            <a:r>
              <a:rPr lang="en-US" baseline="-25000" dirty="0" smtClean="0"/>
              <a:t>0 </a:t>
            </a:r>
            <a:r>
              <a:rPr lang="en-US" dirty="0" smtClean="0"/>
              <a:t>and P</a:t>
            </a:r>
            <a:r>
              <a:rPr lang="en-US" baseline="-25000" dirty="0" smtClean="0"/>
              <a:t>1 </a:t>
            </a:r>
            <a:r>
              <a:rPr lang="en-US" dirty="0" smtClean="0"/>
              <a:t>are looping forever in their respective while statements</a:t>
            </a:r>
            <a:endParaRPr lang="en-IN" dirty="0" smtClean="0"/>
          </a:p>
          <a:p>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5911873"/>
          </a:xfrm>
        </p:spPr>
        <p:txBody>
          <a:bodyPr/>
          <a:lstStyle/>
          <a:p>
            <a:r>
              <a:rPr lang="en-US" b="1" dirty="0" smtClean="0"/>
              <a:t>Algorithm 4 :</a:t>
            </a:r>
          </a:p>
          <a:p>
            <a:pPr marL="0" indent="0" algn="just">
              <a:buNone/>
            </a:pPr>
            <a:endParaRPr lang="en-US" sz="2400" dirty="0" smtClean="0"/>
          </a:p>
          <a:p>
            <a:pPr marL="0" indent="0" algn="just">
              <a:buNone/>
            </a:pPr>
            <a:endParaRPr lang="en-US" sz="2400" dirty="0" smtClean="0"/>
          </a:p>
          <a:p>
            <a:pPr marL="0" indent="0" algn="just">
              <a:buNone/>
            </a:pPr>
            <a:endParaRPr lang="en-US" sz="2400" dirty="0" smtClean="0"/>
          </a:p>
          <a:p>
            <a:pPr marL="0" indent="0" algn="just">
              <a:buNone/>
            </a:pPr>
            <a:r>
              <a:rPr lang="en-US" sz="2400" dirty="0" smtClean="0"/>
              <a:t>However, we now (finally) present a correct solution, due to </a:t>
            </a:r>
            <a:r>
              <a:rPr lang="en-US" sz="2400" b="1" dirty="0" smtClean="0"/>
              <a:t>Peterson [1981]. </a:t>
            </a:r>
            <a:r>
              <a:rPr lang="en-US" sz="2400" dirty="0" smtClean="0"/>
              <a:t>This solution is basically a combination of Algorithm 3 and a slight modification of Algorithm 1. </a:t>
            </a:r>
            <a:endParaRPr lang="en-IN" sz="2400" dirty="0" smtClean="0"/>
          </a:p>
          <a:p>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Autofit/>
          </a:bodyPr>
          <a:lstStyle/>
          <a:p>
            <a:pPr>
              <a:buNone/>
            </a:pPr>
            <a:r>
              <a:rPr lang="en-US" sz="1800" dirty="0" smtClean="0"/>
              <a:t>The processes share two variables in common: </a:t>
            </a:r>
            <a:endParaRPr lang="en-IN" sz="1800" dirty="0" smtClean="0"/>
          </a:p>
          <a:p>
            <a:pPr>
              <a:buNone/>
            </a:pPr>
            <a:r>
              <a:rPr lang="en-US" sz="1800" dirty="0" smtClean="0"/>
              <a:t> </a:t>
            </a:r>
            <a:endParaRPr lang="en-IN" sz="1800" dirty="0" smtClean="0"/>
          </a:p>
          <a:p>
            <a:pPr>
              <a:buNone/>
            </a:pPr>
            <a:r>
              <a:rPr lang="en-US" sz="1800" dirty="0" smtClean="0"/>
              <a:t>	</a:t>
            </a:r>
            <a:r>
              <a:rPr lang="en-US" sz="1800" dirty="0" err="1" smtClean="0"/>
              <a:t>var</a:t>
            </a:r>
            <a:r>
              <a:rPr lang="en-US" sz="1800" dirty="0" smtClean="0"/>
              <a:t>  flag : array[0..1] of  boolean  ;  </a:t>
            </a:r>
            <a:endParaRPr lang="en-IN" sz="1800" dirty="0" smtClean="0"/>
          </a:p>
          <a:p>
            <a:pPr>
              <a:buNone/>
            </a:pPr>
            <a:r>
              <a:rPr lang="en-US" sz="1800" b="1" dirty="0" smtClean="0"/>
              <a:t>                turn : 0..1;</a:t>
            </a:r>
            <a:endParaRPr lang="en-IN" sz="1800" b="1" dirty="0" smtClean="0"/>
          </a:p>
          <a:p>
            <a:pPr>
              <a:buNone/>
            </a:pPr>
            <a:r>
              <a:rPr lang="en-US" sz="1800" dirty="0" smtClean="0"/>
              <a:t> </a:t>
            </a:r>
            <a:endParaRPr lang="en-IN" sz="1800" dirty="0" smtClean="0"/>
          </a:p>
          <a:p>
            <a:pPr>
              <a:buNone/>
            </a:pPr>
            <a:r>
              <a:rPr lang="en-US" sz="1800" dirty="0" smtClean="0"/>
              <a:t>Initially </a:t>
            </a:r>
            <a:r>
              <a:rPr lang="en-US" sz="1800" b="1" dirty="0" smtClean="0"/>
              <a:t>flag[0] = flag[1] = false </a:t>
            </a:r>
            <a:r>
              <a:rPr lang="en-US" sz="1800" dirty="0" smtClean="0"/>
              <a:t>and the value of turn is immaterial (but either 0 or 1). </a:t>
            </a:r>
          </a:p>
          <a:p>
            <a:pPr>
              <a:buNone/>
            </a:pPr>
            <a:r>
              <a:rPr lang="en-US" sz="1800" b="1" dirty="0" smtClean="0"/>
              <a:t>P</a:t>
            </a:r>
            <a:r>
              <a:rPr lang="en-US" sz="1800" b="1" baseline="-25000" dirty="0" smtClean="0"/>
              <a:t>i</a:t>
            </a:r>
            <a:r>
              <a:rPr lang="en-US" sz="1800" b="1" dirty="0" smtClean="0"/>
              <a:t> :  </a:t>
            </a:r>
            <a:endParaRPr lang="en-IN" sz="1800" b="1" dirty="0" smtClean="0"/>
          </a:p>
          <a:p>
            <a:pPr>
              <a:buNone/>
            </a:pPr>
            <a:r>
              <a:rPr lang="en-US" sz="1800" dirty="0" smtClean="0"/>
              <a:t> </a:t>
            </a:r>
            <a:endParaRPr lang="en-IN" sz="1800" dirty="0" smtClean="0"/>
          </a:p>
          <a:p>
            <a:pPr>
              <a:buNone/>
            </a:pPr>
            <a:r>
              <a:rPr lang="en-US" sz="1800" dirty="0" smtClean="0"/>
              <a:t> </a:t>
            </a:r>
            <a:r>
              <a:rPr lang="en-US" sz="1800" b="1" dirty="0" smtClean="0"/>
              <a:t>repeat</a:t>
            </a:r>
            <a:endParaRPr lang="en-IN" sz="1800" b="1" dirty="0" smtClean="0"/>
          </a:p>
          <a:p>
            <a:pPr>
              <a:buNone/>
            </a:pPr>
            <a:r>
              <a:rPr lang="en-US" sz="1800" b="1" dirty="0" smtClean="0"/>
              <a:t>		flag[</a:t>
            </a:r>
            <a:r>
              <a:rPr lang="en-US" sz="1800" b="1" dirty="0" err="1" smtClean="0"/>
              <a:t>i</a:t>
            </a:r>
            <a:r>
              <a:rPr lang="en-US" sz="1800" b="1" dirty="0" smtClean="0"/>
              <a:t>] := true;</a:t>
            </a:r>
            <a:endParaRPr lang="en-IN" sz="1800" b="1" dirty="0" smtClean="0"/>
          </a:p>
          <a:p>
            <a:pPr>
              <a:buNone/>
            </a:pPr>
            <a:r>
              <a:rPr lang="en-US" sz="1800" b="1" dirty="0" smtClean="0"/>
              <a:t>		turn := j;</a:t>
            </a:r>
            <a:endParaRPr lang="en-IN" sz="1800" b="1" dirty="0" smtClean="0"/>
          </a:p>
          <a:p>
            <a:pPr>
              <a:buNone/>
            </a:pPr>
            <a:r>
              <a:rPr lang="en-US" sz="1800" b="1" dirty="0" smtClean="0"/>
              <a:t>while (flag[j] and turn=j) do skip;</a:t>
            </a:r>
            <a:endParaRPr lang="en-IN" sz="1800" b="1" dirty="0" smtClean="0"/>
          </a:p>
          <a:p>
            <a:pPr>
              <a:buNone/>
            </a:pPr>
            <a:r>
              <a:rPr lang="en-US" sz="1800" b="1" dirty="0" smtClean="0"/>
              <a:t>		   </a:t>
            </a:r>
            <a:endParaRPr lang="en-IN" sz="1800" b="1" dirty="0" smtClean="0"/>
          </a:p>
          <a:p>
            <a:pPr>
              <a:buNone/>
            </a:pPr>
            <a:r>
              <a:rPr lang="en-US" sz="1800" b="1" dirty="0" smtClean="0"/>
              <a:t> 			critical section</a:t>
            </a:r>
            <a:endParaRPr lang="en-IN" sz="1800" b="1" dirty="0" smtClean="0"/>
          </a:p>
          <a:p>
            <a:pPr>
              <a:buNone/>
            </a:pPr>
            <a:r>
              <a:rPr lang="en-US" sz="1800" b="1" dirty="0" smtClean="0"/>
              <a:t> </a:t>
            </a:r>
            <a:r>
              <a:rPr lang="en-IN" sz="1800" b="1" dirty="0" smtClean="0"/>
              <a:t/>
            </a:r>
            <a:br>
              <a:rPr lang="en-IN" sz="1800" b="1" dirty="0" smtClean="0"/>
            </a:br>
            <a:r>
              <a:rPr lang="en-US" sz="1800" b="1" dirty="0" smtClean="0"/>
              <a:t>		flag[</a:t>
            </a:r>
            <a:r>
              <a:rPr lang="en-US" sz="1800" b="1" dirty="0" err="1" smtClean="0"/>
              <a:t>i</a:t>
            </a:r>
            <a:r>
              <a:rPr lang="en-US" sz="1800" b="1" dirty="0" smtClean="0"/>
              <a:t>] := false;</a:t>
            </a:r>
            <a:endParaRPr lang="en-IN" sz="1800" b="1" dirty="0" smtClean="0"/>
          </a:p>
          <a:p>
            <a:pPr>
              <a:buNone/>
            </a:pPr>
            <a:r>
              <a:rPr lang="en-US" sz="1800" b="1" dirty="0" smtClean="0"/>
              <a:t>	</a:t>
            </a:r>
            <a:endParaRPr lang="en-IN" sz="1800" b="1" dirty="0" smtClean="0"/>
          </a:p>
          <a:p>
            <a:pPr>
              <a:buNone/>
            </a:pPr>
            <a:r>
              <a:rPr lang="en-US" sz="1800" b="1" dirty="0" smtClean="0"/>
              <a:t>			remainder section </a:t>
            </a:r>
            <a:endParaRPr lang="en-IN" sz="1800" b="1" dirty="0" smtClean="0"/>
          </a:p>
          <a:p>
            <a:pPr>
              <a:buNone/>
            </a:pPr>
            <a:r>
              <a:rPr lang="en-US" sz="1800" b="1" dirty="0" smtClean="0"/>
              <a:t>	until false; </a:t>
            </a:r>
            <a:endParaRPr lang="en-IN" sz="1800" b="1" dirty="0" smtClean="0"/>
          </a:p>
          <a:p>
            <a:endParaRPr lang="en-IN" sz="1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000108"/>
          </a:xfrm>
        </p:spPr>
        <p:txBody>
          <a:bodyPr>
            <a:normAutofit fontScale="90000"/>
          </a:bodyPr>
          <a:lstStyle/>
          <a:p>
            <a:r>
              <a:rPr lang="en-IN" dirty="0" smtClean="0"/>
              <a:t/>
            </a:r>
            <a:br>
              <a:rPr lang="en-IN" dirty="0" smtClean="0"/>
            </a:br>
            <a:endParaRPr lang="en-IN" dirty="0"/>
          </a:p>
        </p:txBody>
      </p:sp>
      <p:sp>
        <p:nvSpPr>
          <p:cNvPr id="3" name="Content Placeholder 2"/>
          <p:cNvSpPr>
            <a:spLocks noGrp="1"/>
          </p:cNvSpPr>
          <p:nvPr>
            <p:ph idx="1"/>
          </p:nvPr>
        </p:nvSpPr>
        <p:spPr>
          <a:xfrm>
            <a:off x="457200" y="285728"/>
            <a:ext cx="8229600" cy="6357982"/>
          </a:xfrm>
        </p:spPr>
        <p:txBody>
          <a:bodyPr>
            <a:normAutofit fontScale="70000" lnSpcReduction="20000"/>
          </a:bodyPr>
          <a:lstStyle/>
          <a:p>
            <a:pPr algn="ctr">
              <a:buNone/>
            </a:pPr>
            <a:r>
              <a:rPr lang="en-US" sz="5700" b="1" dirty="0" smtClean="0"/>
              <a:t>Semaphores</a:t>
            </a:r>
            <a:endParaRPr lang="en-IN" sz="5700" dirty="0" smtClean="0"/>
          </a:p>
          <a:p>
            <a:pPr>
              <a:buNone/>
            </a:pPr>
            <a:r>
              <a:rPr lang="en-US" b="1" dirty="0" smtClean="0"/>
              <a:t> </a:t>
            </a:r>
            <a:endParaRPr lang="en-IN" dirty="0" smtClean="0"/>
          </a:p>
          <a:p>
            <a:pPr marL="0" lvl="0" indent="0" algn="just">
              <a:buNone/>
            </a:pPr>
            <a:r>
              <a:rPr lang="en-US" dirty="0" smtClean="0"/>
              <a:t>The solutions to the mutual exclusion problem presented in the last section are not easy to generalize to more complex problems.</a:t>
            </a:r>
            <a:endParaRPr lang="en-IN" dirty="0" smtClean="0"/>
          </a:p>
          <a:p>
            <a:pPr>
              <a:buNone/>
            </a:pPr>
            <a:r>
              <a:rPr lang="en-US" dirty="0" smtClean="0"/>
              <a:t> </a:t>
            </a:r>
            <a:endParaRPr lang="en-IN" dirty="0" smtClean="0"/>
          </a:p>
          <a:p>
            <a:pPr marL="82550" lvl="0" indent="-82550" algn="just">
              <a:buNone/>
            </a:pPr>
            <a:r>
              <a:rPr lang="en-US" dirty="0" smtClean="0"/>
              <a:t>To overcome this difficulty, a new synchronization tool, called a semaphore, was introduced by </a:t>
            </a:r>
            <a:r>
              <a:rPr lang="en-US" dirty="0" err="1" smtClean="0"/>
              <a:t>Dijkstra</a:t>
            </a:r>
            <a:r>
              <a:rPr lang="en-US" dirty="0" smtClean="0"/>
              <a:t> . </a:t>
            </a:r>
            <a:endParaRPr lang="en-IN" dirty="0" smtClean="0"/>
          </a:p>
          <a:p>
            <a:pPr>
              <a:buNone/>
            </a:pPr>
            <a:r>
              <a:rPr lang="en-US" dirty="0" smtClean="0"/>
              <a:t> </a:t>
            </a:r>
            <a:endParaRPr lang="en-IN" dirty="0" smtClean="0"/>
          </a:p>
          <a:p>
            <a:pPr>
              <a:buNone/>
            </a:pPr>
            <a:r>
              <a:rPr lang="en-US" dirty="0" smtClean="0"/>
              <a:t> </a:t>
            </a:r>
            <a:endParaRPr lang="en-IN" dirty="0" smtClean="0"/>
          </a:p>
          <a:p>
            <a:pPr marL="0" lvl="0" indent="0" algn="just">
              <a:buNone/>
            </a:pPr>
            <a:r>
              <a:rPr lang="en-US" dirty="0" smtClean="0"/>
              <a:t>A semaphore S is an integer variable that, apart from initialization, can be accessed only through two standard atomic operations: P and V. </a:t>
            </a:r>
          </a:p>
          <a:p>
            <a:pPr lvl="0">
              <a:buNone/>
            </a:pPr>
            <a:endParaRPr lang="en-US" dirty="0" smtClean="0"/>
          </a:p>
          <a:p>
            <a:pPr lvl="0">
              <a:buNone/>
            </a:pPr>
            <a:r>
              <a:rPr lang="en-US" dirty="0" smtClean="0"/>
              <a:t>The classical definitions of P and V are:</a:t>
            </a:r>
            <a:endParaRPr lang="en-IN" dirty="0" smtClean="0"/>
          </a:p>
          <a:p>
            <a:pPr>
              <a:buNone/>
            </a:pPr>
            <a:r>
              <a:rPr lang="en-US" dirty="0" smtClean="0"/>
              <a:t> </a:t>
            </a:r>
            <a:endParaRPr lang="en-IN" dirty="0" smtClean="0"/>
          </a:p>
          <a:p>
            <a:pPr>
              <a:buNone/>
            </a:pPr>
            <a:r>
              <a:rPr lang="en-US" dirty="0" smtClean="0"/>
              <a:t>			</a:t>
            </a:r>
            <a:r>
              <a:rPr lang="en-US" b="1" dirty="0" smtClean="0"/>
              <a:t>P(S): while S &lt;= 0 do skip;</a:t>
            </a:r>
            <a:endParaRPr lang="en-IN" b="1" dirty="0" smtClean="0"/>
          </a:p>
          <a:p>
            <a:pPr>
              <a:buNone/>
            </a:pPr>
            <a:r>
              <a:rPr lang="en-US" b="1" dirty="0" smtClean="0"/>
              <a:t>				S : = S – 1;</a:t>
            </a:r>
            <a:endParaRPr lang="en-IN" b="1" dirty="0" smtClean="0"/>
          </a:p>
          <a:p>
            <a:pPr>
              <a:buNone/>
            </a:pPr>
            <a:r>
              <a:rPr lang="en-US" b="1" dirty="0" smtClean="0"/>
              <a:t>	</a:t>
            </a:r>
            <a:endParaRPr lang="en-IN" b="1" dirty="0" smtClean="0"/>
          </a:p>
          <a:p>
            <a:pPr>
              <a:buNone/>
            </a:pPr>
            <a:r>
              <a:rPr lang="en-US" b="1" dirty="0" smtClean="0"/>
              <a:t>			V(S):  S: = S + 1;   </a:t>
            </a:r>
            <a:endParaRPr lang="en-IN" b="1" dirty="0" smtClean="0"/>
          </a:p>
          <a:p>
            <a:endParaRPr lang="en-I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500042"/>
            <a:ext cx="8501122" cy="5626121"/>
          </a:xfrm>
        </p:spPr>
        <p:txBody>
          <a:bodyPr/>
          <a:lstStyle/>
          <a:p>
            <a:pPr algn="just"/>
            <a:r>
              <a:rPr lang="en-US" dirty="0" smtClean="0"/>
              <a:t>When one process modifies the semaphore value, no other process can simultaneously modify that same semaphore value. </a:t>
            </a:r>
          </a:p>
          <a:p>
            <a:pPr algn="just"/>
            <a:endParaRPr lang="en-US" dirty="0" smtClean="0"/>
          </a:p>
          <a:p>
            <a:pPr algn="just"/>
            <a:r>
              <a:rPr lang="en-US" dirty="0" smtClean="0"/>
              <a:t>In addition, in the case of the P(S), the testing of the integer value of S(S ≤ 0), and its possible modification (S := S – 1) must also be executed without interruption. </a:t>
            </a:r>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dirty="0" smtClean="0"/>
              <a:t>Usage</a:t>
            </a:r>
            <a:endParaRPr lang="en-IN" dirty="0"/>
          </a:p>
        </p:txBody>
      </p:sp>
      <p:sp>
        <p:nvSpPr>
          <p:cNvPr id="3" name="Content Placeholder 2"/>
          <p:cNvSpPr>
            <a:spLocks noGrp="1"/>
          </p:cNvSpPr>
          <p:nvPr>
            <p:ph idx="1"/>
          </p:nvPr>
        </p:nvSpPr>
        <p:spPr>
          <a:xfrm>
            <a:off x="457200" y="1142984"/>
            <a:ext cx="8229600" cy="5286412"/>
          </a:xfrm>
        </p:spPr>
        <p:txBody>
          <a:bodyPr>
            <a:normAutofit fontScale="70000" lnSpcReduction="20000"/>
          </a:bodyPr>
          <a:lstStyle/>
          <a:p>
            <a:pPr marL="0" indent="0" algn="just">
              <a:buNone/>
            </a:pPr>
            <a:r>
              <a:rPr lang="en-US" dirty="0" smtClean="0"/>
              <a:t>Semaphores can be used in dealing with the n-process critical section problem. The n processes share a common semaphore, </a:t>
            </a:r>
            <a:r>
              <a:rPr lang="en-US" dirty="0" err="1" smtClean="0"/>
              <a:t>mutex</a:t>
            </a:r>
            <a:r>
              <a:rPr lang="en-US" dirty="0" smtClean="0"/>
              <a:t>, initialized to 1. Each process P</a:t>
            </a:r>
            <a:r>
              <a:rPr lang="en-US" baseline="-25000" dirty="0" smtClean="0"/>
              <a:t>i</a:t>
            </a:r>
            <a:r>
              <a:rPr lang="en-US" dirty="0" smtClean="0"/>
              <a:t> is organized as follows: </a:t>
            </a:r>
            <a:endParaRPr lang="en-IN" dirty="0" smtClean="0"/>
          </a:p>
          <a:p>
            <a:pPr>
              <a:buNone/>
            </a:pPr>
            <a:r>
              <a:rPr lang="en-US" dirty="0" smtClean="0"/>
              <a:t>  </a:t>
            </a:r>
            <a:endParaRPr lang="en-IN" dirty="0" smtClean="0"/>
          </a:p>
          <a:p>
            <a:pPr>
              <a:buNone/>
            </a:pPr>
            <a:r>
              <a:rPr lang="en-US" dirty="0" smtClean="0"/>
              <a:t>	</a:t>
            </a:r>
          </a:p>
          <a:p>
            <a:pPr>
              <a:buNone/>
            </a:pPr>
            <a:r>
              <a:rPr lang="en-US" dirty="0" smtClean="0"/>
              <a:t>repeat</a:t>
            </a:r>
            <a:endParaRPr lang="en-IN" dirty="0" smtClean="0"/>
          </a:p>
          <a:p>
            <a:pPr>
              <a:buNone/>
            </a:pPr>
            <a:r>
              <a:rPr lang="en-US" dirty="0" smtClean="0"/>
              <a:t>		</a:t>
            </a:r>
            <a:endParaRPr lang="en-IN" dirty="0" smtClean="0"/>
          </a:p>
          <a:p>
            <a:pPr>
              <a:buNone/>
            </a:pPr>
            <a:r>
              <a:rPr lang="en-US" dirty="0" smtClean="0"/>
              <a:t>			</a:t>
            </a:r>
            <a:r>
              <a:rPr lang="en-US" b="1" dirty="0" smtClean="0"/>
              <a:t>P(</a:t>
            </a:r>
            <a:r>
              <a:rPr lang="en-US" b="1" dirty="0" err="1" smtClean="0"/>
              <a:t>mutex</a:t>
            </a:r>
            <a:r>
              <a:rPr lang="en-US" b="1" dirty="0" smtClean="0"/>
              <a:t>);</a:t>
            </a:r>
            <a:endParaRPr lang="en-IN" b="1" dirty="0" smtClean="0"/>
          </a:p>
          <a:p>
            <a:pPr>
              <a:buNone/>
            </a:pPr>
            <a:r>
              <a:rPr lang="en-US" dirty="0" smtClean="0"/>
              <a:t>		   </a:t>
            </a:r>
            <a:endParaRPr lang="en-IN" dirty="0" smtClean="0"/>
          </a:p>
          <a:p>
            <a:pPr>
              <a:buNone/>
            </a:pPr>
            <a:r>
              <a:rPr lang="en-US" dirty="0" smtClean="0"/>
              <a:t> 			</a:t>
            </a:r>
            <a:r>
              <a:rPr lang="en-US" i="1" dirty="0" smtClean="0"/>
              <a:t>critical section</a:t>
            </a:r>
            <a:endParaRPr lang="en-IN" i="1" dirty="0" smtClean="0"/>
          </a:p>
          <a:p>
            <a:pPr>
              <a:buNone/>
            </a:pPr>
            <a:r>
              <a:rPr lang="en-US" dirty="0" smtClean="0"/>
              <a:t> </a:t>
            </a:r>
            <a:endParaRPr lang="en-IN" dirty="0" smtClean="0"/>
          </a:p>
          <a:p>
            <a:pPr>
              <a:buNone/>
            </a:pPr>
            <a:r>
              <a:rPr lang="en-IN" dirty="0" smtClean="0"/>
              <a:t/>
            </a:r>
            <a:br>
              <a:rPr lang="en-IN" dirty="0" smtClean="0"/>
            </a:br>
            <a:r>
              <a:rPr lang="en-US" dirty="0" smtClean="0"/>
              <a:t>		</a:t>
            </a:r>
            <a:r>
              <a:rPr lang="en-US" b="1" dirty="0" smtClean="0"/>
              <a:t>V(</a:t>
            </a:r>
            <a:r>
              <a:rPr lang="en-US" b="1" dirty="0" err="1" smtClean="0"/>
              <a:t>mutex</a:t>
            </a:r>
            <a:r>
              <a:rPr lang="en-US" b="1" dirty="0" smtClean="0"/>
              <a:t>);</a:t>
            </a:r>
            <a:endParaRPr lang="en-IN" b="1" dirty="0" smtClean="0"/>
          </a:p>
          <a:p>
            <a:pPr>
              <a:buNone/>
            </a:pPr>
            <a:r>
              <a:rPr lang="en-US" dirty="0" smtClean="0"/>
              <a:t>	</a:t>
            </a:r>
            <a:endParaRPr lang="en-IN" dirty="0" smtClean="0"/>
          </a:p>
          <a:p>
            <a:pPr>
              <a:buNone/>
            </a:pPr>
            <a:r>
              <a:rPr lang="en-US" dirty="0" smtClean="0"/>
              <a:t>			remainder section </a:t>
            </a:r>
            <a:endParaRPr lang="en-IN" dirty="0" smtClean="0"/>
          </a:p>
          <a:p>
            <a:pPr>
              <a:buNone/>
            </a:pPr>
            <a:r>
              <a:rPr lang="en-US" dirty="0" smtClean="0"/>
              <a:t>until false; </a:t>
            </a:r>
            <a:endParaRPr lang="en-IN" dirty="0" smtClean="0"/>
          </a:p>
          <a:p>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6" name="Group 2"/>
          <p:cNvGrpSpPr>
            <a:grpSpLocks/>
          </p:cNvGrpSpPr>
          <p:nvPr/>
        </p:nvGrpSpPr>
        <p:grpSpPr bwMode="auto">
          <a:xfrm>
            <a:off x="3571868" y="571480"/>
            <a:ext cx="1571636" cy="2000264"/>
            <a:chOff x="4941" y="8850"/>
            <a:chExt cx="1449" cy="2558"/>
          </a:xfrm>
        </p:grpSpPr>
        <p:sp>
          <p:nvSpPr>
            <p:cNvPr id="1027" name="Oval 3"/>
            <p:cNvSpPr>
              <a:spLocks noChangeArrowheads="1"/>
            </p:cNvSpPr>
            <p:nvPr/>
          </p:nvSpPr>
          <p:spPr bwMode="auto">
            <a:xfrm>
              <a:off x="4941" y="8850"/>
              <a:ext cx="1449" cy="960"/>
            </a:xfrm>
            <a:prstGeom prst="ellipse">
              <a:avLst/>
            </a:prstGeom>
            <a:solidFill>
              <a:srgbClr val="FFFFFF"/>
            </a:solidFill>
            <a:ln w="9525">
              <a:solidFill>
                <a:srgbClr val="333333"/>
              </a:solidFill>
              <a:round/>
              <a:headEnd/>
              <a:tailEnd/>
            </a:ln>
            <a:effectLst/>
          </p:spPr>
          <p:txBody>
            <a:bodyPr vert="horz" wrap="square" lIns="91440" tIns="45720" rIns="91440" bIns="4572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pitchFamily="34" charset="0"/>
                </a:rPr>
                <a:t>S</a:t>
              </a:r>
              <a:r>
                <a:rPr kumimoji="0" lang="en-US" sz="2400" b="0" i="0" u="none" strike="noStrike" cap="none" normalizeH="0" baseline="-25000" smtClean="0">
                  <a:ln>
                    <a:noFill/>
                  </a:ln>
                  <a:solidFill>
                    <a:schemeClr val="tx1"/>
                  </a:solidFill>
                  <a:effectLst/>
                  <a:latin typeface="Times New Roman" pitchFamily="18" charset="0"/>
                  <a:cs typeface="Arial" pitchFamily="34" charset="0"/>
                </a:rPr>
                <a:t>1</a:t>
              </a:r>
              <a:endParaRPr kumimoji="0" lang="en-US" sz="2400" b="0" i="0" u="none" strike="noStrike" cap="none" normalizeH="0" baseline="0" smtClean="0">
                <a:ln>
                  <a:noFill/>
                </a:ln>
                <a:solidFill>
                  <a:schemeClr val="tx1"/>
                </a:solidFill>
                <a:effectLst/>
                <a:latin typeface="Arial" pitchFamily="34" charset="0"/>
                <a:cs typeface="Arial" pitchFamily="34" charset="0"/>
              </a:endParaRPr>
            </a:p>
          </p:txBody>
        </p:sp>
        <p:sp>
          <p:nvSpPr>
            <p:cNvPr id="1028" name="Oval 4"/>
            <p:cNvSpPr>
              <a:spLocks noChangeArrowheads="1"/>
            </p:cNvSpPr>
            <p:nvPr/>
          </p:nvSpPr>
          <p:spPr bwMode="auto">
            <a:xfrm>
              <a:off x="4941" y="10530"/>
              <a:ext cx="1449" cy="878"/>
            </a:xfrm>
            <a:prstGeom prst="ellipse">
              <a:avLst/>
            </a:prstGeom>
            <a:solidFill>
              <a:srgbClr val="FFFFFF"/>
            </a:solidFill>
            <a:ln w="9525">
              <a:solidFill>
                <a:srgbClr val="000000"/>
              </a:solidFill>
              <a:round/>
              <a:headEnd/>
              <a:tailEnd/>
            </a:ln>
            <a:effectLst/>
          </p:spPr>
          <p:txBody>
            <a:bodyPr vert="horz" wrap="square" lIns="91440" tIns="45720" rIns="91440" bIns="4572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pitchFamily="34" charset="0"/>
                </a:rPr>
                <a:t>S2</a:t>
              </a:r>
              <a:endParaRPr kumimoji="0" lang="en-US" sz="2400" b="0" i="0" u="none" strike="noStrike" cap="none" normalizeH="0" baseline="0" smtClean="0">
                <a:ln>
                  <a:noFill/>
                </a:ln>
                <a:solidFill>
                  <a:schemeClr val="tx1"/>
                </a:solidFill>
                <a:effectLst/>
                <a:latin typeface="Arial" pitchFamily="34" charset="0"/>
                <a:cs typeface="Arial" pitchFamily="34" charset="0"/>
              </a:endParaRPr>
            </a:p>
          </p:txBody>
        </p:sp>
        <p:sp>
          <p:nvSpPr>
            <p:cNvPr id="1029" name="Line 5"/>
            <p:cNvSpPr>
              <a:spLocks noChangeShapeType="1"/>
            </p:cNvSpPr>
            <p:nvPr/>
          </p:nvSpPr>
          <p:spPr bwMode="auto">
            <a:xfrm>
              <a:off x="5655" y="9810"/>
              <a:ext cx="0" cy="720"/>
            </a:xfrm>
            <a:prstGeom prst="line">
              <a:avLst/>
            </a:prstGeom>
            <a:noFill/>
            <a:ln w="28575">
              <a:solidFill>
                <a:srgbClr val="000000"/>
              </a:solidFill>
              <a:round/>
              <a:headEnd/>
              <a:tailEnd type="triangle" w="med" len="med"/>
            </a:ln>
            <a:effectLst/>
          </p:spPr>
          <p:txBody>
            <a:bodyPr vert="horz" wrap="square" lIns="91440" tIns="45720" rIns="91440" bIns="45720" numCol="1" anchor="t" anchorCtr="0" compatLnSpc="1">
              <a:prstTxWarp prst="textNoShape">
                <a:avLst/>
              </a:prstTxWarp>
            </a:bodyPr>
            <a:lstStyle/>
            <a:p>
              <a:endParaRPr lang="en-IN" sz="2400"/>
            </a:p>
          </p:txBody>
        </p:sp>
      </p:grpSp>
      <p:sp>
        <p:nvSpPr>
          <p:cNvPr id="8" name="Rectangle 7"/>
          <p:cNvSpPr/>
          <p:nvPr/>
        </p:nvSpPr>
        <p:spPr>
          <a:xfrm>
            <a:off x="1000100" y="0"/>
            <a:ext cx="6715172" cy="523220"/>
          </a:xfrm>
          <a:prstGeom prst="rect">
            <a:avLst/>
          </a:prstGeom>
        </p:spPr>
        <p:txBody>
          <a:bodyPr wrap="square">
            <a:spAutoFit/>
          </a:bodyPr>
          <a:lstStyle/>
          <a:p>
            <a:pPr algn="ctr"/>
            <a:r>
              <a:rPr lang="en-US" sz="2800" b="1" dirty="0" smtClean="0"/>
              <a:t>Semaphores as Synchronization Tool</a:t>
            </a:r>
            <a:endParaRPr lang="en-IN" sz="2800" dirty="0"/>
          </a:p>
        </p:txBody>
      </p:sp>
      <p:sp>
        <p:nvSpPr>
          <p:cNvPr id="1030" name="Rectangle 6"/>
          <p:cNvSpPr>
            <a:spLocks noChangeArrowheads="1"/>
          </p:cNvSpPr>
          <p:nvPr/>
        </p:nvSpPr>
        <p:spPr bwMode="auto">
          <a:xfrm>
            <a:off x="642910" y="2857496"/>
            <a:ext cx="7929618"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Consider two concurrently running processes: P</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1</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with a statement S</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1</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and P</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2</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with a statement S</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2</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Suppose that we require that S</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2</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be executed only after S1 has completed. This scheme can be readily implemented by letting P</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1</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and P</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2</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share a common semaphore synch, initialized to 0, and by inserting the statements: </a:t>
            </a:r>
          </a:p>
          <a:p>
            <a:pPr marL="0" marR="0" lvl="0" indent="457200" algn="just"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1;</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		</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V(synch); 	in process  P</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1, </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and the statements</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P(synch);</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		</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2;</a:t>
            </a:r>
            <a:r>
              <a:rPr lang="en-US" dirty="0" smtClean="0">
                <a:latin typeface="Arial" pitchFamily="34" charset="0"/>
                <a:ea typeface="Times New Roman" pitchFamily="18" charset="0"/>
                <a:cs typeface="Arial" pitchFamily="34" charset="0"/>
              </a:rPr>
              <a:t>                 	</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 process P</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2.</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p>
          <a:p>
            <a:pPr marR="0" lvl="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R="0" lvl="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Since synch is initialized to 0, P</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2 </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will execute S</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2</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only after P</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1</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has invoked V(synch), which is after S</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1</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2465" name="Object 1"/>
          <p:cNvGraphicFramePr>
            <a:graphicFrameLocks noChangeAspect="1"/>
          </p:cNvGraphicFramePr>
          <p:nvPr/>
        </p:nvGraphicFramePr>
        <p:xfrm>
          <a:off x="357158" y="285728"/>
          <a:ext cx="8001056" cy="6072230"/>
        </p:xfrm>
        <a:graphic>
          <a:graphicData uri="http://schemas.openxmlformats.org/presentationml/2006/ole">
            <p:oleObj spid="_x0000_s62465" name="Picture" r:id="rId3" imgW="2867725" imgH="2391499" progId="Word.Picture.8">
              <p:embed/>
            </p:oleObj>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Pd_No con prog"/>
          <p:cNvPicPr>
            <a:picLocks noChangeAspect="1" noChangeArrowheads="1"/>
          </p:cNvPicPr>
          <p:nvPr/>
        </p:nvPicPr>
        <p:blipFill>
          <a:blip r:embed="rId2" cstate="print"/>
          <a:srcRect/>
          <a:stretch>
            <a:fillRect/>
          </a:stretch>
        </p:blipFill>
        <p:spPr bwMode="auto">
          <a:xfrm>
            <a:off x="642910" y="285728"/>
            <a:ext cx="8001056" cy="61436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571480"/>
          </a:xfrm>
        </p:spPr>
        <p:txBody>
          <a:bodyPr>
            <a:normAutofit fontScale="90000"/>
          </a:bodyPr>
          <a:lstStyle/>
          <a:p>
            <a:r>
              <a:rPr lang="en-US" b="1" dirty="0" smtClean="0"/>
              <a:t>Precedence Graph </a:t>
            </a:r>
            <a:endParaRPr lang="en-IN" b="1" dirty="0"/>
          </a:p>
        </p:txBody>
      </p:sp>
      <p:sp>
        <p:nvSpPr>
          <p:cNvPr id="3" name="Content Placeholder 2"/>
          <p:cNvSpPr>
            <a:spLocks noGrp="1"/>
          </p:cNvSpPr>
          <p:nvPr>
            <p:ph idx="1"/>
          </p:nvPr>
        </p:nvSpPr>
        <p:spPr>
          <a:xfrm>
            <a:off x="357158" y="571480"/>
            <a:ext cx="8229600" cy="1928825"/>
          </a:xfrm>
        </p:spPr>
        <p:txBody>
          <a:bodyPr>
            <a:normAutofit fontScale="92500" lnSpcReduction="20000"/>
          </a:bodyPr>
          <a:lstStyle/>
          <a:p>
            <a:pPr algn="just">
              <a:buNone/>
            </a:pPr>
            <a:r>
              <a:rPr lang="en-US" dirty="0" smtClean="0"/>
              <a:t>A </a:t>
            </a:r>
            <a:r>
              <a:rPr lang="en-US" i="1" dirty="0" smtClean="0"/>
              <a:t>precedence </a:t>
            </a:r>
            <a:r>
              <a:rPr lang="en-US" dirty="0" smtClean="0"/>
              <a:t>graph is a directed acyclic graph whose nodes correspond to individual statements. An edge form node S</a:t>
            </a:r>
            <a:r>
              <a:rPr lang="en-US" baseline="-25000" dirty="0" smtClean="0"/>
              <a:t>i</a:t>
            </a:r>
            <a:r>
              <a:rPr lang="en-US" b="1" i="1" dirty="0" smtClean="0"/>
              <a:t> </a:t>
            </a:r>
            <a:r>
              <a:rPr lang="en-US" dirty="0" smtClean="0"/>
              <a:t>to node </a:t>
            </a:r>
            <a:r>
              <a:rPr lang="en-US" dirty="0" err="1" smtClean="0"/>
              <a:t>S</a:t>
            </a:r>
            <a:r>
              <a:rPr lang="en-US" baseline="-25000" dirty="0" err="1" smtClean="0"/>
              <a:t>j</a:t>
            </a:r>
            <a:r>
              <a:rPr lang="en-US" b="1" i="1" dirty="0" smtClean="0"/>
              <a:t> </a:t>
            </a:r>
            <a:r>
              <a:rPr lang="en-US" dirty="0" smtClean="0"/>
              <a:t>means that statement S</a:t>
            </a:r>
            <a:r>
              <a:rPr lang="en-US" baseline="-25000" dirty="0" smtClean="0"/>
              <a:t>i  </a:t>
            </a:r>
            <a:r>
              <a:rPr lang="en-US" dirty="0" smtClean="0"/>
              <a:t>can be executed only after statement S</a:t>
            </a:r>
            <a:r>
              <a:rPr lang="en-US" baseline="-25000" dirty="0" smtClean="0"/>
              <a:t>i  </a:t>
            </a:r>
            <a:r>
              <a:rPr lang="en-US" dirty="0" smtClean="0"/>
              <a:t>has completed execution.</a:t>
            </a:r>
            <a:endParaRPr lang="en-IN" dirty="0"/>
          </a:p>
        </p:txBody>
      </p:sp>
      <p:grpSp>
        <p:nvGrpSpPr>
          <p:cNvPr id="54274" name="Group 2"/>
          <p:cNvGrpSpPr>
            <a:grpSpLocks/>
          </p:cNvGrpSpPr>
          <p:nvPr/>
        </p:nvGrpSpPr>
        <p:grpSpPr bwMode="auto">
          <a:xfrm>
            <a:off x="2500298" y="2628900"/>
            <a:ext cx="3606804" cy="4229100"/>
            <a:chOff x="2421" y="6334"/>
            <a:chExt cx="4140" cy="6660"/>
          </a:xfrm>
        </p:grpSpPr>
        <p:sp>
          <p:nvSpPr>
            <p:cNvPr id="54275" name="Oval 3"/>
            <p:cNvSpPr>
              <a:spLocks noChangeArrowheads="1"/>
            </p:cNvSpPr>
            <p:nvPr/>
          </p:nvSpPr>
          <p:spPr bwMode="auto">
            <a:xfrm>
              <a:off x="4581" y="6334"/>
              <a:ext cx="72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2000" b="0" i="0" u="none" strike="noStrike" cap="none" normalizeH="0" baseline="0" smtClean="0">
                  <a:ln>
                    <a:noFill/>
                  </a:ln>
                  <a:solidFill>
                    <a:schemeClr val="tx1"/>
                  </a:solidFill>
                  <a:effectLst/>
                  <a:latin typeface="Calibri" pitchFamily="34" charset="0"/>
                  <a:cs typeface="Arial" pitchFamily="34" charset="0"/>
                </a:rPr>
                <a:t>S</a:t>
              </a:r>
              <a:r>
                <a:rPr kumimoji="0" lang="en-IN" sz="2000" b="0" i="0" u="none" strike="noStrike" cap="none" normalizeH="0" baseline="-25000" smtClean="0">
                  <a:ln>
                    <a:noFill/>
                  </a:ln>
                  <a:solidFill>
                    <a:schemeClr val="tx1"/>
                  </a:solidFill>
                  <a:effectLst/>
                  <a:latin typeface="Calibri" pitchFamily="34" charset="0"/>
                  <a:cs typeface="Arial" pitchFamily="34" charset="0"/>
                </a:rPr>
                <a:t>1</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54276" name="Oval 4"/>
            <p:cNvSpPr>
              <a:spLocks noChangeArrowheads="1"/>
            </p:cNvSpPr>
            <p:nvPr/>
          </p:nvSpPr>
          <p:spPr bwMode="auto">
            <a:xfrm>
              <a:off x="3321" y="7773"/>
              <a:ext cx="72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2000" b="0" i="0" u="none" strike="noStrike" cap="none" normalizeH="0" baseline="0" smtClean="0">
                  <a:ln>
                    <a:noFill/>
                  </a:ln>
                  <a:solidFill>
                    <a:schemeClr val="tx1"/>
                  </a:solidFill>
                  <a:effectLst/>
                  <a:latin typeface="Calibri" pitchFamily="34" charset="0"/>
                  <a:cs typeface="Arial" pitchFamily="34" charset="0"/>
                </a:rPr>
                <a:t>S</a:t>
              </a:r>
              <a:r>
                <a:rPr kumimoji="0" lang="en-IN" sz="2000" b="0" i="0" u="none" strike="noStrike" cap="none" normalizeH="0" baseline="-25000" smtClean="0">
                  <a:ln>
                    <a:noFill/>
                  </a:ln>
                  <a:solidFill>
                    <a:schemeClr val="tx1"/>
                  </a:solidFill>
                  <a:effectLst/>
                  <a:latin typeface="Calibri" pitchFamily="34" charset="0"/>
                  <a:cs typeface="Arial" pitchFamily="34" charset="0"/>
                </a:rPr>
                <a:t>2</a:t>
              </a:r>
              <a:endParaRPr kumimoji="0" lang="en-IN" sz="20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54277" name="Oval 5"/>
            <p:cNvSpPr>
              <a:spLocks noChangeArrowheads="1"/>
            </p:cNvSpPr>
            <p:nvPr/>
          </p:nvSpPr>
          <p:spPr bwMode="auto">
            <a:xfrm>
              <a:off x="5841" y="7773"/>
              <a:ext cx="72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2000" b="0" i="0" u="none" strike="noStrike" cap="none" normalizeH="0" baseline="0" smtClean="0">
                  <a:ln>
                    <a:noFill/>
                  </a:ln>
                  <a:solidFill>
                    <a:schemeClr val="tx1"/>
                  </a:solidFill>
                  <a:effectLst/>
                  <a:latin typeface="Calibri" pitchFamily="34" charset="0"/>
                  <a:cs typeface="Arial" pitchFamily="34" charset="0"/>
                </a:rPr>
                <a:t>S</a:t>
              </a:r>
              <a:r>
                <a:rPr kumimoji="0" lang="en-IN" sz="2000" b="0" i="0" u="none" strike="noStrike" cap="none" normalizeH="0" baseline="-25000" smtClean="0">
                  <a:ln>
                    <a:noFill/>
                  </a:ln>
                  <a:solidFill>
                    <a:schemeClr val="tx1"/>
                  </a:solidFill>
                  <a:effectLst/>
                  <a:latin typeface="Calibri" pitchFamily="34" charset="0"/>
                  <a:cs typeface="Arial" pitchFamily="34" charset="0"/>
                </a:rPr>
                <a:t>3</a:t>
              </a:r>
              <a:endParaRPr kumimoji="0" lang="en-IN" sz="20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54278" name="Oval 6"/>
            <p:cNvSpPr>
              <a:spLocks noChangeArrowheads="1"/>
            </p:cNvSpPr>
            <p:nvPr/>
          </p:nvSpPr>
          <p:spPr bwMode="auto">
            <a:xfrm>
              <a:off x="3321" y="9213"/>
              <a:ext cx="72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2000" b="0" i="0" u="none" strike="noStrike" cap="none" normalizeH="0" baseline="0" smtClean="0">
                  <a:ln>
                    <a:noFill/>
                  </a:ln>
                  <a:solidFill>
                    <a:schemeClr val="tx1"/>
                  </a:solidFill>
                  <a:effectLst/>
                  <a:latin typeface="Calibri" pitchFamily="34" charset="0"/>
                  <a:cs typeface="Arial" pitchFamily="34" charset="0"/>
                </a:rPr>
                <a:t>S</a:t>
              </a:r>
              <a:r>
                <a:rPr kumimoji="0" lang="en-IN" sz="2000" b="0" i="0" u="none" strike="noStrike" cap="none" normalizeH="0" baseline="-25000" smtClean="0">
                  <a:ln>
                    <a:noFill/>
                  </a:ln>
                  <a:solidFill>
                    <a:schemeClr val="tx1"/>
                  </a:solidFill>
                  <a:effectLst/>
                  <a:latin typeface="Calibri" pitchFamily="34" charset="0"/>
                  <a:cs typeface="Arial" pitchFamily="34" charset="0"/>
                </a:rPr>
                <a:t>4</a:t>
              </a:r>
              <a:endParaRPr kumimoji="0" lang="en-IN" sz="20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54279" name="Oval 7"/>
            <p:cNvSpPr>
              <a:spLocks noChangeArrowheads="1"/>
            </p:cNvSpPr>
            <p:nvPr/>
          </p:nvSpPr>
          <p:spPr bwMode="auto">
            <a:xfrm>
              <a:off x="4581" y="10653"/>
              <a:ext cx="72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2000" b="0" i="0" u="none" strike="noStrike" cap="none" normalizeH="0" baseline="0" smtClean="0">
                  <a:ln>
                    <a:noFill/>
                  </a:ln>
                  <a:solidFill>
                    <a:schemeClr val="tx1"/>
                  </a:solidFill>
                  <a:effectLst/>
                  <a:latin typeface="Calibri" pitchFamily="34" charset="0"/>
                  <a:cs typeface="Arial" pitchFamily="34" charset="0"/>
                </a:rPr>
                <a:t>S</a:t>
              </a:r>
              <a:r>
                <a:rPr kumimoji="0" lang="en-IN" sz="2000" b="0" i="0" u="none" strike="noStrike" cap="none" normalizeH="0" baseline="-25000" smtClean="0">
                  <a:ln>
                    <a:noFill/>
                  </a:ln>
                  <a:solidFill>
                    <a:schemeClr val="tx1"/>
                  </a:solidFill>
                  <a:effectLst/>
                  <a:latin typeface="Calibri" pitchFamily="34" charset="0"/>
                  <a:cs typeface="Arial" pitchFamily="34" charset="0"/>
                </a:rPr>
                <a:t>6</a:t>
              </a:r>
              <a:endParaRPr kumimoji="0" lang="en-IN" sz="20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54280" name="Oval 8"/>
            <p:cNvSpPr>
              <a:spLocks noChangeArrowheads="1"/>
            </p:cNvSpPr>
            <p:nvPr/>
          </p:nvSpPr>
          <p:spPr bwMode="auto">
            <a:xfrm>
              <a:off x="5841" y="12274"/>
              <a:ext cx="72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2000" b="0" i="0" u="none" strike="noStrike" cap="none" normalizeH="0" baseline="0" smtClean="0">
                  <a:ln>
                    <a:noFill/>
                  </a:ln>
                  <a:solidFill>
                    <a:schemeClr val="tx1"/>
                  </a:solidFill>
                  <a:effectLst/>
                  <a:latin typeface="Calibri" pitchFamily="34" charset="0"/>
                  <a:cs typeface="Arial" pitchFamily="34" charset="0"/>
                </a:rPr>
                <a:t>S</a:t>
              </a:r>
              <a:r>
                <a:rPr kumimoji="0" lang="en-IN" sz="2000" b="0" i="0" u="none" strike="noStrike" cap="none" normalizeH="0" baseline="-25000" smtClean="0">
                  <a:ln>
                    <a:noFill/>
                  </a:ln>
                  <a:solidFill>
                    <a:schemeClr val="tx1"/>
                  </a:solidFill>
                  <a:effectLst/>
                  <a:latin typeface="Calibri" pitchFamily="34" charset="0"/>
                  <a:cs typeface="Arial" pitchFamily="34" charset="0"/>
                </a:rPr>
                <a:t>7</a:t>
              </a:r>
              <a:endParaRPr kumimoji="0" lang="en-IN" sz="20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54281" name="Oval 9"/>
            <p:cNvSpPr>
              <a:spLocks noChangeArrowheads="1"/>
            </p:cNvSpPr>
            <p:nvPr/>
          </p:nvSpPr>
          <p:spPr bwMode="auto">
            <a:xfrm>
              <a:off x="2421" y="10833"/>
              <a:ext cx="72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2000" b="0" i="0" u="none" strike="noStrike" cap="none" normalizeH="0" baseline="0" smtClean="0">
                  <a:ln>
                    <a:noFill/>
                  </a:ln>
                  <a:solidFill>
                    <a:schemeClr val="tx1"/>
                  </a:solidFill>
                  <a:effectLst/>
                  <a:latin typeface="Calibri" pitchFamily="34" charset="0"/>
                  <a:cs typeface="Arial" pitchFamily="34" charset="0"/>
                </a:rPr>
                <a:t>S</a:t>
              </a:r>
              <a:r>
                <a:rPr kumimoji="0" lang="en-IN" sz="2000" b="0" i="0" u="none" strike="noStrike" cap="none" normalizeH="0" baseline="-25000" smtClean="0">
                  <a:ln>
                    <a:noFill/>
                  </a:ln>
                  <a:solidFill>
                    <a:schemeClr val="tx1"/>
                  </a:solidFill>
                  <a:effectLst/>
                  <a:latin typeface="Calibri" pitchFamily="34" charset="0"/>
                  <a:cs typeface="Arial" pitchFamily="34" charset="0"/>
                </a:rPr>
                <a:t>5</a:t>
              </a:r>
              <a:endParaRPr kumimoji="0" lang="en-IN" sz="20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54282" name="Line 10"/>
            <p:cNvSpPr>
              <a:spLocks noChangeShapeType="1"/>
            </p:cNvSpPr>
            <p:nvPr/>
          </p:nvSpPr>
          <p:spPr bwMode="auto">
            <a:xfrm flipH="1">
              <a:off x="3861" y="7053"/>
              <a:ext cx="900" cy="72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algn="ctr"/>
              <a:endParaRPr lang="en-IN" sz="2000"/>
            </a:p>
          </p:txBody>
        </p:sp>
        <p:sp>
          <p:nvSpPr>
            <p:cNvPr id="54283" name="Line 11"/>
            <p:cNvSpPr>
              <a:spLocks noChangeShapeType="1"/>
            </p:cNvSpPr>
            <p:nvPr/>
          </p:nvSpPr>
          <p:spPr bwMode="auto">
            <a:xfrm>
              <a:off x="5121" y="7053"/>
              <a:ext cx="900" cy="72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algn="ctr"/>
              <a:endParaRPr lang="en-IN" sz="2000"/>
            </a:p>
          </p:txBody>
        </p:sp>
        <p:sp>
          <p:nvSpPr>
            <p:cNvPr id="54284" name="Line 12"/>
            <p:cNvSpPr>
              <a:spLocks noChangeShapeType="1"/>
            </p:cNvSpPr>
            <p:nvPr/>
          </p:nvSpPr>
          <p:spPr bwMode="auto">
            <a:xfrm flipH="1">
              <a:off x="3681" y="8493"/>
              <a:ext cx="0" cy="72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algn="ctr"/>
              <a:endParaRPr lang="en-IN" sz="2000"/>
            </a:p>
          </p:txBody>
        </p:sp>
        <p:sp>
          <p:nvSpPr>
            <p:cNvPr id="54285" name="Line 13"/>
            <p:cNvSpPr>
              <a:spLocks noChangeShapeType="1"/>
            </p:cNvSpPr>
            <p:nvPr/>
          </p:nvSpPr>
          <p:spPr bwMode="auto">
            <a:xfrm flipH="1">
              <a:off x="2961" y="9933"/>
              <a:ext cx="720" cy="90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algn="ctr"/>
              <a:endParaRPr lang="en-IN" sz="2000"/>
            </a:p>
          </p:txBody>
        </p:sp>
        <p:sp>
          <p:nvSpPr>
            <p:cNvPr id="54286" name="Line 14"/>
            <p:cNvSpPr>
              <a:spLocks noChangeShapeType="1"/>
            </p:cNvSpPr>
            <p:nvPr/>
          </p:nvSpPr>
          <p:spPr bwMode="auto">
            <a:xfrm>
              <a:off x="3861" y="9933"/>
              <a:ext cx="720" cy="90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algn="ctr"/>
              <a:endParaRPr lang="en-IN" sz="2000"/>
            </a:p>
          </p:txBody>
        </p:sp>
        <p:sp>
          <p:nvSpPr>
            <p:cNvPr id="54287" name="Line 15"/>
            <p:cNvSpPr>
              <a:spLocks noChangeShapeType="1"/>
            </p:cNvSpPr>
            <p:nvPr/>
          </p:nvSpPr>
          <p:spPr bwMode="auto">
            <a:xfrm flipH="1">
              <a:off x="6201" y="8493"/>
              <a:ext cx="0" cy="378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algn="ctr"/>
              <a:endParaRPr lang="en-IN" sz="2000"/>
            </a:p>
          </p:txBody>
        </p:sp>
        <p:sp>
          <p:nvSpPr>
            <p:cNvPr id="54288" name="Line 16"/>
            <p:cNvSpPr>
              <a:spLocks noChangeShapeType="1"/>
            </p:cNvSpPr>
            <p:nvPr/>
          </p:nvSpPr>
          <p:spPr bwMode="auto">
            <a:xfrm>
              <a:off x="5121" y="11374"/>
              <a:ext cx="900" cy="90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algn="ctr"/>
              <a:endParaRPr lang="en-IN" sz="2000"/>
            </a:p>
          </p:txBody>
        </p:sp>
        <p:sp>
          <p:nvSpPr>
            <p:cNvPr id="54289" name="Line 17"/>
            <p:cNvSpPr>
              <a:spLocks noChangeShapeType="1"/>
            </p:cNvSpPr>
            <p:nvPr/>
          </p:nvSpPr>
          <p:spPr bwMode="auto">
            <a:xfrm>
              <a:off x="3141" y="11374"/>
              <a:ext cx="2700" cy="108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algn="ctr"/>
              <a:endParaRPr lang="en-IN" sz="2000"/>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429288"/>
          </a:xfrm>
        </p:spPr>
        <p:txBody>
          <a:bodyPr/>
          <a:lstStyle/>
          <a:p>
            <a:pPr fontAlgn="base">
              <a:buNone/>
            </a:pPr>
            <a:r>
              <a:rPr lang="en-IN" b="1" dirty="0" smtClean="0"/>
              <a:t>Problem in this implementation of semaphore</a:t>
            </a:r>
            <a:endParaRPr lang="en-IN" dirty="0" smtClean="0"/>
          </a:p>
          <a:p>
            <a:pPr fontAlgn="base">
              <a:buNone/>
            </a:pPr>
            <a:endParaRPr lang="en-IN" dirty="0" smtClean="0"/>
          </a:p>
          <a:p>
            <a:pPr algn="just" fontAlgn="base">
              <a:buNone/>
            </a:pPr>
            <a:r>
              <a:rPr lang="en-IN" dirty="0" smtClean="0"/>
              <a:t>Whenever any process waits then it continuously checks for semaphore value (look at this line while (s==0); in P operation) and waste CPU cycle. To avoid this another implementation is proposed.</a:t>
            </a:r>
          </a:p>
          <a:p>
            <a:endParaRPr lang="en-I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Semaphore definition with out busy-waiting</a:t>
            </a:r>
            <a:r>
              <a:rPr lang="en-IN" dirty="0" smtClean="0"/>
              <a:t/>
            </a:r>
            <a:br>
              <a:rPr lang="en-IN" dirty="0" smtClean="0"/>
            </a:br>
            <a:endParaRPr lang="en-IN" dirty="0"/>
          </a:p>
        </p:txBody>
      </p:sp>
      <p:sp>
        <p:nvSpPr>
          <p:cNvPr id="3" name="Content Placeholder 2"/>
          <p:cNvSpPr>
            <a:spLocks noGrp="1"/>
          </p:cNvSpPr>
          <p:nvPr>
            <p:ph idx="1"/>
          </p:nvPr>
        </p:nvSpPr>
        <p:spPr>
          <a:xfrm>
            <a:off x="285720" y="1071546"/>
            <a:ext cx="8501122" cy="5054617"/>
          </a:xfrm>
        </p:spPr>
        <p:txBody>
          <a:bodyPr>
            <a:normAutofit fontScale="85000" lnSpcReduction="20000"/>
          </a:bodyPr>
          <a:lstStyle/>
          <a:p>
            <a:pPr>
              <a:buNone/>
            </a:pPr>
            <a:r>
              <a:rPr lang="en-US" dirty="0" smtClean="0"/>
              <a:t>To implement semaphore for avoiding busy-waiting we define a semaphore as a record.</a:t>
            </a:r>
            <a:endParaRPr lang="en-IN" dirty="0" smtClean="0"/>
          </a:p>
          <a:p>
            <a:pPr>
              <a:buNone/>
            </a:pPr>
            <a:r>
              <a:rPr lang="en-US" dirty="0" smtClean="0"/>
              <a:t> </a:t>
            </a:r>
            <a:endParaRPr lang="en-IN" dirty="0" smtClean="0"/>
          </a:p>
          <a:p>
            <a:pPr>
              <a:buNone/>
            </a:pPr>
            <a:r>
              <a:rPr lang="en-US" dirty="0" smtClean="0"/>
              <a:t>		type semaphore = record</a:t>
            </a:r>
            <a:endParaRPr lang="en-IN" dirty="0" smtClean="0"/>
          </a:p>
          <a:p>
            <a:pPr>
              <a:buNone/>
            </a:pPr>
            <a:r>
              <a:rPr lang="en-US" dirty="0" smtClean="0"/>
              <a:t>						Value: integer;</a:t>
            </a:r>
            <a:endParaRPr lang="en-IN" dirty="0" smtClean="0"/>
          </a:p>
          <a:p>
            <a:pPr>
              <a:buNone/>
            </a:pPr>
            <a:r>
              <a:rPr lang="en-US" dirty="0" smtClean="0"/>
              <a:t>						L: list of process;</a:t>
            </a:r>
            <a:endParaRPr lang="en-IN" dirty="0" smtClean="0"/>
          </a:p>
          <a:p>
            <a:pPr>
              <a:buNone/>
            </a:pPr>
            <a:r>
              <a:rPr lang="en-US" dirty="0" smtClean="0"/>
              <a:t>						end;  </a:t>
            </a:r>
            <a:endParaRPr lang="en-IN" dirty="0" smtClean="0"/>
          </a:p>
          <a:p>
            <a:pPr>
              <a:buNone/>
            </a:pPr>
            <a:r>
              <a:rPr lang="en-US" dirty="0" smtClean="0"/>
              <a:t> </a:t>
            </a:r>
            <a:endParaRPr lang="en-IN" dirty="0" smtClean="0"/>
          </a:p>
          <a:p>
            <a:pPr marL="0" indent="0" algn="just">
              <a:buNone/>
            </a:pPr>
            <a:r>
              <a:rPr lang="en-US" dirty="0" smtClean="0"/>
              <a:t>Each semaphore has an integer value and a list of processes. When a process must wait on a semaphore, it is added to the list of processes. A V operation removes one process from the list of waiting processes and awakens it.</a:t>
            </a:r>
            <a:endParaRPr lang="en-IN" dirty="0" smtClean="0"/>
          </a:p>
          <a:p>
            <a:endParaRPr lang="en-I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786478"/>
          </a:xfrm>
        </p:spPr>
        <p:txBody>
          <a:bodyPr>
            <a:normAutofit fontScale="70000" lnSpcReduction="20000"/>
          </a:bodyPr>
          <a:lstStyle/>
          <a:p>
            <a:pPr>
              <a:buNone/>
            </a:pPr>
            <a:r>
              <a:rPr lang="en-US" dirty="0" smtClean="0"/>
              <a:t>P(S): </a:t>
            </a:r>
          </a:p>
          <a:p>
            <a:pPr>
              <a:buNone/>
            </a:pPr>
            <a:r>
              <a:rPr lang="en-US" dirty="0" smtClean="0"/>
              <a:t>		</a:t>
            </a:r>
            <a:r>
              <a:rPr lang="en-US" b="1" dirty="0" smtClean="0"/>
              <a:t>S. value := S. value – 1;</a:t>
            </a:r>
            <a:endParaRPr lang="en-IN" b="1" dirty="0" smtClean="0"/>
          </a:p>
          <a:p>
            <a:pPr>
              <a:buNone/>
            </a:pPr>
            <a:r>
              <a:rPr lang="en-US" b="1" dirty="0" smtClean="0"/>
              <a:t> </a:t>
            </a:r>
            <a:endParaRPr lang="en-IN" b="1" dirty="0" smtClean="0"/>
          </a:p>
          <a:p>
            <a:pPr>
              <a:buNone/>
            </a:pPr>
            <a:r>
              <a:rPr lang="en-US" b="1" dirty="0" smtClean="0"/>
              <a:t>		if  S. value &lt; 0</a:t>
            </a:r>
            <a:endParaRPr lang="en-IN" b="1" dirty="0" smtClean="0"/>
          </a:p>
          <a:p>
            <a:pPr>
              <a:buNone/>
            </a:pPr>
            <a:r>
              <a:rPr lang="en-US" b="1" dirty="0" smtClean="0"/>
              <a:t>		   then begin</a:t>
            </a:r>
            <a:endParaRPr lang="en-IN" b="1" dirty="0" smtClean="0"/>
          </a:p>
          <a:p>
            <a:pPr>
              <a:buNone/>
            </a:pPr>
            <a:r>
              <a:rPr lang="en-US" b="1" dirty="0" smtClean="0"/>
              <a:t>			add this process to S.L;</a:t>
            </a:r>
            <a:endParaRPr lang="en-IN" b="1" dirty="0" smtClean="0"/>
          </a:p>
          <a:p>
            <a:pPr>
              <a:buNone/>
            </a:pPr>
            <a:r>
              <a:rPr lang="en-US" b="1" dirty="0" smtClean="0"/>
              <a:t>			block;</a:t>
            </a:r>
            <a:endParaRPr lang="en-IN" b="1" dirty="0" smtClean="0"/>
          </a:p>
          <a:p>
            <a:pPr>
              <a:buNone/>
            </a:pPr>
            <a:r>
              <a:rPr lang="en-US" b="1" dirty="0" smtClean="0"/>
              <a:t>		end;</a:t>
            </a:r>
            <a:endParaRPr lang="en-IN" b="1" dirty="0" smtClean="0"/>
          </a:p>
          <a:p>
            <a:pPr>
              <a:buNone/>
            </a:pPr>
            <a:r>
              <a:rPr lang="en-US" dirty="0" smtClean="0"/>
              <a:t> </a:t>
            </a:r>
            <a:endParaRPr lang="en-IN" dirty="0" smtClean="0"/>
          </a:p>
          <a:p>
            <a:pPr>
              <a:buNone/>
            </a:pPr>
            <a:r>
              <a:rPr lang="en-US" dirty="0" smtClean="0"/>
              <a:t>	V(S):</a:t>
            </a:r>
          </a:p>
          <a:p>
            <a:pPr>
              <a:buNone/>
            </a:pPr>
            <a:r>
              <a:rPr lang="en-US" dirty="0" smtClean="0"/>
              <a:t>		 </a:t>
            </a:r>
            <a:r>
              <a:rPr lang="en-US" b="1" dirty="0" smtClean="0"/>
              <a:t>S. value := S. value + 1;</a:t>
            </a:r>
            <a:endParaRPr lang="en-IN" b="1" dirty="0" smtClean="0"/>
          </a:p>
          <a:p>
            <a:pPr>
              <a:buNone/>
            </a:pPr>
            <a:r>
              <a:rPr lang="en-US" b="1" dirty="0" smtClean="0"/>
              <a:t> </a:t>
            </a:r>
            <a:endParaRPr lang="en-IN" b="1" dirty="0" smtClean="0"/>
          </a:p>
          <a:p>
            <a:pPr>
              <a:buNone/>
            </a:pPr>
            <a:r>
              <a:rPr lang="en-US" b="1" dirty="0" smtClean="0"/>
              <a:t>		if  </a:t>
            </a:r>
            <a:r>
              <a:rPr lang="en-US" b="1" dirty="0" err="1" smtClean="0"/>
              <a:t>S.value</a:t>
            </a:r>
            <a:r>
              <a:rPr lang="en-US" b="1" dirty="0" smtClean="0"/>
              <a:t> ≤ 0</a:t>
            </a:r>
            <a:endParaRPr lang="en-IN" b="1" dirty="0" smtClean="0"/>
          </a:p>
          <a:p>
            <a:pPr>
              <a:buNone/>
            </a:pPr>
            <a:r>
              <a:rPr lang="en-US" b="1" dirty="0" smtClean="0"/>
              <a:t>		   then begin</a:t>
            </a:r>
            <a:endParaRPr lang="en-IN" b="1" dirty="0" smtClean="0"/>
          </a:p>
          <a:p>
            <a:pPr>
              <a:buNone/>
            </a:pPr>
            <a:r>
              <a:rPr lang="en-US" b="1" dirty="0" smtClean="0"/>
              <a:t>			remove this process P from S.L;</a:t>
            </a:r>
            <a:endParaRPr lang="en-IN" b="1" dirty="0" smtClean="0"/>
          </a:p>
          <a:p>
            <a:pPr>
              <a:buNone/>
            </a:pPr>
            <a:r>
              <a:rPr lang="en-US" b="1" dirty="0" smtClean="0"/>
              <a:t>			wakeup(P);</a:t>
            </a:r>
            <a:endParaRPr lang="en-IN" b="1" dirty="0" smtClean="0"/>
          </a:p>
          <a:p>
            <a:pPr>
              <a:buNone/>
            </a:pPr>
            <a:r>
              <a:rPr lang="en-US" b="1" dirty="0" smtClean="0"/>
              <a:t>		end;</a:t>
            </a:r>
            <a:endParaRPr lang="en-IN" b="1" dirty="0" smtClean="0"/>
          </a:p>
          <a:p>
            <a:endParaRPr lang="en-I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14313" y="285750"/>
          <a:ext cx="8643965" cy="5929326"/>
        </p:xfrm>
        <a:graphic>
          <a:graphicData uri="http://schemas.openxmlformats.org/drawingml/2006/table">
            <a:tbl>
              <a:tblPr firstRow="1" bandRow="1">
                <a:tableStyleId>{5C22544A-7EE6-4342-B048-85BDC9FD1C3A}</a:tableStyleId>
              </a:tblPr>
              <a:tblGrid>
                <a:gridCol w="1728793"/>
                <a:gridCol w="1728793"/>
                <a:gridCol w="1728793"/>
                <a:gridCol w="1728793"/>
                <a:gridCol w="1728793"/>
              </a:tblGrid>
              <a:tr h="456102">
                <a:tc>
                  <a:txBody>
                    <a:bodyPr/>
                    <a:lstStyle/>
                    <a:p>
                      <a:r>
                        <a:rPr lang="en-US" sz="2000" b="1" dirty="0" smtClean="0"/>
                        <a:t>Process</a:t>
                      </a:r>
                      <a:endParaRPr lang="en-IN" sz="2000" b="1" dirty="0"/>
                    </a:p>
                  </a:txBody>
                  <a:tcPr/>
                </a:tc>
                <a:tc>
                  <a:txBody>
                    <a:bodyPr/>
                    <a:lstStyle/>
                    <a:p>
                      <a:r>
                        <a:rPr lang="en-US" sz="2000" b="1" dirty="0" smtClean="0"/>
                        <a:t>Operations</a:t>
                      </a:r>
                      <a:endParaRPr lang="en-IN" sz="2000" b="1" dirty="0"/>
                    </a:p>
                  </a:txBody>
                  <a:tcPr/>
                </a:tc>
                <a:tc>
                  <a:txBody>
                    <a:bodyPr/>
                    <a:lstStyle/>
                    <a:p>
                      <a:r>
                        <a:rPr lang="en-US" sz="2000" b="1" dirty="0" smtClean="0"/>
                        <a:t>CS</a:t>
                      </a:r>
                      <a:endParaRPr lang="en-IN" sz="2000" b="1" dirty="0"/>
                    </a:p>
                  </a:txBody>
                  <a:tcPr/>
                </a:tc>
                <a:tc>
                  <a:txBody>
                    <a:bodyPr/>
                    <a:lstStyle/>
                    <a:p>
                      <a:r>
                        <a:rPr lang="en-US" sz="2000" b="1" dirty="0" smtClean="0"/>
                        <a:t>Blocked</a:t>
                      </a:r>
                      <a:endParaRPr lang="en-IN" sz="2000" b="1" dirty="0"/>
                    </a:p>
                  </a:txBody>
                  <a:tcPr/>
                </a:tc>
                <a:tc>
                  <a:txBody>
                    <a:bodyPr/>
                    <a:lstStyle/>
                    <a:p>
                      <a:r>
                        <a:rPr lang="en-US" sz="2000" b="1" dirty="0" smtClean="0"/>
                        <a:t>S</a:t>
                      </a:r>
                      <a:endParaRPr lang="en-IN" sz="2000" b="1" dirty="0"/>
                    </a:p>
                  </a:txBody>
                  <a:tcPr/>
                </a:tc>
              </a:tr>
              <a:tr h="456102">
                <a:tc>
                  <a:txBody>
                    <a:bodyPr/>
                    <a:lstStyle/>
                    <a:p>
                      <a:r>
                        <a:rPr lang="en-US" sz="2000" b="1" dirty="0" smtClean="0"/>
                        <a:t>A</a:t>
                      </a:r>
                      <a:endParaRPr lang="en-IN" sz="2000" b="1" dirty="0"/>
                    </a:p>
                  </a:txBody>
                  <a:tcPr/>
                </a:tc>
                <a:tc>
                  <a:txBody>
                    <a:bodyPr/>
                    <a:lstStyle/>
                    <a:p>
                      <a:r>
                        <a:rPr lang="en-US" sz="2000" b="1" dirty="0" smtClean="0"/>
                        <a:t>P(S)</a:t>
                      </a:r>
                      <a:endParaRPr lang="en-IN" sz="2000" b="1" dirty="0"/>
                    </a:p>
                  </a:txBody>
                  <a:tcPr/>
                </a:tc>
                <a:tc>
                  <a:txBody>
                    <a:bodyPr/>
                    <a:lstStyle/>
                    <a:p>
                      <a:r>
                        <a:rPr lang="en-US" sz="2000" b="1" dirty="0" smtClean="0"/>
                        <a:t>A</a:t>
                      </a:r>
                      <a:endParaRPr lang="en-IN" sz="2000" b="1" dirty="0"/>
                    </a:p>
                  </a:txBody>
                  <a:tcPr/>
                </a:tc>
                <a:tc>
                  <a:txBody>
                    <a:bodyPr/>
                    <a:lstStyle/>
                    <a:p>
                      <a:endParaRPr lang="en-IN"/>
                    </a:p>
                  </a:txBody>
                  <a:tcPr/>
                </a:tc>
                <a:tc>
                  <a:txBody>
                    <a:bodyPr/>
                    <a:lstStyle/>
                    <a:p>
                      <a:endParaRPr lang="en-IN"/>
                    </a:p>
                  </a:txBody>
                  <a:tcPr/>
                </a:tc>
              </a:tr>
              <a:tr h="456102">
                <a:tc>
                  <a:txBody>
                    <a:bodyPr/>
                    <a:lstStyle/>
                    <a:p>
                      <a:r>
                        <a:rPr lang="en-US" sz="2000" b="1" dirty="0" smtClean="0"/>
                        <a:t>A</a:t>
                      </a:r>
                      <a:endParaRPr lang="en-IN" sz="2000" b="1" dirty="0"/>
                    </a:p>
                  </a:txBody>
                  <a:tcPr/>
                </a:tc>
                <a:tc>
                  <a:txBody>
                    <a:bodyPr/>
                    <a:lstStyle/>
                    <a:p>
                      <a:r>
                        <a:rPr lang="en-US" sz="2000" b="1" dirty="0" smtClean="0"/>
                        <a:t>V(S)</a:t>
                      </a:r>
                      <a:endParaRPr lang="en-IN" sz="2000" b="1" dirty="0"/>
                    </a:p>
                  </a:txBody>
                  <a:tcPr/>
                </a:tc>
                <a:tc>
                  <a:txBody>
                    <a:bodyPr/>
                    <a:lstStyle/>
                    <a:p>
                      <a:r>
                        <a:rPr lang="en-US" sz="2000" b="1" dirty="0" smtClean="0"/>
                        <a:t>-</a:t>
                      </a:r>
                      <a:endParaRPr lang="en-IN" sz="2000" b="1" dirty="0"/>
                    </a:p>
                  </a:txBody>
                  <a:tcPr/>
                </a:tc>
                <a:tc>
                  <a:txBody>
                    <a:bodyPr/>
                    <a:lstStyle/>
                    <a:p>
                      <a:endParaRPr lang="en-IN"/>
                    </a:p>
                  </a:txBody>
                  <a:tcPr/>
                </a:tc>
                <a:tc>
                  <a:txBody>
                    <a:bodyPr/>
                    <a:lstStyle/>
                    <a:p>
                      <a:endParaRPr lang="en-IN"/>
                    </a:p>
                  </a:txBody>
                  <a:tcPr/>
                </a:tc>
              </a:tr>
              <a:tr h="456102">
                <a:tc>
                  <a:txBody>
                    <a:bodyPr/>
                    <a:lstStyle/>
                    <a:p>
                      <a:r>
                        <a:rPr lang="en-US" sz="2000" b="1" dirty="0" smtClean="0"/>
                        <a:t>B</a:t>
                      </a:r>
                      <a:endParaRPr lang="en-IN" sz="2000" b="1" dirty="0"/>
                    </a:p>
                  </a:txBody>
                  <a:tcPr/>
                </a:tc>
                <a:tc>
                  <a:txBody>
                    <a:bodyPr/>
                    <a:lstStyle/>
                    <a:p>
                      <a:r>
                        <a:rPr lang="en-US" sz="2000" b="1" dirty="0" smtClean="0"/>
                        <a:t>P(S)</a:t>
                      </a:r>
                      <a:endParaRPr lang="en-IN" sz="2000" b="1" dirty="0"/>
                    </a:p>
                  </a:txBody>
                  <a:tcPr/>
                </a:tc>
                <a:tc>
                  <a:txBody>
                    <a:bodyPr/>
                    <a:lstStyle/>
                    <a:p>
                      <a:r>
                        <a:rPr lang="en-US" sz="2000" b="1" dirty="0" smtClean="0"/>
                        <a:t>B</a:t>
                      </a:r>
                      <a:endParaRPr lang="en-IN" sz="2000" b="1" dirty="0"/>
                    </a:p>
                  </a:txBody>
                  <a:tcPr/>
                </a:tc>
                <a:tc>
                  <a:txBody>
                    <a:bodyPr/>
                    <a:lstStyle/>
                    <a:p>
                      <a:endParaRPr lang="en-IN"/>
                    </a:p>
                  </a:txBody>
                  <a:tcPr/>
                </a:tc>
                <a:tc>
                  <a:txBody>
                    <a:bodyPr/>
                    <a:lstStyle/>
                    <a:p>
                      <a:endParaRPr lang="en-IN"/>
                    </a:p>
                  </a:txBody>
                  <a:tcPr/>
                </a:tc>
              </a:tr>
              <a:tr h="456102">
                <a:tc>
                  <a:txBody>
                    <a:bodyPr/>
                    <a:lstStyle/>
                    <a:p>
                      <a:r>
                        <a:rPr lang="en-US" sz="2000" b="1" dirty="0" smtClean="0"/>
                        <a:t>C</a:t>
                      </a:r>
                      <a:endParaRPr lang="en-IN" sz="2000" b="1" dirty="0"/>
                    </a:p>
                  </a:txBody>
                  <a:tcPr/>
                </a:tc>
                <a:tc>
                  <a:txBody>
                    <a:bodyPr/>
                    <a:lstStyle/>
                    <a:p>
                      <a:r>
                        <a:rPr lang="en-US" sz="2000" b="1" dirty="0" smtClean="0"/>
                        <a:t>P(S)</a:t>
                      </a:r>
                      <a:endParaRPr lang="en-IN" sz="2000" b="1" dirty="0"/>
                    </a:p>
                  </a:txBody>
                  <a:tcPr/>
                </a:tc>
                <a:tc>
                  <a:txBody>
                    <a:bodyPr/>
                    <a:lstStyle/>
                    <a:p>
                      <a:r>
                        <a:rPr lang="en-US" sz="2000" b="1" dirty="0" smtClean="0"/>
                        <a:t>B</a:t>
                      </a:r>
                      <a:endParaRPr lang="en-IN" sz="2000" b="1" dirty="0"/>
                    </a:p>
                  </a:txBody>
                  <a:tcPr/>
                </a:tc>
                <a:tc>
                  <a:txBody>
                    <a:bodyPr/>
                    <a:lstStyle/>
                    <a:p>
                      <a:endParaRPr lang="en-IN"/>
                    </a:p>
                  </a:txBody>
                  <a:tcPr/>
                </a:tc>
                <a:tc>
                  <a:txBody>
                    <a:bodyPr/>
                    <a:lstStyle/>
                    <a:p>
                      <a:endParaRPr lang="en-IN"/>
                    </a:p>
                  </a:txBody>
                  <a:tcPr/>
                </a:tc>
              </a:tr>
              <a:tr h="456102">
                <a:tc>
                  <a:txBody>
                    <a:bodyPr/>
                    <a:lstStyle/>
                    <a:p>
                      <a:r>
                        <a:rPr lang="en-US" sz="2000" b="1" dirty="0" smtClean="0"/>
                        <a:t>D</a:t>
                      </a:r>
                      <a:endParaRPr lang="en-IN" sz="2000" b="1" dirty="0"/>
                    </a:p>
                  </a:txBody>
                  <a:tcPr/>
                </a:tc>
                <a:tc>
                  <a:txBody>
                    <a:bodyPr/>
                    <a:lstStyle/>
                    <a:p>
                      <a:r>
                        <a:rPr lang="en-US" sz="2000" b="1" dirty="0" smtClean="0"/>
                        <a:t>P(S)</a:t>
                      </a:r>
                      <a:endParaRPr lang="en-IN" sz="2000" b="1" dirty="0"/>
                    </a:p>
                  </a:txBody>
                  <a:tcPr/>
                </a:tc>
                <a:tc>
                  <a:txBody>
                    <a:bodyPr/>
                    <a:lstStyle/>
                    <a:p>
                      <a:r>
                        <a:rPr lang="en-US" sz="2000" b="1" dirty="0" smtClean="0"/>
                        <a:t>B</a:t>
                      </a:r>
                      <a:endParaRPr lang="en-IN" sz="2000" b="1" dirty="0"/>
                    </a:p>
                  </a:txBody>
                  <a:tcPr/>
                </a:tc>
                <a:tc>
                  <a:txBody>
                    <a:bodyPr/>
                    <a:lstStyle/>
                    <a:p>
                      <a:endParaRPr lang="en-IN"/>
                    </a:p>
                  </a:txBody>
                  <a:tcPr/>
                </a:tc>
                <a:tc>
                  <a:txBody>
                    <a:bodyPr/>
                    <a:lstStyle/>
                    <a:p>
                      <a:endParaRPr lang="en-IN"/>
                    </a:p>
                  </a:txBody>
                  <a:tcPr/>
                </a:tc>
              </a:tr>
              <a:tr h="456102">
                <a:tc>
                  <a:txBody>
                    <a:bodyPr/>
                    <a:lstStyle/>
                    <a:p>
                      <a:r>
                        <a:rPr lang="en-US" sz="2000" b="1" dirty="0" smtClean="0"/>
                        <a:t>E</a:t>
                      </a:r>
                      <a:endParaRPr lang="en-IN" sz="2000" b="1" dirty="0"/>
                    </a:p>
                  </a:txBody>
                  <a:tcPr/>
                </a:tc>
                <a:tc>
                  <a:txBody>
                    <a:bodyPr/>
                    <a:lstStyle/>
                    <a:p>
                      <a:r>
                        <a:rPr lang="en-US" sz="2000" b="1" dirty="0" smtClean="0"/>
                        <a:t>P(S)</a:t>
                      </a:r>
                      <a:endParaRPr lang="en-IN" sz="2000" b="1" dirty="0"/>
                    </a:p>
                  </a:txBody>
                  <a:tcPr/>
                </a:tc>
                <a:tc>
                  <a:txBody>
                    <a:bodyPr/>
                    <a:lstStyle/>
                    <a:p>
                      <a:r>
                        <a:rPr lang="en-US" sz="2000" b="1" dirty="0" smtClean="0"/>
                        <a:t>B</a:t>
                      </a:r>
                      <a:endParaRPr lang="en-IN" sz="2000" b="1" dirty="0"/>
                    </a:p>
                  </a:txBody>
                  <a:tcPr/>
                </a:tc>
                <a:tc>
                  <a:txBody>
                    <a:bodyPr/>
                    <a:lstStyle/>
                    <a:p>
                      <a:endParaRPr lang="en-IN"/>
                    </a:p>
                  </a:txBody>
                  <a:tcPr/>
                </a:tc>
                <a:tc>
                  <a:txBody>
                    <a:bodyPr/>
                    <a:lstStyle/>
                    <a:p>
                      <a:endParaRPr lang="en-IN"/>
                    </a:p>
                  </a:txBody>
                  <a:tcPr/>
                </a:tc>
              </a:tr>
              <a:tr h="456102">
                <a:tc>
                  <a:txBody>
                    <a:bodyPr/>
                    <a:lstStyle/>
                    <a:p>
                      <a:r>
                        <a:rPr lang="en-US" sz="2000" b="1" dirty="0" smtClean="0"/>
                        <a:t>B</a:t>
                      </a:r>
                      <a:endParaRPr lang="en-IN" sz="2000" b="1" dirty="0"/>
                    </a:p>
                  </a:txBody>
                  <a:tcPr/>
                </a:tc>
                <a:tc>
                  <a:txBody>
                    <a:bodyPr/>
                    <a:lstStyle/>
                    <a:p>
                      <a:r>
                        <a:rPr lang="en-US" sz="2000" b="1" dirty="0" smtClean="0"/>
                        <a:t>V(S)</a:t>
                      </a:r>
                      <a:endParaRPr lang="en-IN" sz="2000" b="1" dirty="0"/>
                    </a:p>
                  </a:txBody>
                  <a:tcPr/>
                </a:tc>
                <a:tc>
                  <a:txBody>
                    <a:bodyPr/>
                    <a:lstStyle/>
                    <a:p>
                      <a:r>
                        <a:rPr lang="en-US" sz="2000" b="1" dirty="0" smtClean="0"/>
                        <a:t>C</a:t>
                      </a:r>
                      <a:endParaRPr lang="en-IN" sz="2000" b="1" dirty="0"/>
                    </a:p>
                  </a:txBody>
                  <a:tcPr/>
                </a:tc>
                <a:tc>
                  <a:txBody>
                    <a:bodyPr/>
                    <a:lstStyle/>
                    <a:p>
                      <a:endParaRPr lang="en-IN"/>
                    </a:p>
                  </a:txBody>
                  <a:tcPr/>
                </a:tc>
                <a:tc>
                  <a:txBody>
                    <a:bodyPr/>
                    <a:lstStyle/>
                    <a:p>
                      <a:endParaRPr lang="en-IN"/>
                    </a:p>
                  </a:txBody>
                  <a:tcPr/>
                </a:tc>
              </a:tr>
              <a:tr h="456102">
                <a:tc>
                  <a:txBody>
                    <a:bodyPr/>
                    <a:lstStyle/>
                    <a:p>
                      <a:r>
                        <a:rPr lang="en-US" sz="2000" b="1" dirty="0" smtClean="0"/>
                        <a:t>F</a:t>
                      </a:r>
                      <a:endParaRPr lang="en-IN" sz="2000" b="1" dirty="0"/>
                    </a:p>
                  </a:txBody>
                  <a:tcPr/>
                </a:tc>
                <a:tc>
                  <a:txBody>
                    <a:bodyPr/>
                    <a:lstStyle/>
                    <a:p>
                      <a:r>
                        <a:rPr lang="en-US" sz="2000" b="1" dirty="0" smtClean="0"/>
                        <a:t>P(S)</a:t>
                      </a:r>
                      <a:endParaRPr lang="en-IN" sz="2000" b="1" dirty="0"/>
                    </a:p>
                  </a:txBody>
                  <a:tcPr/>
                </a:tc>
                <a:tc>
                  <a:txBody>
                    <a:bodyPr/>
                    <a:lstStyle/>
                    <a:p>
                      <a:r>
                        <a:rPr lang="en-US" sz="2000" b="1" dirty="0" smtClean="0"/>
                        <a:t>C</a:t>
                      </a:r>
                      <a:endParaRPr lang="en-IN" sz="2000" b="1" dirty="0"/>
                    </a:p>
                  </a:txBody>
                  <a:tcPr/>
                </a:tc>
                <a:tc>
                  <a:txBody>
                    <a:bodyPr/>
                    <a:lstStyle/>
                    <a:p>
                      <a:endParaRPr lang="en-IN"/>
                    </a:p>
                  </a:txBody>
                  <a:tcPr/>
                </a:tc>
                <a:tc>
                  <a:txBody>
                    <a:bodyPr/>
                    <a:lstStyle/>
                    <a:p>
                      <a:endParaRPr lang="en-IN"/>
                    </a:p>
                  </a:txBody>
                  <a:tcPr/>
                </a:tc>
              </a:tr>
              <a:tr h="456102">
                <a:tc>
                  <a:txBody>
                    <a:bodyPr/>
                    <a:lstStyle/>
                    <a:p>
                      <a:r>
                        <a:rPr lang="en-US" sz="2000" b="1" dirty="0" smtClean="0"/>
                        <a:t>C</a:t>
                      </a:r>
                      <a:endParaRPr lang="en-IN" sz="2000" b="1" dirty="0"/>
                    </a:p>
                  </a:txBody>
                  <a:tcPr/>
                </a:tc>
                <a:tc>
                  <a:txBody>
                    <a:bodyPr/>
                    <a:lstStyle/>
                    <a:p>
                      <a:r>
                        <a:rPr lang="en-US" sz="2000" b="1" dirty="0" smtClean="0"/>
                        <a:t>V(S)</a:t>
                      </a:r>
                      <a:endParaRPr lang="en-IN" sz="2000" b="1" dirty="0"/>
                    </a:p>
                  </a:txBody>
                  <a:tcPr/>
                </a:tc>
                <a:tc>
                  <a:txBody>
                    <a:bodyPr/>
                    <a:lstStyle/>
                    <a:p>
                      <a:r>
                        <a:rPr lang="en-US" sz="2000" b="1" dirty="0" smtClean="0"/>
                        <a:t>D</a:t>
                      </a:r>
                      <a:endParaRPr lang="en-IN" sz="2000" b="1" dirty="0"/>
                    </a:p>
                  </a:txBody>
                  <a:tcPr/>
                </a:tc>
                <a:tc>
                  <a:txBody>
                    <a:bodyPr/>
                    <a:lstStyle/>
                    <a:p>
                      <a:endParaRPr lang="en-IN"/>
                    </a:p>
                  </a:txBody>
                  <a:tcPr/>
                </a:tc>
                <a:tc>
                  <a:txBody>
                    <a:bodyPr/>
                    <a:lstStyle/>
                    <a:p>
                      <a:endParaRPr lang="en-IN"/>
                    </a:p>
                  </a:txBody>
                  <a:tcPr/>
                </a:tc>
              </a:tr>
              <a:tr h="456102">
                <a:tc>
                  <a:txBody>
                    <a:bodyPr/>
                    <a:lstStyle/>
                    <a:p>
                      <a:r>
                        <a:rPr lang="en-US" sz="2000" b="1" dirty="0" smtClean="0"/>
                        <a:t>D</a:t>
                      </a:r>
                      <a:endParaRPr lang="en-IN" sz="2000" b="1" dirty="0"/>
                    </a:p>
                  </a:txBody>
                  <a:tcPr/>
                </a:tc>
                <a:tc>
                  <a:txBody>
                    <a:bodyPr/>
                    <a:lstStyle/>
                    <a:p>
                      <a:r>
                        <a:rPr lang="en-US" sz="2000" b="1" dirty="0" smtClean="0"/>
                        <a:t>V(S)</a:t>
                      </a:r>
                      <a:endParaRPr lang="en-IN" sz="2000" b="1" dirty="0"/>
                    </a:p>
                  </a:txBody>
                  <a:tcPr/>
                </a:tc>
                <a:tc>
                  <a:txBody>
                    <a:bodyPr/>
                    <a:lstStyle/>
                    <a:p>
                      <a:r>
                        <a:rPr lang="en-US" sz="2000" b="1" dirty="0" smtClean="0"/>
                        <a:t>E</a:t>
                      </a:r>
                      <a:endParaRPr lang="en-IN" sz="2000" b="1" dirty="0"/>
                    </a:p>
                  </a:txBody>
                  <a:tcPr/>
                </a:tc>
                <a:tc>
                  <a:txBody>
                    <a:bodyPr/>
                    <a:lstStyle/>
                    <a:p>
                      <a:endParaRPr lang="en-IN"/>
                    </a:p>
                  </a:txBody>
                  <a:tcPr/>
                </a:tc>
                <a:tc>
                  <a:txBody>
                    <a:bodyPr/>
                    <a:lstStyle/>
                    <a:p>
                      <a:endParaRPr lang="en-IN"/>
                    </a:p>
                  </a:txBody>
                  <a:tcPr/>
                </a:tc>
              </a:tr>
              <a:tr h="456102">
                <a:tc>
                  <a:txBody>
                    <a:bodyPr/>
                    <a:lstStyle/>
                    <a:p>
                      <a:r>
                        <a:rPr lang="en-US" sz="2000" b="1" dirty="0" smtClean="0"/>
                        <a:t>E</a:t>
                      </a:r>
                      <a:endParaRPr lang="en-IN" sz="2000" b="1" dirty="0"/>
                    </a:p>
                  </a:txBody>
                  <a:tcPr/>
                </a:tc>
                <a:tc>
                  <a:txBody>
                    <a:bodyPr/>
                    <a:lstStyle/>
                    <a:p>
                      <a:r>
                        <a:rPr lang="en-US" sz="2000" b="1" dirty="0" smtClean="0"/>
                        <a:t>V(S)</a:t>
                      </a:r>
                      <a:endParaRPr lang="en-IN" sz="2000" b="1" dirty="0"/>
                    </a:p>
                  </a:txBody>
                  <a:tcPr/>
                </a:tc>
                <a:tc>
                  <a:txBody>
                    <a:bodyPr/>
                    <a:lstStyle/>
                    <a:p>
                      <a:r>
                        <a:rPr lang="en-US" sz="2000" b="1" dirty="0" smtClean="0"/>
                        <a:t>F</a:t>
                      </a:r>
                      <a:endParaRPr lang="en-IN" sz="2000" b="1" dirty="0"/>
                    </a:p>
                  </a:txBody>
                  <a:tcPr/>
                </a:tc>
                <a:tc>
                  <a:txBody>
                    <a:bodyPr/>
                    <a:lstStyle/>
                    <a:p>
                      <a:endParaRPr lang="en-IN"/>
                    </a:p>
                  </a:txBody>
                  <a:tcPr/>
                </a:tc>
                <a:tc>
                  <a:txBody>
                    <a:bodyPr/>
                    <a:lstStyle/>
                    <a:p>
                      <a:endParaRPr lang="en-IN"/>
                    </a:p>
                  </a:txBody>
                  <a:tcPr/>
                </a:tc>
              </a:tr>
              <a:tr h="456102">
                <a:tc>
                  <a:txBody>
                    <a:bodyPr/>
                    <a:lstStyle/>
                    <a:p>
                      <a:r>
                        <a:rPr lang="en-US" sz="2000" b="1" dirty="0" smtClean="0"/>
                        <a:t>F</a:t>
                      </a:r>
                      <a:endParaRPr lang="en-IN" sz="2000" b="1" dirty="0"/>
                    </a:p>
                  </a:txBody>
                  <a:tcPr/>
                </a:tc>
                <a:tc>
                  <a:txBody>
                    <a:bodyPr/>
                    <a:lstStyle/>
                    <a:p>
                      <a:r>
                        <a:rPr lang="en-US" sz="2000" b="1" dirty="0" smtClean="0"/>
                        <a:t>V(S)</a:t>
                      </a:r>
                      <a:endParaRPr lang="en-IN" sz="2000" b="1" dirty="0"/>
                    </a:p>
                  </a:txBody>
                  <a:tcPr/>
                </a:tc>
                <a:tc>
                  <a:txBody>
                    <a:bodyPr/>
                    <a:lstStyle/>
                    <a:p>
                      <a:r>
                        <a:rPr lang="en-US" sz="2000" b="1" dirty="0" smtClean="0"/>
                        <a:t>-</a:t>
                      </a:r>
                      <a:endParaRPr lang="en-IN" sz="2000" b="1" dirty="0"/>
                    </a:p>
                  </a:txBody>
                  <a:tcPr/>
                </a:tc>
                <a:tc>
                  <a:txBody>
                    <a:bodyPr/>
                    <a:lstStyle/>
                    <a:p>
                      <a:endParaRPr lang="en-IN"/>
                    </a:p>
                  </a:txBody>
                  <a:tcPr/>
                </a:tc>
                <a:tc>
                  <a:txBody>
                    <a:bodyPr/>
                    <a:lstStyle/>
                    <a:p>
                      <a:endParaRPr lang="en-IN" dirty="0"/>
                    </a:p>
                  </a:txBody>
                  <a:tcPr/>
                </a:tc>
              </a:tr>
            </a:tbl>
          </a:graphicData>
        </a:graphic>
      </p:graphicFrame>
      <p:graphicFrame>
        <p:nvGraphicFramePr>
          <p:cNvPr id="7" name="Table 6"/>
          <p:cNvGraphicFramePr>
            <a:graphicFrameLocks noGrp="1"/>
          </p:cNvGraphicFramePr>
          <p:nvPr/>
        </p:nvGraphicFramePr>
        <p:xfrm>
          <a:off x="5399276" y="744336"/>
          <a:ext cx="3457586" cy="5473224"/>
        </p:xfrm>
        <a:graphic>
          <a:graphicData uri="http://schemas.openxmlformats.org/drawingml/2006/table">
            <a:tbl>
              <a:tblPr firstRow="1" bandRow="1">
                <a:tableStyleId>{5C22544A-7EE6-4342-B048-85BDC9FD1C3A}</a:tableStyleId>
              </a:tblPr>
              <a:tblGrid>
                <a:gridCol w="1728793"/>
                <a:gridCol w="1728793"/>
              </a:tblGrid>
              <a:tr h="456102">
                <a:tc>
                  <a:txBody>
                    <a:bodyPr/>
                    <a:lstStyle/>
                    <a:p>
                      <a:r>
                        <a:rPr lang="en-US" sz="2000" b="1" kern="1200" dirty="0" smtClean="0">
                          <a:solidFill>
                            <a:schemeClr val="dk1"/>
                          </a:solidFill>
                          <a:latin typeface="+mn-lt"/>
                          <a:ea typeface="+mn-ea"/>
                          <a:cs typeface="+mn-cs"/>
                        </a:rPr>
                        <a:t>-</a:t>
                      </a:r>
                      <a:endParaRPr lang="en-IN" sz="2000" b="1" kern="1200" dirty="0">
                        <a:solidFill>
                          <a:schemeClr val="dk1"/>
                        </a:solidFill>
                        <a:latin typeface="+mn-lt"/>
                        <a:ea typeface="+mn-ea"/>
                        <a:cs typeface="+mn-cs"/>
                      </a:endParaRPr>
                    </a:p>
                  </a:txBody>
                  <a:tcPr/>
                </a:tc>
                <a:tc>
                  <a:txBody>
                    <a:bodyPr/>
                    <a:lstStyle/>
                    <a:p>
                      <a:r>
                        <a:rPr lang="en-US" sz="2000" b="1" kern="1200" dirty="0" smtClean="0">
                          <a:solidFill>
                            <a:schemeClr val="dk1"/>
                          </a:solidFill>
                          <a:latin typeface="+mn-lt"/>
                          <a:ea typeface="+mn-ea"/>
                          <a:cs typeface="+mn-cs"/>
                        </a:rPr>
                        <a:t>0</a:t>
                      </a:r>
                      <a:endParaRPr lang="en-IN" sz="2000" b="1" kern="1200" dirty="0">
                        <a:solidFill>
                          <a:schemeClr val="dk1"/>
                        </a:solidFill>
                        <a:latin typeface="+mn-lt"/>
                        <a:ea typeface="+mn-ea"/>
                        <a:cs typeface="+mn-cs"/>
                      </a:endParaRPr>
                    </a:p>
                  </a:txBody>
                  <a:tcPr/>
                </a:tc>
              </a:tr>
              <a:tr h="456102">
                <a:tc>
                  <a:txBody>
                    <a:bodyPr/>
                    <a:lstStyle/>
                    <a:p>
                      <a:r>
                        <a:rPr lang="en-US" sz="2000" b="1" dirty="0" smtClean="0"/>
                        <a:t>-</a:t>
                      </a:r>
                      <a:endParaRPr lang="en-IN" sz="2000" b="1" dirty="0"/>
                    </a:p>
                  </a:txBody>
                  <a:tcPr/>
                </a:tc>
                <a:tc>
                  <a:txBody>
                    <a:bodyPr/>
                    <a:lstStyle/>
                    <a:p>
                      <a:r>
                        <a:rPr lang="en-US" sz="2000" b="1" dirty="0" smtClean="0"/>
                        <a:t>1</a:t>
                      </a:r>
                      <a:endParaRPr lang="en-IN" sz="2000" b="1" dirty="0"/>
                    </a:p>
                  </a:txBody>
                  <a:tcPr/>
                </a:tc>
              </a:tr>
              <a:tr h="456102">
                <a:tc>
                  <a:txBody>
                    <a:bodyPr/>
                    <a:lstStyle/>
                    <a:p>
                      <a:r>
                        <a:rPr lang="en-US" sz="2000" b="1" dirty="0" smtClean="0"/>
                        <a:t>-</a:t>
                      </a:r>
                      <a:endParaRPr lang="en-IN" sz="2000" b="1" dirty="0"/>
                    </a:p>
                  </a:txBody>
                  <a:tcPr/>
                </a:tc>
                <a:tc>
                  <a:txBody>
                    <a:bodyPr/>
                    <a:lstStyle/>
                    <a:p>
                      <a:r>
                        <a:rPr lang="en-US" sz="2000" b="1" dirty="0" smtClean="0"/>
                        <a:t>0</a:t>
                      </a:r>
                      <a:endParaRPr lang="en-IN" sz="2000" b="1" dirty="0"/>
                    </a:p>
                  </a:txBody>
                  <a:tcPr/>
                </a:tc>
              </a:tr>
              <a:tr h="456102">
                <a:tc>
                  <a:txBody>
                    <a:bodyPr/>
                    <a:lstStyle/>
                    <a:p>
                      <a:r>
                        <a:rPr lang="en-US" sz="2000" b="1" dirty="0" smtClean="0"/>
                        <a:t>C</a:t>
                      </a:r>
                      <a:endParaRPr lang="en-IN" sz="2000" b="1" dirty="0"/>
                    </a:p>
                  </a:txBody>
                  <a:tcPr/>
                </a:tc>
                <a:tc>
                  <a:txBody>
                    <a:bodyPr/>
                    <a:lstStyle/>
                    <a:p>
                      <a:r>
                        <a:rPr lang="en-US" sz="2000" b="1" dirty="0" smtClean="0"/>
                        <a:t>-1</a:t>
                      </a:r>
                      <a:endParaRPr lang="en-IN" sz="2000" b="1" dirty="0"/>
                    </a:p>
                  </a:txBody>
                  <a:tcPr/>
                </a:tc>
              </a:tr>
              <a:tr h="456102">
                <a:tc>
                  <a:txBody>
                    <a:bodyPr/>
                    <a:lstStyle/>
                    <a:p>
                      <a:r>
                        <a:rPr lang="en-US" sz="2000" b="1" dirty="0" smtClean="0"/>
                        <a:t>C,D</a:t>
                      </a:r>
                      <a:endParaRPr lang="en-IN" sz="2000" b="1" dirty="0"/>
                    </a:p>
                  </a:txBody>
                  <a:tcPr/>
                </a:tc>
                <a:tc>
                  <a:txBody>
                    <a:bodyPr/>
                    <a:lstStyle/>
                    <a:p>
                      <a:r>
                        <a:rPr lang="en-US" sz="2000" b="1" dirty="0" smtClean="0"/>
                        <a:t>-2</a:t>
                      </a:r>
                      <a:endParaRPr lang="en-IN" sz="2000" b="1" dirty="0"/>
                    </a:p>
                  </a:txBody>
                  <a:tcPr/>
                </a:tc>
              </a:tr>
              <a:tr h="456102">
                <a:tc>
                  <a:txBody>
                    <a:bodyPr/>
                    <a:lstStyle/>
                    <a:p>
                      <a:r>
                        <a:rPr lang="en-US" sz="2000" b="1" dirty="0" smtClean="0"/>
                        <a:t>C,D,E</a:t>
                      </a:r>
                      <a:endParaRPr lang="en-IN" sz="2000" b="1" dirty="0"/>
                    </a:p>
                  </a:txBody>
                  <a:tcPr/>
                </a:tc>
                <a:tc>
                  <a:txBody>
                    <a:bodyPr/>
                    <a:lstStyle/>
                    <a:p>
                      <a:r>
                        <a:rPr lang="en-US" sz="2000" b="1" dirty="0" smtClean="0"/>
                        <a:t>-3</a:t>
                      </a:r>
                      <a:endParaRPr lang="en-IN" sz="2000" b="1" dirty="0"/>
                    </a:p>
                  </a:txBody>
                  <a:tcPr/>
                </a:tc>
              </a:tr>
              <a:tr h="456102">
                <a:tc>
                  <a:txBody>
                    <a:bodyPr/>
                    <a:lstStyle/>
                    <a:p>
                      <a:r>
                        <a:rPr lang="en-US" sz="2000" b="1" dirty="0" smtClean="0"/>
                        <a:t>D,E</a:t>
                      </a:r>
                      <a:endParaRPr lang="en-IN" sz="2000" b="1" dirty="0"/>
                    </a:p>
                  </a:txBody>
                  <a:tcPr/>
                </a:tc>
                <a:tc>
                  <a:txBody>
                    <a:bodyPr/>
                    <a:lstStyle/>
                    <a:p>
                      <a:r>
                        <a:rPr lang="en-US" sz="2000" b="1" dirty="0" smtClean="0"/>
                        <a:t>-2</a:t>
                      </a:r>
                      <a:endParaRPr lang="en-IN" sz="2000" b="1" dirty="0"/>
                    </a:p>
                  </a:txBody>
                  <a:tcPr/>
                </a:tc>
              </a:tr>
              <a:tr h="456102">
                <a:tc>
                  <a:txBody>
                    <a:bodyPr/>
                    <a:lstStyle/>
                    <a:p>
                      <a:r>
                        <a:rPr lang="en-US" sz="2000" b="1" dirty="0" smtClean="0"/>
                        <a:t>D,E,F</a:t>
                      </a:r>
                      <a:endParaRPr lang="en-IN" sz="2000" b="1" dirty="0"/>
                    </a:p>
                  </a:txBody>
                  <a:tcPr/>
                </a:tc>
                <a:tc>
                  <a:txBody>
                    <a:bodyPr/>
                    <a:lstStyle/>
                    <a:p>
                      <a:r>
                        <a:rPr lang="en-US" sz="2000" b="1" dirty="0" smtClean="0"/>
                        <a:t>-3</a:t>
                      </a:r>
                      <a:endParaRPr lang="en-IN" sz="2000" b="1" dirty="0"/>
                    </a:p>
                  </a:txBody>
                  <a:tcPr/>
                </a:tc>
              </a:tr>
              <a:tr h="456102">
                <a:tc>
                  <a:txBody>
                    <a:bodyPr/>
                    <a:lstStyle/>
                    <a:p>
                      <a:r>
                        <a:rPr lang="en-US" sz="2000" b="1" dirty="0" smtClean="0"/>
                        <a:t>E,F</a:t>
                      </a:r>
                      <a:endParaRPr lang="en-IN" sz="2000" b="1" dirty="0"/>
                    </a:p>
                  </a:txBody>
                  <a:tcPr/>
                </a:tc>
                <a:tc>
                  <a:txBody>
                    <a:bodyPr/>
                    <a:lstStyle/>
                    <a:p>
                      <a:r>
                        <a:rPr lang="en-US" sz="2000" b="1" dirty="0" smtClean="0"/>
                        <a:t>-2</a:t>
                      </a:r>
                      <a:endParaRPr lang="en-IN" sz="2000" b="1" dirty="0"/>
                    </a:p>
                  </a:txBody>
                  <a:tcPr/>
                </a:tc>
              </a:tr>
              <a:tr h="456102">
                <a:tc>
                  <a:txBody>
                    <a:bodyPr/>
                    <a:lstStyle/>
                    <a:p>
                      <a:r>
                        <a:rPr lang="en-US" sz="2000" b="1" dirty="0" smtClean="0"/>
                        <a:t>F</a:t>
                      </a:r>
                      <a:endParaRPr lang="en-IN" sz="2000" b="1" dirty="0"/>
                    </a:p>
                  </a:txBody>
                  <a:tcPr/>
                </a:tc>
                <a:tc>
                  <a:txBody>
                    <a:bodyPr/>
                    <a:lstStyle/>
                    <a:p>
                      <a:r>
                        <a:rPr lang="en-US" sz="2000" b="1" dirty="0" smtClean="0"/>
                        <a:t>-1</a:t>
                      </a:r>
                      <a:endParaRPr lang="en-IN" sz="2000" b="1" dirty="0"/>
                    </a:p>
                  </a:txBody>
                  <a:tcPr/>
                </a:tc>
              </a:tr>
              <a:tr h="456102">
                <a:tc>
                  <a:txBody>
                    <a:bodyPr/>
                    <a:lstStyle/>
                    <a:p>
                      <a:r>
                        <a:rPr lang="en-US" sz="2000" b="1" dirty="0" smtClean="0"/>
                        <a:t>-</a:t>
                      </a:r>
                      <a:endParaRPr lang="en-IN" sz="2000" b="1" dirty="0"/>
                    </a:p>
                  </a:txBody>
                  <a:tcPr/>
                </a:tc>
                <a:tc>
                  <a:txBody>
                    <a:bodyPr/>
                    <a:lstStyle/>
                    <a:p>
                      <a:r>
                        <a:rPr lang="en-US" sz="2000" b="1" dirty="0" smtClean="0"/>
                        <a:t>0</a:t>
                      </a:r>
                      <a:endParaRPr lang="en-IN" sz="2000" b="1" dirty="0"/>
                    </a:p>
                  </a:txBody>
                  <a:tcPr/>
                </a:tc>
              </a:tr>
              <a:tr h="456102">
                <a:tc>
                  <a:txBody>
                    <a:bodyPr/>
                    <a:lstStyle/>
                    <a:p>
                      <a:r>
                        <a:rPr lang="en-US" sz="2000" b="1" dirty="0" smtClean="0"/>
                        <a:t>-</a:t>
                      </a:r>
                      <a:endParaRPr lang="en-IN" sz="2000" b="1" dirty="0"/>
                    </a:p>
                  </a:txBody>
                  <a:tcPr/>
                </a:tc>
                <a:tc>
                  <a:txBody>
                    <a:bodyPr/>
                    <a:lstStyle/>
                    <a:p>
                      <a:r>
                        <a:rPr lang="en-US" sz="2000" b="1" dirty="0" smtClean="0"/>
                        <a:t>1</a:t>
                      </a:r>
                      <a:endParaRPr lang="en-IN" sz="2000" b="1"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Hardware Solutions</a:t>
            </a:r>
            <a:r>
              <a:rPr lang="en-IN" dirty="0" smtClean="0"/>
              <a:t/>
            </a:r>
            <a:br>
              <a:rPr lang="en-IN" dirty="0" smtClean="0"/>
            </a:br>
            <a:endParaRPr lang="en-IN" dirty="0"/>
          </a:p>
        </p:txBody>
      </p:sp>
      <p:sp>
        <p:nvSpPr>
          <p:cNvPr id="3" name="Content Placeholder 2"/>
          <p:cNvSpPr>
            <a:spLocks noGrp="1"/>
          </p:cNvSpPr>
          <p:nvPr>
            <p:ph idx="1"/>
          </p:nvPr>
        </p:nvSpPr>
        <p:spPr>
          <a:xfrm>
            <a:off x="428596" y="928670"/>
            <a:ext cx="8229600" cy="4525963"/>
          </a:xfrm>
        </p:spPr>
        <p:txBody>
          <a:bodyPr>
            <a:normAutofit lnSpcReduction="10000"/>
          </a:bodyPr>
          <a:lstStyle/>
          <a:p>
            <a:pPr marL="0" indent="0" algn="just">
              <a:buNone/>
            </a:pPr>
            <a:r>
              <a:rPr lang="en-US" dirty="0" smtClean="0"/>
              <a:t>Many machines provide special hardware instructions that allow :</a:t>
            </a:r>
          </a:p>
          <a:p>
            <a:pPr marL="0" indent="0" algn="just">
              <a:buFont typeface="Wingdings" pitchFamily="2" charset="2"/>
              <a:buChar char="Ø"/>
            </a:pPr>
            <a:r>
              <a:rPr lang="en-US" dirty="0" smtClean="0"/>
              <a:t>one to either </a:t>
            </a:r>
            <a:r>
              <a:rPr lang="en-US" b="1" dirty="0" smtClean="0"/>
              <a:t>test and modify </a:t>
            </a:r>
            <a:r>
              <a:rPr lang="en-US" dirty="0" smtClean="0"/>
              <a:t>the content of a word, </a:t>
            </a:r>
          </a:p>
          <a:p>
            <a:pPr marL="0" indent="0" algn="just">
              <a:buFont typeface="Wingdings" pitchFamily="2" charset="2"/>
              <a:buChar char="Ø"/>
            </a:pPr>
            <a:r>
              <a:rPr lang="en-US" dirty="0" smtClean="0"/>
              <a:t>or to </a:t>
            </a:r>
            <a:r>
              <a:rPr lang="en-US" b="1" dirty="0" smtClean="0"/>
              <a:t>swap</a:t>
            </a:r>
            <a:r>
              <a:rPr lang="en-US" dirty="0" smtClean="0"/>
              <a:t> the contents of   two words, in one memory cycle. </a:t>
            </a:r>
          </a:p>
          <a:p>
            <a:pPr marL="0" indent="0" algn="just">
              <a:buNone/>
            </a:pPr>
            <a:endParaRPr lang="en-US" dirty="0" smtClean="0"/>
          </a:p>
          <a:p>
            <a:pPr marL="0" indent="0" algn="just">
              <a:buNone/>
            </a:pPr>
            <a:r>
              <a:rPr lang="en-US" dirty="0" smtClean="0"/>
              <a:t>These special instructions can be used to solve the critical section problem. </a:t>
            </a:r>
            <a:endParaRPr lang="en-IN" dirty="0" smtClean="0"/>
          </a:p>
          <a:p>
            <a:endParaRPr lang="en-I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85000" lnSpcReduction="10000"/>
          </a:bodyPr>
          <a:lstStyle/>
          <a:p>
            <a:pPr>
              <a:buNone/>
            </a:pPr>
            <a:r>
              <a:rPr lang="en-US" dirty="0" smtClean="0"/>
              <a:t>Function Test-and-Set(</a:t>
            </a:r>
            <a:r>
              <a:rPr lang="en-US" dirty="0" err="1" smtClean="0"/>
              <a:t>var</a:t>
            </a:r>
            <a:r>
              <a:rPr lang="en-US" dirty="0" smtClean="0"/>
              <a:t> target: boolean): boolean;</a:t>
            </a:r>
            <a:endParaRPr lang="en-IN" dirty="0" smtClean="0"/>
          </a:p>
          <a:p>
            <a:pPr>
              <a:buNone/>
            </a:pPr>
            <a:r>
              <a:rPr lang="en-US" dirty="0" smtClean="0"/>
              <a:t>	begin</a:t>
            </a:r>
            <a:endParaRPr lang="en-IN" dirty="0" smtClean="0"/>
          </a:p>
          <a:p>
            <a:pPr>
              <a:buNone/>
            </a:pPr>
            <a:r>
              <a:rPr lang="en-US" dirty="0" smtClean="0"/>
              <a:t>		Test-and-Set := target;</a:t>
            </a:r>
            <a:endParaRPr lang="en-IN" dirty="0" smtClean="0"/>
          </a:p>
          <a:p>
            <a:pPr>
              <a:buNone/>
            </a:pPr>
            <a:r>
              <a:rPr lang="en-US" dirty="0" smtClean="0"/>
              <a:t>		target := true;</a:t>
            </a:r>
            <a:endParaRPr lang="en-IN" dirty="0" smtClean="0"/>
          </a:p>
          <a:p>
            <a:pPr>
              <a:buNone/>
            </a:pPr>
            <a:r>
              <a:rPr lang="en-US" dirty="0" smtClean="0"/>
              <a:t>end;</a:t>
            </a:r>
            <a:endParaRPr lang="en-IN" dirty="0" smtClean="0"/>
          </a:p>
          <a:p>
            <a:pPr>
              <a:buNone/>
            </a:pPr>
            <a:r>
              <a:rPr lang="en-US" dirty="0" smtClean="0"/>
              <a:t> </a:t>
            </a:r>
            <a:endParaRPr lang="en-IN" dirty="0" smtClean="0"/>
          </a:p>
          <a:p>
            <a:pPr>
              <a:buNone/>
            </a:pPr>
            <a:r>
              <a:rPr lang="en-US" dirty="0" smtClean="0"/>
              <a:t> </a:t>
            </a:r>
            <a:endParaRPr lang="en-IN" dirty="0" smtClean="0"/>
          </a:p>
          <a:p>
            <a:pPr marL="0" indent="0" algn="just">
              <a:buNone/>
            </a:pPr>
            <a:r>
              <a:rPr lang="en-US" dirty="0" smtClean="0"/>
              <a:t>The important characteristic is that these instructions are executed atomically; that is, in one memory cycle. Thus if two Test-and Set instructions are executed simultaneously (each on a different </a:t>
            </a:r>
            <a:r>
              <a:rPr lang="en-US" dirty="0" err="1" smtClean="0"/>
              <a:t>cpu</a:t>
            </a:r>
            <a:r>
              <a:rPr lang="en-US" dirty="0" smtClean="0"/>
              <a:t>), they will be executed sequentially in some arbitrary order.</a:t>
            </a:r>
            <a:endParaRPr lang="en-IN" dirty="0" smtClean="0"/>
          </a:p>
          <a:p>
            <a:endParaRPr lang="en-I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357166"/>
            <a:ext cx="8329642" cy="5768997"/>
          </a:xfrm>
        </p:spPr>
        <p:txBody>
          <a:bodyPr>
            <a:normAutofit fontScale="62500" lnSpcReduction="20000"/>
          </a:bodyPr>
          <a:lstStyle/>
          <a:p>
            <a:pPr marL="0" indent="0" algn="just">
              <a:buNone/>
            </a:pPr>
            <a:r>
              <a:rPr lang="en-US" sz="4300" dirty="0" smtClean="0"/>
              <a:t>If the machine supports the Test-and Set instruction, then mutual exclusion can be implemented by declaring a boolean variable </a:t>
            </a:r>
            <a:r>
              <a:rPr lang="en-US" sz="4300" b="1" dirty="0" smtClean="0"/>
              <a:t>lock</a:t>
            </a:r>
            <a:r>
              <a:rPr lang="en-US" sz="4300" dirty="0" smtClean="0"/>
              <a:t>, initialized to false. </a:t>
            </a:r>
            <a:endParaRPr lang="en-IN" sz="4300" dirty="0" smtClean="0"/>
          </a:p>
          <a:p>
            <a:pPr>
              <a:buNone/>
            </a:pPr>
            <a:r>
              <a:rPr lang="en-US" dirty="0" smtClean="0"/>
              <a:t> </a:t>
            </a:r>
            <a:endParaRPr lang="en-IN" dirty="0" smtClean="0"/>
          </a:p>
          <a:p>
            <a:pPr>
              <a:buNone/>
            </a:pPr>
            <a:r>
              <a:rPr lang="en-US" dirty="0" smtClean="0"/>
              <a:t>	</a:t>
            </a:r>
          </a:p>
          <a:p>
            <a:pPr>
              <a:buNone/>
            </a:pPr>
            <a:r>
              <a:rPr lang="en-US" b="1" i="1" dirty="0" smtClean="0"/>
              <a:t>repeat</a:t>
            </a:r>
            <a:endParaRPr lang="en-IN" b="1" i="1" dirty="0" smtClean="0"/>
          </a:p>
          <a:p>
            <a:pPr>
              <a:buNone/>
            </a:pPr>
            <a:r>
              <a:rPr lang="en-US" b="1" i="1" dirty="0" smtClean="0"/>
              <a:t>		</a:t>
            </a:r>
            <a:endParaRPr lang="en-IN" b="1" i="1" dirty="0" smtClean="0"/>
          </a:p>
          <a:p>
            <a:pPr>
              <a:buNone/>
            </a:pPr>
            <a:r>
              <a:rPr lang="en-US" b="1" i="1" dirty="0" smtClean="0"/>
              <a:t>			while Test-and Set(lock) do skip;</a:t>
            </a:r>
            <a:endParaRPr lang="en-IN" b="1" i="1" dirty="0" smtClean="0"/>
          </a:p>
          <a:p>
            <a:pPr>
              <a:buNone/>
            </a:pPr>
            <a:r>
              <a:rPr lang="en-US" b="1" i="1" dirty="0" smtClean="0"/>
              <a:t>		   </a:t>
            </a:r>
            <a:endParaRPr lang="en-IN" b="1" i="1" dirty="0" smtClean="0"/>
          </a:p>
          <a:p>
            <a:pPr>
              <a:buNone/>
            </a:pPr>
            <a:r>
              <a:rPr lang="en-US" b="1" i="1" dirty="0" smtClean="0"/>
              <a:t> </a:t>
            </a:r>
            <a:endParaRPr lang="en-IN" b="1" i="1" dirty="0" smtClean="0"/>
          </a:p>
          <a:p>
            <a:pPr>
              <a:buNone/>
            </a:pPr>
            <a:r>
              <a:rPr lang="en-US" b="1" i="1" dirty="0" smtClean="0"/>
              <a:t>					critical section</a:t>
            </a:r>
            <a:endParaRPr lang="en-IN" b="1" i="1" dirty="0" smtClean="0"/>
          </a:p>
          <a:p>
            <a:pPr>
              <a:buNone/>
            </a:pPr>
            <a:r>
              <a:rPr lang="en-US" b="1" i="1" dirty="0" smtClean="0"/>
              <a:t> </a:t>
            </a:r>
            <a:endParaRPr lang="en-IN" b="1" i="1" dirty="0" smtClean="0"/>
          </a:p>
          <a:p>
            <a:pPr>
              <a:buNone/>
            </a:pPr>
            <a:r>
              <a:rPr lang="en-IN" b="1" i="1" dirty="0" smtClean="0"/>
              <a:t/>
            </a:r>
            <a:br>
              <a:rPr lang="en-IN" b="1" i="1" dirty="0" smtClean="0"/>
            </a:br>
            <a:r>
              <a:rPr lang="en-US" b="1" i="1" dirty="0" smtClean="0"/>
              <a:t>		lock := false;</a:t>
            </a:r>
            <a:endParaRPr lang="en-IN" b="1" i="1" dirty="0" smtClean="0"/>
          </a:p>
          <a:p>
            <a:pPr>
              <a:buNone/>
            </a:pPr>
            <a:r>
              <a:rPr lang="en-US" b="1" i="1" dirty="0" smtClean="0"/>
              <a:t>	</a:t>
            </a:r>
            <a:endParaRPr lang="en-IN" b="1" i="1" dirty="0" smtClean="0"/>
          </a:p>
          <a:p>
            <a:pPr>
              <a:buNone/>
            </a:pPr>
            <a:r>
              <a:rPr lang="en-US" b="1" i="1" dirty="0" smtClean="0"/>
              <a:t>					remainder section </a:t>
            </a:r>
            <a:endParaRPr lang="en-IN" b="1" i="1" dirty="0" smtClean="0"/>
          </a:p>
          <a:p>
            <a:pPr>
              <a:buNone/>
            </a:pPr>
            <a:r>
              <a:rPr lang="en-US" b="1" i="1" dirty="0" smtClean="0"/>
              <a:t>	until false; </a:t>
            </a:r>
            <a:endParaRPr lang="en-IN" b="1" i="1" dirty="0" smtClean="0"/>
          </a:p>
          <a:p>
            <a:endParaRPr lang="en-I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Swap Instruction</a:t>
            </a:r>
            <a:endParaRPr lang="en-IN" dirty="0"/>
          </a:p>
        </p:txBody>
      </p:sp>
      <p:sp>
        <p:nvSpPr>
          <p:cNvPr id="3" name="Content Placeholder 2"/>
          <p:cNvSpPr>
            <a:spLocks noGrp="1"/>
          </p:cNvSpPr>
          <p:nvPr>
            <p:ph idx="1"/>
          </p:nvPr>
        </p:nvSpPr>
        <p:spPr/>
        <p:txBody>
          <a:bodyPr/>
          <a:lstStyle/>
          <a:p>
            <a:pPr>
              <a:buNone/>
            </a:pPr>
            <a:r>
              <a:rPr lang="en-US" dirty="0" smtClean="0"/>
              <a:t>Procedure Swap (</a:t>
            </a:r>
            <a:r>
              <a:rPr lang="en-US" dirty="0" err="1" smtClean="0"/>
              <a:t>var</a:t>
            </a:r>
            <a:r>
              <a:rPr lang="en-US" dirty="0" smtClean="0"/>
              <a:t> a, b: boolean);</a:t>
            </a:r>
            <a:endParaRPr lang="en-IN" dirty="0" smtClean="0"/>
          </a:p>
          <a:p>
            <a:pPr>
              <a:buNone/>
            </a:pPr>
            <a:r>
              <a:rPr lang="en-US" dirty="0" smtClean="0"/>
              <a:t>		</a:t>
            </a:r>
            <a:r>
              <a:rPr lang="en-US" dirty="0" err="1" smtClean="0"/>
              <a:t>var</a:t>
            </a:r>
            <a:r>
              <a:rPr lang="en-US" dirty="0" smtClean="0"/>
              <a:t> temp: Boolean;</a:t>
            </a:r>
            <a:endParaRPr lang="en-IN" dirty="0" smtClean="0"/>
          </a:p>
          <a:p>
            <a:pPr>
              <a:buNone/>
            </a:pPr>
            <a:r>
              <a:rPr lang="en-US" dirty="0" smtClean="0"/>
              <a:t>		begin</a:t>
            </a:r>
            <a:endParaRPr lang="en-IN" dirty="0" smtClean="0"/>
          </a:p>
          <a:p>
            <a:pPr>
              <a:buNone/>
            </a:pPr>
            <a:r>
              <a:rPr lang="en-US" dirty="0" smtClean="0"/>
              <a:t>				temp := a:</a:t>
            </a:r>
            <a:endParaRPr lang="en-IN" dirty="0" smtClean="0"/>
          </a:p>
          <a:p>
            <a:pPr>
              <a:buNone/>
            </a:pPr>
            <a:r>
              <a:rPr lang="en-US" dirty="0" smtClean="0"/>
              <a:t>				a := b;</a:t>
            </a:r>
            <a:endParaRPr lang="en-IN" dirty="0" smtClean="0"/>
          </a:p>
          <a:p>
            <a:pPr>
              <a:buNone/>
            </a:pPr>
            <a:r>
              <a:rPr lang="en-US" dirty="0" smtClean="0"/>
              <a:t>				b := temp;</a:t>
            </a:r>
            <a:endParaRPr lang="en-IN" dirty="0" smtClean="0"/>
          </a:p>
          <a:p>
            <a:pPr>
              <a:buNone/>
            </a:pPr>
            <a:r>
              <a:rPr lang="en-US" dirty="0" smtClean="0"/>
              <a:t>		end;</a:t>
            </a:r>
            <a:endParaRPr lang="en-IN" dirty="0" smtClean="0"/>
          </a:p>
          <a:p>
            <a:endParaRPr lang="en-I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15106"/>
          </a:xfrm>
        </p:spPr>
        <p:txBody>
          <a:bodyPr>
            <a:normAutofit fontScale="55000" lnSpcReduction="20000"/>
          </a:bodyPr>
          <a:lstStyle/>
          <a:p>
            <a:pPr marL="0" indent="0" algn="just">
              <a:buNone/>
            </a:pPr>
            <a:r>
              <a:rPr lang="en-US" sz="4800" dirty="0" smtClean="0"/>
              <a:t>If the machine support the </a:t>
            </a:r>
            <a:r>
              <a:rPr lang="en-US" sz="4800" b="1" dirty="0" smtClean="0"/>
              <a:t>Swap</a:t>
            </a:r>
            <a:r>
              <a:rPr lang="en-US" sz="4800" dirty="0" smtClean="0"/>
              <a:t> instruction, then mutual exclusion can be provided in a similar manner. </a:t>
            </a:r>
          </a:p>
          <a:p>
            <a:pPr marL="0" indent="0" algn="just">
              <a:buNone/>
            </a:pPr>
            <a:r>
              <a:rPr lang="en-US" sz="4800" dirty="0" smtClean="0"/>
              <a:t>A global boolean variable </a:t>
            </a:r>
            <a:r>
              <a:rPr lang="en-US" sz="4800" b="1" dirty="0" smtClean="0"/>
              <a:t>lock </a:t>
            </a:r>
            <a:r>
              <a:rPr lang="en-US" sz="4800" dirty="0" smtClean="0"/>
              <a:t>is initialized to </a:t>
            </a:r>
            <a:r>
              <a:rPr lang="en-US" sz="4800" b="1" dirty="0" smtClean="0"/>
              <a:t>false</a:t>
            </a:r>
            <a:r>
              <a:rPr lang="en-US" sz="4800" dirty="0" smtClean="0"/>
              <a:t>. Each process also has a local boolean variable </a:t>
            </a:r>
            <a:r>
              <a:rPr lang="en-US" sz="4800" b="1" dirty="0" smtClean="0"/>
              <a:t>key</a:t>
            </a:r>
            <a:r>
              <a:rPr lang="en-US" sz="4800" dirty="0" smtClean="0"/>
              <a:t>. </a:t>
            </a:r>
            <a:endParaRPr lang="en-IN" sz="4800" dirty="0" smtClean="0"/>
          </a:p>
          <a:p>
            <a:pPr>
              <a:buNone/>
            </a:pPr>
            <a:r>
              <a:rPr lang="en-US" sz="4800" dirty="0" smtClean="0"/>
              <a:t> </a:t>
            </a:r>
            <a:endParaRPr lang="en-IN" sz="4800" dirty="0" smtClean="0"/>
          </a:p>
          <a:p>
            <a:pPr>
              <a:buNone/>
            </a:pPr>
            <a:r>
              <a:rPr lang="en-US" sz="3600" b="1" dirty="0" smtClean="0"/>
              <a:t>	repeat</a:t>
            </a:r>
            <a:endParaRPr lang="en-IN" sz="3600" b="1" dirty="0" smtClean="0"/>
          </a:p>
          <a:p>
            <a:pPr>
              <a:buNone/>
            </a:pPr>
            <a:r>
              <a:rPr lang="en-US" sz="3600" b="1" dirty="0" smtClean="0"/>
              <a:t>			</a:t>
            </a:r>
            <a:r>
              <a:rPr lang="en-US" sz="3600" i="1" dirty="0" smtClean="0"/>
              <a:t>key := true;</a:t>
            </a:r>
            <a:endParaRPr lang="en-IN" sz="3600" i="1" dirty="0" smtClean="0"/>
          </a:p>
          <a:p>
            <a:pPr>
              <a:buNone/>
            </a:pPr>
            <a:r>
              <a:rPr lang="en-US" sz="3600" b="1" i="1" dirty="0" smtClean="0"/>
              <a:t>			repeat</a:t>
            </a:r>
            <a:endParaRPr lang="en-IN" sz="3600" b="1" i="1" dirty="0" smtClean="0"/>
          </a:p>
          <a:p>
            <a:pPr>
              <a:buNone/>
            </a:pPr>
            <a:r>
              <a:rPr lang="en-US" sz="3600" b="1" i="1" dirty="0" smtClean="0"/>
              <a:t>			</a:t>
            </a:r>
            <a:r>
              <a:rPr lang="en-US" sz="3600" i="1" dirty="0" smtClean="0"/>
              <a:t>Swap(lock, key);</a:t>
            </a:r>
            <a:endParaRPr lang="en-IN" sz="3600" i="1" dirty="0" smtClean="0"/>
          </a:p>
          <a:p>
            <a:pPr>
              <a:buNone/>
            </a:pPr>
            <a:r>
              <a:rPr lang="en-US" sz="3600" b="1" i="1" dirty="0" smtClean="0"/>
              <a:t>			until key = false;</a:t>
            </a:r>
            <a:endParaRPr lang="en-IN" sz="3600" b="1" i="1" dirty="0" smtClean="0"/>
          </a:p>
          <a:p>
            <a:pPr>
              <a:buNone/>
            </a:pPr>
            <a:r>
              <a:rPr lang="en-US" sz="3600" b="1" dirty="0" smtClean="0"/>
              <a:t>		   </a:t>
            </a:r>
            <a:endParaRPr lang="en-IN" sz="3600" b="1" dirty="0" smtClean="0"/>
          </a:p>
          <a:p>
            <a:pPr>
              <a:buNone/>
            </a:pPr>
            <a:r>
              <a:rPr lang="en-US" sz="3600" b="1" dirty="0" smtClean="0"/>
              <a:t> </a:t>
            </a:r>
            <a:endParaRPr lang="en-IN" sz="3600" b="1" dirty="0" smtClean="0"/>
          </a:p>
          <a:p>
            <a:pPr>
              <a:buNone/>
            </a:pPr>
            <a:r>
              <a:rPr lang="en-US" sz="3600" b="1" dirty="0" smtClean="0"/>
              <a:t>			</a:t>
            </a:r>
            <a:r>
              <a:rPr lang="en-US" sz="5100" b="1" dirty="0" smtClean="0"/>
              <a:t>critical section</a:t>
            </a:r>
            <a:endParaRPr lang="en-IN" sz="5100" b="1" dirty="0" smtClean="0"/>
          </a:p>
          <a:p>
            <a:pPr>
              <a:buNone/>
            </a:pPr>
            <a:r>
              <a:rPr lang="en-US" sz="3600" b="1" dirty="0" smtClean="0"/>
              <a:t> </a:t>
            </a:r>
            <a:r>
              <a:rPr lang="en-IN" sz="3600" b="1" dirty="0" smtClean="0"/>
              <a:t/>
            </a:r>
            <a:br>
              <a:rPr lang="en-IN" sz="3600" b="1" dirty="0" smtClean="0"/>
            </a:br>
            <a:r>
              <a:rPr lang="en-US" sz="3600" b="1" dirty="0" smtClean="0"/>
              <a:t>		</a:t>
            </a:r>
            <a:r>
              <a:rPr lang="en-US" sz="3600" i="1" dirty="0" smtClean="0"/>
              <a:t>lock := false;</a:t>
            </a:r>
            <a:endParaRPr lang="en-IN" sz="3600" i="1" dirty="0" smtClean="0"/>
          </a:p>
          <a:p>
            <a:pPr>
              <a:buNone/>
            </a:pPr>
            <a:r>
              <a:rPr lang="en-US" sz="3600" b="1" dirty="0" smtClean="0"/>
              <a:t>	</a:t>
            </a:r>
            <a:endParaRPr lang="en-IN" sz="3600" b="1" dirty="0" smtClean="0"/>
          </a:p>
          <a:p>
            <a:pPr>
              <a:buNone/>
            </a:pPr>
            <a:r>
              <a:rPr lang="en-US" sz="3600" b="1" dirty="0" smtClean="0"/>
              <a:t>			remainder section </a:t>
            </a:r>
            <a:endParaRPr lang="en-IN" sz="3600" b="1" dirty="0" smtClean="0"/>
          </a:p>
          <a:p>
            <a:pPr>
              <a:buNone/>
            </a:pPr>
            <a:r>
              <a:rPr lang="en-US" sz="3600" b="1" dirty="0" smtClean="0"/>
              <a:t>	until false; </a:t>
            </a:r>
            <a:endParaRPr lang="en-IN" sz="3600" b="1" dirty="0" smtClean="0"/>
          </a:p>
          <a:p>
            <a:pPr>
              <a:buNone/>
            </a:pPr>
            <a:endParaRPr lang="en-IN" dirty="0" smtClean="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lstStyle/>
          <a:p>
            <a:pPr lvl="0"/>
            <a:r>
              <a:rPr lang="en-US" dirty="0" smtClean="0"/>
              <a:t>S</a:t>
            </a:r>
            <a:r>
              <a:rPr lang="en-US" baseline="-25000" dirty="0" smtClean="0"/>
              <a:t>2 </a:t>
            </a:r>
            <a:r>
              <a:rPr lang="en-US" dirty="0" smtClean="0"/>
              <a:t>and S</a:t>
            </a:r>
            <a:r>
              <a:rPr lang="en-US" baseline="-25000" dirty="0" smtClean="0"/>
              <a:t>3 </a:t>
            </a:r>
            <a:r>
              <a:rPr lang="en-US" dirty="0" smtClean="0"/>
              <a:t>can be executed after S</a:t>
            </a:r>
            <a:r>
              <a:rPr lang="en-US" baseline="-25000" dirty="0" smtClean="0"/>
              <a:t>1 </a:t>
            </a:r>
            <a:r>
              <a:rPr lang="en-US" dirty="0" smtClean="0"/>
              <a:t>completes.</a:t>
            </a:r>
            <a:endParaRPr lang="en-IN" b="1" dirty="0" smtClean="0"/>
          </a:p>
          <a:p>
            <a:pPr lvl="0"/>
            <a:r>
              <a:rPr lang="en-US" dirty="0" smtClean="0"/>
              <a:t>S</a:t>
            </a:r>
            <a:r>
              <a:rPr lang="en-US" baseline="-25000" dirty="0" smtClean="0"/>
              <a:t>4 </a:t>
            </a:r>
            <a:r>
              <a:rPr lang="en-US" dirty="0" smtClean="0"/>
              <a:t>can be executed after S</a:t>
            </a:r>
            <a:r>
              <a:rPr lang="en-US" baseline="-25000" dirty="0" smtClean="0"/>
              <a:t>2 </a:t>
            </a:r>
            <a:r>
              <a:rPr lang="en-US" dirty="0" smtClean="0"/>
              <a:t>completes.</a:t>
            </a:r>
            <a:endParaRPr lang="en-IN" b="1" dirty="0" smtClean="0"/>
          </a:p>
          <a:p>
            <a:pPr lvl="0"/>
            <a:r>
              <a:rPr lang="en-US" dirty="0" smtClean="0"/>
              <a:t>S</a:t>
            </a:r>
            <a:r>
              <a:rPr lang="en-US" baseline="-25000" dirty="0" smtClean="0"/>
              <a:t>5 </a:t>
            </a:r>
            <a:r>
              <a:rPr lang="en-US" dirty="0" smtClean="0"/>
              <a:t>and S</a:t>
            </a:r>
            <a:r>
              <a:rPr lang="en-US" baseline="-25000" dirty="0" smtClean="0"/>
              <a:t>6 </a:t>
            </a:r>
            <a:r>
              <a:rPr lang="en-US" dirty="0" smtClean="0"/>
              <a:t>can be executed after S</a:t>
            </a:r>
            <a:r>
              <a:rPr lang="en-US" baseline="-25000" dirty="0" smtClean="0"/>
              <a:t>4 </a:t>
            </a:r>
            <a:r>
              <a:rPr lang="en-US" dirty="0" smtClean="0"/>
              <a:t>completes.</a:t>
            </a:r>
            <a:endParaRPr lang="en-IN" b="1" dirty="0" smtClean="0"/>
          </a:p>
          <a:p>
            <a:pPr lvl="0"/>
            <a:r>
              <a:rPr lang="en-US" dirty="0" smtClean="0"/>
              <a:t>S</a:t>
            </a:r>
            <a:r>
              <a:rPr lang="en-US" baseline="-25000" dirty="0" smtClean="0"/>
              <a:t>7 </a:t>
            </a:r>
            <a:r>
              <a:rPr lang="en-US" dirty="0" smtClean="0"/>
              <a:t>can execute only after S</a:t>
            </a:r>
            <a:r>
              <a:rPr lang="en-US" baseline="-25000" dirty="0" smtClean="0"/>
              <a:t>5’ </a:t>
            </a:r>
            <a:r>
              <a:rPr lang="en-US" dirty="0" smtClean="0"/>
              <a:t>S</a:t>
            </a:r>
            <a:r>
              <a:rPr lang="en-US" baseline="-25000" dirty="0" smtClean="0"/>
              <a:t>6’ </a:t>
            </a:r>
            <a:r>
              <a:rPr lang="en-US" dirty="0" smtClean="0"/>
              <a:t>and S</a:t>
            </a:r>
            <a:r>
              <a:rPr lang="en-US" baseline="-25000" dirty="0" smtClean="0"/>
              <a:t>3 </a:t>
            </a:r>
            <a:r>
              <a:rPr lang="en-US" dirty="0" smtClean="0"/>
              <a:t>complete.</a:t>
            </a:r>
            <a:endParaRPr lang="en-IN" b="1" dirty="0" smtClean="0"/>
          </a:p>
          <a:p>
            <a:endParaRPr lang="en-IN" b="1" dirty="0" smtClean="0"/>
          </a:p>
          <a:p>
            <a:pPr>
              <a:buNone/>
            </a:pPr>
            <a:r>
              <a:rPr lang="en-US" dirty="0" smtClean="0"/>
              <a:t>Note that S</a:t>
            </a:r>
            <a:r>
              <a:rPr lang="en-US" baseline="-25000" dirty="0" smtClean="0"/>
              <a:t>3 </a:t>
            </a:r>
            <a:r>
              <a:rPr lang="en-US" dirty="0" smtClean="0"/>
              <a:t>can be executed concurrently with S</a:t>
            </a:r>
            <a:r>
              <a:rPr lang="en-US" baseline="-25000" dirty="0" smtClean="0"/>
              <a:t>2’ </a:t>
            </a:r>
            <a:r>
              <a:rPr lang="en-US" dirty="0" smtClean="0"/>
              <a:t>S</a:t>
            </a:r>
            <a:r>
              <a:rPr lang="en-US" baseline="-25000" dirty="0" smtClean="0"/>
              <a:t>4’</a:t>
            </a:r>
            <a:r>
              <a:rPr lang="en-US" dirty="0" smtClean="0"/>
              <a:t> S</a:t>
            </a:r>
            <a:r>
              <a:rPr lang="en-US" baseline="-25000" dirty="0" smtClean="0"/>
              <a:t>5’</a:t>
            </a:r>
            <a:r>
              <a:rPr lang="en-US" dirty="0" smtClean="0"/>
              <a:t> and S</a:t>
            </a:r>
            <a:r>
              <a:rPr lang="en-US" baseline="-25000" dirty="0" smtClean="0"/>
              <a:t>6’</a:t>
            </a:r>
            <a:endParaRPr lang="en-IN" b="1" dirty="0" smtClean="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85728"/>
            <a:ext cx="8472518" cy="6357982"/>
          </a:xfrm>
        </p:spPr>
        <p:txBody>
          <a:bodyPr>
            <a:normAutofit fontScale="70000" lnSpcReduction="20000"/>
          </a:bodyPr>
          <a:lstStyle/>
          <a:p>
            <a:pPr>
              <a:buNone/>
            </a:pPr>
            <a:r>
              <a:rPr lang="en-US" b="1" dirty="0" smtClean="0"/>
              <a:t>Concurrency Conditions : </a:t>
            </a:r>
            <a:endParaRPr lang="en-IN" b="1" dirty="0" smtClean="0"/>
          </a:p>
          <a:p>
            <a:endParaRPr lang="en-IN" b="1" dirty="0" smtClean="0"/>
          </a:p>
          <a:p>
            <a:pPr>
              <a:buNone/>
            </a:pPr>
            <a:r>
              <a:rPr lang="en-US" dirty="0" smtClean="0"/>
              <a:t>When can two statements in a program be executed concurrently and still produce the same results? </a:t>
            </a:r>
            <a:endParaRPr lang="en-IN" b="1" dirty="0" smtClean="0"/>
          </a:p>
          <a:p>
            <a:pPr>
              <a:buNone/>
            </a:pPr>
            <a:r>
              <a:rPr lang="en-US" dirty="0" smtClean="0"/>
              <a:t> </a:t>
            </a:r>
            <a:endParaRPr lang="en-IN" b="1" dirty="0" smtClean="0"/>
          </a:p>
          <a:p>
            <a:pPr>
              <a:buNone/>
            </a:pPr>
            <a:r>
              <a:rPr lang="en-US" dirty="0" smtClean="0"/>
              <a:t>	The following </a:t>
            </a:r>
            <a:r>
              <a:rPr lang="en-US" b="1" dirty="0" smtClean="0"/>
              <a:t>three</a:t>
            </a:r>
            <a:r>
              <a:rPr lang="en-US" dirty="0" smtClean="0"/>
              <a:t> conditions must be satisfied for two successive statements S</a:t>
            </a:r>
            <a:r>
              <a:rPr lang="en-US" baseline="-25000" dirty="0" smtClean="0"/>
              <a:t>1 </a:t>
            </a:r>
            <a:r>
              <a:rPr lang="en-US" dirty="0" smtClean="0"/>
              <a:t>and S</a:t>
            </a:r>
            <a:r>
              <a:rPr lang="en-US" baseline="-25000" dirty="0" smtClean="0"/>
              <a:t>2 </a:t>
            </a:r>
            <a:r>
              <a:rPr lang="en-US" dirty="0" smtClean="0"/>
              <a:t>to be executed concurrently and still produce the same result. It is known as </a:t>
            </a:r>
            <a:r>
              <a:rPr lang="en-US" b="1" dirty="0" smtClean="0"/>
              <a:t>Bernstein’s conditions.</a:t>
            </a:r>
            <a:endParaRPr lang="en-IN" b="1" dirty="0" smtClean="0"/>
          </a:p>
          <a:p>
            <a:pPr>
              <a:buNone/>
            </a:pPr>
            <a:r>
              <a:rPr lang="en-US" dirty="0" smtClean="0"/>
              <a:t> </a:t>
            </a:r>
            <a:endParaRPr lang="en-IN" b="1" dirty="0" smtClean="0"/>
          </a:p>
          <a:p>
            <a:pPr lvl="0" algn="ctr">
              <a:buNone/>
            </a:pPr>
            <a:r>
              <a:rPr lang="en-US" b="1" dirty="0" smtClean="0"/>
              <a:t> </a:t>
            </a:r>
            <a:r>
              <a:rPr lang="en-US" sz="3400" b="1" dirty="0" smtClean="0"/>
              <a:t>R(S</a:t>
            </a:r>
            <a:r>
              <a:rPr lang="en-US" sz="3400" b="1" baseline="-25000" dirty="0" smtClean="0"/>
              <a:t>1</a:t>
            </a:r>
            <a:r>
              <a:rPr lang="en-US" sz="3400" b="1" dirty="0" smtClean="0"/>
              <a:t>) </a:t>
            </a:r>
            <a:r>
              <a:rPr lang="en-US" sz="3400" b="1" dirty="0" smtClean="0">
                <a:sym typeface="Symbol"/>
              </a:rPr>
              <a:t></a:t>
            </a:r>
            <a:r>
              <a:rPr lang="en-US" sz="3400" b="1" dirty="0" smtClean="0"/>
              <a:t> W(S</a:t>
            </a:r>
            <a:r>
              <a:rPr lang="en-US" sz="3400" b="1" baseline="-25000" dirty="0" smtClean="0"/>
              <a:t>2</a:t>
            </a:r>
            <a:r>
              <a:rPr lang="en-US" sz="3400" b="1" dirty="0" smtClean="0"/>
              <a:t>) = {}</a:t>
            </a:r>
            <a:endParaRPr lang="en-IN" sz="3400" b="1" dirty="0" smtClean="0"/>
          </a:p>
          <a:p>
            <a:pPr lvl="0" algn="ctr">
              <a:buNone/>
            </a:pPr>
            <a:r>
              <a:rPr lang="en-US" sz="3400" b="1" dirty="0" smtClean="0"/>
              <a:t> W(S</a:t>
            </a:r>
            <a:r>
              <a:rPr lang="en-US" sz="3400" b="1" baseline="-25000" dirty="0" smtClean="0"/>
              <a:t>1</a:t>
            </a:r>
            <a:r>
              <a:rPr lang="en-US" sz="3400" b="1" dirty="0" smtClean="0"/>
              <a:t>) </a:t>
            </a:r>
            <a:r>
              <a:rPr lang="en-US" sz="3400" b="1" dirty="0" smtClean="0">
                <a:sym typeface="Symbol"/>
              </a:rPr>
              <a:t></a:t>
            </a:r>
            <a:r>
              <a:rPr lang="en-US" sz="3400" b="1" dirty="0" smtClean="0"/>
              <a:t> R(S</a:t>
            </a:r>
            <a:r>
              <a:rPr lang="en-US" sz="3400" b="1" baseline="-25000" dirty="0" smtClean="0"/>
              <a:t>2</a:t>
            </a:r>
            <a:r>
              <a:rPr lang="en-US" sz="3400" b="1" dirty="0" smtClean="0"/>
              <a:t>) = {}</a:t>
            </a:r>
            <a:endParaRPr lang="en-IN" sz="3400" b="1" dirty="0" smtClean="0"/>
          </a:p>
          <a:p>
            <a:pPr lvl="0" algn="ctr">
              <a:buNone/>
            </a:pPr>
            <a:r>
              <a:rPr lang="en-US" sz="3400" b="1" dirty="0" smtClean="0"/>
              <a:t> W (S</a:t>
            </a:r>
            <a:r>
              <a:rPr lang="en-US" sz="3400" b="1" baseline="-25000" dirty="0" smtClean="0"/>
              <a:t>1</a:t>
            </a:r>
            <a:r>
              <a:rPr lang="en-US" sz="3400" b="1" dirty="0" smtClean="0"/>
              <a:t>) </a:t>
            </a:r>
            <a:r>
              <a:rPr lang="en-US" sz="3400" b="1" dirty="0" smtClean="0">
                <a:sym typeface="Symbol"/>
              </a:rPr>
              <a:t></a:t>
            </a:r>
            <a:r>
              <a:rPr lang="en-US" sz="3400" b="1" dirty="0" smtClean="0"/>
              <a:t>W(S</a:t>
            </a:r>
            <a:r>
              <a:rPr lang="en-US" sz="3400" b="1" baseline="-25000" dirty="0" smtClean="0"/>
              <a:t>2</a:t>
            </a:r>
            <a:r>
              <a:rPr lang="en-US" sz="3400" b="1" dirty="0" smtClean="0"/>
              <a:t>) ={}</a:t>
            </a:r>
            <a:endParaRPr lang="en-IN" sz="3400" b="1" dirty="0" smtClean="0"/>
          </a:p>
          <a:p>
            <a:pPr>
              <a:buNone/>
            </a:pPr>
            <a:r>
              <a:rPr lang="en-US" dirty="0" smtClean="0"/>
              <a:t> </a:t>
            </a:r>
            <a:endParaRPr lang="en-IN" b="1" dirty="0" smtClean="0"/>
          </a:p>
          <a:p>
            <a:pPr lvl="0">
              <a:buNone/>
            </a:pPr>
            <a:r>
              <a:rPr lang="en-US" b="1" dirty="0" smtClean="0"/>
              <a:t>R</a:t>
            </a:r>
            <a:r>
              <a:rPr lang="en-US" dirty="0" smtClean="0"/>
              <a:t>(S</a:t>
            </a:r>
            <a:r>
              <a:rPr lang="en-US" baseline="-25000" dirty="0" smtClean="0"/>
              <a:t>I</a:t>
            </a:r>
            <a:r>
              <a:rPr lang="en-US" dirty="0" smtClean="0"/>
              <a:t>) = {a</a:t>
            </a:r>
            <a:r>
              <a:rPr lang="en-US" baseline="-25000" dirty="0" smtClean="0"/>
              <a:t>1’  </a:t>
            </a:r>
            <a:r>
              <a:rPr lang="en-US" dirty="0" smtClean="0"/>
              <a:t>a</a:t>
            </a:r>
            <a:r>
              <a:rPr lang="en-US" baseline="-25000" dirty="0" smtClean="0"/>
              <a:t>2’ </a:t>
            </a:r>
            <a:r>
              <a:rPr lang="en-US" dirty="0" smtClean="0"/>
              <a:t>…</a:t>
            </a:r>
            <a:r>
              <a:rPr lang="en-US" baseline="-25000" dirty="0" smtClean="0"/>
              <a:t>’</a:t>
            </a:r>
            <a:r>
              <a:rPr lang="en-US" dirty="0" smtClean="0"/>
              <a:t> a</a:t>
            </a:r>
            <a:r>
              <a:rPr lang="en-US" baseline="-25000" dirty="0" smtClean="0"/>
              <a:t>m</a:t>
            </a:r>
            <a:r>
              <a:rPr lang="en-US" dirty="0" smtClean="0"/>
              <a:t>}</a:t>
            </a:r>
            <a:r>
              <a:rPr lang="en-US" baseline="-25000" dirty="0" smtClean="0"/>
              <a:t>’</a:t>
            </a:r>
            <a:r>
              <a:rPr lang="en-US" dirty="0" smtClean="0"/>
              <a:t> the read set for S</a:t>
            </a:r>
            <a:r>
              <a:rPr lang="en-US" baseline="-25000" dirty="0" smtClean="0"/>
              <a:t>i ’ </a:t>
            </a:r>
            <a:r>
              <a:rPr lang="en-US" dirty="0" smtClean="0"/>
              <a:t>is the set of all variables whose values are reference in statement S</a:t>
            </a:r>
            <a:r>
              <a:rPr lang="en-US" baseline="-25000" dirty="0" smtClean="0"/>
              <a:t>i ‘</a:t>
            </a:r>
            <a:r>
              <a:rPr lang="en-US" dirty="0" smtClean="0"/>
              <a:t> during its execution.</a:t>
            </a:r>
            <a:endParaRPr lang="en-IN" b="1" dirty="0" smtClean="0"/>
          </a:p>
          <a:p>
            <a:pPr>
              <a:buNone/>
            </a:pPr>
            <a:r>
              <a:rPr lang="en-US" b="1" dirty="0" smtClean="0"/>
              <a:t> </a:t>
            </a:r>
            <a:endParaRPr lang="en-IN" b="1" dirty="0" smtClean="0"/>
          </a:p>
          <a:p>
            <a:pPr lvl="0">
              <a:buNone/>
            </a:pPr>
            <a:r>
              <a:rPr lang="en-US" b="1" dirty="0" smtClean="0"/>
              <a:t>W</a:t>
            </a:r>
            <a:r>
              <a:rPr lang="en-US" dirty="0" smtClean="0"/>
              <a:t>(S</a:t>
            </a:r>
            <a:r>
              <a:rPr lang="en-US" baseline="-25000" dirty="0" smtClean="0"/>
              <a:t>i</a:t>
            </a:r>
            <a:r>
              <a:rPr lang="en-US" dirty="0" smtClean="0"/>
              <a:t>) = {b</a:t>
            </a:r>
            <a:r>
              <a:rPr lang="en-US" baseline="-25000" dirty="0" smtClean="0"/>
              <a:t>1’ </a:t>
            </a:r>
            <a:r>
              <a:rPr lang="en-US" dirty="0" smtClean="0"/>
              <a:t>b</a:t>
            </a:r>
            <a:r>
              <a:rPr lang="en-US" baseline="-25000" dirty="0" smtClean="0"/>
              <a:t>2’ </a:t>
            </a:r>
            <a:r>
              <a:rPr lang="en-US" dirty="0" smtClean="0"/>
              <a:t>…</a:t>
            </a:r>
            <a:r>
              <a:rPr lang="en-US" baseline="-25000" dirty="0" smtClean="0"/>
              <a:t>’ </a:t>
            </a:r>
            <a:r>
              <a:rPr lang="en-US" dirty="0" err="1" smtClean="0"/>
              <a:t>b</a:t>
            </a:r>
            <a:r>
              <a:rPr lang="en-US" baseline="-25000" dirty="0" err="1" smtClean="0"/>
              <a:t>n</a:t>
            </a:r>
            <a:r>
              <a:rPr lang="en-US" dirty="0" smtClean="0"/>
              <a:t>}</a:t>
            </a:r>
            <a:r>
              <a:rPr lang="en-US" baseline="-25000" dirty="0" smtClean="0"/>
              <a:t>’</a:t>
            </a:r>
            <a:r>
              <a:rPr lang="en-US" dirty="0" smtClean="0"/>
              <a:t> the write set for S</a:t>
            </a:r>
            <a:r>
              <a:rPr lang="en-US" baseline="-25000" dirty="0" smtClean="0"/>
              <a:t>i ’ </a:t>
            </a:r>
            <a:r>
              <a:rPr lang="en-US" dirty="0" smtClean="0"/>
              <a:t>is the set of all variables whose values are changed (written) by the execution if statement S</a:t>
            </a:r>
            <a:r>
              <a:rPr lang="en-US" baseline="-25000" dirty="0" smtClean="0"/>
              <a:t>i ’ </a:t>
            </a:r>
            <a:endParaRPr lang="en-IN" b="1" dirty="0" smtClean="0"/>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77500" lnSpcReduction="20000"/>
          </a:bodyPr>
          <a:lstStyle/>
          <a:p>
            <a:pPr>
              <a:buNone/>
            </a:pPr>
            <a:r>
              <a:rPr lang="en-US" dirty="0" smtClean="0"/>
              <a:t>Example :                </a:t>
            </a:r>
          </a:p>
          <a:p>
            <a:pPr algn="ctr">
              <a:buNone/>
            </a:pPr>
            <a:r>
              <a:rPr lang="en-US" b="1" dirty="0" smtClean="0"/>
              <a:t>S</a:t>
            </a:r>
            <a:r>
              <a:rPr lang="en-US" b="1" baseline="-25000" dirty="0" smtClean="0"/>
              <a:t>1</a:t>
            </a:r>
            <a:r>
              <a:rPr lang="en-US" b="1" dirty="0" smtClean="0"/>
              <a:t>: 	a := x + y  </a:t>
            </a:r>
            <a:endParaRPr lang="en-IN" b="1" dirty="0" smtClean="0"/>
          </a:p>
          <a:p>
            <a:pPr algn="ctr">
              <a:buNone/>
            </a:pPr>
            <a:r>
              <a:rPr lang="en-US" b="1" dirty="0" smtClean="0"/>
              <a:t>S</a:t>
            </a:r>
            <a:r>
              <a:rPr lang="en-US" b="1" baseline="-25000" dirty="0" smtClean="0"/>
              <a:t>2</a:t>
            </a:r>
            <a:r>
              <a:rPr lang="en-US" b="1" dirty="0" smtClean="0"/>
              <a:t>: 	b := z + 1</a:t>
            </a:r>
            <a:endParaRPr lang="en-IN" b="1" dirty="0" smtClean="0"/>
          </a:p>
          <a:p>
            <a:pPr algn="ctr">
              <a:buNone/>
            </a:pPr>
            <a:r>
              <a:rPr lang="en-US" b="1" dirty="0" smtClean="0"/>
              <a:t>S</a:t>
            </a:r>
            <a:r>
              <a:rPr lang="en-US" b="1" baseline="-25000" dirty="0" smtClean="0"/>
              <a:t>3:             </a:t>
            </a:r>
            <a:r>
              <a:rPr lang="en-US" b="1" dirty="0" smtClean="0"/>
              <a:t>c := a – b </a:t>
            </a:r>
            <a:endParaRPr lang="en-IN" b="1" dirty="0" smtClean="0"/>
          </a:p>
          <a:p>
            <a:pPr>
              <a:buNone/>
            </a:pPr>
            <a:r>
              <a:rPr lang="en-US" dirty="0" smtClean="0"/>
              <a:t> </a:t>
            </a:r>
            <a:endParaRPr lang="en-IN" b="1" dirty="0" smtClean="0"/>
          </a:p>
          <a:p>
            <a:pPr>
              <a:buNone/>
            </a:pPr>
            <a:r>
              <a:rPr lang="en-US" dirty="0" smtClean="0"/>
              <a:t>S1 and S2  statements can be executed concurrently because :</a:t>
            </a:r>
            <a:endParaRPr lang="en-IN" b="1" dirty="0" smtClean="0"/>
          </a:p>
          <a:p>
            <a:pPr>
              <a:buNone/>
            </a:pPr>
            <a:r>
              <a:rPr lang="en-US" dirty="0" smtClean="0"/>
              <a:t> </a:t>
            </a:r>
            <a:endParaRPr lang="en-IN" b="1" dirty="0" smtClean="0"/>
          </a:p>
          <a:p>
            <a:pPr algn="ctr">
              <a:buNone/>
            </a:pPr>
            <a:r>
              <a:rPr lang="en-US" dirty="0" smtClean="0"/>
              <a:t> 	</a:t>
            </a:r>
            <a:r>
              <a:rPr lang="en-US" b="1" dirty="0" smtClean="0"/>
              <a:t>R</a:t>
            </a:r>
            <a:r>
              <a:rPr lang="en-US" dirty="0" smtClean="0"/>
              <a:t>(S</a:t>
            </a:r>
            <a:r>
              <a:rPr lang="en-US" baseline="-25000" dirty="0" smtClean="0"/>
              <a:t>1</a:t>
            </a:r>
            <a:r>
              <a:rPr lang="en-US" dirty="0" smtClean="0"/>
              <a:t>)  = {x, y}</a:t>
            </a:r>
            <a:endParaRPr lang="en-IN" b="1" dirty="0" smtClean="0"/>
          </a:p>
          <a:p>
            <a:pPr algn="ctr">
              <a:buNone/>
            </a:pPr>
            <a:r>
              <a:rPr lang="en-US" b="1" dirty="0" smtClean="0"/>
              <a:t>R</a:t>
            </a:r>
            <a:r>
              <a:rPr lang="en-US" dirty="0" smtClean="0"/>
              <a:t>(S</a:t>
            </a:r>
            <a:r>
              <a:rPr lang="en-US" baseline="-25000" dirty="0" smtClean="0"/>
              <a:t>2</a:t>
            </a:r>
            <a:r>
              <a:rPr lang="en-US" dirty="0" smtClean="0"/>
              <a:t>) =  {z}</a:t>
            </a:r>
            <a:endParaRPr lang="en-IN" b="1" dirty="0" smtClean="0"/>
          </a:p>
          <a:p>
            <a:pPr algn="ctr">
              <a:buNone/>
            </a:pPr>
            <a:r>
              <a:rPr lang="en-US" b="1" dirty="0" smtClean="0"/>
              <a:t>W</a:t>
            </a:r>
            <a:r>
              <a:rPr lang="en-US" dirty="0" smtClean="0"/>
              <a:t>(S</a:t>
            </a:r>
            <a:r>
              <a:rPr lang="en-US" baseline="-25000" dirty="0" smtClean="0"/>
              <a:t>1</a:t>
            </a:r>
            <a:r>
              <a:rPr lang="en-US" dirty="0" smtClean="0"/>
              <a:t>) = {a}</a:t>
            </a:r>
            <a:endParaRPr lang="en-IN" b="1" dirty="0" smtClean="0"/>
          </a:p>
          <a:p>
            <a:pPr algn="ctr">
              <a:buNone/>
            </a:pPr>
            <a:r>
              <a:rPr lang="en-US" b="1" dirty="0" smtClean="0"/>
              <a:t>W</a:t>
            </a:r>
            <a:r>
              <a:rPr lang="en-US" dirty="0" smtClean="0"/>
              <a:t>((S</a:t>
            </a:r>
            <a:r>
              <a:rPr lang="en-US" baseline="-25000" dirty="0" smtClean="0"/>
              <a:t>2</a:t>
            </a:r>
            <a:r>
              <a:rPr lang="en-US" dirty="0" smtClean="0"/>
              <a:t>)= {b}</a:t>
            </a:r>
            <a:endParaRPr lang="en-IN" b="1" dirty="0" smtClean="0"/>
          </a:p>
          <a:p>
            <a:pPr>
              <a:buNone/>
            </a:pPr>
            <a:r>
              <a:rPr lang="en-US" dirty="0" smtClean="0"/>
              <a:t> </a:t>
            </a:r>
            <a:endParaRPr lang="en-IN" b="1" dirty="0" smtClean="0"/>
          </a:p>
          <a:p>
            <a:pPr>
              <a:buNone/>
            </a:pPr>
            <a:r>
              <a:rPr lang="en-US" dirty="0" smtClean="0"/>
              <a:t>However, S</a:t>
            </a:r>
            <a:r>
              <a:rPr lang="en-US" baseline="-25000" dirty="0" smtClean="0"/>
              <a:t>2 </a:t>
            </a:r>
            <a:r>
              <a:rPr lang="en-US" dirty="0" smtClean="0"/>
              <a:t>cannot be executed concurrently with, since 		</a:t>
            </a:r>
            <a:endParaRPr lang="en-IN" b="1" dirty="0" smtClean="0"/>
          </a:p>
          <a:p>
            <a:pPr algn="ctr">
              <a:buNone/>
            </a:pPr>
            <a:r>
              <a:rPr lang="en-US" b="1" dirty="0" smtClean="0"/>
              <a:t>W</a:t>
            </a:r>
            <a:r>
              <a:rPr lang="en-US" dirty="0" smtClean="0"/>
              <a:t>(S</a:t>
            </a:r>
            <a:r>
              <a:rPr lang="en-US" baseline="-25000" dirty="0" smtClean="0"/>
              <a:t>2</a:t>
            </a:r>
            <a:r>
              <a:rPr lang="en-US" dirty="0" smtClean="0"/>
              <a:t>) </a:t>
            </a:r>
            <a:r>
              <a:rPr lang="en-US" dirty="0" smtClean="0">
                <a:sym typeface="Symbol"/>
              </a:rPr>
              <a:t></a:t>
            </a:r>
            <a:r>
              <a:rPr lang="en-US" dirty="0" smtClean="0"/>
              <a:t>  </a:t>
            </a:r>
            <a:r>
              <a:rPr lang="en-US" b="1" dirty="0" smtClean="0"/>
              <a:t>R</a:t>
            </a:r>
            <a:r>
              <a:rPr lang="en-US" dirty="0" smtClean="0"/>
              <a:t>(S</a:t>
            </a:r>
            <a:r>
              <a:rPr lang="en-US" baseline="-25000" dirty="0" smtClean="0"/>
              <a:t>3</a:t>
            </a:r>
            <a:r>
              <a:rPr lang="en-US" dirty="0" smtClean="0"/>
              <a:t>) = {b}</a:t>
            </a:r>
            <a:endParaRPr lang="en-IN" b="1" dirty="0" smtClean="0"/>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Implementing Concurrency </a:t>
            </a:r>
            <a:r>
              <a:rPr lang="en-IN" b="1" dirty="0" smtClean="0"/>
              <a:t/>
            </a:r>
            <a:br>
              <a:rPr lang="en-IN" b="1" dirty="0" smtClean="0"/>
            </a:br>
            <a:endParaRPr lang="en-IN" dirty="0"/>
          </a:p>
        </p:txBody>
      </p:sp>
      <p:sp>
        <p:nvSpPr>
          <p:cNvPr id="3" name="Content Placeholder 2"/>
          <p:cNvSpPr>
            <a:spLocks noGrp="1"/>
          </p:cNvSpPr>
          <p:nvPr>
            <p:ph idx="1"/>
          </p:nvPr>
        </p:nvSpPr>
        <p:spPr>
          <a:xfrm>
            <a:off x="214282" y="1071547"/>
            <a:ext cx="8715436" cy="1071570"/>
          </a:xfrm>
        </p:spPr>
        <p:txBody>
          <a:bodyPr>
            <a:normAutofit lnSpcReduction="10000"/>
          </a:bodyPr>
          <a:lstStyle/>
          <a:p>
            <a:pPr lvl="0"/>
            <a:r>
              <a:rPr lang="en-US" b="1" dirty="0" smtClean="0"/>
              <a:t>The Fork and Join Constructs:</a:t>
            </a:r>
          </a:p>
          <a:p>
            <a:pPr marL="0" indent="0">
              <a:buNone/>
            </a:pPr>
            <a:r>
              <a:rPr lang="en-US" dirty="0" smtClean="0"/>
              <a:t>Conway [1963] and Dennis and Van Horn [1966]. </a:t>
            </a:r>
            <a:endParaRPr lang="en-IN" b="1" dirty="0" smtClean="0"/>
          </a:p>
          <a:p>
            <a:pPr>
              <a:buNone/>
            </a:pPr>
            <a:endParaRPr lang="en-IN" dirty="0"/>
          </a:p>
        </p:txBody>
      </p:sp>
      <p:grpSp>
        <p:nvGrpSpPr>
          <p:cNvPr id="53250" name="Group 2"/>
          <p:cNvGrpSpPr>
            <a:grpSpLocks/>
          </p:cNvGrpSpPr>
          <p:nvPr/>
        </p:nvGrpSpPr>
        <p:grpSpPr bwMode="auto">
          <a:xfrm>
            <a:off x="428596" y="2357430"/>
            <a:ext cx="4071965" cy="4143404"/>
            <a:chOff x="3240" y="4748"/>
            <a:chExt cx="3024" cy="3958"/>
          </a:xfrm>
        </p:grpSpPr>
        <p:sp>
          <p:nvSpPr>
            <p:cNvPr id="53251" name="Oval 3"/>
            <p:cNvSpPr>
              <a:spLocks noChangeArrowheads="1"/>
            </p:cNvSpPr>
            <p:nvPr/>
          </p:nvSpPr>
          <p:spPr bwMode="auto">
            <a:xfrm>
              <a:off x="4581" y="4748"/>
              <a:ext cx="72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2800" b="0" i="0" u="none" strike="noStrike" cap="none" normalizeH="0" baseline="0" dirty="0" smtClean="0">
                  <a:ln>
                    <a:noFill/>
                  </a:ln>
                  <a:solidFill>
                    <a:schemeClr val="tx1"/>
                  </a:solidFill>
                  <a:effectLst/>
                  <a:latin typeface="Calibri" pitchFamily="34" charset="0"/>
                  <a:cs typeface="Arial" pitchFamily="34" charset="0"/>
                </a:rPr>
                <a:t>S</a:t>
              </a:r>
              <a:r>
                <a:rPr kumimoji="0" lang="en-IN" sz="2800" b="0" i="0" u="none" strike="noStrike" cap="none" normalizeH="0" baseline="-25000" dirty="0" smtClean="0">
                  <a:ln>
                    <a:noFill/>
                  </a:ln>
                  <a:solidFill>
                    <a:schemeClr val="tx1"/>
                  </a:solidFill>
                  <a:effectLst/>
                  <a:latin typeface="Calibri" pitchFamily="34" charset="0"/>
                  <a:cs typeface="Arial" pitchFamily="34" charset="0"/>
                </a:rPr>
                <a:t>1</a:t>
              </a:r>
              <a:endParaRPr kumimoji="0" lang="en-IN" sz="28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53252" name="Oval 4"/>
            <p:cNvSpPr>
              <a:spLocks noChangeArrowheads="1"/>
            </p:cNvSpPr>
            <p:nvPr/>
          </p:nvSpPr>
          <p:spPr bwMode="auto">
            <a:xfrm>
              <a:off x="4392" y="6259"/>
              <a:ext cx="108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cs typeface="Arial" pitchFamily="34" charset="0"/>
                </a:rPr>
                <a:t>Fork</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sp>
          <p:nvSpPr>
            <p:cNvPr id="53253" name="Oval 5"/>
            <p:cNvSpPr>
              <a:spLocks noChangeArrowheads="1"/>
            </p:cNvSpPr>
            <p:nvPr/>
          </p:nvSpPr>
          <p:spPr bwMode="auto">
            <a:xfrm>
              <a:off x="5544" y="7986"/>
              <a:ext cx="72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2800" b="0" i="0" u="none" strike="noStrike" cap="none" normalizeH="0" baseline="0" smtClean="0">
                  <a:ln>
                    <a:noFill/>
                  </a:ln>
                  <a:solidFill>
                    <a:schemeClr val="tx1"/>
                  </a:solidFill>
                  <a:effectLst/>
                  <a:latin typeface="Calibri" pitchFamily="34" charset="0"/>
                  <a:cs typeface="Arial" pitchFamily="34" charset="0"/>
                </a:rPr>
                <a:t>S</a:t>
              </a:r>
              <a:r>
                <a:rPr kumimoji="0" lang="en-IN" sz="2800" b="0" i="0" u="none" strike="noStrike" cap="none" normalizeH="0" baseline="-25000" smtClean="0">
                  <a:ln>
                    <a:noFill/>
                  </a:ln>
                  <a:solidFill>
                    <a:schemeClr val="tx1"/>
                  </a:solidFill>
                  <a:effectLst/>
                  <a:latin typeface="Calibri" pitchFamily="34" charset="0"/>
                  <a:cs typeface="Arial" pitchFamily="34" charset="0"/>
                </a:rPr>
                <a:t>3</a:t>
              </a:r>
              <a:endParaRPr kumimoji="0" lang="en-IN" sz="28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sp>
          <p:nvSpPr>
            <p:cNvPr id="53254" name="Oval 6"/>
            <p:cNvSpPr>
              <a:spLocks noChangeArrowheads="1"/>
            </p:cNvSpPr>
            <p:nvPr/>
          </p:nvSpPr>
          <p:spPr bwMode="auto">
            <a:xfrm>
              <a:off x="3240" y="7842"/>
              <a:ext cx="720" cy="72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2800" b="0" i="0" u="none" strike="noStrike" cap="none" normalizeH="0" baseline="0" smtClean="0">
                  <a:ln>
                    <a:noFill/>
                  </a:ln>
                  <a:solidFill>
                    <a:schemeClr val="tx1"/>
                  </a:solidFill>
                  <a:effectLst/>
                  <a:latin typeface="Calibri" pitchFamily="34" charset="0"/>
                  <a:cs typeface="Arial" pitchFamily="34" charset="0"/>
                </a:rPr>
                <a:t>S</a:t>
              </a:r>
              <a:r>
                <a:rPr kumimoji="0" lang="en-IN" sz="2800" b="0" i="0" u="none" strike="noStrike" cap="none" normalizeH="0" baseline="-25000" smtClean="0">
                  <a:ln>
                    <a:noFill/>
                  </a:ln>
                  <a:solidFill>
                    <a:schemeClr val="tx1"/>
                  </a:solidFill>
                  <a:effectLst/>
                  <a:latin typeface="Calibri" pitchFamily="34" charset="0"/>
                  <a:cs typeface="Arial" pitchFamily="34" charset="0"/>
                </a:rPr>
                <a:t>2</a:t>
              </a:r>
              <a:endParaRPr kumimoji="0" lang="en-IN" sz="28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itchFamily="34" charset="0"/>
                <a:cs typeface="Arial" pitchFamily="34" charset="0"/>
              </a:endParaRPr>
            </a:p>
          </p:txBody>
        </p:sp>
        <p:sp>
          <p:nvSpPr>
            <p:cNvPr id="53255" name="Line 7"/>
            <p:cNvSpPr>
              <a:spLocks noChangeShapeType="1"/>
            </p:cNvSpPr>
            <p:nvPr/>
          </p:nvSpPr>
          <p:spPr bwMode="auto">
            <a:xfrm flipH="1">
              <a:off x="4968" y="5538"/>
              <a:ext cx="0" cy="72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800"/>
            </a:p>
          </p:txBody>
        </p:sp>
        <p:sp>
          <p:nvSpPr>
            <p:cNvPr id="53256" name="Line 8"/>
            <p:cNvSpPr>
              <a:spLocks noChangeShapeType="1"/>
            </p:cNvSpPr>
            <p:nvPr/>
          </p:nvSpPr>
          <p:spPr bwMode="auto">
            <a:xfrm flipH="1">
              <a:off x="3672" y="6979"/>
              <a:ext cx="900" cy="90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800"/>
            </a:p>
          </p:txBody>
        </p:sp>
        <p:sp>
          <p:nvSpPr>
            <p:cNvPr id="53257" name="Line 9"/>
            <p:cNvSpPr>
              <a:spLocks noChangeShapeType="1"/>
            </p:cNvSpPr>
            <p:nvPr/>
          </p:nvSpPr>
          <p:spPr bwMode="auto">
            <a:xfrm>
              <a:off x="5112" y="6979"/>
              <a:ext cx="720" cy="900"/>
            </a:xfrm>
            <a:prstGeom prst="line">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800"/>
            </a:p>
          </p:txBody>
        </p:sp>
      </p:grpSp>
      <p:graphicFrame>
        <p:nvGraphicFramePr>
          <p:cNvPr id="12" name="Table 11"/>
          <p:cNvGraphicFramePr>
            <a:graphicFrameLocks noGrp="1"/>
          </p:cNvGraphicFramePr>
          <p:nvPr/>
        </p:nvGraphicFramePr>
        <p:xfrm>
          <a:off x="5357818" y="2357430"/>
          <a:ext cx="2571768" cy="3929090"/>
        </p:xfrm>
        <a:graphic>
          <a:graphicData uri="http://schemas.openxmlformats.org/drawingml/2006/table">
            <a:tbl>
              <a:tblPr/>
              <a:tblGrid>
                <a:gridCol w="2571768"/>
              </a:tblGrid>
              <a:tr h="3929090">
                <a:tc>
                  <a:txBody>
                    <a:bodyPr/>
                    <a:lstStyle/>
                    <a:p>
                      <a:pPr algn="l">
                        <a:spcAft>
                          <a:spcPts val="0"/>
                        </a:spcAft>
                      </a:pPr>
                      <a:r>
                        <a:rPr lang="en-US" sz="3200" b="0" dirty="0">
                          <a:latin typeface="Times New Roman"/>
                          <a:ea typeface="Times New Roman"/>
                          <a:cs typeface="Times New Roman"/>
                        </a:rPr>
                        <a:t>   </a:t>
                      </a:r>
                      <a:r>
                        <a:rPr lang="en-US" sz="3200" b="0" dirty="0" smtClean="0">
                          <a:latin typeface="Times New Roman"/>
                          <a:ea typeface="Times New Roman"/>
                          <a:cs typeface="Times New Roman"/>
                        </a:rPr>
                        <a:t>    S</a:t>
                      </a:r>
                      <a:r>
                        <a:rPr lang="en-US" sz="3200" b="0" baseline="-25000" dirty="0" smtClean="0">
                          <a:latin typeface="Times New Roman"/>
                          <a:ea typeface="Times New Roman"/>
                          <a:cs typeface="Times New Roman"/>
                        </a:rPr>
                        <a:t>1</a:t>
                      </a:r>
                      <a:r>
                        <a:rPr lang="en-US" sz="3200" b="0" dirty="0">
                          <a:latin typeface="Times New Roman"/>
                          <a:ea typeface="Times New Roman"/>
                          <a:cs typeface="Times New Roman"/>
                        </a:rPr>
                        <a:t>;</a:t>
                      </a:r>
                      <a:endParaRPr lang="en-IN" sz="3200" b="1" dirty="0">
                        <a:latin typeface="Times New Roman"/>
                        <a:ea typeface="Times New Roman"/>
                        <a:cs typeface="Times New Roman"/>
                      </a:endParaRPr>
                    </a:p>
                    <a:p>
                      <a:pPr algn="l">
                        <a:spcAft>
                          <a:spcPts val="0"/>
                        </a:spcAft>
                      </a:pPr>
                      <a:r>
                        <a:rPr lang="en-US" sz="3200" b="1" dirty="0">
                          <a:latin typeface="Times New Roman"/>
                          <a:ea typeface="Times New Roman"/>
                          <a:cs typeface="Times New Roman"/>
                        </a:rPr>
                        <a:t>  </a:t>
                      </a:r>
                      <a:r>
                        <a:rPr lang="en-US" sz="3200" b="1" dirty="0" smtClean="0">
                          <a:latin typeface="Times New Roman"/>
                          <a:ea typeface="Times New Roman"/>
                          <a:cs typeface="Times New Roman"/>
                        </a:rPr>
                        <a:t>     fork </a:t>
                      </a:r>
                      <a:r>
                        <a:rPr lang="en-US" sz="3200" b="0" dirty="0">
                          <a:latin typeface="Times New Roman"/>
                          <a:ea typeface="Times New Roman"/>
                          <a:cs typeface="Times New Roman"/>
                        </a:rPr>
                        <a:t>L;</a:t>
                      </a:r>
                      <a:endParaRPr lang="en-IN" sz="3200" b="1" dirty="0">
                        <a:latin typeface="Times New Roman"/>
                        <a:ea typeface="Times New Roman"/>
                        <a:cs typeface="Times New Roman"/>
                      </a:endParaRPr>
                    </a:p>
                    <a:p>
                      <a:pPr algn="l">
                        <a:spcAft>
                          <a:spcPts val="0"/>
                        </a:spcAft>
                      </a:pPr>
                      <a:r>
                        <a:rPr lang="en-US" sz="3200" b="0" dirty="0">
                          <a:latin typeface="Times New Roman"/>
                          <a:ea typeface="Times New Roman"/>
                          <a:cs typeface="Times New Roman"/>
                        </a:rPr>
                        <a:t>   </a:t>
                      </a:r>
                      <a:r>
                        <a:rPr lang="en-US" sz="3200" b="0" dirty="0" smtClean="0">
                          <a:latin typeface="Times New Roman"/>
                          <a:ea typeface="Times New Roman"/>
                          <a:cs typeface="Times New Roman"/>
                        </a:rPr>
                        <a:t>    S</a:t>
                      </a:r>
                      <a:r>
                        <a:rPr lang="en-US" sz="3200" b="0" baseline="-25000" dirty="0" smtClean="0">
                          <a:latin typeface="Times New Roman"/>
                          <a:ea typeface="Times New Roman"/>
                          <a:cs typeface="Times New Roman"/>
                        </a:rPr>
                        <a:t>2</a:t>
                      </a:r>
                      <a:r>
                        <a:rPr lang="en-US" sz="3200" b="0" dirty="0">
                          <a:latin typeface="Times New Roman"/>
                          <a:ea typeface="Times New Roman"/>
                          <a:cs typeface="Times New Roman"/>
                        </a:rPr>
                        <a:t>;</a:t>
                      </a:r>
                      <a:endParaRPr lang="en-IN" sz="3200" b="1" dirty="0">
                        <a:latin typeface="Times New Roman"/>
                        <a:ea typeface="Times New Roman"/>
                        <a:cs typeface="Times New Roman"/>
                      </a:endParaRPr>
                    </a:p>
                    <a:p>
                      <a:pPr algn="l">
                        <a:spcAft>
                          <a:spcPts val="0"/>
                        </a:spcAft>
                      </a:pPr>
                      <a:r>
                        <a:rPr lang="en-US" sz="3200" b="0" dirty="0">
                          <a:latin typeface="Times New Roman"/>
                          <a:ea typeface="Times New Roman"/>
                          <a:cs typeface="Times New Roman"/>
                        </a:rPr>
                        <a:t>   </a:t>
                      </a:r>
                      <a:r>
                        <a:rPr lang="en-US" sz="3200" b="0" dirty="0" smtClean="0">
                          <a:latin typeface="Times New Roman"/>
                          <a:ea typeface="Times New Roman"/>
                          <a:cs typeface="Times New Roman"/>
                        </a:rPr>
                        <a:t>    .</a:t>
                      </a:r>
                      <a:endParaRPr lang="en-IN" sz="3200" b="1" dirty="0">
                        <a:latin typeface="Times New Roman"/>
                        <a:ea typeface="Times New Roman"/>
                        <a:cs typeface="Times New Roman"/>
                      </a:endParaRPr>
                    </a:p>
                    <a:p>
                      <a:pPr algn="l">
                        <a:spcAft>
                          <a:spcPts val="0"/>
                        </a:spcAft>
                      </a:pPr>
                      <a:r>
                        <a:rPr lang="en-US" sz="3200" b="0" dirty="0">
                          <a:latin typeface="Times New Roman"/>
                          <a:ea typeface="Times New Roman"/>
                          <a:cs typeface="Times New Roman"/>
                        </a:rPr>
                        <a:t>  </a:t>
                      </a:r>
                      <a:r>
                        <a:rPr lang="en-US" sz="3200" b="0" dirty="0" smtClean="0">
                          <a:latin typeface="Times New Roman"/>
                          <a:ea typeface="Times New Roman"/>
                          <a:cs typeface="Times New Roman"/>
                        </a:rPr>
                        <a:t>     </a:t>
                      </a:r>
                      <a:r>
                        <a:rPr lang="en-US" sz="3200" b="0" dirty="0">
                          <a:latin typeface="Times New Roman"/>
                          <a:ea typeface="Times New Roman"/>
                          <a:cs typeface="Times New Roman"/>
                        </a:rPr>
                        <a:t>.</a:t>
                      </a:r>
                      <a:endParaRPr lang="en-IN" sz="3200" b="1" dirty="0">
                        <a:latin typeface="Times New Roman"/>
                        <a:ea typeface="Times New Roman"/>
                        <a:cs typeface="Times New Roman"/>
                      </a:endParaRPr>
                    </a:p>
                    <a:p>
                      <a:pPr algn="l">
                        <a:spcAft>
                          <a:spcPts val="0"/>
                        </a:spcAft>
                      </a:pPr>
                      <a:r>
                        <a:rPr lang="en-US" sz="3200" b="0" dirty="0">
                          <a:latin typeface="Times New Roman"/>
                          <a:ea typeface="Times New Roman"/>
                          <a:cs typeface="Times New Roman"/>
                        </a:rPr>
                        <a:t>  </a:t>
                      </a:r>
                      <a:r>
                        <a:rPr lang="en-US" sz="3200" b="0" dirty="0" smtClean="0">
                          <a:latin typeface="Times New Roman"/>
                          <a:ea typeface="Times New Roman"/>
                          <a:cs typeface="Times New Roman"/>
                        </a:rPr>
                        <a:t>     </a:t>
                      </a:r>
                      <a:r>
                        <a:rPr lang="en-US" sz="3200" b="0" dirty="0">
                          <a:latin typeface="Times New Roman"/>
                          <a:ea typeface="Times New Roman"/>
                          <a:cs typeface="Times New Roman"/>
                        </a:rPr>
                        <a:t>.</a:t>
                      </a:r>
                      <a:endParaRPr lang="en-IN" sz="3200" b="1" dirty="0">
                        <a:latin typeface="Times New Roman"/>
                        <a:ea typeface="Times New Roman"/>
                        <a:cs typeface="Times New Roman"/>
                      </a:endParaRPr>
                    </a:p>
                    <a:p>
                      <a:pPr algn="l">
                        <a:spcAft>
                          <a:spcPts val="0"/>
                        </a:spcAft>
                      </a:pPr>
                      <a:r>
                        <a:rPr lang="en-US" sz="3200" b="0" dirty="0">
                          <a:latin typeface="Times New Roman"/>
                          <a:ea typeface="Times New Roman"/>
                          <a:cs typeface="Times New Roman"/>
                        </a:rPr>
                        <a:t>L :  S</a:t>
                      </a:r>
                      <a:r>
                        <a:rPr lang="en-US" sz="3200" b="0" baseline="-25000" dirty="0">
                          <a:latin typeface="Times New Roman"/>
                          <a:ea typeface="Times New Roman"/>
                          <a:cs typeface="Times New Roman"/>
                        </a:rPr>
                        <a:t>3</a:t>
                      </a:r>
                      <a:r>
                        <a:rPr lang="en-US" sz="3200" b="0" dirty="0">
                          <a:latin typeface="Times New Roman"/>
                          <a:ea typeface="Times New Roman"/>
                          <a:cs typeface="Times New Roman"/>
                        </a:rPr>
                        <a:t>;</a:t>
                      </a:r>
                      <a:endParaRPr lang="en-IN" sz="3200" b="1"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1750</TotalTime>
  <Words>1422</Words>
  <Application>Microsoft Office PowerPoint</Application>
  <PresentationFormat>On-screen Show (4:3)</PresentationFormat>
  <Paragraphs>604</Paragraphs>
  <Slides>58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0" baseType="lpstr">
      <vt:lpstr>Office Theme</vt:lpstr>
      <vt:lpstr>Picture</vt:lpstr>
      <vt:lpstr>Slide 1</vt:lpstr>
      <vt:lpstr>Slide 2</vt:lpstr>
      <vt:lpstr>Concurrent Processes </vt:lpstr>
      <vt:lpstr>Representation</vt:lpstr>
      <vt:lpstr>Precedence Graph </vt:lpstr>
      <vt:lpstr>Slide 6</vt:lpstr>
      <vt:lpstr>Slide 7</vt:lpstr>
      <vt:lpstr>Slide 8</vt:lpstr>
      <vt:lpstr>Implementing Concurrency  </vt:lpstr>
      <vt:lpstr>Slide 10</vt:lpstr>
      <vt:lpstr>JOIN       &gt; The join instruction provides the means to recombine two concurrent computations into one.   &gt; Each of the two computations must request to be joined with the other.   &gt; Since computations may execute at different speeds, one may execute the join before the other.  </vt:lpstr>
      <vt:lpstr>Slide 12</vt:lpstr>
      <vt:lpstr>Slide 13</vt:lpstr>
      <vt:lpstr>Concurrent Statements:</vt:lpstr>
      <vt:lpstr>   S1:  a := x + y   S2:  b := z + 1 S3:      c := a – b   S4:      w : = c + 1  begin          parbegin    a : = x + y;    b : = z + 1;           parend;    c : = a – b;    w : = c + 1; end.  </vt:lpstr>
      <vt:lpstr>Slide 16</vt:lpstr>
      <vt:lpstr>Slide 17</vt:lpstr>
      <vt:lpstr>Inter Process Communication </vt:lpstr>
      <vt:lpstr>Slide 19</vt:lpstr>
      <vt:lpstr>Slide 20</vt:lpstr>
      <vt:lpstr>Solution to Bounded Buffer Problem : </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 </vt:lpstr>
      <vt:lpstr>Slide 45</vt:lpstr>
      <vt:lpstr>Usage</vt:lpstr>
      <vt:lpstr>Slide 47</vt:lpstr>
      <vt:lpstr>Slide 48</vt:lpstr>
      <vt:lpstr>Slide 49</vt:lpstr>
      <vt:lpstr>Slide 50</vt:lpstr>
      <vt:lpstr>Semaphore definition with out busy-waiting </vt:lpstr>
      <vt:lpstr>Slide 52</vt:lpstr>
      <vt:lpstr>Slide 53</vt:lpstr>
      <vt:lpstr>Hardware Solutions </vt:lpstr>
      <vt:lpstr>Slide 55</vt:lpstr>
      <vt:lpstr>Slide 56</vt:lpstr>
      <vt:lpstr>Swap Instruction</vt:lpstr>
      <vt:lpstr>Slide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Processes</dc:title>
  <dc:creator>Admin</dc:creator>
  <cp:lastModifiedBy>glau</cp:lastModifiedBy>
  <cp:revision>108</cp:revision>
  <dcterms:created xsi:type="dcterms:W3CDTF">2018-01-10T04:47:08Z</dcterms:created>
  <dcterms:modified xsi:type="dcterms:W3CDTF">2020-09-08T06:20:46Z</dcterms:modified>
</cp:coreProperties>
</file>