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98" r:id="rId3"/>
    <p:sldId id="299" r:id="rId4"/>
    <p:sldId id="300" r:id="rId5"/>
    <p:sldId id="301" r:id="rId6"/>
    <p:sldId id="302" r:id="rId7"/>
    <p:sldId id="303" r:id="rId8"/>
    <p:sldId id="304" r:id="rId9"/>
    <p:sldId id="305" r:id="rId10"/>
    <p:sldId id="349" r:id="rId11"/>
    <p:sldId id="309" r:id="rId12"/>
    <p:sldId id="308" r:id="rId13"/>
    <p:sldId id="310" r:id="rId14"/>
    <p:sldId id="311" r:id="rId15"/>
    <p:sldId id="312" r:id="rId16"/>
    <p:sldId id="315" r:id="rId17"/>
    <p:sldId id="314" r:id="rId18"/>
    <p:sldId id="350" r:id="rId19"/>
    <p:sldId id="351" r:id="rId20"/>
    <p:sldId id="352" r:id="rId21"/>
    <p:sldId id="353" r:id="rId22"/>
    <p:sldId id="34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31"/>
    <a:srgbClr val="757575"/>
    <a:srgbClr val="6F6F6F"/>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68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10931-5F8B-436A-852B-BCD9A04763B6}" type="datetimeFigureOut">
              <a:rPr lang="en-US" smtClean="0"/>
              <a:pPr/>
              <a:t>2/11/2022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BD591-E382-424C-9FCB-BD134BDB581A}" type="slidenum">
              <a:rPr lang="en-US" smtClean="0"/>
              <a:pPr/>
              <a:t>‹#›</a:t>
            </a:fld>
            <a:endParaRPr lang="en-US"/>
          </a:p>
        </p:txBody>
      </p:sp>
    </p:spTree>
    <p:extLst>
      <p:ext uri="{BB962C8B-B14F-4D97-AF65-F5344CB8AC3E}">
        <p14:creationId xmlns:p14="http://schemas.microsoft.com/office/powerpoint/2010/main" val="282171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CBD591-E382-424C-9FCB-BD134BDB581A}" type="slidenum">
              <a:rPr lang="en-US" smtClean="0"/>
              <a:pPr/>
              <a:t>13</a:t>
            </a:fld>
            <a:endParaRPr lang="en-US"/>
          </a:p>
        </p:txBody>
      </p:sp>
    </p:spTree>
    <p:extLst>
      <p:ext uri="{BB962C8B-B14F-4D97-AF65-F5344CB8AC3E}">
        <p14:creationId xmlns:p14="http://schemas.microsoft.com/office/powerpoint/2010/main" val="2134023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pPr/>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pPr/>
              <a:t>‹#›</a:t>
            </a:fld>
            <a:endParaRPr lang="en-IN"/>
          </a:p>
        </p:txBody>
      </p:sp>
      <p:pic>
        <p:nvPicPr>
          <p:cNvPr id="7" name="Picture 6"/>
          <p:cNvPicPr>
            <a:picLocks noChangeAspect="1"/>
          </p:cNvPicPr>
          <p:nvPr userDrawn="1"/>
        </p:nvPicPr>
        <p:blipFill>
          <a:blip r:embed="rId2" cstate="print"/>
          <a:stretch>
            <a:fillRect/>
          </a:stretch>
        </p:blipFill>
        <p:spPr>
          <a:xfrm>
            <a:off x="0" y="5935580"/>
            <a:ext cx="9144000" cy="1008095"/>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7148" y="6116823"/>
            <a:ext cx="807396" cy="807396"/>
          </a:xfrm>
          <a:prstGeom prst="rect">
            <a:avLst/>
          </a:prstGeom>
        </p:spPr>
      </p:pic>
    </p:spTree>
    <p:extLst>
      <p:ext uri="{BB962C8B-B14F-4D97-AF65-F5344CB8AC3E}">
        <p14:creationId xmlns:p14="http://schemas.microsoft.com/office/powerpoint/2010/main" val="244927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pPr/>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pPr/>
              <a:t>‹#›</a:t>
            </a:fld>
            <a:endParaRPr lang="en-IN"/>
          </a:p>
        </p:txBody>
      </p:sp>
    </p:spTree>
    <p:extLst>
      <p:ext uri="{BB962C8B-B14F-4D97-AF65-F5344CB8AC3E}">
        <p14:creationId xmlns:p14="http://schemas.microsoft.com/office/powerpoint/2010/main" val="11202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pPr/>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pPr/>
              <a:t>‹#›</a:t>
            </a:fld>
            <a:endParaRPr lang="en-IN"/>
          </a:p>
        </p:txBody>
      </p:sp>
    </p:spTree>
    <p:extLst>
      <p:ext uri="{BB962C8B-B14F-4D97-AF65-F5344CB8AC3E}">
        <p14:creationId xmlns:p14="http://schemas.microsoft.com/office/powerpoint/2010/main" val="244620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EB65D-0392-4F35-9D9B-0FDD8550FF40}" type="datetimeFigureOut">
              <a:rPr lang="en-IN" smtClean="0"/>
              <a:pPr/>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pPr/>
              <a:t>‹#›</a:t>
            </a:fld>
            <a:endParaRPr lang="en-IN"/>
          </a:p>
        </p:txBody>
      </p:sp>
      <p:pic>
        <p:nvPicPr>
          <p:cNvPr id="7" name="Picture 6"/>
          <p:cNvPicPr>
            <a:picLocks noChangeAspect="1"/>
          </p:cNvPicPr>
          <p:nvPr userDrawn="1"/>
        </p:nvPicPr>
        <p:blipFill>
          <a:blip r:embed="rId2" cstate="print"/>
          <a:stretch>
            <a:fillRect/>
          </a:stretch>
        </p:blipFill>
        <p:spPr>
          <a:xfrm>
            <a:off x="0" y="814387"/>
            <a:ext cx="9144000" cy="152242"/>
          </a:xfrm>
          <a:prstGeom prst="rect">
            <a:avLst/>
          </a:prstGeom>
        </p:spPr>
      </p:pic>
    </p:spTree>
    <p:extLst>
      <p:ext uri="{BB962C8B-B14F-4D97-AF65-F5344CB8AC3E}">
        <p14:creationId xmlns:p14="http://schemas.microsoft.com/office/powerpoint/2010/main" val="47645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3EB65D-0392-4F35-9D9B-0FDD8550FF40}" type="datetimeFigureOut">
              <a:rPr lang="en-IN" smtClean="0"/>
              <a:pPr/>
              <a:t>11-02-2022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6594B-F0F6-4308-8ACA-55168D86F493}" type="slidenum">
              <a:rPr lang="en-IN" smtClean="0"/>
              <a:pPr/>
              <a:t>‹#›</a:t>
            </a:fld>
            <a:endParaRPr lang="en-IN"/>
          </a:p>
        </p:txBody>
      </p:sp>
    </p:spTree>
    <p:extLst>
      <p:ext uri="{BB962C8B-B14F-4D97-AF65-F5344CB8AC3E}">
        <p14:creationId xmlns:p14="http://schemas.microsoft.com/office/powerpoint/2010/main" val="358730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3EB65D-0392-4F35-9D9B-0FDD8550FF40}" type="datetimeFigureOut">
              <a:rPr lang="en-IN" smtClean="0"/>
              <a:pPr/>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6594B-F0F6-4308-8ACA-55168D86F493}" type="slidenum">
              <a:rPr lang="en-IN" smtClean="0"/>
              <a:pPr/>
              <a:t>‹#›</a:t>
            </a:fld>
            <a:endParaRPr lang="en-IN"/>
          </a:p>
        </p:txBody>
      </p:sp>
      <p:pic>
        <p:nvPicPr>
          <p:cNvPr id="8" name="Picture 7"/>
          <p:cNvPicPr>
            <a:picLocks noChangeAspect="1"/>
          </p:cNvPicPr>
          <p:nvPr userDrawn="1"/>
        </p:nvPicPr>
        <p:blipFill>
          <a:blip r:embed="rId2" cstate="print"/>
          <a:stretch>
            <a:fillRect/>
          </a:stretch>
        </p:blipFill>
        <p:spPr>
          <a:xfrm>
            <a:off x="0" y="814387"/>
            <a:ext cx="9144000" cy="152242"/>
          </a:xfrm>
          <a:prstGeom prst="rect">
            <a:avLst/>
          </a:prstGeom>
        </p:spPr>
      </p:pic>
    </p:spTree>
    <p:extLst>
      <p:ext uri="{BB962C8B-B14F-4D97-AF65-F5344CB8AC3E}">
        <p14:creationId xmlns:p14="http://schemas.microsoft.com/office/powerpoint/2010/main" val="121343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3EB65D-0392-4F35-9D9B-0FDD8550FF40}" type="datetimeFigureOut">
              <a:rPr lang="en-IN" smtClean="0"/>
              <a:pPr/>
              <a:t>11-02-2022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16594B-F0F6-4308-8ACA-55168D86F493}" type="slidenum">
              <a:rPr lang="en-IN" smtClean="0"/>
              <a:pPr/>
              <a:t>‹#›</a:t>
            </a:fld>
            <a:endParaRPr lang="en-IN"/>
          </a:p>
        </p:txBody>
      </p:sp>
    </p:spTree>
    <p:extLst>
      <p:ext uri="{BB962C8B-B14F-4D97-AF65-F5344CB8AC3E}">
        <p14:creationId xmlns:p14="http://schemas.microsoft.com/office/powerpoint/2010/main" val="191409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3EB65D-0392-4F35-9D9B-0FDD8550FF40}" type="datetimeFigureOut">
              <a:rPr lang="en-IN" smtClean="0"/>
              <a:pPr/>
              <a:t>11-02-2022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16594B-F0F6-4308-8ACA-55168D86F493}" type="slidenum">
              <a:rPr lang="en-IN" smtClean="0"/>
              <a:pPr/>
              <a:t>‹#›</a:t>
            </a:fld>
            <a:endParaRPr lang="en-IN"/>
          </a:p>
        </p:txBody>
      </p:sp>
    </p:spTree>
    <p:extLst>
      <p:ext uri="{BB962C8B-B14F-4D97-AF65-F5344CB8AC3E}">
        <p14:creationId xmlns:p14="http://schemas.microsoft.com/office/powerpoint/2010/main" val="235704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EB65D-0392-4F35-9D9B-0FDD8550FF40}" type="datetimeFigureOut">
              <a:rPr lang="en-IN" smtClean="0"/>
              <a:pPr/>
              <a:t>11-02-2022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16594B-F0F6-4308-8ACA-55168D86F493}" type="slidenum">
              <a:rPr lang="en-IN" smtClean="0"/>
              <a:pPr/>
              <a:t>‹#›</a:t>
            </a:fld>
            <a:endParaRPr lang="en-IN"/>
          </a:p>
        </p:txBody>
      </p:sp>
    </p:spTree>
    <p:extLst>
      <p:ext uri="{BB962C8B-B14F-4D97-AF65-F5344CB8AC3E}">
        <p14:creationId xmlns:p14="http://schemas.microsoft.com/office/powerpoint/2010/main" val="75558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EB65D-0392-4F35-9D9B-0FDD8550FF40}" type="datetimeFigureOut">
              <a:rPr lang="en-IN" smtClean="0"/>
              <a:pPr/>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6594B-F0F6-4308-8ACA-55168D86F493}" type="slidenum">
              <a:rPr lang="en-IN" smtClean="0"/>
              <a:pPr/>
              <a:t>‹#›</a:t>
            </a:fld>
            <a:endParaRPr lang="en-IN"/>
          </a:p>
        </p:txBody>
      </p:sp>
    </p:spTree>
    <p:extLst>
      <p:ext uri="{BB962C8B-B14F-4D97-AF65-F5344CB8AC3E}">
        <p14:creationId xmlns:p14="http://schemas.microsoft.com/office/powerpoint/2010/main" val="410909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EB65D-0392-4F35-9D9B-0FDD8550FF40}" type="datetimeFigureOut">
              <a:rPr lang="en-IN" smtClean="0"/>
              <a:pPr/>
              <a:t>11-02-2022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6594B-F0F6-4308-8ACA-55168D86F493}" type="slidenum">
              <a:rPr lang="en-IN" smtClean="0"/>
              <a:pPr/>
              <a:t>‹#›</a:t>
            </a:fld>
            <a:endParaRPr lang="en-IN"/>
          </a:p>
        </p:txBody>
      </p:sp>
    </p:spTree>
    <p:extLst>
      <p:ext uri="{BB962C8B-B14F-4D97-AF65-F5344CB8AC3E}">
        <p14:creationId xmlns:p14="http://schemas.microsoft.com/office/powerpoint/2010/main" val="371363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EB65D-0392-4F35-9D9B-0FDD8550FF40}" type="datetimeFigureOut">
              <a:rPr lang="en-IN" smtClean="0"/>
              <a:pPr/>
              <a:t>11-02-2022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6594B-F0F6-4308-8ACA-55168D86F493}" type="slidenum">
              <a:rPr lang="en-IN" smtClean="0"/>
              <a:pPr/>
              <a:t>‹#›</a:t>
            </a:fld>
            <a:endParaRPr lang="en-IN"/>
          </a:p>
        </p:txBody>
      </p:sp>
    </p:spTree>
    <p:extLst>
      <p:ext uri="{BB962C8B-B14F-4D97-AF65-F5344CB8AC3E}">
        <p14:creationId xmlns:p14="http://schemas.microsoft.com/office/powerpoint/2010/main" val="4147049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9048" y="3745240"/>
            <a:ext cx="2596352" cy="746358"/>
          </a:xfrm>
          <a:prstGeom prst="rect">
            <a:avLst/>
          </a:prstGeom>
          <a:noFill/>
        </p:spPr>
        <p:txBody>
          <a:bodyPr wrap="none" lIns="68580" tIns="34290" rIns="68580" bIns="34290">
            <a:spAutoFit/>
          </a:bodyPr>
          <a:lstStyle/>
          <a:p>
            <a:pPr algn="ctr"/>
            <a:r>
              <a:rPr lang="en-US" sz="4400" b="1" dirty="0" smtClean="0">
                <a:effectLst>
                  <a:outerShdw blurRad="38100" dist="38100" dir="2700000" algn="tl">
                    <a:srgbClr val="000000">
                      <a:alpha val="43137"/>
                    </a:srgbClr>
                  </a:outerShdw>
                </a:effectLst>
              </a:rPr>
              <a:t>Operators</a:t>
            </a:r>
            <a:r>
              <a:rPr lang="en-US" sz="4050" dirty="0" smtClean="0">
                <a:ln w="0"/>
                <a:solidFill>
                  <a:schemeClr val="accent1"/>
                </a:solidFill>
                <a:effectLst>
                  <a:outerShdw blurRad="38100" dist="38100" dir="2700000" algn="tl">
                    <a:srgbClr val="000000">
                      <a:alpha val="43137"/>
                    </a:srgbClr>
                  </a:outerShdw>
                </a:effectLst>
              </a:rPr>
              <a:t> </a:t>
            </a:r>
            <a:endParaRPr lang="en-US" sz="4050" dirty="0">
              <a:ln w="0"/>
              <a:solidFill>
                <a:schemeClr val="accent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5285" y="1159203"/>
            <a:ext cx="2914650" cy="2428875"/>
          </a:xfrm>
          <a:prstGeom prst="rect">
            <a:avLst/>
          </a:prstGeom>
        </p:spPr>
      </p:pic>
    </p:spTree>
    <p:extLst>
      <p:ext uri="{BB962C8B-B14F-4D97-AF65-F5344CB8AC3E}">
        <p14:creationId xmlns:p14="http://schemas.microsoft.com/office/powerpoint/2010/main" val="2958748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35031"/>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Python Input / Output</a:t>
            </a:r>
          </a:p>
        </p:txBody>
      </p:sp>
      <p:sp>
        <p:nvSpPr>
          <p:cNvPr id="3" name="Content Placeholder 2"/>
          <p:cNvSpPr>
            <a:spLocks noGrp="1"/>
          </p:cNvSpPr>
          <p:nvPr>
            <p:ph idx="1"/>
          </p:nvPr>
        </p:nvSpPr>
        <p:spPr>
          <a:xfrm>
            <a:off x="504825" y="1086436"/>
            <a:ext cx="7886700" cy="3263504"/>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Python </a:t>
            </a:r>
            <a:r>
              <a:rPr lang="en-US" sz="1800" dirty="0">
                <a:latin typeface="Times New Roman" panose="02020603050405020304" pitchFamily="18" charset="0"/>
                <a:cs typeface="Times New Roman" panose="02020603050405020304" pitchFamily="18" charset="0"/>
              </a:rPr>
              <a:t>provide built-in function for I/O.</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solidFill>
                  <a:srgbClr val="00B0F0"/>
                </a:solidFill>
                <a:latin typeface="Times New Roman" panose="02020603050405020304" pitchFamily="18" charset="0"/>
                <a:cs typeface="Times New Roman" panose="02020603050405020304" pitchFamily="18" charset="0"/>
              </a:rPr>
              <a:t>For Input : </a:t>
            </a:r>
            <a:r>
              <a:rPr lang="en-US" sz="1800" dirty="0">
                <a:latin typeface="Times New Roman" panose="02020603050405020304" pitchFamily="18" charset="0"/>
                <a:cs typeface="Times New Roman" panose="02020603050405020304" pitchFamily="18" charset="0"/>
              </a:rPr>
              <a:t>In Python, we have  input() function to take a input from user. </a:t>
            </a:r>
          </a:p>
          <a:p>
            <a:pPr marL="0" indent="0">
              <a:buNone/>
            </a:pPr>
            <a:r>
              <a:rPr lang="en-US" sz="1800" dirty="0">
                <a:latin typeface="Times New Roman" panose="02020603050405020304" pitchFamily="18" charset="0"/>
                <a:cs typeface="Times New Roman" panose="02020603050405020304" pitchFamily="18" charset="0"/>
              </a:rPr>
              <a:t>The syntax for input() is : </a:t>
            </a:r>
          </a:p>
          <a:p>
            <a:pPr marL="0" indent="0">
              <a:buNone/>
            </a:pPr>
            <a:r>
              <a:rPr lang="en-US" sz="1800" dirty="0">
                <a:latin typeface="Times New Roman" panose="02020603050405020304" pitchFamily="18" charset="0"/>
                <a:cs typeface="Times New Roman" panose="02020603050405020304" pitchFamily="18" charset="0"/>
              </a:rPr>
              <a:t>	input([prompt])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solidFill>
                  <a:srgbClr val="00B0F0"/>
                </a:solidFill>
                <a:latin typeface="Times New Roman" panose="02020603050405020304" pitchFamily="18" charset="0"/>
                <a:cs typeface="Times New Roman" panose="02020603050405020304" pitchFamily="18" charset="0"/>
              </a:rPr>
              <a:t>For Output : </a:t>
            </a:r>
            <a:r>
              <a:rPr lang="en-US" sz="1800" dirty="0">
                <a:latin typeface="Times New Roman" panose="02020603050405020304" pitchFamily="18" charset="0"/>
                <a:cs typeface="Times New Roman" panose="02020603050405020304" pitchFamily="18" charset="0"/>
              </a:rPr>
              <a:t>We use the print() function to output data to the standard output device (screen).</a:t>
            </a:r>
          </a:p>
          <a:p>
            <a:pPr marL="0" indent="0">
              <a:buNone/>
            </a:pPr>
            <a:r>
              <a:rPr lang="en-US" sz="1800" dirty="0">
                <a:latin typeface="Times New Roman" panose="02020603050405020304" pitchFamily="18" charset="0"/>
                <a:cs typeface="Times New Roman" panose="02020603050405020304" pitchFamily="18" charset="0"/>
              </a:rPr>
              <a:t>For Example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num</a:t>
            </a:r>
            <a:r>
              <a:rPr lang="en-US" sz="1800" dirty="0">
                <a:latin typeface="Times New Roman" panose="02020603050405020304" pitchFamily="18" charset="0"/>
                <a:cs typeface="Times New Roman" panose="02020603050405020304" pitchFamily="18" charset="0"/>
              </a:rPr>
              <a:t>=input(“Enter Number : “)</a:t>
            </a:r>
          </a:p>
          <a:p>
            <a:pPr marL="0" indent="0">
              <a:buNone/>
            </a:pPr>
            <a:r>
              <a:rPr lang="en-US" sz="1800" dirty="0">
                <a:latin typeface="Times New Roman" panose="02020603050405020304" pitchFamily="18" charset="0"/>
                <a:cs typeface="Times New Roman" panose="02020603050405020304" pitchFamily="18" charset="0"/>
              </a:rPr>
              <a:t>	print(“Value of </a:t>
            </a:r>
            <a:r>
              <a:rPr lang="en-US" sz="1800" dirty="0" err="1">
                <a:latin typeface="Times New Roman" panose="02020603050405020304" pitchFamily="18" charset="0"/>
                <a:cs typeface="Times New Roman" panose="02020603050405020304" pitchFamily="18" charset="0"/>
              </a:rPr>
              <a:t>num</a:t>
            </a:r>
            <a:r>
              <a:rPr lang="en-US" sz="1800" dirty="0">
                <a:latin typeface="Times New Roman" panose="02020603050405020304" pitchFamily="18" charset="0"/>
                <a:cs typeface="Times New Roman" panose="02020603050405020304" pitchFamily="18" charset="0"/>
              </a:rPr>
              <a:t> is”,</a:t>
            </a:r>
            <a:r>
              <a:rPr lang="en-US" sz="1800" dirty="0" err="1">
                <a:latin typeface="Times New Roman" panose="02020603050405020304" pitchFamily="18" charset="0"/>
                <a:cs typeface="Times New Roman" panose="02020603050405020304" pitchFamily="18" charset="0"/>
              </a:rPr>
              <a:t>num</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675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760" y="2883249"/>
            <a:ext cx="7886700" cy="994172"/>
          </a:xfrm>
        </p:spPr>
        <p:txBody>
          <a:bodyPr>
            <a:normAutofit/>
          </a:bodyPr>
          <a:lstStyle/>
          <a:p>
            <a:pPr algn="ctr"/>
            <a:r>
              <a:rPr lang="en-US" sz="32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Control</a:t>
            </a:r>
          </a:p>
        </p:txBody>
      </p:sp>
    </p:spTree>
    <p:extLst>
      <p:ext uri="{BB962C8B-B14F-4D97-AF65-F5344CB8AC3E}">
        <p14:creationId xmlns:p14="http://schemas.microsoft.com/office/powerpoint/2010/main" val="2026602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36" y="318508"/>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Flow Control</a:t>
            </a:r>
          </a:p>
        </p:txBody>
      </p:sp>
      <p:sp>
        <p:nvSpPr>
          <p:cNvPr id="3" name="Content Placeholder 2"/>
          <p:cNvSpPr>
            <a:spLocks noGrp="1"/>
          </p:cNvSpPr>
          <p:nvPr>
            <p:ph idx="1"/>
          </p:nvPr>
        </p:nvSpPr>
        <p:spPr>
          <a:xfrm>
            <a:off x="508836" y="1073191"/>
            <a:ext cx="7886700" cy="4288808"/>
          </a:xfrm>
        </p:spPr>
        <p:txBody>
          <a:bodyPr>
            <a:noAutofit/>
          </a:bodyPr>
          <a:lstStyle/>
          <a:p>
            <a:pPr marL="0" indent="0" algn="just">
              <a:buNone/>
            </a:pPr>
            <a:r>
              <a:rPr lang="en-US" sz="1800" dirty="0" smtClean="0">
                <a:latin typeface="Times New Roman" panose="02020603050405020304" pitchFamily="18" charset="0"/>
                <a:cs typeface="Times New Roman" panose="02020603050405020304" pitchFamily="18" charset="0"/>
              </a:rPr>
              <a:t>Python </a:t>
            </a:r>
            <a:r>
              <a:rPr lang="en-US" sz="1800" dirty="0">
                <a:latin typeface="Times New Roman" panose="02020603050405020304" pitchFamily="18" charset="0"/>
                <a:cs typeface="Times New Roman" panose="02020603050405020304" pitchFamily="18" charset="0"/>
              </a:rPr>
              <a:t>provide various tools for flow control.</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Some of them are :</a:t>
            </a: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if </a:t>
            </a:r>
            <a:r>
              <a:rPr lang="en-US" sz="1800" dirty="0">
                <a:solidFill>
                  <a:srgbClr val="7030A0"/>
                </a:solidFill>
                <a:latin typeface="Times New Roman" panose="02020603050405020304" pitchFamily="18" charset="0"/>
                <a:cs typeface="Times New Roman" panose="02020603050405020304" pitchFamily="18" charset="0"/>
              </a:rPr>
              <a:t>statement</a:t>
            </a: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if-else </a:t>
            </a:r>
            <a:r>
              <a:rPr lang="en-US" sz="1800" dirty="0">
                <a:solidFill>
                  <a:srgbClr val="7030A0"/>
                </a:solidFill>
                <a:latin typeface="Times New Roman" panose="02020603050405020304" pitchFamily="18" charset="0"/>
                <a:cs typeface="Times New Roman" panose="02020603050405020304" pitchFamily="18" charset="0"/>
              </a:rPr>
              <a:t>statement</a:t>
            </a: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if </a:t>
            </a:r>
            <a:r>
              <a:rPr lang="en-US" sz="1800" dirty="0">
                <a:solidFill>
                  <a:srgbClr val="7030A0"/>
                </a:solidFill>
                <a:latin typeface="Times New Roman" panose="02020603050405020304" pitchFamily="18" charset="0"/>
                <a:cs typeface="Times New Roman" panose="02020603050405020304" pitchFamily="18" charset="0"/>
              </a:rPr>
              <a:t>.. elif  … else statement</a:t>
            </a: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while</a:t>
            </a:r>
            <a:endParaRPr lang="en-US" sz="1800" dirty="0">
              <a:solidFill>
                <a:srgbClr val="7030A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for</a:t>
            </a:r>
            <a:endParaRPr lang="en-US" sz="1800" dirty="0">
              <a:solidFill>
                <a:srgbClr val="7030A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pass</a:t>
            </a:r>
            <a:endParaRPr lang="en-US" sz="1800" dirty="0">
              <a:solidFill>
                <a:srgbClr val="7030A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break</a:t>
            </a:r>
            <a:endParaRPr lang="en-US" sz="1800" dirty="0">
              <a:solidFill>
                <a:srgbClr val="7030A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1800" dirty="0" smtClean="0">
                <a:solidFill>
                  <a:srgbClr val="7030A0"/>
                </a:solidFill>
                <a:latin typeface="Times New Roman" panose="02020603050405020304" pitchFamily="18" charset="0"/>
                <a:cs typeface="Times New Roman" panose="02020603050405020304" pitchFamily="18" charset="0"/>
              </a:rPr>
              <a:t> continue </a:t>
            </a:r>
            <a:r>
              <a:rPr lang="en-US" sz="1800" dirty="0">
                <a:solidFill>
                  <a:srgbClr val="7030A0"/>
                </a:solidFill>
                <a:latin typeface="Times New Roman" panose="02020603050405020304" pitchFamily="18" charset="0"/>
                <a:cs typeface="Times New Roman" panose="02020603050405020304" pitchFamily="18" charset="0"/>
              </a:rPr>
              <a:t>etc.</a:t>
            </a:r>
          </a:p>
          <a:p>
            <a:pPr lvl="1">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83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20" y="288306"/>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if statement</a:t>
            </a:r>
          </a:p>
        </p:txBody>
      </p:sp>
      <p:sp>
        <p:nvSpPr>
          <p:cNvPr id="3" name="Content Placeholder 2"/>
          <p:cNvSpPr>
            <a:spLocks noGrp="1"/>
          </p:cNvSpPr>
          <p:nvPr>
            <p:ph idx="1"/>
          </p:nvPr>
        </p:nvSpPr>
        <p:spPr>
          <a:xfrm>
            <a:off x="505820" y="1077523"/>
            <a:ext cx="8333380" cy="4288808"/>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An if statement in python takes an expression with it. If the expression amounts to True, then the block of statements under it is executed. If it amounts to False, then the block is skipped and control transfers to the statements after the block.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000" dirty="0">
                <a:solidFill>
                  <a:srgbClr val="00B0F0"/>
                </a:solidFill>
                <a:latin typeface="Times New Roman" panose="02020603050405020304" pitchFamily="18" charset="0"/>
                <a:cs typeface="Times New Roman" panose="02020603050405020304" pitchFamily="18" charset="0"/>
              </a:rPr>
              <a:t>Syntax:</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solidFill>
                  <a:srgbClr val="7030A0"/>
                </a:solidFill>
                <a:latin typeface="Times New Roman" panose="02020603050405020304" pitchFamily="18" charset="0"/>
                <a:cs typeface="Times New Roman" panose="02020603050405020304" pitchFamily="18" charset="0"/>
              </a:rPr>
              <a:t>But remember to indent the statements in a block equally. This is because we don’t use curly braces to delimit blocks. Also, use a colon(:) after the condition.</a:t>
            </a:r>
          </a:p>
        </p:txBody>
      </p:sp>
      <p:pic>
        <p:nvPicPr>
          <p:cNvPr id="4" name="Picture 3"/>
          <p:cNvPicPr>
            <a:picLocks noChangeAspect="1"/>
          </p:cNvPicPr>
          <p:nvPr/>
        </p:nvPicPr>
        <p:blipFill>
          <a:blip r:embed="rId3" cstate="print"/>
          <a:stretch>
            <a:fillRect/>
          </a:stretch>
        </p:blipFill>
        <p:spPr>
          <a:xfrm>
            <a:off x="1363343" y="2730881"/>
            <a:ext cx="3062883" cy="1178510"/>
          </a:xfrm>
          <a:prstGeom prst="rect">
            <a:avLst/>
          </a:prstGeom>
        </p:spPr>
      </p:pic>
    </p:spTree>
    <p:extLst>
      <p:ext uri="{BB962C8B-B14F-4D97-AF65-F5344CB8AC3E}">
        <p14:creationId xmlns:p14="http://schemas.microsoft.com/office/powerpoint/2010/main" val="3836054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50" y="412743"/>
            <a:ext cx="7886700" cy="357821"/>
          </a:xfrm>
        </p:spPr>
        <p:txBody>
          <a:bodyPr>
            <a:noAutofit/>
          </a:bodyPr>
          <a:lstStyle/>
          <a:p>
            <a:r>
              <a:rPr lang="en-US" sz="3200" dirty="0">
                <a:latin typeface="Times New Roman" panose="02020603050405020304" pitchFamily="18" charset="0"/>
                <a:cs typeface="Times New Roman" panose="02020603050405020304" pitchFamily="18" charset="0"/>
              </a:rPr>
              <a:t>if-else statement</a:t>
            </a:r>
          </a:p>
        </p:txBody>
      </p:sp>
      <p:sp>
        <p:nvSpPr>
          <p:cNvPr id="3" name="Content Placeholder 2"/>
          <p:cNvSpPr>
            <a:spLocks noGrp="1"/>
          </p:cNvSpPr>
          <p:nvPr>
            <p:ph idx="1"/>
          </p:nvPr>
        </p:nvSpPr>
        <p:spPr>
          <a:xfrm>
            <a:off x="507649" y="1059939"/>
            <a:ext cx="8291793" cy="4288808"/>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we want to execute some block of code if a condition is true and another block when the condition is false, In such case we use if-else statement.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400" dirty="0">
                <a:solidFill>
                  <a:srgbClr val="00B0F0"/>
                </a:solidFill>
                <a:latin typeface="Times New Roman" panose="02020603050405020304" pitchFamily="18" charset="0"/>
                <a:cs typeface="Times New Roman" panose="02020603050405020304" pitchFamily="18" charset="0"/>
              </a:rPr>
              <a:t>Syntax: </a:t>
            </a:r>
          </a:p>
        </p:txBody>
      </p:sp>
      <p:pic>
        <p:nvPicPr>
          <p:cNvPr id="4" name="Picture 3"/>
          <p:cNvPicPr>
            <a:picLocks noChangeAspect="1"/>
          </p:cNvPicPr>
          <p:nvPr/>
        </p:nvPicPr>
        <p:blipFill>
          <a:blip r:embed="rId2" cstate="print"/>
          <a:stretch>
            <a:fillRect/>
          </a:stretch>
        </p:blipFill>
        <p:spPr>
          <a:xfrm>
            <a:off x="1743158" y="2791618"/>
            <a:ext cx="3716737" cy="2138191"/>
          </a:xfrm>
          <a:prstGeom prst="rect">
            <a:avLst/>
          </a:prstGeom>
        </p:spPr>
      </p:pic>
    </p:spTree>
    <p:extLst>
      <p:ext uri="{BB962C8B-B14F-4D97-AF65-F5344CB8AC3E}">
        <p14:creationId xmlns:p14="http://schemas.microsoft.com/office/powerpoint/2010/main" val="3468610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584" y="278181"/>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if….elif…else statement</a:t>
            </a:r>
          </a:p>
        </p:txBody>
      </p:sp>
      <p:sp>
        <p:nvSpPr>
          <p:cNvPr id="3" name="Content Placeholder 2"/>
          <p:cNvSpPr>
            <a:spLocks noGrp="1"/>
          </p:cNvSpPr>
          <p:nvPr>
            <p:ph idx="1"/>
          </p:nvPr>
        </p:nvSpPr>
        <p:spPr>
          <a:xfrm>
            <a:off x="495584" y="1073192"/>
            <a:ext cx="7886700" cy="4288808"/>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There </a:t>
            </a:r>
            <a:r>
              <a:rPr lang="en-US" sz="1800" dirty="0">
                <a:latin typeface="Times New Roman" panose="02020603050405020304" pitchFamily="18" charset="0"/>
                <a:cs typeface="Times New Roman" panose="02020603050405020304" pitchFamily="18" charset="0"/>
              </a:rPr>
              <a:t>is no switch statement in Python. You can use an if…elif…else statement to do the same thing.</a:t>
            </a:r>
          </a:p>
          <a:p>
            <a:pPr marL="0" indent="0" algn="just">
              <a:buNone/>
            </a:pPr>
            <a:r>
              <a:rPr lang="en-US" sz="1800" dirty="0">
                <a:latin typeface="Times New Roman" panose="02020603050405020304" pitchFamily="18" charset="0"/>
                <a:cs typeface="Times New Roman" panose="02020603050405020304" pitchFamily="18" charset="0"/>
              </a:rPr>
              <a:t>The elif statement allows you to check multiple expressions for truth value and execute a block of code as soon as one of the conditions evaluate to true</a:t>
            </a:r>
          </a:p>
          <a:p>
            <a:pPr marL="0" indent="0" algn="just">
              <a:buNone/>
            </a:pPr>
            <a:r>
              <a:rPr lang="en-US" sz="2400" dirty="0">
                <a:solidFill>
                  <a:srgbClr val="00B0F0"/>
                </a:solidFill>
                <a:latin typeface="Times New Roman" panose="02020603050405020304" pitchFamily="18" charset="0"/>
                <a:cs typeface="Times New Roman" panose="02020603050405020304" pitchFamily="18" charset="0"/>
              </a:rPr>
              <a:t>Syntax :</a:t>
            </a:r>
          </a:p>
          <a:p>
            <a:pPr marL="0" indent="0" algn="just">
              <a:buNone/>
            </a:pPr>
            <a:endParaRPr lang="en-US" sz="18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1140873" y="2744797"/>
            <a:ext cx="4159997" cy="3324699"/>
          </a:xfrm>
          <a:prstGeom prst="rect">
            <a:avLst/>
          </a:prstGeom>
        </p:spPr>
      </p:pic>
    </p:spTree>
    <p:extLst>
      <p:ext uri="{BB962C8B-B14F-4D97-AF65-F5344CB8AC3E}">
        <p14:creationId xmlns:p14="http://schemas.microsoft.com/office/powerpoint/2010/main" val="1142743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20" y="305900"/>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while Loop</a:t>
            </a:r>
          </a:p>
        </p:txBody>
      </p:sp>
      <p:sp>
        <p:nvSpPr>
          <p:cNvPr id="3" name="Content Placeholder 2"/>
          <p:cNvSpPr>
            <a:spLocks noGrp="1"/>
          </p:cNvSpPr>
          <p:nvPr>
            <p:ph idx="1"/>
          </p:nvPr>
        </p:nvSpPr>
        <p:spPr>
          <a:xfrm>
            <a:off x="505820" y="1004458"/>
            <a:ext cx="7886700" cy="3357350"/>
          </a:xfrm>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while statement allows you to repeatedly execute a block of statements as long as a condition is true.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Indentation and colon should be respected</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400" b="1" dirty="0">
                <a:solidFill>
                  <a:srgbClr val="00B0F0"/>
                </a:solidFill>
                <a:latin typeface="Times New Roman" panose="02020603050405020304" pitchFamily="18" charset="0"/>
                <a:cs typeface="Times New Roman" panose="02020603050405020304" pitchFamily="18" charset="0"/>
              </a:rPr>
              <a:t>Syntax:</a:t>
            </a:r>
          </a:p>
        </p:txBody>
      </p:sp>
      <p:pic>
        <p:nvPicPr>
          <p:cNvPr id="6" name="Picture 5"/>
          <p:cNvPicPr>
            <a:picLocks noChangeAspect="1"/>
          </p:cNvPicPr>
          <p:nvPr/>
        </p:nvPicPr>
        <p:blipFill>
          <a:blip r:embed="rId2" cstate="print"/>
          <a:stretch>
            <a:fillRect/>
          </a:stretch>
        </p:blipFill>
        <p:spPr>
          <a:xfrm>
            <a:off x="1761200" y="2930027"/>
            <a:ext cx="2905812" cy="1431781"/>
          </a:xfrm>
          <a:prstGeom prst="rect">
            <a:avLst/>
          </a:prstGeom>
        </p:spPr>
      </p:pic>
    </p:spTree>
    <p:extLst>
      <p:ext uri="{BB962C8B-B14F-4D97-AF65-F5344CB8AC3E}">
        <p14:creationId xmlns:p14="http://schemas.microsoft.com/office/powerpoint/2010/main" val="1064462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20" y="324987"/>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for Loop</a:t>
            </a:r>
          </a:p>
        </p:txBody>
      </p:sp>
      <p:sp>
        <p:nvSpPr>
          <p:cNvPr id="3" name="Content Placeholder 2"/>
          <p:cNvSpPr>
            <a:spLocks noGrp="1"/>
          </p:cNvSpPr>
          <p:nvPr>
            <p:ph idx="1"/>
          </p:nvPr>
        </p:nvSpPr>
        <p:spPr>
          <a:xfrm>
            <a:off x="505820" y="1082141"/>
            <a:ext cx="7886700" cy="335735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a:t>
            </a:r>
            <a:r>
              <a:rPr lang="en-US" sz="1800" dirty="0">
                <a:solidFill>
                  <a:srgbClr val="00B0F0"/>
                </a:solidFill>
                <a:latin typeface="Times New Roman" panose="02020603050405020304" pitchFamily="18" charset="0"/>
                <a:cs typeface="Times New Roman" panose="02020603050405020304" pitchFamily="18" charset="0"/>
              </a:rPr>
              <a:t>for…in</a:t>
            </a:r>
            <a:r>
              <a:rPr lang="en-US" sz="1800" dirty="0">
                <a:latin typeface="Times New Roman" panose="02020603050405020304" pitchFamily="18" charset="0"/>
                <a:cs typeface="Times New Roman" panose="02020603050405020304" pitchFamily="18" charset="0"/>
              </a:rPr>
              <a:t> statement is another looping statement which </a:t>
            </a:r>
            <a:r>
              <a:rPr lang="en-US" sz="1800" dirty="0">
                <a:solidFill>
                  <a:srgbClr val="00B0F0"/>
                </a:solidFill>
                <a:latin typeface="Times New Roman" panose="02020603050405020304" pitchFamily="18" charset="0"/>
                <a:cs typeface="Times New Roman" panose="02020603050405020304" pitchFamily="18" charset="0"/>
              </a:rPr>
              <a:t>iterates</a:t>
            </a:r>
            <a:r>
              <a:rPr lang="en-US" sz="1800" dirty="0">
                <a:latin typeface="Times New Roman" panose="02020603050405020304" pitchFamily="18" charset="0"/>
                <a:cs typeface="Times New Roman" panose="02020603050405020304" pitchFamily="18" charset="0"/>
              </a:rPr>
              <a:t> over a sequence of objects i.e. go through each item in a sequence.</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solidFill>
                  <a:srgbClr val="00B0F0"/>
                </a:solidFill>
                <a:latin typeface="Times New Roman" panose="02020603050405020304" pitchFamily="18" charset="0"/>
                <a:cs typeface="Times New Roman" panose="02020603050405020304" pitchFamily="18" charset="0"/>
              </a:rPr>
              <a:t>Syntax:</a:t>
            </a:r>
          </a:p>
        </p:txBody>
      </p:sp>
      <p:pic>
        <p:nvPicPr>
          <p:cNvPr id="7" name="Picture 6"/>
          <p:cNvPicPr>
            <a:picLocks noChangeAspect="1"/>
          </p:cNvPicPr>
          <p:nvPr/>
        </p:nvPicPr>
        <p:blipFill>
          <a:blip r:embed="rId2" cstate="print"/>
          <a:stretch>
            <a:fillRect/>
          </a:stretch>
        </p:blipFill>
        <p:spPr>
          <a:xfrm>
            <a:off x="1256010" y="2602285"/>
            <a:ext cx="2772651" cy="1183202"/>
          </a:xfrm>
          <a:prstGeom prst="rect">
            <a:avLst/>
          </a:prstGeom>
        </p:spPr>
      </p:pic>
    </p:spTree>
    <p:extLst>
      <p:ext uri="{BB962C8B-B14F-4D97-AF65-F5344CB8AC3E}">
        <p14:creationId xmlns:p14="http://schemas.microsoft.com/office/powerpoint/2010/main" val="117910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319565"/>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Loops With else Clause</a:t>
            </a:r>
          </a:p>
        </p:txBody>
      </p:sp>
      <p:sp>
        <p:nvSpPr>
          <p:cNvPr id="3" name="Content Placeholder 2"/>
          <p:cNvSpPr>
            <a:spLocks noGrp="1"/>
          </p:cNvSpPr>
          <p:nvPr>
            <p:ph idx="1"/>
          </p:nvPr>
        </p:nvSpPr>
        <p:spPr>
          <a:xfrm>
            <a:off x="514350" y="1078703"/>
            <a:ext cx="7886700" cy="3263504"/>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Python supports to have an else statement associated with a loop statement.</a:t>
            </a:r>
          </a:p>
          <a:p>
            <a:pPr marL="0" indent="0">
              <a:buNone/>
            </a:pPr>
            <a:r>
              <a:rPr lang="en-US" sz="1800" dirty="0">
                <a:latin typeface="Times New Roman" panose="02020603050405020304" pitchFamily="18" charset="0"/>
                <a:cs typeface="Times New Roman" panose="02020603050405020304" pitchFamily="18" charset="0"/>
              </a:rPr>
              <a:t>If the else statement is used with a for loop, the else statement is executed when the loop has exhausted iterating the list.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If the else statement is used with a while loop, the else statement is executed when the condition became false.</a:t>
            </a:r>
          </a:p>
        </p:txBody>
      </p:sp>
      <p:pic>
        <p:nvPicPr>
          <p:cNvPr id="4" name="Picture 3"/>
          <p:cNvPicPr>
            <a:picLocks noChangeAspect="1"/>
          </p:cNvPicPr>
          <p:nvPr/>
        </p:nvPicPr>
        <p:blipFill>
          <a:blip r:embed="rId2" cstate="print"/>
          <a:stretch>
            <a:fillRect/>
          </a:stretch>
        </p:blipFill>
        <p:spPr>
          <a:xfrm>
            <a:off x="1561537" y="2106451"/>
            <a:ext cx="4004375" cy="1776436"/>
          </a:xfrm>
          <a:prstGeom prst="rect">
            <a:avLst/>
          </a:prstGeom>
        </p:spPr>
      </p:pic>
      <p:pic>
        <p:nvPicPr>
          <p:cNvPr id="5" name="Picture 4"/>
          <p:cNvPicPr>
            <a:picLocks noChangeAspect="1"/>
          </p:cNvPicPr>
          <p:nvPr/>
        </p:nvPicPr>
        <p:blipFill>
          <a:blip r:embed="rId3" cstate="print"/>
          <a:stretch>
            <a:fillRect/>
          </a:stretch>
        </p:blipFill>
        <p:spPr>
          <a:xfrm>
            <a:off x="1737955" y="4572190"/>
            <a:ext cx="3827957" cy="2140035"/>
          </a:xfrm>
          <a:prstGeom prst="rect">
            <a:avLst/>
          </a:prstGeom>
        </p:spPr>
      </p:pic>
    </p:spTree>
    <p:extLst>
      <p:ext uri="{BB962C8B-B14F-4D97-AF65-F5344CB8AC3E}">
        <p14:creationId xmlns:p14="http://schemas.microsoft.com/office/powerpoint/2010/main" val="3032236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768" y="351299"/>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Range Function</a:t>
            </a:r>
          </a:p>
        </p:txBody>
      </p:sp>
      <p:sp>
        <p:nvSpPr>
          <p:cNvPr id="3" name="Content Placeholder 2"/>
          <p:cNvSpPr>
            <a:spLocks noGrp="1"/>
          </p:cNvSpPr>
          <p:nvPr>
            <p:ph idx="1"/>
          </p:nvPr>
        </p:nvSpPr>
        <p:spPr>
          <a:xfrm>
            <a:off x="545768" y="1087622"/>
            <a:ext cx="7886700" cy="3263504"/>
          </a:xfrm>
        </p:spPr>
        <p:txBody>
          <a:bodyPr>
            <a:no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range() generates lists containing arithmetic progression</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3 variation of range() function :</a:t>
            </a:r>
          </a:p>
          <a:p>
            <a:pPr marL="0" indent="0">
              <a:buNone/>
            </a:pPr>
            <a:endParaRPr lang="en-US" sz="1800" dirty="0">
              <a:latin typeface="Times New Roman" panose="02020603050405020304" pitchFamily="18" charset="0"/>
              <a:cs typeface="Times New Roman" panose="02020603050405020304" pitchFamily="18" charset="0"/>
            </a:endParaRPr>
          </a:p>
          <a:p>
            <a:pPr lvl="1">
              <a:lnSpc>
                <a:spcPct val="200000"/>
              </a:lnSpc>
              <a:buFont typeface="Wingdings" panose="05000000000000000000" pitchFamily="2" charset="2"/>
              <a:buChar char="ü"/>
            </a:pPr>
            <a:r>
              <a:rPr lang="en-US" sz="1800" dirty="0">
                <a:solidFill>
                  <a:srgbClr val="00B0F0"/>
                </a:solidFill>
                <a:latin typeface="Times New Roman" panose="02020603050405020304" pitchFamily="18" charset="0"/>
                <a:cs typeface="Times New Roman" panose="02020603050405020304" pitchFamily="18" charset="0"/>
              </a:rPr>
              <a:t>range(stop) </a:t>
            </a:r>
            <a:r>
              <a:rPr lang="en-US" sz="1800" dirty="0">
                <a:latin typeface="Times New Roman" panose="02020603050405020304" pitchFamily="18" charset="0"/>
                <a:cs typeface="Times New Roman" panose="02020603050405020304" pitchFamily="18" charset="0"/>
              </a:rPr>
              <a:t>– Starts from 0 till (stop -1)</a:t>
            </a:r>
          </a:p>
          <a:p>
            <a:pPr lvl="1">
              <a:lnSpc>
                <a:spcPct val="200000"/>
              </a:lnSpc>
              <a:buFont typeface="Wingdings" panose="05000000000000000000" pitchFamily="2" charset="2"/>
              <a:buChar char="ü"/>
            </a:pPr>
            <a:r>
              <a:rPr lang="en-US" sz="1800" dirty="0">
                <a:solidFill>
                  <a:srgbClr val="00B0F0"/>
                </a:solidFill>
                <a:latin typeface="Times New Roman" panose="02020603050405020304" pitchFamily="18" charset="0"/>
                <a:cs typeface="Times New Roman" panose="02020603050405020304" pitchFamily="18" charset="0"/>
              </a:rPr>
              <a:t>range(</a:t>
            </a:r>
            <a:r>
              <a:rPr lang="en-US" sz="1800" dirty="0" err="1">
                <a:solidFill>
                  <a:srgbClr val="00B0F0"/>
                </a:solidFill>
                <a:latin typeface="Times New Roman" panose="02020603050405020304" pitchFamily="18" charset="0"/>
                <a:cs typeface="Times New Roman" panose="02020603050405020304" pitchFamily="18" charset="0"/>
              </a:rPr>
              <a:t>start,stop</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Ends at (stop -1)</a:t>
            </a:r>
          </a:p>
          <a:p>
            <a:pPr lvl="1">
              <a:lnSpc>
                <a:spcPct val="200000"/>
              </a:lnSpc>
              <a:buFont typeface="Wingdings" panose="05000000000000000000" pitchFamily="2" charset="2"/>
              <a:buChar char="ü"/>
            </a:pPr>
            <a:r>
              <a:rPr lang="en-US" sz="1800" dirty="0">
                <a:solidFill>
                  <a:srgbClr val="00B0F0"/>
                </a:solidFill>
                <a:latin typeface="Times New Roman" panose="02020603050405020304" pitchFamily="18" charset="0"/>
                <a:cs typeface="Times New Roman" panose="02020603050405020304" pitchFamily="18" charset="0"/>
              </a:rPr>
              <a:t>range(</a:t>
            </a:r>
            <a:r>
              <a:rPr lang="en-US" sz="1800" dirty="0" err="1">
                <a:solidFill>
                  <a:srgbClr val="00B0F0"/>
                </a:solidFill>
                <a:latin typeface="Times New Roman" panose="02020603050405020304" pitchFamily="18" charset="0"/>
                <a:cs typeface="Times New Roman" panose="02020603050405020304" pitchFamily="18" charset="0"/>
              </a:rPr>
              <a:t>start,stop,step</a:t>
            </a:r>
            <a:r>
              <a:rPr lang="en-US" sz="1800" dirty="0">
                <a:solidFill>
                  <a:srgbClr val="00B0F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Step can not be 0, default is 1</a:t>
            </a:r>
          </a:p>
        </p:txBody>
      </p:sp>
    </p:spTree>
    <p:extLst>
      <p:ext uri="{BB962C8B-B14F-4D97-AF65-F5344CB8AC3E}">
        <p14:creationId xmlns:p14="http://schemas.microsoft.com/office/powerpoint/2010/main" val="2814705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92" y="296850"/>
            <a:ext cx="7886700" cy="463136"/>
          </a:xfrm>
        </p:spPr>
        <p:txBody>
          <a:bodyPr>
            <a:noAutofit/>
          </a:bodyPr>
          <a:lstStyle/>
          <a:p>
            <a:r>
              <a:rPr lang="en-US" sz="3200" dirty="0" smtClean="0">
                <a:latin typeface="Times New Roman" panose="02020603050405020304" pitchFamily="18" charset="0"/>
                <a:cs typeface="Times New Roman" panose="02020603050405020304" pitchFamily="18" charset="0"/>
              </a:rPr>
              <a:t>Operators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6291" y="1115594"/>
            <a:ext cx="8273151" cy="4288808"/>
          </a:xfrm>
        </p:spPr>
        <p:txBody>
          <a:bodyPr>
            <a:noAutofit/>
          </a:bodyPr>
          <a:lstStyle/>
          <a:p>
            <a:pPr algn="just">
              <a:buFont typeface="Wingdings" panose="05000000000000000000" pitchFamily="2" charset="2"/>
              <a:buChar char="ü"/>
            </a:pPr>
            <a:r>
              <a:rPr lang="en-GB" sz="1800" dirty="0">
                <a:latin typeface="Times New Roman" panose="02020603050405020304" pitchFamily="18" charset="0"/>
                <a:cs typeface="Times New Roman" panose="02020603050405020304" pitchFamily="18" charset="0"/>
              </a:rPr>
              <a:t>Operators are symbol that is used to perform mathematical or logical manipulations.</a:t>
            </a:r>
          </a:p>
          <a:p>
            <a:pPr algn="just">
              <a:buFont typeface="Wingdings" panose="05000000000000000000" pitchFamily="2" charset="2"/>
              <a:buChar char="ü"/>
            </a:pPr>
            <a:r>
              <a:rPr lang="en-GB" sz="1800" dirty="0">
                <a:latin typeface="Times New Roman" panose="02020603050405020304" pitchFamily="18" charset="0"/>
                <a:cs typeface="Times New Roman" panose="02020603050405020304" pitchFamily="18" charset="0"/>
              </a:rPr>
              <a:t>Python programming language is rich with built-in operators.</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b="1" u="sng" dirty="0">
              <a:latin typeface="Times New Roman" panose="02020603050405020304" pitchFamily="18" charset="0"/>
              <a:cs typeface="Times New Roman" panose="02020603050405020304" pitchFamily="18" charset="0"/>
            </a:endParaRPr>
          </a:p>
          <a:p>
            <a:pPr marL="0" indent="0" algn="just">
              <a:buNone/>
            </a:pPr>
            <a:r>
              <a:rPr lang="en-US" sz="1800" b="1" u="sng" dirty="0">
                <a:latin typeface="Times New Roman" panose="02020603050405020304" pitchFamily="18" charset="0"/>
                <a:cs typeface="Times New Roman" panose="02020603050405020304" pitchFamily="18" charset="0"/>
              </a:rPr>
              <a:t>Types of operator:</a:t>
            </a:r>
          </a:p>
          <a:p>
            <a:pPr lvl="1" algn="just">
              <a:lnSpc>
                <a:spcPct val="150000"/>
              </a:lnSpc>
              <a:buFont typeface="Wingdings" panose="05000000000000000000" pitchFamily="2" charset="2"/>
              <a:buChar char="Ø"/>
            </a:pPr>
            <a:r>
              <a:rPr lang="en-GB" sz="14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Arithmetic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Assignment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Comparison (Relational)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Logical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Identity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Bitwise Operators</a:t>
            </a:r>
          </a:p>
          <a:p>
            <a:pPr lvl="1" algn="just">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  Membership Operators</a:t>
            </a:r>
          </a:p>
        </p:txBody>
      </p:sp>
    </p:spTree>
    <p:extLst>
      <p:ext uri="{BB962C8B-B14F-4D97-AF65-F5344CB8AC3E}">
        <p14:creationId xmlns:p14="http://schemas.microsoft.com/office/powerpoint/2010/main" val="4213618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898" y="315633"/>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Break and Continue Statement</a:t>
            </a:r>
          </a:p>
        </p:txBody>
      </p:sp>
      <p:sp>
        <p:nvSpPr>
          <p:cNvPr id="3" name="Content Placeholder 2"/>
          <p:cNvSpPr>
            <a:spLocks noGrp="1"/>
          </p:cNvSpPr>
          <p:nvPr>
            <p:ph idx="1"/>
          </p:nvPr>
        </p:nvSpPr>
        <p:spPr>
          <a:xfrm>
            <a:off x="486858" y="1062948"/>
            <a:ext cx="7886700" cy="3263504"/>
          </a:xfrm>
        </p:spPr>
        <p:txBody>
          <a:bodyPr>
            <a:normAutofit/>
          </a:bodyPr>
          <a:lstStyle/>
          <a:p>
            <a:pPr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t>
            </a:r>
            <a:r>
              <a:rPr lang="en-US" sz="1800" dirty="0">
                <a:solidFill>
                  <a:srgbClr val="00B0F0"/>
                </a:solidFill>
                <a:latin typeface="Times New Roman" panose="02020603050405020304" pitchFamily="18" charset="0"/>
                <a:cs typeface="Times New Roman" panose="02020603050405020304" pitchFamily="18" charset="0"/>
              </a:rPr>
              <a:t>break</a:t>
            </a:r>
            <a:r>
              <a:rPr lang="en-US" sz="1800" dirty="0">
                <a:latin typeface="Times New Roman" panose="02020603050405020304" pitchFamily="18" charset="0"/>
                <a:cs typeface="Times New Roman" panose="02020603050405020304" pitchFamily="18" charset="0"/>
              </a:rPr>
              <a:t> statement is used to break out of a loop statement i.e. stop the execution of a looping statement, even if the loop condition has not become false or the sequence of items has not been completely iterated over.</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t>
            </a:r>
            <a:r>
              <a:rPr lang="en-US" sz="1800" dirty="0" smtClean="0">
                <a:solidFill>
                  <a:srgbClr val="00B0F0"/>
                </a:solidFill>
                <a:latin typeface="Times New Roman" panose="02020603050405020304" pitchFamily="18" charset="0"/>
                <a:cs typeface="Times New Roman" panose="02020603050405020304" pitchFamily="18" charset="0"/>
              </a:rPr>
              <a:t>continue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statement is used to tell Python to skip the rest of the statements in the current loop block and to continue to the next iteration of the loop.</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4615429" y="3500344"/>
            <a:ext cx="3508153" cy="2317359"/>
          </a:xfrm>
          <a:prstGeom prst="rect">
            <a:avLst/>
          </a:prstGeom>
        </p:spPr>
      </p:pic>
      <p:pic>
        <p:nvPicPr>
          <p:cNvPr id="5" name="Picture 4"/>
          <p:cNvPicPr>
            <a:picLocks noChangeAspect="1"/>
          </p:cNvPicPr>
          <p:nvPr/>
        </p:nvPicPr>
        <p:blipFill>
          <a:blip r:embed="rId3" cstate="print"/>
          <a:stretch>
            <a:fillRect/>
          </a:stretch>
        </p:blipFill>
        <p:spPr>
          <a:xfrm>
            <a:off x="1027110" y="3496464"/>
            <a:ext cx="3502664" cy="2321823"/>
          </a:xfrm>
          <a:prstGeom prst="rect">
            <a:avLst/>
          </a:prstGeom>
        </p:spPr>
      </p:pic>
    </p:spTree>
    <p:extLst>
      <p:ext uri="{BB962C8B-B14F-4D97-AF65-F5344CB8AC3E}">
        <p14:creationId xmlns:p14="http://schemas.microsoft.com/office/powerpoint/2010/main" val="1784428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28997"/>
            <a:ext cx="7381875" cy="383381"/>
          </a:xfrm>
        </p:spPr>
        <p:txBody>
          <a:bodyPr>
            <a:noAutofit/>
          </a:bodyPr>
          <a:lstStyle/>
          <a:p>
            <a:r>
              <a:rPr lang="en-US" sz="3200" dirty="0">
                <a:latin typeface="Times New Roman" panose="02020603050405020304" pitchFamily="18" charset="0"/>
                <a:cs typeface="Times New Roman" panose="02020603050405020304" pitchFamily="18" charset="0"/>
              </a:rPr>
              <a:t>Pass Statement</a:t>
            </a:r>
          </a:p>
        </p:txBody>
      </p:sp>
      <p:sp>
        <p:nvSpPr>
          <p:cNvPr id="3" name="Content Placeholder 2"/>
          <p:cNvSpPr>
            <a:spLocks noGrp="1"/>
          </p:cNvSpPr>
          <p:nvPr>
            <p:ph idx="1"/>
          </p:nvPr>
        </p:nvSpPr>
        <p:spPr>
          <a:xfrm>
            <a:off x="504824" y="1055086"/>
            <a:ext cx="8493401" cy="3263504"/>
          </a:xfrm>
        </p:spPr>
        <p:txBody>
          <a:bodyPr>
            <a:noAutofit/>
          </a:body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pass statement does noting. It can be used when a </a:t>
            </a:r>
            <a:r>
              <a:rPr lang="en-US" sz="1800" dirty="0" smtClean="0">
                <a:latin typeface="Times New Roman" panose="02020603050405020304" pitchFamily="18" charset="0"/>
                <a:cs typeface="Times New Roman" panose="02020603050405020304" pitchFamily="18" charset="0"/>
              </a:rPr>
              <a:t>statement </a:t>
            </a:r>
            <a:r>
              <a:rPr lang="en-US" sz="1800" dirty="0">
                <a:latin typeface="Times New Roman" panose="02020603050405020304" pitchFamily="18" charset="0"/>
                <a:cs typeface="Times New Roman" panose="02020603050405020304" pitchFamily="18" charset="0"/>
              </a:rPr>
              <a:t>is required syntactically but the program required no action</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 simpler words, you cannot leave a statement empty in python. In this situation you can place pass statement there</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Used commonly while creating minimal classes.</a:t>
            </a:r>
          </a:p>
          <a:p>
            <a:pPr marL="0" indent="0" algn="just">
              <a:buNone/>
            </a:pPr>
            <a:endParaRPr lang="en-US" sz="24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2400" dirty="0" smtClean="0">
                <a:solidFill>
                  <a:srgbClr val="00B0F0"/>
                </a:solidFill>
                <a:latin typeface="Times New Roman" panose="02020603050405020304" pitchFamily="18" charset="0"/>
                <a:cs typeface="Times New Roman" panose="02020603050405020304" pitchFamily="18" charset="0"/>
              </a:rPr>
              <a:t>Syntax</a:t>
            </a:r>
            <a:r>
              <a:rPr lang="en-US" sz="2400" dirty="0">
                <a:solidFill>
                  <a:srgbClr val="00B0F0"/>
                </a:solidFill>
                <a:latin typeface="Times New Roman" panose="02020603050405020304" pitchFamily="18" charset="0"/>
                <a:cs typeface="Times New Roman" panose="02020603050405020304" pitchFamily="18" charset="0"/>
              </a:rPr>
              <a:t>:</a:t>
            </a:r>
          </a:p>
          <a:p>
            <a:pPr marL="0" indent="0" algn="just">
              <a:buNone/>
            </a:pPr>
            <a:r>
              <a:rPr lang="en-US" sz="1800" dirty="0" smtClean="0">
                <a:solidFill>
                  <a:srgbClr val="7030A0"/>
                </a:solidFill>
                <a:latin typeface="Times New Roman" panose="02020603050405020304" pitchFamily="18" charset="0"/>
                <a:cs typeface="Times New Roman" panose="02020603050405020304" pitchFamily="18" charset="0"/>
              </a:rPr>
              <a:t>	While </a:t>
            </a:r>
            <a:r>
              <a:rPr lang="en-US" sz="1800" dirty="0">
                <a:solidFill>
                  <a:srgbClr val="7030A0"/>
                </a:solidFill>
                <a:latin typeface="Times New Roman" panose="02020603050405020304" pitchFamily="18" charset="0"/>
                <a:cs typeface="Times New Roman" panose="02020603050405020304" pitchFamily="18" charset="0"/>
              </a:rPr>
              <a:t>True:</a:t>
            </a:r>
          </a:p>
          <a:p>
            <a:pPr marL="0" indent="0" algn="just">
              <a:buNone/>
            </a:pPr>
            <a:r>
              <a:rPr lang="en-US" sz="1800" dirty="0">
                <a:solidFill>
                  <a:srgbClr val="7030A0"/>
                </a:solidFill>
                <a:latin typeface="Times New Roman" panose="02020603050405020304" pitchFamily="18" charset="0"/>
                <a:cs typeface="Times New Roman" panose="02020603050405020304" pitchFamily="18" charset="0"/>
              </a:rPr>
              <a:t>      </a:t>
            </a:r>
            <a:r>
              <a:rPr lang="en-US" sz="1800" dirty="0" smtClean="0">
                <a:solidFill>
                  <a:srgbClr val="7030A0"/>
                </a:solidFill>
                <a:latin typeface="Times New Roman" panose="02020603050405020304" pitchFamily="18" charset="0"/>
                <a:cs typeface="Times New Roman" panose="02020603050405020304" pitchFamily="18" charset="0"/>
              </a:rPr>
              <a:t>		pass</a:t>
            </a:r>
            <a:endParaRPr lang="en-US" sz="1800" dirty="0">
              <a:solidFill>
                <a:srgbClr val="7030A0"/>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7030A0"/>
              </a:solidFill>
              <a:latin typeface="Times New Roman" panose="02020603050405020304" pitchFamily="18" charset="0"/>
              <a:cs typeface="Times New Roman" panose="02020603050405020304" pitchFamily="18" charset="0"/>
            </a:endParaRPr>
          </a:p>
          <a:p>
            <a:pPr marL="0" indent="0" algn="just">
              <a:buNone/>
            </a:pPr>
            <a:r>
              <a:rPr lang="en-US" sz="1800" dirty="0" smtClean="0">
                <a:solidFill>
                  <a:srgbClr val="7030A0"/>
                </a:solidFill>
                <a:latin typeface="Times New Roman" panose="02020603050405020304" pitchFamily="18" charset="0"/>
                <a:cs typeface="Times New Roman" panose="02020603050405020304" pitchFamily="18" charset="0"/>
              </a:rPr>
              <a:t>	Class </a:t>
            </a:r>
            <a:r>
              <a:rPr lang="en-US" sz="1800" dirty="0" err="1">
                <a:solidFill>
                  <a:srgbClr val="7030A0"/>
                </a:solidFill>
                <a:latin typeface="Times New Roman" panose="02020603050405020304" pitchFamily="18" charset="0"/>
                <a:cs typeface="Times New Roman" panose="02020603050405020304" pitchFamily="18" charset="0"/>
              </a:rPr>
              <a:t>MyEmptyClass</a:t>
            </a:r>
            <a:r>
              <a:rPr lang="en-US" sz="1800" dirty="0">
                <a:solidFill>
                  <a:srgbClr val="7030A0"/>
                </a:solidFill>
                <a:latin typeface="Times New Roman" panose="02020603050405020304" pitchFamily="18" charset="0"/>
                <a:cs typeface="Times New Roman" panose="02020603050405020304" pitchFamily="18" charset="0"/>
              </a:rPr>
              <a:t>:</a:t>
            </a:r>
          </a:p>
          <a:p>
            <a:pPr marL="0" indent="0" algn="just">
              <a:buNone/>
            </a:pPr>
            <a:r>
              <a:rPr lang="en-US" sz="1800" dirty="0">
                <a:solidFill>
                  <a:srgbClr val="7030A0"/>
                </a:solidFill>
                <a:latin typeface="Times New Roman" panose="02020603050405020304" pitchFamily="18" charset="0"/>
                <a:cs typeface="Times New Roman" panose="02020603050405020304" pitchFamily="18" charset="0"/>
              </a:rPr>
              <a:t>      </a:t>
            </a:r>
            <a:r>
              <a:rPr lang="en-US" sz="1800" dirty="0" smtClean="0">
                <a:solidFill>
                  <a:srgbClr val="7030A0"/>
                </a:solidFill>
                <a:latin typeface="Times New Roman" panose="02020603050405020304" pitchFamily="18" charset="0"/>
                <a:cs typeface="Times New Roman" panose="02020603050405020304" pitchFamily="18" charset="0"/>
              </a:rPr>
              <a:t>		pass</a:t>
            </a:r>
            <a:endParaRPr lang="en-US" sz="1800" dirty="0">
              <a:solidFill>
                <a:srgbClr val="7030A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4195762" y="2876372"/>
            <a:ext cx="4461525" cy="2848567"/>
          </a:xfrm>
          <a:prstGeom prst="rect">
            <a:avLst/>
          </a:prstGeom>
        </p:spPr>
      </p:pic>
    </p:spTree>
    <p:extLst>
      <p:ext uri="{BB962C8B-B14F-4D97-AF65-F5344CB8AC3E}">
        <p14:creationId xmlns:p14="http://schemas.microsoft.com/office/powerpoint/2010/main" val="25266722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905870" y="1560963"/>
            <a:ext cx="6172200" cy="3291840"/>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chemeClr val="accent1">
                  <a:lumMod val="75000"/>
                </a:schemeClr>
              </a:solidFill>
            </a:endParaRPr>
          </a:p>
          <a:p>
            <a:endParaRPr lang="en-US" sz="1800" dirty="0">
              <a:solidFill>
                <a:schemeClr val="accent1">
                  <a:lumMod val="75000"/>
                </a:schemeClr>
              </a:solidFill>
            </a:endParaRPr>
          </a:p>
          <a:p>
            <a:endParaRPr lang="en-US" sz="3600" b="1" dirty="0">
              <a:solidFill>
                <a:schemeClr val="accent1">
                  <a:lumMod val="75000"/>
                </a:schemeClr>
              </a:solidFill>
            </a:endParaRPr>
          </a:p>
          <a:p>
            <a:r>
              <a:rPr lang="en-US" sz="3600" b="1" dirty="0">
                <a:solidFill>
                  <a:schemeClr val="accent1">
                    <a:lumMod val="75000"/>
                  </a:schemeClr>
                </a:solidFill>
              </a:rPr>
              <a:t>THANK YOU!!</a:t>
            </a:r>
          </a:p>
        </p:txBody>
      </p:sp>
      <p:sp>
        <p:nvSpPr>
          <p:cNvPr id="2" name="Rectangle 1"/>
          <p:cNvSpPr/>
          <p:nvPr/>
        </p:nvSpPr>
        <p:spPr>
          <a:xfrm>
            <a:off x="7405418" y="5593560"/>
            <a:ext cx="1705019" cy="300082"/>
          </a:xfrm>
          <a:prstGeom prst="rect">
            <a:avLst/>
          </a:prstGeom>
        </p:spPr>
        <p:txBody>
          <a:bodyPr wrap="none">
            <a:spAutoFit/>
          </a:bodyPr>
          <a:lstStyle/>
          <a:p>
            <a:r>
              <a:rPr lang="en-US" sz="1350" b="1" dirty="0">
                <a:solidFill>
                  <a:schemeClr val="bg1"/>
                </a:solidFill>
              </a:rPr>
              <a:t>santosh@rcplindia.in</a:t>
            </a:r>
          </a:p>
        </p:txBody>
      </p:sp>
      <p:sp>
        <p:nvSpPr>
          <p:cNvPr id="3" name="Rectangle 2"/>
          <p:cNvSpPr/>
          <p:nvPr/>
        </p:nvSpPr>
        <p:spPr>
          <a:xfrm>
            <a:off x="13511" y="5593560"/>
            <a:ext cx="1836528" cy="300082"/>
          </a:xfrm>
          <a:prstGeom prst="rect">
            <a:avLst/>
          </a:prstGeom>
        </p:spPr>
        <p:txBody>
          <a:bodyPr wrap="none">
            <a:spAutoFit/>
          </a:bodyPr>
          <a:lstStyle/>
          <a:p>
            <a:r>
              <a:rPr lang="en-US" sz="1350" b="1" dirty="0">
                <a:solidFill>
                  <a:schemeClr val="bg1"/>
                </a:solidFill>
              </a:rPr>
              <a:t>visit : www.rcplindia.in</a:t>
            </a:r>
          </a:p>
        </p:txBody>
      </p:sp>
    </p:spTree>
    <p:extLst>
      <p:ext uri="{BB962C8B-B14F-4D97-AF65-F5344CB8AC3E}">
        <p14:creationId xmlns:p14="http://schemas.microsoft.com/office/powerpoint/2010/main" val="3800708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633" y="313117"/>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Arithmetic Operator</a:t>
            </a:r>
          </a:p>
        </p:txBody>
      </p:sp>
      <p:sp>
        <p:nvSpPr>
          <p:cNvPr id="3" name="Content Placeholder 2"/>
          <p:cNvSpPr>
            <a:spLocks noGrp="1"/>
          </p:cNvSpPr>
          <p:nvPr>
            <p:ph idx="1"/>
          </p:nvPr>
        </p:nvSpPr>
        <p:spPr>
          <a:xfrm>
            <a:off x="504633" y="1086444"/>
            <a:ext cx="7886700" cy="4288808"/>
          </a:xfrm>
        </p:spPr>
        <p:txBody>
          <a:bodyPr>
            <a:normAutofit/>
          </a:bodyPr>
          <a:lstStyle/>
          <a:p>
            <a:pPr marL="0" indent="0">
              <a:buNone/>
            </a:pPr>
            <a:r>
              <a:rPr lang="en-GB" sz="1800" dirty="0">
                <a:latin typeface="Times New Roman" panose="02020603050405020304" pitchFamily="18" charset="0"/>
                <a:cs typeface="Times New Roman" panose="02020603050405020304" pitchFamily="18" charset="0"/>
              </a:rPr>
              <a:t>	</a:t>
            </a:r>
          </a:p>
          <a:p>
            <a:pPr marL="0" indent="0">
              <a:buNone/>
            </a:pPr>
            <a:r>
              <a:rPr lang="en-GB" sz="1800" dirty="0">
                <a:latin typeface="Times New Roman" panose="02020603050405020304" pitchFamily="18" charset="0"/>
                <a:cs typeface="Times New Roman" panose="02020603050405020304" pitchFamily="18" charset="0"/>
              </a:rPr>
              <a:t>		+	Addition</a:t>
            </a:r>
          </a:p>
          <a:p>
            <a:pPr marL="0" indent="0">
              <a:buNone/>
            </a:pPr>
            <a:r>
              <a:rPr lang="en-GB" sz="1800" dirty="0">
                <a:latin typeface="Times New Roman" panose="02020603050405020304" pitchFamily="18" charset="0"/>
                <a:cs typeface="Times New Roman" panose="02020603050405020304" pitchFamily="18" charset="0"/>
              </a:rPr>
              <a:t>		-	Subtraction</a:t>
            </a:r>
          </a:p>
          <a:p>
            <a:pPr marL="0" indent="0">
              <a:buNone/>
            </a:pPr>
            <a:r>
              <a:rPr lang="en-GB" sz="1800" dirty="0">
                <a:latin typeface="Times New Roman" panose="02020603050405020304" pitchFamily="18" charset="0"/>
                <a:cs typeface="Times New Roman" panose="02020603050405020304" pitchFamily="18" charset="0"/>
              </a:rPr>
              <a:t>		*	Multiplication</a:t>
            </a:r>
          </a:p>
          <a:p>
            <a:pPr marL="0" indent="0">
              <a:buNone/>
            </a:pPr>
            <a:r>
              <a:rPr lang="en-GB" sz="1800" dirty="0">
                <a:latin typeface="Times New Roman" panose="02020603050405020304" pitchFamily="18" charset="0"/>
                <a:cs typeface="Times New Roman" panose="02020603050405020304" pitchFamily="18" charset="0"/>
              </a:rPr>
              <a:t>		/	Division </a:t>
            </a:r>
          </a:p>
          <a:p>
            <a:pPr marL="0" indent="0">
              <a:buNone/>
            </a:pPr>
            <a:r>
              <a:rPr lang="en-GB" sz="1800" dirty="0">
                <a:latin typeface="Times New Roman" panose="02020603050405020304" pitchFamily="18" charset="0"/>
                <a:cs typeface="Times New Roman" panose="02020603050405020304" pitchFamily="18" charset="0"/>
              </a:rPr>
              <a:t>		%	Modules</a:t>
            </a:r>
          </a:p>
          <a:p>
            <a:pPr marL="0" indent="0">
              <a:buNone/>
            </a:pPr>
            <a:r>
              <a:rPr lang="en-GB" sz="1800" dirty="0">
                <a:latin typeface="Times New Roman" panose="02020603050405020304" pitchFamily="18" charset="0"/>
                <a:cs typeface="Times New Roman" panose="02020603050405020304" pitchFamily="18" charset="0"/>
              </a:rPr>
              <a:t>		**	Exponent</a:t>
            </a:r>
          </a:p>
          <a:p>
            <a:pPr marL="0" indent="0">
              <a:buNone/>
            </a:pPr>
            <a:r>
              <a:rPr lang="en-GB" sz="1800" dirty="0">
                <a:latin typeface="Times New Roman" panose="02020603050405020304" pitchFamily="18" charset="0"/>
                <a:cs typeface="Times New Roman" panose="02020603050405020304" pitchFamily="18" charset="0"/>
              </a:rPr>
              <a:t>		//	Floor Division</a:t>
            </a:r>
          </a:p>
        </p:txBody>
      </p:sp>
    </p:spTree>
    <p:extLst>
      <p:ext uri="{BB962C8B-B14F-4D97-AF65-F5344CB8AC3E}">
        <p14:creationId xmlns:p14="http://schemas.microsoft.com/office/powerpoint/2010/main" val="213154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08" y="265499"/>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Assignment Operator</a:t>
            </a:r>
          </a:p>
        </p:txBody>
      </p:sp>
      <p:sp>
        <p:nvSpPr>
          <p:cNvPr id="3" name="Content Placeholder 2"/>
          <p:cNvSpPr>
            <a:spLocks noGrp="1"/>
          </p:cNvSpPr>
          <p:nvPr>
            <p:ph idx="1"/>
          </p:nvPr>
        </p:nvSpPr>
        <p:spPr>
          <a:xfrm>
            <a:off x="529308" y="1205713"/>
            <a:ext cx="7886700" cy="4288808"/>
          </a:xfrm>
        </p:spPr>
        <p:txBody>
          <a:bodyPr>
            <a:normAutofit/>
          </a:bodyPr>
          <a:lstStyle/>
          <a:p>
            <a:pPr marL="0" indent="0">
              <a:buNone/>
            </a:pPr>
            <a:r>
              <a:rPr lang="en-GB" sz="1800" dirty="0" smtClean="0">
                <a:latin typeface="Times New Roman" panose="02020603050405020304" pitchFamily="18" charset="0"/>
                <a:cs typeface="Times New Roman" panose="02020603050405020304" pitchFamily="18" charset="0"/>
              </a:rPr>
              <a:t>Assignment </a:t>
            </a:r>
            <a:r>
              <a:rPr lang="en-GB" sz="1800" dirty="0">
                <a:latin typeface="Times New Roman" panose="02020603050405020304" pitchFamily="18" charset="0"/>
                <a:cs typeface="Times New Roman" panose="02020603050405020304" pitchFamily="18" charset="0"/>
              </a:rPr>
              <a:t>operators are used in Python to assign values to variables.</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		</a:t>
            </a:r>
          </a:p>
        </p:txBody>
      </p:sp>
      <p:graphicFrame>
        <p:nvGraphicFramePr>
          <p:cNvPr id="5" name="Table 4"/>
          <p:cNvGraphicFramePr>
            <a:graphicFrameLocks noGrp="1"/>
          </p:cNvGraphicFramePr>
          <p:nvPr>
            <p:extLst>
              <p:ext uri="{D42A27DB-BD31-4B8C-83A1-F6EECF244321}">
                <p14:modId xmlns:p14="http://schemas.microsoft.com/office/powerpoint/2010/main" val="2750310090"/>
              </p:ext>
            </p:extLst>
          </p:nvPr>
        </p:nvGraphicFramePr>
        <p:xfrm>
          <a:off x="628650" y="2285881"/>
          <a:ext cx="7886700" cy="3761905"/>
        </p:xfrm>
        <a:graphic>
          <a:graphicData uri="http://schemas.openxmlformats.org/drawingml/2006/table">
            <a:tbl>
              <a:tblPr/>
              <a:tblGrid>
                <a:gridCol w="2628900"/>
                <a:gridCol w="2628900"/>
                <a:gridCol w="2628900"/>
              </a:tblGrid>
              <a:tr h="361474">
                <a:tc>
                  <a:txBody>
                    <a:bodyPr/>
                    <a:lstStyle/>
                    <a:p>
                      <a:pPr algn="l"/>
                      <a:r>
                        <a:rPr lang="en-US" sz="1800" b="0" dirty="0">
                          <a:effectLst/>
                          <a:latin typeface="Times New Roman" panose="02020603050405020304" pitchFamily="18" charset="0"/>
                          <a:cs typeface="Times New Roman" panose="02020603050405020304" pitchFamily="18" charset="0"/>
                        </a:rPr>
                        <a:t>Operator</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l"/>
                      <a:r>
                        <a:rPr lang="en-US" sz="1800" b="0" dirty="0">
                          <a:effectLst/>
                          <a:latin typeface="Times New Roman" panose="02020603050405020304" pitchFamily="18" charset="0"/>
                          <a:cs typeface="Times New Roman" panose="02020603050405020304" pitchFamily="18" charset="0"/>
                        </a:rPr>
                        <a:t>Example</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l"/>
                      <a:r>
                        <a:rPr lang="en-US" sz="1800" b="0" dirty="0" smtClean="0">
                          <a:effectLst/>
                          <a:latin typeface="Times New Roman" panose="02020603050405020304" pitchFamily="18" charset="0"/>
                          <a:cs typeface="Times New Roman" panose="02020603050405020304" pitchFamily="18" charset="0"/>
                        </a:rPr>
                        <a:t>Equivalent </a:t>
                      </a:r>
                      <a:r>
                        <a:rPr lang="en-US" sz="1800" b="0" dirty="0">
                          <a:effectLst/>
                          <a:latin typeface="Times New Roman" panose="02020603050405020304" pitchFamily="18" charset="0"/>
                          <a:cs typeface="Times New Roman" panose="02020603050405020304" pitchFamily="18" charset="0"/>
                        </a:rPr>
                        <a:t>to</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1800" dirty="0">
                          <a:effectLst/>
                          <a:latin typeface="Times New Roman" panose="02020603050405020304" pitchFamily="18" charset="0"/>
                          <a:cs typeface="Times New Roman" panose="02020603050405020304" pitchFamily="18" charset="0"/>
                        </a:rPr>
                        <a:t>x = x ** 5</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61811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20" y="233605"/>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Comparison Operator</a:t>
            </a:r>
          </a:p>
        </p:txBody>
      </p:sp>
      <p:sp>
        <p:nvSpPr>
          <p:cNvPr id="3" name="Content Placeholder 2"/>
          <p:cNvSpPr>
            <a:spLocks noGrp="1"/>
          </p:cNvSpPr>
          <p:nvPr>
            <p:ph idx="1"/>
          </p:nvPr>
        </p:nvSpPr>
        <p:spPr>
          <a:xfrm>
            <a:off x="505820" y="1073192"/>
            <a:ext cx="7886700" cy="4288808"/>
          </a:xfrm>
        </p:spPr>
        <p:txBody>
          <a:bodyPr>
            <a:normAutofit/>
          </a:bodyPr>
          <a:lstStyle/>
          <a:p>
            <a:pPr marL="0" indent="0">
              <a:buNone/>
            </a:pPr>
            <a:r>
              <a:rPr lang="en-GB" sz="1800" dirty="0" smtClean="0">
                <a:latin typeface="Times New Roman" panose="02020603050405020304" pitchFamily="18" charset="0"/>
                <a:cs typeface="Times New Roman" panose="02020603050405020304" pitchFamily="18" charset="0"/>
              </a:rPr>
              <a:t>Comparison </a:t>
            </a:r>
            <a:r>
              <a:rPr lang="en-GB" sz="1800" dirty="0">
                <a:latin typeface="Times New Roman" panose="02020603050405020304" pitchFamily="18" charset="0"/>
                <a:cs typeface="Times New Roman" panose="02020603050405020304" pitchFamily="18" charset="0"/>
              </a:rPr>
              <a:t>operators are used to compare values. It either returns True or False according to the condition.</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4273154121"/>
              </p:ext>
            </p:extLst>
          </p:nvPr>
        </p:nvGraphicFramePr>
        <p:xfrm>
          <a:off x="607474" y="1863722"/>
          <a:ext cx="8244978" cy="4394642"/>
        </p:xfrm>
        <a:graphic>
          <a:graphicData uri="http://schemas.openxmlformats.org/drawingml/2006/table">
            <a:tbl>
              <a:tblPr/>
              <a:tblGrid>
                <a:gridCol w="969998"/>
                <a:gridCol w="1818745"/>
                <a:gridCol w="5456235"/>
              </a:tblGrid>
              <a:tr h="373106">
                <a:tc>
                  <a:txBody>
                    <a:bodyPr/>
                    <a:lstStyle/>
                    <a:p>
                      <a:pPr algn="l" fontAlgn="t"/>
                      <a:r>
                        <a:rPr lang="en-US" sz="1800" b="1" dirty="0">
                          <a:solidFill>
                            <a:schemeClr val="tx1"/>
                          </a:solidFill>
                          <a:effectLst/>
                          <a:latin typeface="Times New Roman" panose="02020603050405020304" pitchFamily="18" charset="0"/>
                          <a:cs typeface="Times New Roman" panose="02020603050405020304" pitchFamily="18" charset="0"/>
                        </a:rPr>
                        <a:t>Symbol</a:t>
                      </a:r>
                    </a:p>
                  </a:txBody>
                  <a:tcPr marL="37948" marR="37948" marT="37948" marB="3794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l" fontAlgn="t"/>
                      <a:r>
                        <a:rPr lang="en-US" sz="1800" b="1" dirty="0">
                          <a:solidFill>
                            <a:schemeClr val="tx1"/>
                          </a:solidFill>
                          <a:effectLst/>
                          <a:latin typeface="Times New Roman" panose="02020603050405020304" pitchFamily="18" charset="0"/>
                          <a:cs typeface="Times New Roman" panose="02020603050405020304" pitchFamily="18" charset="0"/>
                        </a:rPr>
                        <a:t>Operator Name</a:t>
                      </a:r>
                    </a:p>
                  </a:txBody>
                  <a:tcPr marL="37948" marR="37948" marT="37948" marB="3794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l" fontAlgn="t"/>
                      <a:r>
                        <a:rPr lang="en-US" sz="1800" b="1" dirty="0">
                          <a:solidFill>
                            <a:schemeClr val="tx1"/>
                          </a:solidFill>
                          <a:effectLst/>
                          <a:latin typeface="Times New Roman" panose="02020603050405020304" pitchFamily="18" charset="0"/>
                          <a:cs typeface="Times New Roman" panose="02020603050405020304" pitchFamily="18" charset="0"/>
                        </a:rPr>
                        <a:t>Description</a:t>
                      </a:r>
                    </a:p>
                  </a:txBody>
                  <a:tcPr marL="37948" marR="37948" marT="37948" marB="3794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r>
              <a:tr h="520862">
                <a:tc>
                  <a:txBody>
                    <a:bodyPr/>
                    <a:lstStyle/>
                    <a:p>
                      <a:pPr algn="ctr" fontAlgn="t"/>
                      <a:r>
                        <a:rPr lang="en-US" sz="1800" dirty="0">
                          <a:solidFill>
                            <a:srgbClr val="111111"/>
                          </a:solidFill>
                          <a:effectLst/>
                          <a:latin typeface="Times New Roman" panose="02020603050405020304" pitchFamily="18" charset="0"/>
                          <a:cs typeface="Times New Roman" panose="02020603050405020304" pitchFamily="18" charset="0"/>
                        </a:rPr>
                        <a:t>==</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111111"/>
                          </a:solidFill>
                          <a:effectLst/>
                          <a:latin typeface="Times New Roman" panose="02020603050405020304" pitchFamily="18" charset="0"/>
                          <a:cs typeface="Times New Roman" panose="02020603050405020304" pitchFamily="18" charset="0"/>
                        </a:rPr>
                        <a:t>Double Equal</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a:solidFill>
                            <a:srgbClr val="111111"/>
                          </a:solidFill>
                          <a:effectLst/>
                          <a:latin typeface="Times New Roman" panose="02020603050405020304" pitchFamily="18" charset="0"/>
                          <a:cs typeface="Times New Roman" panose="02020603050405020304" pitchFamily="18" charset="0"/>
                        </a:rPr>
                        <a:t>If the two value of its operands are equal, then the condition becomes true, otherwise false</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 </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rgbClr val="111111"/>
                          </a:solidFill>
                          <a:effectLst/>
                          <a:latin typeface="Times New Roman" panose="02020603050405020304" pitchFamily="18" charset="0"/>
                          <a:cs typeface="Times New Roman" panose="02020603050405020304" pitchFamily="18" charset="0"/>
                        </a:rPr>
                        <a:t>Not Equal To</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If two operands values are not equal, then condition becomes true. Both the operators defines the same meaning and function</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&gt;</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111111"/>
                          </a:solidFill>
                          <a:effectLst/>
                          <a:latin typeface="Times New Roman" panose="02020603050405020304" pitchFamily="18" charset="0"/>
                          <a:cs typeface="Times New Roman" panose="02020603050405020304" pitchFamily="18" charset="0"/>
                        </a:rPr>
                        <a:t>Greater Than</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If the value of left hand operand is greater than the value of right hand operand, condition becomes true.</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&lt;</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111111"/>
                          </a:solidFill>
                          <a:effectLst/>
                          <a:latin typeface="Times New Roman" panose="02020603050405020304" pitchFamily="18" charset="0"/>
                          <a:cs typeface="Times New Roman" panose="02020603050405020304" pitchFamily="18" charset="0"/>
                        </a:rPr>
                        <a:t>Less Than</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a:solidFill>
                            <a:srgbClr val="111111"/>
                          </a:solidFill>
                          <a:effectLst/>
                          <a:latin typeface="Times New Roman" panose="02020603050405020304" pitchFamily="18" charset="0"/>
                          <a:cs typeface="Times New Roman" panose="02020603050405020304" pitchFamily="18" charset="0"/>
                        </a:rPr>
                        <a:t>If the value of left hand operand is less than the value of right operand, then condition becomes true.</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&lt;=</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rgbClr val="111111"/>
                          </a:solidFill>
                          <a:effectLst/>
                          <a:latin typeface="Times New Roman" panose="02020603050405020304" pitchFamily="18" charset="0"/>
                          <a:cs typeface="Times New Roman" panose="02020603050405020304" pitchFamily="18" charset="0"/>
                        </a:rPr>
                        <a:t>Less Than Equal To</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If the value of left hand operand is less than or equal to the value of right hand operand, condition becomes true.</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&gt;=</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sz="1800">
                          <a:solidFill>
                            <a:srgbClr val="111111"/>
                          </a:solidFill>
                          <a:effectLst/>
                          <a:latin typeface="Times New Roman" panose="02020603050405020304" pitchFamily="18" charset="0"/>
                          <a:cs typeface="Times New Roman" panose="02020603050405020304" pitchFamily="18" charset="0"/>
                        </a:rPr>
                        <a:t>Greater Than Equal To</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If the value of left hand operand is greater than or equal to the value of right hand operand, condition becomes true.</a:t>
                      </a: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86708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593" y="293834"/>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Logical Operator</a:t>
            </a:r>
          </a:p>
        </p:txBody>
      </p:sp>
      <p:graphicFrame>
        <p:nvGraphicFramePr>
          <p:cNvPr id="8" name="Table 7"/>
          <p:cNvGraphicFramePr>
            <a:graphicFrameLocks noGrp="1"/>
          </p:cNvGraphicFramePr>
          <p:nvPr>
            <p:extLst>
              <p:ext uri="{D42A27DB-BD31-4B8C-83A1-F6EECF244321}">
                <p14:modId xmlns:p14="http://schemas.microsoft.com/office/powerpoint/2010/main" val="1904481962"/>
              </p:ext>
            </p:extLst>
          </p:nvPr>
        </p:nvGraphicFramePr>
        <p:xfrm>
          <a:off x="1462945" y="1932625"/>
          <a:ext cx="5258679" cy="1935692"/>
        </p:xfrm>
        <a:graphic>
          <a:graphicData uri="http://schemas.openxmlformats.org/drawingml/2006/table">
            <a:tbl>
              <a:tblPr/>
              <a:tblGrid>
                <a:gridCol w="2642089"/>
                <a:gridCol w="2616590"/>
              </a:tblGrid>
              <a:tr h="373106">
                <a:tc>
                  <a:txBody>
                    <a:bodyPr/>
                    <a:lstStyle/>
                    <a:p>
                      <a:pPr algn="ctr" fontAlgn="t"/>
                      <a:r>
                        <a:rPr lang="en-US" sz="1800" b="1" dirty="0">
                          <a:solidFill>
                            <a:schemeClr val="tx1"/>
                          </a:solidFill>
                          <a:effectLst/>
                          <a:latin typeface="Times New Roman" panose="02020603050405020304" pitchFamily="18" charset="0"/>
                          <a:cs typeface="Times New Roman" panose="02020603050405020304" pitchFamily="18" charset="0"/>
                        </a:rPr>
                        <a:t>Symbol</a:t>
                      </a:r>
                    </a:p>
                  </a:txBody>
                  <a:tcPr marL="37948" marR="37948" marT="37948" marB="3794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ctr" fontAlgn="t"/>
                      <a:r>
                        <a:rPr lang="en-US" sz="1800" b="1" dirty="0">
                          <a:solidFill>
                            <a:schemeClr val="tx1"/>
                          </a:solidFill>
                          <a:effectLst/>
                          <a:latin typeface="Times New Roman" panose="02020603050405020304" pitchFamily="18" charset="0"/>
                          <a:cs typeface="Times New Roman" panose="02020603050405020304" pitchFamily="18" charset="0"/>
                        </a:rPr>
                        <a:t>Operator Name</a:t>
                      </a:r>
                    </a:p>
                  </a:txBody>
                  <a:tcPr marL="37948" marR="37948" marT="37948" marB="37948">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r>
              <a:tr h="520862">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and</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Logical</a:t>
                      </a:r>
                      <a:r>
                        <a:rPr lang="en-US" sz="1800" baseline="0" dirty="0" smtClean="0">
                          <a:solidFill>
                            <a:srgbClr val="111111"/>
                          </a:solidFill>
                          <a:effectLst/>
                          <a:latin typeface="Times New Roman" panose="02020603050405020304" pitchFamily="18" charset="0"/>
                          <a:cs typeface="Times New Roman" panose="02020603050405020304" pitchFamily="18" charset="0"/>
                        </a:rPr>
                        <a:t> AND</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or</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Logical</a:t>
                      </a:r>
                      <a:r>
                        <a:rPr lang="en-US" sz="1800" baseline="0" dirty="0" smtClean="0">
                          <a:solidFill>
                            <a:srgbClr val="111111"/>
                          </a:solidFill>
                          <a:effectLst/>
                          <a:latin typeface="Times New Roman" panose="02020603050405020304" pitchFamily="18" charset="0"/>
                          <a:cs typeface="Times New Roman" panose="02020603050405020304" pitchFamily="18" charset="0"/>
                        </a:rPr>
                        <a:t> OR</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862">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not</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800" dirty="0" smtClean="0">
                          <a:solidFill>
                            <a:srgbClr val="111111"/>
                          </a:solidFill>
                          <a:effectLst/>
                          <a:latin typeface="Times New Roman" panose="02020603050405020304" pitchFamily="18" charset="0"/>
                          <a:cs typeface="Times New Roman" panose="02020603050405020304" pitchFamily="18" charset="0"/>
                        </a:rPr>
                        <a:t>Logical</a:t>
                      </a:r>
                      <a:r>
                        <a:rPr lang="en-US" sz="1800" baseline="0" dirty="0" smtClean="0">
                          <a:solidFill>
                            <a:srgbClr val="111111"/>
                          </a:solidFill>
                          <a:effectLst/>
                          <a:latin typeface="Times New Roman" panose="02020603050405020304" pitchFamily="18" charset="0"/>
                          <a:cs typeface="Times New Roman" panose="02020603050405020304" pitchFamily="18" charset="0"/>
                        </a:rPr>
                        <a:t> NOT</a:t>
                      </a:r>
                      <a:endParaRPr lang="en-US" sz="1800" dirty="0">
                        <a:solidFill>
                          <a:srgbClr val="111111"/>
                        </a:solidFill>
                        <a:effectLst/>
                        <a:latin typeface="Times New Roman" panose="02020603050405020304" pitchFamily="18" charset="0"/>
                        <a:cs typeface="Times New Roman" panose="02020603050405020304" pitchFamily="18" charset="0"/>
                      </a:endParaRPr>
                    </a:p>
                  </a:txBody>
                  <a:tcPr marL="37948" marR="37948" marT="37948" marB="37948">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19269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41" y="260107"/>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Identity Operator</a:t>
            </a:r>
          </a:p>
        </p:txBody>
      </p:sp>
      <p:sp>
        <p:nvSpPr>
          <p:cNvPr id="3" name="Content Placeholder 2"/>
          <p:cNvSpPr>
            <a:spLocks noGrp="1"/>
          </p:cNvSpPr>
          <p:nvPr>
            <p:ph idx="1"/>
          </p:nvPr>
        </p:nvSpPr>
        <p:spPr>
          <a:xfrm>
            <a:off x="628650" y="1563522"/>
            <a:ext cx="7886700" cy="4288808"/>
          </a:xfrm>
        </p:spPr>
        <p:txBody>
          <a:bodyPr>
            <a:normAutofit/>
          </a:bodyPr>
          <a:lstStyle/>
          <a:p>
            <a:pPr marL="0" indent="0">
              <a:buNone/>
            </a:pPr>
            <a:r>
              <a:rPr lang="en-GB" dirty="0" smtClean="0">
                <a:latin typeface="+mj-lt"/>
              </a:rPr>
              <a:t>	</a:t>
            </a:r>
            <a:endParaRPr lang="en-GB"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393808478"/>
              </p:ext>
            </p:extLst>
          </p:nvPr>
        </p:nvGraphicFramePr>
        <p:xfrm>
          <a:off x="656038" y="1563522"/>
          <a:ext cx="7645305" cy="2180951"/>
        </p:xfrm>
        <a:graphic>
          <a:graphicData uri="http://schemas.openxmlformats.org/drawingml/2006/table">
            <a:tbl>
              <a:tblPr/>
              <a:tblGrid>
                <a:gridCol w="899448"/>
                <a:gridCol w="1686464"/>
                <a:gridCol w="5059393"/>
              </a:tblGrid>
              <a:tr h="470586">
                <a:tc>
                  <a:txBody>
                    <a:bodyPr/>
                    <a:lstStyle/>
                    <a:p>
                      <a:pPr algn="ctr" fontAlgn="t"/>
                      <a:r>
                        <a:rPr lang="en-US" sz="1800" b="0" dirty="0">
                          <a:solidFill>
                            <a:schemeClr val="tx1"/>
                          </a:solidFill>
                          <a:effectLst/>
                          <a:latin typeface="Times New Roman" panose="02020603050405020304" pitchFamily="18" charset="0"/>
                          <a:cs typeface="Times New Roman" panose="02020603050405020304" pitchFamily="18" charset="0"/>
                        </a:rPr>
                        <a:t>Symbol</a:t>
                      </a:r>
                    </a:p>
                  </a:txBody>
                  <a:tcPr marL="57150" marR="57150" marT="57150" marB="57150">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ctr" fontAlgn="t"/>
                      <a:r>
                        <a:rPr lang="en-US" sz="1800" b="0" dirty="0">
                          <a:solidFill>
                            <a:schemeClr val="tx1"/>
                          </a:solidFill>
                          <a:effectLst/>
                          <a:latin typeface="Times New Roman" panose="02020603050405020304" pitchFamily="18" charset="0"/>
                          <a:cs typeface="Times New Roman" panose="02020603050405020304" pitchFamily="18" charset="0"/>
                        </a:rPr>
                        <a:t>Operator Name</a:t>
                      </a:r>
                    </a:p>
                  </a:txBody>
                  <a:tcPr marL="57150" marR="57150" marT="57150" marB="57150">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c>
                  <a:txBody>
                    <a:bodyPr/>
                    <a:lstStyle/>
                    <a:p>
                      <a:pPr algn="ctr" fontAlgn="t"/>
                      <a:r>
                        <a:rPr lang="en-US" sz="1800" b="0" dirty="0">
                          <a:solidFill>
                            <a:schemeClr val="tx1"/>
                          </a:solidFill>
                          <a:effectLst/>
                          <a:latin typeface="Times New Roman" panose="02020603050405020304" pitchFamily="18" charset="0"/>
                          <a:cs typeface="Times New Roman" panose="02020603050405020304" pitchFamily="18" charset="0"/>
                        </a:rPr>
                        <a:t>Description</a:t>
                      </a:r>
                    </a:p>
                  </a:txBody>
                  <a:tcPr marL="57150" marR="57150" marT="57150" marB="57150">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20000"/>
                        <a:lumOff val="80000"/>
                      </a:schemeClr>
                    </a:solidFill>
                  </a:tcPr>
                </a:tc>
              </a:tr>
              <a:tr h="773105">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is</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800" dirty="0">
                          <a:solidFill>
                            <a:srgbClr val="111111"/>
                          </a:solidFill>
                          <a:effectLst/>
                          <a:latin typeface="Times New Roman" panose="02020603050405020304" pitchFamily="18" charset="0"/>
                          <a:cs typeface="Times New Roman" panose="02020603050405020304" pitchFamily="18" charset="0"/>
                        </a:rPr>
                        <a:t>is</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The result becomes true, if values on either side of the operator points to the same object &amp; False otherwise.</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73105">
                <a:tc>
                  <a:txBody>
                    <a:bodyPr/>
                    <a:lstStyle/>
                    <a:p>
                      <a:pPr algn="ctr" fontAlgn="t"/>
                      <a:r>
                        <a:rPr lang="en-US" sz="1800">
                          <a:solidFill>
                            <a:srgbClr val="111111"/>
                          </a:solidFill>
                          <a:effectLst/>
                          <a:latin typeface="Times New Roman" panose="02020603050405020304" pitchFamily="18" charset="0"/>
                          <a:cs typeface="Times New Roman" panose="02020603050405020304" pitchFamily="18" charset="0"/>
                        </a:rPr>
                        <a:t>is not</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1800" dirty="0">
                          <a:solidFill>
                            <a:srgbClr val="111111"/>
                          </a:solidFill>
                          <a:effectLst/>
                          <a:latin typeface="Times New Roman" panose="02020603050405020304" pitchFamily="18" charset="0"/>
                          <a:cs typeface="Times New Roman" panose="02020603050405020304" pitchFamily="18" charset="0"/>
                        </a:rPr>
                        <a:t>is not</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GB" sz="1800" dirty="0">
                          <a:solidFill>
                            <a:srgbClr val="111111"/>
                          </a:solidFill>
                          <a:effectLst/>
                          <a:latin typeface="Times New Roman" panose="02020603050405020304" pitchFamily="18" charset="0"/>
                          <a:cs typeface="Times New Roman" panose="02020603050405020304" pitchFamily="18" charset="0"/>
                        </a:rPr>
                        <a:t>The result becomes False if the variables on either side of the operator points to the same object</a:t>
                      </a:r>
                    </a:p>
                  </a:txBody>
                  <a:tcPr marL="57150" marR="57150" marT="57150" marB="5715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69909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20" y="245029"/>
            <a:ext cx="7850023" cy="463136"/>
          </a:xfrm>
        </p:spPr>
        <p:txBody>
          <a:bodyPr>
            <a:noAutofit/>
          </a:bodyPr>
          <a:lstStyle/>
          <a:p>
            <a:r>
              <a:rPr lang="en-US" sz="3200" dirty="0">
                <a:latin typeface="Times New Roman" panose="02020603050405020304" pitchFamily="18" charset="0"/>
                <a:cs typeface="Times New Roman" panose="02020603050405020304" pitchFamily="18" charset="0"/>
              </a:rPr>
              <a:t>Bitwise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6767317"/>
              </p:ext>
            </p:extLst>
          </p:nvPr>
        </p:nvGraphicFramePr>
        <p:xfrm>
          <a:off x="963725" y="1568472"/>
          <a:ext cx="6762292" cy="2941801"/>
        </p:xfrm>
        <a:graphic>
          <a:graphicData uri="http://schemas.openxmlformats.org/drawingml/2006/table">
            <a:tbl>
              <a:tblPr/>
              <a:tblGrid>
                <a:gridCol w="3381146"/>
                <a:gridCol w="3381146"/>
              </a:tblGrid>
              <a:tr h="361474">
                <a:tc>
                  <a:txBody>
                    <a:bodyPr/>
                    <a:lstStyle/>
                    <a:p>
                      <a:pPr algn="ctr"/>
                      <a:r>
                        <a:rPr lang="en-US" sz="1800" b="0" dirty="0">
                          <a:effectLst/>
                          <a:latin typeface="Times New Roman" panose="02020603050405020304" pitchFamily="18" charset="0"/>
                          <a:cs typeface="Times New Roman" panose="02020603050405020304" pitchFamily="18" charset="0"/>
                        </a:rPr>
                        <a:t>Operator</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ctr"/>
                      <a:r>
                        <a:rPr lang="en-US" sz="1800" b="0" dirty="0">
                          <a:effectLst/>
                          <a:latin typeface="Times New Roman" panose="02020603050405020304" pitchFamily="18" charset="0"/>
                          <a:cs typeface="Times New Roman" panose="02020603050405020304" pitchFamily="18" charset="0"/>
                        </a:rPr>
                        <a:t>Meaning</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&amp;</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AND</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OR</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NOT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XOR</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&gt;&gt;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right shift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pPr algn="ctr"/>
                      <a:r>
                        <a:rPr lang="en-US" sz="1800" dirty="0">
                          <a:effectLst/>
                          <a:latin typeface="Times New Roman" panose="02020603050405020304" pitchFamily="18" charset="0"/>
                          <a:cs typeface="Times New Roman" panose="02020603050405020304" pitchFamily="18" charset="0"/>
                        </a:rPr>
                        <a:t>&lt;&lt;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pPr algn="ctr"/>
                      <a:r>
                        <a:rPr lang="en-US" sz="1800" dirty="0">
                          <a:effectLst/>
                          <a:latin typeface="Times New Roman" panose="02020603050405020304" pitchFamily="18" charset="0"/>
                          <a:cs typeface="Times New Roman" panose="02020603050405020304" pitchFamily="18" charset="0"/>
                        </a:rPr>
                        <a:t>Bitwise left shift</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19279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68" y="263127"/>
            <a:ext cx="7886700" cy="463136"/>
          </a:xfrm>
        </p:spPr>
        <p:txBody>
          <a:bodyPr>
            <a:noAutofit/>
          </a:bodyPr>
          <a:lstStyle/>
          <a:p>
            <a:r>
              <a:rPr lang="en-US" sz="3200" dirty="0">
                <a:latin typeface="Times New Roman" panose="02020603050405020304" pitchFamily="18" charset="0"/>
                <a:cs typeface="Times New Roman" panose="02020603050405020304" pitchFamily="18" charset="0"/>
              </a:rPr>
              <a:t>Membership Operators</a:t>
            </a:r>
          </a:p>
        </p:txBody>
      </p:sp>
      <p:sp>
        <p:nvSpPr>
          <p:cNvPr id="3" name="Content Placeholder 2"/>
          <p:cNvSpPr>
            <a:spLocks noGrp="1"/>
          </p:cNvSpPr>
          <p:nvPr>
            <p:ph idx="1"/>
          </p:nvPr>
        </p:nvSpPr>
        <p:spPr>
          <a:xfrm>
            <a:off x="628650" y="1563522"/>
            <a:ext cx="7886700" cy="4288808"/>
          </a:xfrm>
        </p:spPr>
        <p:txBody>
          <a:bodyPr>
            <a:normAutofit/>
          </a:bodyPr>
          <a:lstStyle/>
          <a:p>
            <a:pPr marL="0" indent="0">
              <a:buNone/>
            </a:pPr>
            <a:endParaRPr lang="en-GB" dirty="0">
              <a:latin typeface="+mj-lt"/>
            </a:endParaRPr>
          </a:p>
          <a:p>
            <a:pPr marL="0" indent="0">
              <a:buNone/>
            </a:pPr>
            <a:endParaRPr lang="en-GB"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961722613"/>
              </p:ext>
            </p:extLst>
          </p:nvPr>
        </p:nvGraphicFramePr>
        <p:xfrm>
          <a:off x="997388" y="1767223"/>
          <a:ext cx="7139447" cy="1301593"/>
        </p:xfrm>
        <a:graphic>
          <a:graphicData uri="http://schemas.openxmlformats.org/drawingml/2006/table">
            <a:tbl>
              <a:tblPr/>
              <a:tblGrid>
                <a:gridCol w="2315340"/>
                <a:gridCol w="4824107"/>
              </a:tblGrid>
              <a:tr h="361474">
                <a:tc>
                  <a:txBody>
                    <a:bodyPr/>
                    <a:lstStyle/>
                    <a:p>
                      <a:pPr algn="l"/>
                      <a:r>
                        <a:rPr lang="en-US" sz="1800" b="1" dirty="0">
                          <a:effectLst/>
                          <a:latin typeface="Times New Roman" panose="02020603050405020304" pitchFamily="18" charset="0"/>
                          <a:cs typeface="Times New Roman" panose="02020603050405020304" pitchFamily="18" charset="0"/>
                        </a:rPr>
                        <a:t>Operator</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l"/>
                      <a:r>
                        <a:rPr lang="en-US" sz="1800" b="1" dirty="0">
                          <a:effectLst/>
                          <a:latin typeface="Times New Roman" panose="02020603050405020304" pitchFamily="18" charset="0"/>
                          <a:cs typeface="Times New Roman" panose="02020603050405020304" pitchFamily="18" charset="0"/>
                        </a:rPr>
                        <a:t>Meaning</a:t>
                      </a:r>
                    </a:p>
                  </a:txBody>
                  <a:tcPr marL="71438" marR="57150" marT="107156" marB="10001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r>
              <a:tr h="290036">
                <a:tc>
                  <a:txBody>
                    <a:bodyPr/>
                    <a:lstStyle/>
                    <a:p>
                      <a:r>
                        <a:rPr lang="en-US" sz="1800">
                          <a:effectLst/>
                          <a:latin typeface="Times New Roman" panose="02020603050405020304" pitchFamily="18" charset="0"/>
                          <a:cs typeface="Times New Roman" panose="02020603050405020304" pitchFamily="18" charset="0"/>
                        </a:rPr>
                        <a:t>in</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GB" sz="1800" dirty="0">
                          <a:effectLst/>
                          <a:latin typeface="Times New Roman" panose="02020603050405020304" pitchFamily="18" charset="0"/>
                          <a:cs typeface="Times New Roman" panose="02020603050405020304" pitchFamily="18" charset="0"/>
                        </a:rPr>
                        <a:t>True if value/variable is found in the sequence</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r h="290036">
                <a:tc>
                  <a:txBody>
                    <a:bodyPr/>
                    <a:lstStyle/>
                    <a:p>
                      <a:r>
                        <a:rPr lang="en-US" sz="1800" dirty="0">
                          <a:effectLst/>
                          <a:latin typeface="Times New Roman" panose="02020603050405020304" pitchFamily="18" charset="0"/>
                          <a:cs typeface="Times New Roman" panose="02020603050405020304" pitchFamily="18" charset="0"/>
                        </a:rPr>
                        <a:t>not in</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GB" sz="1800" dirty="0">
                          <a:effectLst/>
                          <a:latin typeface="Times New Roman" panose="02020603050405020304" pitchFamily="18" charset="0"/>
                          <a:cs typeface="Times New Roman" panose="02020603050405020304" pitchFamily="18" charset="0"/>
                        </a:rPr>
                        <a:t>True if value/variable is not found in the sequence</a:t>
                      </a:r>
                    </a:p>
                  </a:txBody>
                  <a:tcPr marL="71438" marR="57150" marT="71438" marB="64294"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30425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9943</TotalTime>
  <Words>1000</Words>
  <Application>Microsoft Office PowerPoint</Application>
  <PresentationFormat>On-screen Show (4:3)</PresentationFormat>
  <Paragraphs>211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Operators</vt:lpstr>
      <vt:lpstr>Arithmetic Operator</vt:lpstr>
      <vt:lpstr>Assignment Operator</vt:lpstr>
      <vt:lpstr>Comparison Operator</vt:lpstr>
      <vt:lpstr>Logical Operator</vt:lpstr>
      <vt:lpstr>Identity Operator</vt:lpstr>
      <vt:lpstr>Bitwise Operator</vt:lpstr>
      <vt:lpstr>Membership Operators</vt:lpstr>
      <vt:lpstr>Python Input / Output</vt:lpstr>
      <vt:lpstr>Flow Control</vt:lpstr>
      <vt:lpstr>Flow Control</vt:lpstr>
      <vt:lpstr>if statement</vt:lpstr>
      <vt:lpstr>if-else statement</vt:lpstr>
      <vt:lpstr>if….elif…else statement</vt:lpstr>
      <vt:lpstr>while Loop</vt:lpstr>
      <vt:lpstr>for Loop</vt:lpstr>
      <vt:lpstr>Loops With else Clause</vt:lpstr>
      <vt:lpstr>Range Function</vt:lpstr>
      <vt:lpstr>Break and Continue Statement</vt:lpstr>
      <vt:lpstr>Pass Statement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Ashish-PC</dc:creator>
  <cp:lastModifiedBy>Kuldeep Gusain</cp:lastModifiedBy>
  <cp:revision>246</cp:revision>
  <dcterms:created xsi:type="dcterms:W3CDTF">2016-12-18T13:55:19Z</dcterms:created>
  <dcterms:modified xsi:type="dcterms:W3CDTF">2022-02-11T03:36:20Z</dcterms:modified>
  <cp:contentStatus/>
</cp:coreProperties>
</file>