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2"/>
  </p:notesMasterIdLst>
  <p:sldIdLst>
    <p:sldId id="1275" r:id="rId2"/>
    <p:sldId id="960" r:id="rId3"/>
    <p:sldId id="961" r:id="rId4"/>
    <p:sldId id="962" r:id="rId5"/>
    <p:sldId id="963" r:id="rId6"/>
    <p:sldId id="964" r:id="rId7"/>
    <p:sldId id="965" r:id="rId8"/>
    <p:sldId id="966" r:id="rId9"/>
    <p:sldId id="967" r:id="rId10"/>
    <p:sldId id="968" r:id="rId11"/>
    <p:sldId id="969" r:id="rId12"/>
    <p:sldId id="970" r:id="rId13"/>
    <p:sldId id="971" r:id="rId14"/>
    <p:sldId id="976" r:id="rId15"/>
    <p:sldId id="977" r:id="rId16"/>
    <p:sldId id="978" r:id="rId17"/>
    <p:sldId id="979" r:id="rId18"/>
    <p:sldId id="980" r:id="rId19"/>
    <p:sldId id="981" r:id="rId20"/>
    <p:sldId id="1276" r:id="rId21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555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E2BA0-EC75-4EAE-9B0D-88E5CB0D42DD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876BA-1D87-48E6-86C9-5F26D3BAD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22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876BA-1D87-48E6-86C9-5F26D3BAD4F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90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6C874-F4A1-4C8B-B3A2-EC512FAD6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300" y="1272011"/>
            <a:ext cx="7543800" cy="2705947"/>
          </a:xfrm>
        </p:spPr>
        <p:txBody>
          <a:bodyPr anchor="b"/>
          <a:lstStyle>
            <a:lvl1pPr algn="ctr">
              <a:defRPr sz="49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5A841-D336-450E-A740-30B6E85EE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1980"/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47F8B-FAB3-4C2F-AE9D-A9C6CA920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C065A-C91D-491C-9D21-C6EDE27F6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869"/>
              </a:lnSpc>
            </a:pPr>
            <a:r>
              <a:rPr lang="en-US" spc="-5"/>
              <a:t>Software Engineering </a:t>
            </a:r>
            <a:r>
              <a:rPr lang="en-US" spc="-10"/>
              <a:t>(3</a:t>
            </a:r>
            <a:r>
              <a:rPr lang="en-US" sz="750" spc="-15" baseline="22222"/>
              <a:t>rd </a:t>
            </a:r>
            <a:r>
              <a:rPr lang="en-US" sz="800" spc="-5"/>
              <a:t>ed.), </a:t>
            </a:r>
            <a:r>
              <a:rPr lang="en-US" sz="800"/>
              <a:t>By K.K </a:t>
            </a:r>
            <a:r>
              <a:rPr lang="en-US" sz="800" spc="-5"/>
              <a:t>Aggarwal </a:t>
            </a:r>
            <a:r>
              <a:rPr lang="en-US" sz="800"/>
              <a:t>&amp; </a:t>
            </a:r>
            <a:r>
              <a:rPr lang="en-US" sz="800" spc="-5"/>
              <a:t>Yogesh </a:t>
            </a:r>
            <a:r>
              <a:rPr lang="en-US" sz="800"/>
              <a:t>Singh, </a:t>
            </a:r>
            <a:r>
              <a:rPr lang="en-US" sz="800" spc="-5"/>
              <a:t>Copyright </a:t>
            </a:r>
            <a:r>
              <a:rPr lang="en-US" sz="800"/>
              <a:t>© </a:t>
            </a:r>
            <a:r>
              <a:rPr lang="en-US" sz="800" spc="-5"/>
              <a:t>New </a:t>
            </a:r>
            <a:r>
              <a:rPr lang="en-US" sz="800" spc="-10"/>
              <a:t>Age </a:t>
            </a:r>
            <a:r>
              <a:rPr lang="en-US" sz="800" spc="-5"/>
              <a:t>International Publishers,</a:t>
            </a:r>
            <a:r>
              <a:rPr lang="en-US" sz="800" spc="75"/>
              <a:t> </a:t>
            </a:r>
            <a:r>
              <a:rPr lang="en-US" sz="800" spc="-5"/>
              <a:t>2007</a:t>
            </a:r>
            <a:endParaRPr lang="en-US" sz="8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07B5F-0BD5-425E-AD1F-BD106DB40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4460">
              <a:lnSpc>
                <a:spcPts val="1465"/>
              </a:lnSpc>
            </a:pPr>
            <a:fld id="{81D60167-4931-47E6-BA6A-407CBD079E47}" type="slidenum">
              <a:rPr lang="en-US" smtClean="0"/>
              <a:pPr marL="124460">
                <a:lnSpc>
                  <a:spcPts val="1465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037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E1314-5685-4640-A71D-8DAC12F95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A6AFB0-F7F2-4674-99CB-5F14B2423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48BF4-A46C-48BE-A2BA-BE730276E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BF47E-A6EC-49BB-8CA2-3AC2686D2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869"/>
              </a:lnSpc>
            </a:pPr>
            <a:r>
              <a:rPr lang="en-US" spc="-5"/>
              <a:t>Software Engineering </a:t>
            </a:r>
            <a:r>
              <a:rPr lang="en-US" spc="-10"/>
              <a:t>(3</a:t>
            </a:r>
            <a:r>
              <a:rPr lang="en-US" sz="750" spc="-15" baseline="22222"/>
              <a:t>rd </a:t>
            </a:r>
            <a:r>
              <a:rPr lang="en-US" sz="800" spc="-5"/>
              <a:t>ed.), </a:t>
            </a:r>
            <a:r>
              <a:rPr lang="en-US" sz="800"/>
              <a:t>By K.K </a:t>
            </a:r>
            <a:r>
              <a:rPr lang="en-US" sz="800" spc="-5"/>
              <a:t>Aggarwal </a:t>
            </a:r>
            <a:r>
              <a:rPr lang="en-US" sz="800"/>
              <a:t>&amp; </a:t>
            </a:r>
            <a:r>
              <a:rPr lang="en-US" sz="800" spc="-5"/>
              <a:t>Yogesh </a:t>
            </a:r>
            <a:r>
              <a:rPr lang="en-US" sz="800"/>
              <a:t>Singh, </a:t>
            </a:r>
            <a:r>
              <a:rPr lang="en-US" sz="800" spc="-5"/>
              <a:t>Copyright </a:t>
            </a:r>
            <a:r>
              <a:rPr lang="en-US" sz="800"/>
              <a:t>© </a:t>
            </a:r>
            <a:r>
              <a:rPr lang="en-US" sz="800" spc="-5"/>
              <a:t>New </a:t>
            </a:r>
            <a:r>
              <a:rPr lang="en-US" sz="800" spc="-10"/>
              <a:t>Age </a:t>
            </a:r>
            <a:r>
              <a:rPr lang="en-US" sz="800" spc="-5"/>
              <a:t>International Publishers,</a:t>
            </a:r>
            <a:r>
              <a:rPr lang="en-US" sz="800" spc="75"/>
              <a:t> </a:t>
            </a:r>
            <a:r>
              <a:rPr lang="en-US" sz="800" spc="-5"/>
              <a:t>2007</a:t>
            </a:r>
            <a:endParaRPr lang="en-US" sz="8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99DD7-0DDC-4BDB-9A3A-4F3AAFC0D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4460">
              <a:lnSpc>
                <a:spcPts val="1465"/>
              </a:lnSpc>
            </a:pPr>
            <a:fld id="{81D60167-4931-47E6-BA6A-407CBD079E47}" type="slidenum">
              <a:rPr lang="en-US" smtClean="0"/>
              <a:pPr marL="124460">
                <a:lnSpc>
                  <a:spcPts val="1465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64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B68B73-3104-4419-8D04-B17E5D7CFE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198042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31AE67-5B12-4539-AF54-4DECB4AAA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E0369-2139-453F-8C60-D635670F0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ED7CF-2058-43C7-8466-3402F7970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869"/>
              </a:lnSpc>
            </a:pPr>
            <a:r>
              <a:rPr lang="en-US" spc="-5"/>
              <a:t>Software Engineering </a:t>
            </a:r>
            <a:r>
              <a:rPr lang="en-US" spc="-10"/>
              <a:t>(3</a:t>
            </a:r>
            <a:r>
              <a:rPr lang="en-US" sz="750" spc="-15" baseline="22222"/>
              <a:t>rd </a:t>
            </a:r>
            <a:r>
              <a:rPr lang="en-US" sz="800" spc="-5"/>
              <a:t>ed.), </a:t>
            </a:r>
            <a:r>
              <a:rPr lang="en-US" sz="800"/>
              <a:t>By K.K </a:t>
            </a:r>
            <a:r>
              <a:rPr lang="en-US" sz="800" spc="-5"/>
              <a:t>Aggarwal </a:t>
            </a:r>
            <a:r>
              <a:rPr lang="en-US" sz="800"/>
              <a:t>&amp; </a:t>
            </a:r>
            <a:r>
              <a:rPr lang="en-US" sz="800" spc="-5"/>
              <a:t>Yogesh </a:t>
            </a:r>
            <a:r>
              <a:rPr lang="en-US" sz="800"/>
              <a:t>Singh, </a:t>
            </a:r>
            <a:r>
              <a:rPr lang="en-US" sz="800" spc="-5"/>
              <a:t>Copyright </a:t>
            </a:r>
            <a:r>
              <a:rPr lang="en-US" sz="800"/>
              <a:t>© </a:t>
            </a:r>
            <a:r>
              <a:rPr lang="en-US" sz="800" spc="-5"/>
              <a:t>New </a:t>
            </a:r>
            <a:r>
              <a:rPr lang="en-US" sz="800" spc="-10"/>
              <a:t>Age </a:t>
            </a:r>
            <a:r>
              <a:rPr lang="en-US" sz="800" spc="-5"/>
              <a:t>International Publishers,</a:t>
            </a:r>
            <a:r>
              <a:rPr lang="en-US" sz="800" spc="75"/>
              <a:t> </a:t>
            </a:r>
            <a:r>
              <a:rPr lang="en-US" sz="800" spc="-5"/>
              <a:t>2007</a:t>
            </a:r>
            <a:endParaRPr lang="en-US" sz="8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61303-7461-4EB0-BE92-9D324587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4460">
              <a:lnSpc>
                <a:spcPts val="1465"/>
              </a:lnSpc>
            </a:pPr>
            <a:fld id="{81D60167-4931-47E6-BA6A-407CBD079E47}" type="slidenum">
              <a:rPr lang="en-US" smtClean="0"/>
              <a:pPr marL="124460">
                <a:lnSpc>
                  <a:spcPts val="1465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660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A936C-8527-4CBB-8122-6561B79C1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2D9F0-85A2-4BE0-B12D-D49230BFD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63609-83EF-4417-9AF7-A08DA807B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6379A-91C3-46C2-BFB8-9A2A3211F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869"/>
              </a:lnSpc>
            </a:pPr>
            <a:r>
              <a:rPr lang="en-US" spc="-5"/>
              <a:t>Software Engineering </a:t>
            </a:r>
            <a:r>
              <a:rPr lang="en-US" spc="-10"/>
              <a:t>(3</a:t>
            </a:r>
            <a:r>
              <a:rPr lang="en-US" sz="750" spc="-15" baseline="22222"/>
              <a:t>rd </a:t>
            </a:r>
            <a:r>
              <a:rPr lang="en-US" sz="800" spc="-5"/>
              <a:t>ed.), </a:t>
            </a:r>
            <a:r>
              <a:rPr lang="en-US" sz="800"/>
              <a:t>By K.K </a:t>
            </a:r>
            <a:r>
              <a:rPr lang="en-US" sz="800" spc="-5"/>
              <a:t>Aggarwal </a:t>
            </a:r>
            <a:r>
              <a:rPr lang="en-US" sz="800"/>
              <a:t>&amp; </a:t>
            </a:r>
            <a:r>
              <a:rPr lang="en-US" sz="800" spc="-5"/>
              <a:t>Yogesh </a:t>
            </a:r>
            <a:r>
              <a:rPr lang="en-US" sz="800"/>
              <a:t>Singh, </a:t>
            </a:r>
            <a:r>
              <a:rPr lang="en-US" sz="800" spc="-5"/>
              <a:t>Copyright </a:t>
            </a:r>
            <a:r>
              <a:rPr lang="en-US" sz="800"/>
              <a:t>© </a:t>
            </a:r>
            <a:r>
              <a:rPr lang="en-US" sz="800" spc="-5"/>
              <a:t>New </a:t>
            </a:r>
            <a:r>
              <a:rPr lang="en-US" sz="800" spc="-10"/>
              <a:t>Age </a:t>
            </a:r>
            <a:r>
              <a:rPr lang="en-US" sz="800" spc="-5"/>
              <a:t>International Publishers,</a:t>
            </a:r>
            <a:r>
              <a:rPr lang="en-US" sz="800" spc="75"/>
              <a:t> </a:t>
            </a:r>
            <a:r>
              <a:rPr lang="en-US" sz="800" spc="-5"/>
              <a:t>2007</a:t>
            </a:r>
            <a:endParaRPr lang="en-US" sz="8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03969-09A8-4C48-9046-F63DB8648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4460">
              <a:lnSpc>
                <a:spcPts val="1465"/>
              </a:lnSpc>
            </a:pPr>
            <a:fld id="{81D60167-4931-47E6-BA6A-407CBD079E47}" type="slidenum">
              <a:rPr lang="en-US" smtClean="0"/>
              <a:pPr marL="124460">
                <a:lnSpc>
                  <a:spcPts val="1465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852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4262-8980-43A2-9F36-BBF1C2EDA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76" y="1937704"/>
            <a:ext cx="8675370" cy="3233102"/>
          </a:xfrm>
        </p:spPr>
        <p:txBody>
          <a:bodyPr anchor="b"/>
          <a:lstStyle>
            <a:lvl1pPr>
              <a:defRPr sz="49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0B504-D136-45CC-8BEB-F460AAE43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276" y="5201392"/>
            <a:ext cx="8675370" cy="1700212"/>
          </a:xfrm>
        </p:spPr>
        <p:txBody>
          <a:bodyPr/>
          <a:lstStyle>
            <a:lvl1pPr marL="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1pPr>
            <a:lvl2pPr marL="377190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2pPr>
            <a:lvl3pPr marL="754380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3pPr>
            <a:lvl4pPr marL="113157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4pPr>
            <a:lvl5pPr marL="150876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5pPr>
            <a:lvl6pPr marL="188595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6pPr>
            <a:lvl7pPr marL="226314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7pPr>
            <a:lvl8pPr marL="26403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8pPr>
            <a:lvl9pPr marL="301752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CFA46-2C6A-4D21-B9DB-FE41286B6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F09AD-A992-4DAD-B0AA-0B5651F2E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869"/>
              </a:lnSpc>
            </a:pPr>
            <a:r>
              <a:rPr lang="en-US" spc="-5"/>
              <a:t>Software Engineering </a:t>
            </a:r>
            <a:r>
              <a:rPr lang="en-US" spc="-10"/>
              <a:t>(3</a:t>
            </a:r>
            <a:r>
              <a:rPr lang="en-US" sz="750" spc="-15" baseline="22222"/>
              <a:t>rd </a:t>
            </a:r>
            <a:r>
              <a:rPr lang="en-US" sz="800" spc="-5"/>
              <a:t>ed.), </a:t>
            </a:r>
            <a:r>
              <a:rPr lang="en-US" sz="800"/>
              <a:t>By K.K </a:t>
            </a:r>
            <a:r>
              <a:rPr lang="en-US" sz="800" spc="-5"/>
              <a:t>Aggarwal </a:t>
            </a:r>
            <a:r>
              <a:rPr lang="en-US" sz="800"/>
              <a:t>&amp; </a:t>
            </a:r>
            <a:r>
              <a:rPr lang="en-US" sz="800" spc="-5"/>
              <a:t>Yogesh </a:t>
            </a:r>
            <a:r>
              <a:rPr lang="en-US" sz="800"/>
              <a:t>Singh, </a:t>
            </a:r>
            <a:r>
              <a:rPr lang="en-US" sz="800" spc="-5"/>
              <a:t>Copyright </a:t>
            </a:r>
            <a:r>
              <a:rPr lang="en-US" sz="800"/>
              <a:t>© </a:t>
            </a:r>
            <a:r>
              <a:rPr lang="en-US" sz="800" spc="-5"/>
              <a:t>New </a:t>
            </a:r>
            <a:r>
              <a:rPr lang="en-US" sz="800" spc="-10"/>
              <a:t>Age </a:t>
            </a:r>
            <a:r>
              <a:rPr lang="en-US" sz="800" spc="-5"/>
              <a:t>International Publishers,</a:t>
            </a:r>
            <a:r>
              <a:rPr lang="en-US" sz="800" spc="75"/>
              <a:t> </a:t>
            </a:r>
            <a:r>
              <a:rPr lang="en-US" sz="800" spc="-5"/>
              <a:t>2007</a:t>
            </a:r>
            <a:endParaRPr lang="en-US" sz="8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8D3E7-B8CB-4B14-A763-E6386F311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4460">
              <a:lnSpc>
                <a:spcPts val="1465"/>
              </a:lnSpc>
            </a:pPr>
            <a:fld id="{81D60167-4931-47E6-BA6A-407CBD079E47}" type="slidenum">
              <a:rPr lang="en-US" smtClean="0"/>
              <a:pPr marL="124460">
                <a:lnSpc>
                  <a:spcPts val="1465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515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67F2D-95A8-4BFC-A192-BAA576EEC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DC2C1-DD6C-4A3C-95EC-5E0C144200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5D69F-0124-4175-8950-1F54310DD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BE557-B409-4969-AB5B-8BABBA7D5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A9181D-0158-4A69-BF74-84B9B09A4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869"/>
              </a:lnSpc>
            </a:pPr>
            <a:r>
              <a:rPr lang="en-US" spc="-5"/>
              <a:t>Software Engineering </a:t>
            </a:r>
            <a:r>
              <a:rPr lang="en-US" spc="-10"/>
              <a:t>(3</a:t>
            </a:r>
            <a:r>
              <a:rPr lang="en-US" sz="750" spc="-15" baseline="22222"/>
              <a:t>rd </a:t>
            </a:r>
            <a:r>
              <a:rPr lang="en-US" sz="800" spc="-5"/>
              <a:t>ed.), </a:t>
            </a:r>
            <a:r>
              <a:rPr lang="en-US" sz="800"/>
              <a:t>By K.K </a:t>
            </a:r>
            <a:r>
              <a:rPr lang="en-US" sz="800" spc="-5"/>
              <a:t>Aggarwal </a:t>
            </a:r>
            <a:r>
              <a:rPr lang="en-US" sz="800"/>
              <a:t>&amp; </a:t>
            </a:r>
            <a:r>
              <a:rPr lang="en-US" sz="800" spc="-5"/>
              <a:t>Yogesh </a:t>
            </a:r>
            <a:r>
              <a:rPr lang="en-US" sz="800"/>
              <a:t>Singh, </a:t>
            </a:r>
            <a:r>
              <a:rPr lang="en-US" sz="800" spc="-5"/>
              <a:t>Copyright </a:t>
            </a:r>
            <a:r>
              <a:rPr lang="en-US" sz="800"/>
              <a:t>© </a:t>
            </a:r>
            <a:r>
              <a:rPr lang="en-US" sz="800" spc="-5"/>
              <a:t>New </a:t>
            </a:r>
            <a:r>
              <a:rPr lang="en-US" sz="800" spc="-10"/>
              <a:t>Age </a:t>
            </a:r>
            <a:r>
              <a:rPr lang="en-US" sz="800" spc="-5"/>
              <a:t>International Publishers,</a:t>
            </a:r>
            <a:r>
              <a:rPr lang="en-US" sz="800" spc="75"/>
              <a:t> </a:t>
            </a:r>
            <a:r>
              <a:rPr lang="en-US" sz="800" spc="-5"/>
              <a:t>2007</a:t>
            </a:r>
            <a:endParaRPr lang="en-US" sz="80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0A48B1-8974-4E59-8A30-762B007FB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4460">
              <a:lnSpc>
                <a:spcPts val="1465"/>
              </a:lnSpc>
            </a:pPr>
            <a:fld id="{81D60167-4931-47E6-BA6A-407CBD079E47}" type="slidenum">
              <a:rPr lang="en-US" smtClean="0"/>
              <a:pPr marL="124460">
                <a:lnSpc>
                  <a:spcPts val="1465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768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56FE6-C84B-433C-B726-D02FB22C0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825" y="413809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49081-3C4C-42D6-98E1-2F283108B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1FA32A-3A69-4C7A-BA10-C9AB3D8A4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AF568F-FAB4-4DC6-87A4-AB29FBC7B9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92065" y="1905318"/>
            <a:ext cx="4276130" cy="933767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A3D956-E384-4D4C-B62E-24CD6149AF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92065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387009-0574-42A4-BDC1-80BA88EFF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31F6EA-0508-4806-92E9-E20FE93B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869"/>
              </a:lnSpc>
            </a:pPr>
            <a:r>
              <a:rPr lang="en-US" spc="-5"/>
              <a:t>Software Engineering </a:t>
            </a:r>
            <a:r>
              <a:rPr lang="en-US" spc="-10"/>
              <a:t>(3</a:t>
            </a:r>
            <a:r>
              <a:rPr lang="en-US" sz="750" spc="-15" baseline="22222"/>
              <a:t>rd </a:t>
            </a:r>
            <a:r>
              <a:rPr lang="en-US" sz="800" spc="-5"/>
              <a:t>ed.), </a:t>
            </a:r>
            <a:r>
              <a:rPr lang="en-US" sz="800"/>
              <a:t>By K.K </a:t>
            </a:r>
            <a:r>
              <a:rPr lang="en-US" sz="800" spc="-5"/>
              <a:t>Aggarwal </a:t>
            </a:r>
            <a:r>
              <a:rPr lang="en-US" sz="800"/>
              <a:t>&amp; </a:t>
            </a:r>
            <a:r>
              <a:rPr lang="en-US" sz="800" spc="-5"/>
              <a:t>Yogesh </a:t>
            </a:r>
            <a:r>
              <a:rPr lang="en-US" sz="800"/>
              <a:t>Singh, </a:t>
            </a:r>
            <a:r>
              <a:rPr lang="en-US" sz="800" spc="-5"/>
              <a:t>Copyright </a:t>
            </a:r>
            <a:r>
              <a:rPr lang="en-US" sz="800"/>
              <a:t>© </a:t>
            </a:r>
            <a:r>
              <a:rPr lang="en-US" sz="800" spc="-5"/>
              <a:t>New </a:t>
            </a:r>
            <a:r>
              <a:rPr lang="en-US" sz="800" spc="-10"/>
              <a:t>Age </a:t>
            </a:r>
            <a:r>
              <a:rPr lang="en-US" sz="800" spc="-5"/>
              <a:t>International Publishers,</a:t>
            </a:r>
            <a:r>
              <a:rPr lang="en-US" sz="800" spc="75"/>
              <a:t> </a:t>
            </a:r>
            <a:r>
              <a:rPr lang="en-US" sz="800" spc="-5"/>
              <a:t>2007</a:t>
            </a:r>
            <a:endParaRPr lang="en-US" sz="80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1285C8-A77C-4F88-8FF6-8F442614E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4460">
              <a:lnSpc>
                <a:spcPts val="1465"/>
              </a:lnSpc>
            </a:pPr>
            <a:fld id="{81D60167-4931-47E6-BA6A-407CBD079E47}" type="slidenum">
              <a:rPr lang="en-US" smtClean="0"/>
              <a:pPr marL="124460">
                <a:lnSpc>
                  <a:spcPts val="1465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725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0E42F-EA0F-4696-A4AB-375DD543A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97904B-D4B9-4B38-ACD5-B9CC28A47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EF5526-098C-4916-A08F-CC8D15311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869"/>
              </a:lnSpc>
            </a:pPr>
            <a:r>
              <a:rPr lang="en-US" spc="-5"/>
              <a:t>Software Engineering </a:t>
            </a:r>
            <a:r>
              <a:rPr lang="en-US" spc="-10"/>
              <a:t>(3</a:t>
            </a:r>
            <a:r>
              <a:rPr lang="en-US" sz="750" spc="-15" baseline="22222"/>
              <a:t>rd </a:t>
            </a:r>
            <a:r>
              <a:rPr lang="en-US" sz="800" spc="-5"/>
              <a:t>ed.), </a:t>
            </a:r>
            <a:r>
              <a:rPr lang="en-US" sz="800"/>
              <a:t>By K.K </a:t>
            </a:r>
            <a:r>
              <a:rPr lang="en-US" sz="800" spc="-5"/>
              <a:t>Aggarwal </a:t>
            </a:r>
            <a:r>
              <a:rPr lang="en-US" sz="800"/>
              <a:t>&amp; </a:t>
            </a:r>
            <a:r>
              <a:rPr lang="en-US" sz="800" spc="-5"/>
              <a:t>Yogesh </a:t>
            </a:r>
            <a:r>
              <a:rPr lang="en-US" sz="800"/>
              <a:t>Singh, </a:t>
            </a:r>
            <a:r>
              <a:rPr lang="en-US" sz="800" spc="-5"/>
              <a:t>Copyright </a:t>
            </a:r>
            <a:r>
              <a:rPr lang="en-US" sz="800"/>
              <a:t>© </a:t>
            </a:r>
            <a:r>
              <a:rPr lang="en-US" sz="800" spc="-5"/>
              <a:t>New </a:t>
            </a:r>
            <a:r>
              <a:rPr lang="en-US" sz="800" spc="-10"/>
              <a:t>Age </a:t>
            </a:r>
            <a:r>
              <a:rPr lang="en-US" sz="800" spc="-5"/>
              <a:t>International Publishers,</a:t>
            </a:r>
            <a:r>
              <a:rPr lang="en-US" sz="800" spc="75"/>
              <a:t> </a:t>
            </a:r>
            <a:r>
              <a:rPr lang="en-US" sz="800" spc="-5"/>
              <a:t>2007</a:t>
            </a:r>
            <a:endParaRPr lang="en-US" sz="8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28E615-9DB6-4B57-ACE6-784B0550E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4460">
              <a:lnSpc>
                <a:spcPts val="1465"/>
              </a:lnSpc>
            </a:pPr>
            <a:fld id="{81D60167-4931-47E6-BA6A-407CBD079E47}" type="slidenum">
              <a:rPr lang="en-US" smtClean="0"/>
              <a:pPr marL="124460">
                <a:lnSpc>
                  <a:spcPts val="1465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453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B7E94F-7D18-4746-BDD5-A645F3822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FCBEA6-66E1-4513-A5B9-CC5E56708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869"/>
              </a:lnSpc>
            </a:pPr>
            <a:r>
              <a:rPr lang="en-US" spc="-5"/>
              <a:t>Software Engineering </a:t>
            </a:r>
            <a:r>
              <a:rPr lang="en-US" spc="-10"/>
              <a:t>(3</a:t>
            </a:r>
            <a:r>
              <a:rPr lang="en-US" sz="750" spc="-15" baseline="22222"/>
              <a:t>rd </a:t>
            </a:r>
            <a:r>
              <a:rPr lang="en-US" sz="800" spc="-5"/>
              <a:t>ed.), </a:t>
            </a:r>
            <a:r>
              <a:rPr lang="en-US" sz="800"/>
              <a:t>By K.K </a:t>
            </a:r>
            <a:r>
              <a:rPr lang="en-US" sz="800" spc="-5"/>
              <a:t>Aggarwal </a:t>
            </a:r>
            <a:r>
              <a:rPr lang="en-US" sz="800"/>
              <a:t>&amp; </a:t>
            </a:r>
            <a:r>
              <a:rPr lang="en-US" sz="800" spc="-5"/>
              <a:t>Yogesh </a:t>
            </a:r>
            <a:r>
              <a:rPr lang="en-US" sz="800"/>
              <a:t>Singh, </a:t>
            </a:r>
            <a:r>
              <a:rPr lang="en-US" sz="800" spc="-5"/>
              <a:t>Copyright </a:t>
            </a:r>
            <a:r>
              <a:rPr lang="en-US" sz="800"/>
              <a:t>© </a:t>
            </a:r>
            <a:r>
              <a:rPr lang="en-US" sz="800" spc="-5"/>
              <a:t>New </a:t>
            </a:r>
            <a:r>
              <a:rPr lang="en-US" sz="800" spc="-10"/>
              <a:t>Age </a:t>
            </a:r>
            <a:r>
              <a:rPr lang="en-US" sz="800" spc="-5"/>
              <a:t>International Publishers,</a:t>
            </a:r>
            <a:r>
              <a:rPr lang="en-US" sz="800" spc="75"/>
              <a:t> </a:t>
            </a:r>
            <a:r>
              <a:rPr lang="en-US" sz="800" spc="-5"/>
              <a:t>2007</a:t>
            </a:r>
            <a:endParaRPr lang="en-US" sz="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BE64A-DAFD-4EC2-8A56-13CAD566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4460">
              <a:lnSpc>
                <a:spcPts val="1465"/>
              </a:lnSpc>
            </a:pPr>
            <a:fld id="{81D60167-4931-47E6-BA6A-407CBD079E47}" type="slidenum">
              <a:rPr lang="en-US" smtClean="0"/>
              <a:pPr marL="124460">
                <a:lnSpc>
                  <a:spcPts val="1465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38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B038F-60D6-4DB1-84AE-57A74FD29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853C7-FEC2-44F4-93C0-0F1F5D4D9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6130" y="1119082"/>
            <a:ext cx="5092065" cy="5523442"/>
          </a:xfrm>
        </p:spPr>
        <p:txBody>
          <a:bodyPr/>
          <a:lstStyle>
            <a:lvl1pPr>
              <a:defRPr sz="2640"/>
            </a:lvl1pPr>
            <a:lvl2pPr>
              <a:defRPr sz="2310"/>
            </a:lvl2pPr>
            <a:lvl3pPr>
              <a:defRPr sz="1980"/>
            </a:lvl3pPr>
            <a:lvl4pPr>
              <a:defRPr sz="1650"/>
            </a:lvl4pPr>
            <a:lvl5pPr>
              <a:defRPr sz="1650"/>
            </a:lvl5pPr>
            <a:lvl6pPr>
              <a:defRPr sz="1650"/>
            </a:lvl6pPr>
            <a:lvl7pPr>
              <a:defRPr sz="1650"/>
            </a:lvl7pPr>
            <a:lvl8pPr>
              <a:defRPr sz="1650"/>
            </a:lvl8pPr>
            <a:lvl9pPr>
              <a:defRPr sz="16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516E7-2F51-407E-9368-A962F1376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041C2-2FED-46BA-B4BF-84A53CF97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3C35D-EF97-4FBF-A607-6541959E5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869"/>
              </a:lnSpc>
            </a:pPr>
            <a:r>
              <a:rPr lang="en-US" spc="-5"/>
              <a:t>Software Engineering </a:t>
            </a:r>
            <a:r>
              <a:rPr lang="en-US" spc="-10"/>
              <a:t>(3</a:t>
            </a:r>
            <a:r>
              <a:rPr lang="en-US" sz="750" spc="-15" baseline="22222"/>
              <a:t>rd </a:t>
            </a:r>
            <a:r>
              <a:rPr lang="en-US" sz="800" spc="-5"/>
              <a:t>ed.), </a:t>
            </a:r>
            <a:r>
              <a:rPr lang="en-US" sz="800"/>
              <a:t>By K.K </a:t>
            </a:r>
            <a:r>
              <a:rPr lang="en-US" sz="800" spc="-5"/>
              <a:t>Aggarwal </a:t>
            </a:r>
            <a:r>
              <a:rPr lang="en-US" sz="800"/>
              <a:t>&amp; </a:t>
            </a:r>
            <a:r>
              <a:rPr lang="en-US" sz="800" spc="-5"/>
              <a:t>Yogesh </a:t>
            </a:r>
            <a:r>
              <a:rPr lang="en-US" sz="800"/>
              <a:t>Singh, </a:t>
            </a:r>
            <a:r>
              <a:rPr lang="en-US" sz="800" spc="-5"/>
              <a:t>Copyright </a:t>
            </a:r>
            <a:r>
              <a:rPr lang="en-US" sz="800"/>
              <a:t>© </a:t>
            </a:r>
            <a:r>
              <a:rPr lang="en-US" sz="800" spc="-5"/>
              <a:t>New </a:t>
            </a:r>
            <a:r>
              <a:rPr lang="en-US" sz="800" spc="-10"/>
              <a:t>Age </a:t>
            </a:r>
            <a:r>
              <a:rPr lang="en-US" sz="800" spc="-5"/>
              <a:t>International Publishers,</a:t>
            </a:r>
            <a:r>
              <a:rPr lang="en-US" sz="800" spc="75"/>
              <a:t> </a:t>
            </a:r>
            <a:r>
              <a:rPr lang="en-US" sz="800" spc="-5"/>
              <a:t>2007</a:t>
            </a:r>
            <a:endParaRPr lang="en-US" sz="80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65A62-DAB5-4E5A-AB1A-F739FA9E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4460">
              <a:lnSpc>
                <a:spcPts val="1465"/>
              </a:lnSpc>
            </a:pPr>
            <a:fld id="{81D60167-4931-47E6-BA6A-407CBD079E47}" type="slidenum">
              <a:rPr lang="en-US" smtClean="0"/>
              <a:pPr marL="124460">
                <a:lnSpc>
                  <a:spcPts val="1465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90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EC8AE-C6B9-41A3-9357-A9564F5C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E8DC6D-1970-4918-8C88-041150E09E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76130" y="1119082"/>
            <a:ext cx="5092065" cy="5523442"/>
          </a:xfrm>
        </p:spPr>
        <p:txBody>
          <a:bodyPr/>
          <a:lstStyle>
            <a:lvl1pPr marL="0" indent="0">
              <a:buNone/>
              <a:defRPr sz="2640"/>
            </a:lvl1pPr>
            <a:lvl2pPr marL="377190" indent="0">
              <a:buNone/>
              <a:defRPr sz="2310"/>
            </a:lvl2pPr>
            <a:lvl3pPr marL="754380" indent="0">
              <a:buNone/>
              <a:defRPr sz="1980"/>
            </a:lvl3pPr>
            <a:lvl4pPr marL="1131570" indent="0">
              <a:buNone/>
              <a:defRPr sz="1650"/>
            </a:lvl4pPr>
            <a:lvl5pPr marL="1508760" indent="0">
              <a:buNone/>
              <a:defRPr sz="1650"/>
            </a:lvl5pPr>
            <a:lvl6pPr marL="1885950" indent="0">
              <a:buNone/>
              <a:defRPr sz="1650"/>
            </a:lvl6pPr>
            <a:lvl7pPr marL="2263140" indent="0">
              <a:buNone/>
              <a:defRPr sz="1650"/>
            </a:lvl7pPr>
            <a:lvl8pPr marL="2640330" indent="0">
              <a:buNone/>
              <a:defRPr sz="1650"/>
            </a:lvl8pPr>
            <a:lvl9pPr marL="3017520" indent="0">
              <a:buNone/>
              <a:defRPr sz="165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45AD9-7CFA-45F8-BE37-E98B2FABB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F622E-8F15-4426-B9C6-6C56FC53E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26938-7681-44AE-8B85-38C51C1A8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869"/>
              </a:lnSpc>
            </a:pPr>
            <a:r>
              <a:rPr lang="en-US" spc="-5"/>
              <a:t>Software Engineering </a:t>
            </a:r>
            <a:r>
              <a:rPr lang="en-US" spc="-10"/>
              <a:t>(3</a:t>
            </a:r>
            <a:r>
              <a:rPr lang="en-US" sz="750" spc="-15" baseline="22222"/>
              <a:t>rd </a:t>
            </a:r>
            <a:r>
              <a:rPr lang="en-US" sz="800" spc="-5"/>
              <a:t>ed.), </a:t>
            </a:r>
            <a:r>
              <a:rPr lang="en-US" sz="800"/>
              <a:t>By K.K </a:t>
            </a:r>
            <a:r>
              <a:rPr lang="en-US" sz="800" spc="-5"/>
              <a:t>Aggarwal </a:t>
            </a:r>
            <a:r>
              <a:rPr lang="en-US" sz="800"/>
              <a:t>&amp; </a:t>
            </a:r>
            <a:r>
              <a:rPr lang="en-US" sz="800" spc="-5"/>
              <a:t>Yogesh </a:t>
            </a:r>
            <a:r>
              <a:rPr lang="en-US" sz="800"/>
              <a:t>Singh, </a:t>
            </a:r>
            <a:r>
              <a:rPr lang="en-US" sz="800" spc="-5"/>
              <a:t>Copyright </a:t>
            </a:r>
            <a:r>
              <a:rPr lang="en-US" sz="800"/>
              <a:t>© </a:t>
            </a:r>
            <a:r>
              <a:rPr lang="en-US" sz="800" spc="-5"/>
              <a:t>New </a:t>
            </a:r>
            <a:r>
              <a:rPr lang="en-US" sz="800" spc="-10"/>
              <a:t>Age </a:t>
            </a:r>
            <a:r>
              <a:rPr lang="en-US" sz="800" spc="-5"/>
              <a:t>International Publishers,</a:t>
            </a:r>
            <a:r>
              <a:rPr lang="en-US" sz="800" spc="75"/>
              <a:t> </a:t>
            </a:r>
            <a:r>
              <a:rPr lang="en-US" sz="800" spc="-5"/>
              <a:t>2007</a:t>
            </a:r>
            <a:endParaRPr lang="en-US" sz="80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08AB4-991C-461F-9C01-EE7EFFFD3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4460">
              <a:lnSpc>
                <a:spcPts val="1465"/>
              </a:lnSpc>
            </a:pPr>
            <a:fld id="{81D60167-4931-47E6-BA6A-407CBD079E47}" type="slidenum">
              <a:rPr lang="en-US" smtClean="0"/>
              <a:pPr marL="124460">
                <a:lnSpc>
                  <a:spcPts val="1465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979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8EFD84-505A-45BD-8A1B-3BA5050F6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15" y="413809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900F0-3677-4D35-8376-2EF89B823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2C58C-E7D1-4EEE-A166-1AE00CD019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151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927DB-22BF-42A3-A14C-D04969DF98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1845" y="7203864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869"/>
              </a:lnSpc>
            </a:pPr>
            <a:r>
              <a:rPr lang="en-US" spc="-5"/>
              <a:t>Software Engineering </a:t>
            </a:r>
            <a:r>
              <a:rPr lang="en-US" spc="-10"/>
              <a:t>(3</a:t>
            </a:r>
            <a:r>
              <a:rPr lang="en-US" sz="750" spc="-15" baseline="22222"/>
              <a:t>rd </a:t>
            </a:r>
            <a:r>
              <a:rPr lang="en-US" sz="800" spc="-5"/>
              <a:t>ed.), </a:t>
            </a:r>
            <a:r>
              <a:rPr lang="en-US" sz="800"/>
              <a:t>By K.K </a:t>
            </a:r>
            <a:r>
              <a:rPr lang="en-US" sz="800" spc="-5"/>
              <a:t>Aggarwal </a:t>
            </a:r>
            <a:r>
              <a:rPr lang="en-US" sz="800"/>
              <a:t>&amp; </a:t>
            </a:r>
            <a:r>
              <a:rPr lang="en-US" sz="800" spc="-5"/>
              <a:t>Yogesh </a:t>
            </a:r>
            <a:r>
              <a:rPr lang="en-US" sz="800"/>
              <a:t>Singh, </a:t>
            </a:r>
            <a:r>
              <a:rPr lang="en-US" sz="800" spc="-5"/>
              <a:t>Copyright </a:t>
            </a:r>
            <a:r>
              <a:rPr lang="en-US" sz="800"/>
              <a:t>© </a:t>
            </a:r>
            <a:r>
              <a:rPr lang="en-US" sz="800" spc="-5"/>
              <a:t>New </a:t>
            </a:r>
            <a:r>
              <a:rPr lang="en-US" sz="800" spc="-10"/>
              <a:t>Age </a:t>
            </a:r>
            <a:r>
              <a:rPr lang="en-US" sz="800" spc="-5"/>
              <a:t>International Publishers,</a:t>
            </a:r>
            <a:r>
              <a:rPr lang="en-US" sz="800" spc="75"/>
              <a:t> </a:t>
            </a:r>
            <a:r>
              <a:rPr lang="en-US" sz="800" spc="-5"/>
              <a:t>2007</a:t>
            </a:r>
            <a:endParaRPr lang="en-US" sz="8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2EF9F-EF9B-4F2B-934E-5E9D2CFC5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374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4460">
              <a:lnSpc>
                <a:spcPts val="1465"/>
              </a:lnSpc>
            </a:pPr>
            <a:fld id="{81D60167-4931-47E6-BA6A-407CBD079E47}" type="slidenum">
              <a:rPr lang="en-US" smtClean="0"/>
              <a:pPr marL="124460">
                <a:lnSpc>
                  <a:spcPts val="1465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68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078972" y="7001654"/>
            <a:ext cx="15049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65"/>
              </a:lnSpc>
            </a:pP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E16ED9-E41A-405D-9061-8122D50320AE}"/>
              </a:ext>
            </a:extLst>
          </p:cNvPr>
          <p:cNvSpPr/>
          <p:nvPr/>
        </p:nvSpPr>
        <p:spPr>
          <a:xfrm>
            <a:off x="1905000" y="2895600"/>
            <a:ext cx="586740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 Quality</a:t>
            </a:r>
            <a:endParaRPr lang="en-US" sz="6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053"/>
    </mc:Choice>
    <mc:Fallback xmlns="">
      <p:transition spd="slow" advTm="2105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383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76511" y="2392171"/>
            <a:ext cx="13677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0225" algn="l"/>
              </a:tabLst>
            </a:pP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for	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testing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192264" y="746245"/>
            <a:ext cx="3672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60" dirty="0">
                <a:solidFill>
                  <a:srgbClr val="323299"/>
                </a:solidFill>
              </a:rPr>
              <a:t>Software Quality </a:t>
            </a:r>
            <a:endParaRPr spc="-170" dirty="0">
              <a:solidFill>
                <a:srgbClr val="323299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09655" y="2392171"/>
            <a:ext cx="25977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8620" algn="l"/>
                <a:tab pos="2181225" algn="l"/>
              </a:tabLst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&amp;	</a:t>
            </a:r>
            <a:r>
              <a:rPr sz="2200" spc="-15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ainten</a:t>
            </a:r>
            <a:r>
              <a:rPr sz="2200" spc="10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are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9293" y="2392171"/>
            <a:ext cx="426021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685800" algn="l"/>
                <a:tab pos="1718945" algn="l"/>
                <a:tab pos="2625725" algn="l"/>
                <a:tab pos="3221990" algn="l"/>
              </a:tabLst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The	fa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tors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	</a:t>
            </a:r>
            <a:r>
              <a:rPr sz="2200" spc="-10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hi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are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required  combined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and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are given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below: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533" y="1814575"/>
            <a:ext cx="278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ii.	Product</a:t>
            </a:r>
            <a:r>
              <a:rPr sz="24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Revision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9293" y="3228237"/>
            <a:ext cx="8561070" cy="3221355"/>
          </a:xfrm>
          <a:prstGeom prst="rect">
            <a:avLst/>
          </a:prstGeom>
        </p:spPr>
        <p:txBody>
          <a:bodyPr vert="horz" wrap="square" lIns="0" tIns="193675" rIns="0" bIns="0" rtlCol="0">
            <a:spAutoFit/>
          </a:bodyPr>
          <a:lstStyle/>
          <a:p>
            <a:pPr marL="1266825" indent="-457200">
              <a:lnSpc>
                <a:spcPct val="100000"/>
              </a:lnSpc>
              <a:spcBef>
                <a:spcPts val="1525"/>
              </a:spcBef>
              <a:buFont typeface="DejaVu Sans"/>
              <a:buChar char="▪"/>
              <a:tabLst>
                <a:tab pos="1266825" algn="l"/>
                <a:tab pos="1267460" algn="l"/>
              </a:tabLst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Maintainability</a:t>
            </a:r>
            <a:endParaRPr sz="2200">
              <a:latin typeface="Arial"/>
              <a:cs typeface="Arial"/>
            </a:endParaRPr>
          </a:p>
          <a:p>
            <a:pPr marL="1266825" indent="-457200">
              <a:lnSpc>
                <a:spcPct val="100000"/>
              </a:lnSpc>
              <a:spcBef>
                <a:spcPts val="1430"/>
              </a:spcBef>
              <a:buFont typeface="DejaVu Sans"/>
              <a:buChar char="▪"/>
              <a:tabLst>
                <a:tab pos="1266825" algn="l"/>
                <a:tab pos="1267460" algn="l"/>
              </a:tabLst>
            </a:pP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Flexibility</a:t>
            </a:r>
            <a:endParaRPr sz="2200">
              <a:latin typeface="Arial"/>
              <a:cs typeface="Arial"/>
            </a:endParaRPr>
          </a:p>
          <a:p>
            <a:pPr marL="1266825" indent="-457200">
              <a:lnSpc>
                <a:spcPct val="100000"/>
              </a:lnSpc>
              <a:spcBef>
                <a:spcPts val="1440"/>
              </a:spcBef>
              <a:buFont typeface="DejaVu Sans"/>
              <a:buChar char="▪"/>
              <a:tabLst>
                <a:tab pos="1266825" algn="l"/>
                <a:tab pos="1267460" algn="l"/>
              </a:tabLst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Testability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 algn="just">
              <a:lnSpc>
                <a:spcPct val="99800"/>
              </a:lnSpc>
              <a:spcBef>
                <a:spcPts val="5"/>
              </a:spcBef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These factors pertain to the testing &amp; maintainability of software.  They give </a:t>
            </a:r>
            <a:r>
              <a:rPr sz="2200" spc="5" dirty="0">
                <a:solidFill>
                  <a:srgbClr val="003265"/>
                </a:solidFill>
                <a:latin typeface="Arial"/>
                <a:cs typeface="Arial"/>
              </a:rPr>
              <a:t>us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idea about ease of maintenance, flexibility and testing  effort. Hence, they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are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combined under the umbrella of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product 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revision.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88"/>
    </mc:Choice>
    <mc:Fallback xmlns="">
      <p:transition spd="slow" advTm="208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383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49293" y="1814575"/>
            <a:ext cx="8559800" cy="3431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5140" indent="-457200">
              <a:lnSpc>
                <a:spcPct val="100000"/>
              </a:lnSpc>
              <a:spcBef>
                <a:spcPts val="100"/>
              </a:spcBef>
              <a:buAutoNum type="romanLcPeriod" startAt="3"/>
              <a:tabLst>
                <a:tab pos="484505" algn="l"/>
                <a:tab pos="485140" algn="l"/>
              </a:tabLst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Product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Transition</a:t>
            </a:r>
            <a:endParaRPr sz="24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1660"/>
              </a:spcBef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We may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have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to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transfer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a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product from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one platform to an other  platform or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from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one technology to another technology.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The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factors  related to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such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a transfer are combined and given</a:t>
            </a:r>
            <a:r>
              <a:rPr sz="2200" spc="5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below: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50">
              <a:latin typeface="Times New Roman"/>
              <a:cs typeface="Times New Roman"/>
            </a:endParaRPr>
          </a:p>
          <a:p>
            <a:pPr marL="1266825" lvl="1" indent="-457200">
              <a:lnSpc>
                <a:spcPct val="100000"/>
              </a:lnSpc>
              <a:buFont typeface="DejaVu Sans"/>
              <a:buChar char="▪"/>
              <a:tabLst>
                <a:tab pos="1266825" algn="l"/>
                <a:tab pos="1267460" algn="l"/>
              </a:tabLst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Portability</a:t>
            </a:r>
            <a:endParaRPr sz="2200">
              <a:latin typeface="Arial"/>
              <a:cs typeface="Arial"/>
            </a:endParaRPr>
          </a:p>
          <a:p>
            <a:pPr marL="1266825" lvl="1" indent="-457200">
              <a:lnSpc>
                <a:spcPct val="100000"/>
              </a:lnSpc>
              <a:spcBef>
                <a:spcPts val="1680"/>
              </a:spcBef>
              <a:buFont typeface="DejaVu Sans"/>
              <a:buChar char="▪"/>
              <a:tabLst>
                <a:tab pos="1266825" algn="l"/>
                <a:tab pos="1267460" algn="l"/>
              </a:tabLst>
            </a:pP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Reusability</a:t>
            </a:r>
            <a:endParaRPr sz="2200">
              <a:latin typeface="Arial"/>
              <a:cs typeface="Arial"/>
            </a:endParaRPr>
          </a:p>
          <a:p>
            <a:pPr marL="1266825" lvl="1" indent="-457200">
              <a:lnSpc>
                <a:spcPct val="100000"/>
              </a:lnSpc>
              <a:spcBef>
                <a:spcPts val="1664"/>
              </a:spcBef>
              <a:buFont typeface="DejaVu Sans"/>
              <a:buChar char="▪"/>
              <a:tabLst>
                <a:tab pos="1266825" algn="l"/>
                <a:tab pos="1267460" algn="l"/>
              </a:tabLst>
            </a:pP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Interoperability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92264" y="746245"/>
            <a:ext cx="3672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60" dirty="0">
                <a:solidFill>
                  <a:srgbClr val="323299"/>
                </a:solidFill>
              </a:rPr>
              <a:t>Software Quality </a:t>
            </a:r>
            <a:endParaRPr spc="-170" dirty="0">
              <a:solidFill>
                <a:srgbClr val="32329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60"/>
    </mc:Choice>
    <mc:Fallback xmlns="">
      <p:transition spd="slow" advTm="306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383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49293" y="2037079"/>
            <a:ext cx="8559800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Most </a:t>
            </a:r>
            <a:r>
              <a:rPr sz="2200" spc="5" dirty="0">
                <a:solidFill>
                  <a:srgbClr val="003265"/>
                </a:solidFill>
                <a:latin typeface="Arial"/>
                <a:cs typeface="Arial"/>
              </a:rPr>
              <a:t>of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the quality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factors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are explained. The remaining  factors are </a:t>
            </a:r>
            <a:r>
              <a:rPr lang="en-US" sz="2200" spc="-5" dirty="0">
                <a:solidFill>
                  <a:srgbClr val="003265"/>
                </a:solidFill>
                <a:latin typeface="Arial"/>
                <a:cs typeface="Arial"/>
              </a:rPr>
              <a:t>: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92264" y="746245"/>
            <a:ext cx="3672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60" dirty="0">
                <a:solidFill>
                  <a:srgbClr val="323299"/>
                </a:solidFill>
              </a:rPr>
              <a:t>Software Quality </a:t>
            </a:r>
            <a:endParaRPr spc="-170" dirty="0">
              <a:solidFill>
                <a:srgbClr val="323299"/>
              </a:solidFill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23906" y="3109912"/>
          <a:ext cx="8382000" cy="28301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6565"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Sr.No.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Quality</a:t>
                      </a:r>
                      <a:r>
                        <a:rPr sz="18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Factors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4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Purpose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Integrity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 marR="69215">
                        <a:lnSpc>
                          <a:spcPct val="1006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extent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which access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software or data 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by 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the unauthorized persons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can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be controlled.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Flexibility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effort required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modify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an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operational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program.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Reusability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 marR="717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extent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which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 program can be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reused</a:t>
                      </a:r>
                      <a:r>
                        <a:rPr sz="1800" spc="3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in 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other applications.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Interoperability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 marR="69850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680085" algn="l"/>
                          <a:tab pos="1379220" algn="l"/>
                          <a:tab pos="2395855" algn="l"/>
                          <a:tab pos="2766060" algn="l"/>
                          <a:tab pos="3616960" algn="l"/>
                          <a:tab pos="4175760" algn="l"/>
                          <a:tab pos="5080000" algn="l"/>
                        </a:tabLst>
                      </a:pPr>
                      <a:r>
                        <a:rPr sz="1800" spc="1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	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ff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rt	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equi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	to	c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pl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	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	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	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h 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another.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764283" y="6380477"/>
            <a:ext cx="66821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3265"/>
                </a:solidFill>
                <a:latin typeface="Arial"/>
                <a:cs typeface="Arial"/>
              </a:rPr>
              <a:t>Table : </a:t>
            </a:r>
            <a:r>
              <a:rPr sz="2000" spc="-5" dirty="0">
                <a:solidFill>
                  <a:srgbClr val="003265"/>
                </a:solidFill>
                <a:latin typeface="Arial"/>
                <a:cs typeface="Arial"/>
              </a:rPr>
              <a:t>Remaining </a:t>
            </a:r>
            <a:r>
              <a:rPr sz="2000" spc="-10" dirty="0">
                <a:solidFill>
                  <a:srgbClr val="003265"/>
                </a:solidFill>
                <a:latin typeface="Arial"/>
                <a:cs typeface="Arial"/>
              </a:rPr>
              <a:t>quality </a:t>
            </a:r>
            <a:r>
              <a:rPr sz="2000" spc="-5" dirty="0">
                <a:solidFill>
                  <a:srgbClr val="003265"/>
                </a:solidFill>
                <a:latin typeface="Arial"/>
                <a:cs typeface="Arial"/>
              </a:rPr>
              <a:t>factor</a:t>
            </a:r>
            <a:r>
              <a:rPr lang="en-US" sz="2000" spc="-5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79"/>
    </mc:Choice>
    <mc:Fallback xmlns="">
      <p:transition spd="slow" advTm="2579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86082" y="914399"/>
            <a:ext cx="4017153" cy="5682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41850" y="6612125"/>
            <a:ext cx="292544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3265"/>
                </a:solidFill>
                <a:latin typeface="Arial"/>
                <a:cs typeface="Arial"/>
              </a:rPr>
              <a:t>Fig </a:t>
            </a:r>
            <a:r>
              <a:rPr sz="1600" b="1" dirty="0">
                <a:solidFill>
                  <a:srgbClr val="003265"/>
                </a:solidFill>
                <a:latin typeface="Arial"/>
                <a:cs typeface="Arial"/>
              </a:rPr>
              <a:t>: </a:t>
            </a:r>
            <a:r>
              <a:rPr sz="1600" spc="-5" dirty="0">
                <a:solidFill>
                  <a:srgbClr val="003265"/>
                </a:solidFill>
                <a:latin typeface="Arial"/>
                <a:cs typeface="Arial"/>
              </a:rPr>
              <a:t>McCall’s quality</a:t>
            </a:r>
            <a:r>
              <a:rPr sz="1600" spc="-3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265"/>
                </a:solidFill>
                <a:latin typeface="Arial"/>
                <a:cs typeface="Arial"/>
              </a:rPr>
              <a:t>model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4533" y="785869"/>
            <a:ext cx="23006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0" spc="-5" dirty="0">
                <a:solidFill>
                  <a:srgbClr val="FF0000"/>
                </a:solidFill>
                <a:latin typeface="Arial"/>
                <a:cs typeface="Arial"/>
              </a:rPr>
              <a:t>Quality</a:t>
            </a:r>
            <a:r>
              <a:rPr sz="2800" i="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i="0" spc="-5" dirty="0">
                <a:solidFill>
                  <a:srgbClr val="FF0000"/>
                </a:solidFill>
                <a:latin typeface="Arial"/>
                <a:cs typeface="Arial"/>
              </a:rPr>
              <a:t>criteria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225"/>
    </mc:Choice>
    <mc:Fallback xmlns="">
      <p:transition spd="slow" advTm="33225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383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7488" y="2295144"/>
            <a:ext cx="8016860" cy="42580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4533" y="1776475"/>
            <a:ext cx="4685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DejaVu Sans"/>
              <a:buChar char="▪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Boehm Software Quality</a:t>
            </a:r>
            <a:r>
              <a:rPr sz="24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Model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92264" y="746245"/>
            <a:ext cx="3672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60" dirty="0">
                <a:solidFill>
                  <a:srgbClr val="323299"/>
                </a:solidFill>
              </a:rPr>
              <a:t>Software Quality </a:t>
            </a:r>
            <a:endParaRPr spc="-170" dirty="0">
              <a:solidFill>
                <a:srgbClr val="323299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62502" y="6610601"/>
            <a:ext cx="4532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3265"/>
                </a:solidFill>
                <a:latin typeface="Arial"/>
                <a:cs typeface="Arial"/>
              </a:rPr>
              <a:t>Fig.</a:t>
            </a:r>
            <a:r>
              <a:rPr lang="en-US" b="1" spc="-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3265"/>
                </a:solidFill>
                <a:latin typeface="Arial"/>
                <a:cs typeface="Arial"/>
              </a:rPr>
              <a:t>: 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Boehm software quality</a:t>
            </a:r>
            <a:r>
              <a:rPr sz="1800" spc="-1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model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438"/>
    </mc:Choice>
    <mc:Fallback xmlns="">
      <p:transition spd="slow" advTm="82438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383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92264" y="746245"/>
            <a:ext cx="3672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60" dirty="0">
                <a:solidFill>
                  <a:srgbClr val="323299"/>
                </a:solidFill>
              </a:rPr>
              <a:t>Software Quality </a:t>
            </a:r>
            <a:endParaRPr spc="-170" dirty="0">
              <a:solidFill>
                <a:srgbClr val="323299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3" y="1867915"/>
            <a:ext cx="2848610" cy="3775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ISO</a:t>
            </a:r>
            <a:r>
              <a:rPr sz="28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9126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>
              <a:latin typeface="Times New Roman"/>
              <a:cs typeface="Times New Roman"/>
            </a:endParaRPr>
          </a:p>
          <a:p>
            <a:pPr marL="1064260" indent="-457200">
              <a:lnSpc>
                <a:spcPct val="100000"/>
              </a:lnSpc>
              <a:buFont typeface="DejaVu Sans"/>
              <a:buChar char="▪"/>
              <a:tabLst>
                <a:tab pos="1063625" algn="l"/>
                <a:tab pos="1064260" algn="l"/>
              </a:tabLst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Functionality</a:t>
            </a:r>
            <a:endParaRPr sz="2200">
              <a:latin typeface="Arial"/>
              <a:cs typeface="Arial"/>
            </a:endParaRPr>
          </a:p>
          <a:p>
            <a:pPr marL="1064260" indent="-457200">
              <a:lnSpc>
                <a:spcPct val="100000"/>
              </a:lnSpc>
              <a:spcBef>
                <a:spcPts val="1430"/>
              </a:spcBef>
              <a:buFont typeface="DejaVu Sans"/>
              <a:buChar char="▪"/>
              <a:tabLst>
                <a:tab pos="1063625" algn="l"/>
                <a:tab pos="1064260" algn="l"/>
              </a:tabLst>
            </a:pP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Reliability</a:t>
            </a:r>
            <a:endParaRPr sz="2200">
              <a:latin typeface="Arial"/>
              <a:cs typeface="Arial"/>
            </a:endParaRPr>
          </a:p>
          <a:p>
            <a:pPr marL="1099185" indent="-457200">
              <a:lnSpc>
                <a:spcPct val="100000"/>
              </a:lnSpc>
              <a:spcBef>
                <a:spcPts val="1440"/>
              </a:spcBef>
              <a:buFont typeface="DejaVu Sans"/>
              <a:buChar char="▪"/>
              <a:tabLst>
                <a:tab pos="1099185" algn="l"/>
                <a:tab pos="1099820" algn="l"/>
              </a:tabLst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Usability</a:t>
            </a:r>
            <a:endParaRPr sz="2200">
              <a:latin typeface="Arial"/>
              <a:cs typeface="Arial"/>
            </a:endParaRPr>
          </a:p>
          <a:p>
            <a:pPr marL="1099185" indent="-457200">
              <a:lnSpc>
                <a:spcPct val="100000"/>
              </a:lnSpc>
              <a:spcBef>
                <a:spcPts val="1680"/>
              </a:spcBef>
              <a:buFont typeface="DejaVu Sans"/>
              <a:buChar char="▪"/>
              <a:tabLst>
                <a:tab pos="1099185" algn="l"/>
                <a:tab pos="1099820" algn="l"/>
              </a:tabLst>
            </a:pP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Efficiency</a:t>
            </a:r>
            <a:endParaRPr sz="2200">
              <a:latin typeface="Arial"/>
              <a:cs typeface="Arial"/>
            </a:endParaRPr>
          </a:p>
          <a:p>
            <a:pPr marL="1064260" indent="-457200">
              <a:lnSpc>
                <a:spcPct val="100000"/>
              </a:lnSpc>
              <a:spcBef>
                <a:spcPts val="1570"/>
              </a:spcBef>
              <a:buFont typeface="DejaVu Sans"/>
              <a:buChar char="▪"/>
              <a:tabLst>
                <a:tab pos="1063625" algn="l"/>
                <a:tab pos="1064260" algn="l"/>
              </a:tabLst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Maintainability</a:t>
            </a:r>
            <a:endParaRPr sz="2200">
              <a:latin typeface="Arial"/>
              <a:cs typeface="Arial"/>
            </a:endParaRPr>
          </a:p>
          <a:p>
            <a:pPr marL="1064260" indent="-457200">
              <a:lnSpc>
                <a:spcPct val="100000"/>
              </a:lnSpc>
              <a:spcBef>
                <a:spcPts val="1440"/>
              </a:spcBef>
              <a:buFont typeface="DejaVu Sans"/>
              <a:buChar char="▪"/>
              <a:tabLst>
                <a:tab pos="1063625" algn="l"/>
                <a:tab pos="1064260" algn="l"/>
              </a:tabLst>
            </a:pP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Portability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91"/>
    </mc:Choice>
    <mc:Fallback xmlns="">
      <p:transition spd="slow" advTm="3599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35251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92264" y="746245"/>
            <a:ext cx="3672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60" dirty="0">
                <a:solidFill>
                  <a:srgbClr val="323299"/>
                </a:solidFill>
              </a:rPr>
              <a:t>Software Quality </a:t>
            </a:r>
            <a:endParaRPr spc="-170" dirty="0">
              <a:solidFill>
                <a:srgbClr val="323299"/>
              </a:solidFill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52862" y="1814512"/>
          <a:ext cx="8381365" cy="4838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6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9445">
                <a:tc>
                  <a:txBody>
                    <a:bodyPr/>
                    <a:lstStyle/>
                    <a:p>
                      <a:pPr marL="664845" marR="313055" indent="-317500">
                        <a:lnSpc>
                          <a:spcPct val="100600"/>
                        </a:lnSpc>
                        <a:spcBef>
                          <a:spcPts val="3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arac</a:t>
                      </a:r>
                      <a:r>
                        <a:rPr sz="1800" b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er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ti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/ 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Attribute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8FF65"/>
                    </a:solidFill>
                  </a:tcPr>
                </a:tc>
                <a:tc>
                  <a:txBody>
                    <a:bodyPr/>
                    <a:lstStyle/>
                    <a:p>
                      <a:pPr marL="1209040" marR="442595" indent="-731520">
                        <a:lnSpc>
                          <a:spcPct val="100600"/>
                        </a:lnSpc>
                        <a:spcBef>
                          <a:spcPts val="3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Short Description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of the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Characteristics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and the 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concerns Addressed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800" b="1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Attributes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8FF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Functionality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 marR="71755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1809750" algn="l"/>
                          <a:tab pos="2749550" algn="l"/>
                          <a:tab pos="3133725" algn="l"/>
                          <a:tab pos="4621530" algn="l"/>
                          <a:tab pos="5003800" algn="l"/>
                          <a:tab pos="5513070" algn="l"/>
                        </a:tabLst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Cha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ct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st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cs	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ela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g	to	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hie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	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	t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	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ba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 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purpose for which the software is being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engineered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marL="279400" indent="-173990">
                        <a:lnSpc>
                          <a:spcPct val="100000"/>
                        </a:lnSpc>
                        <a:spcBef>
                          <a:spcPts val="310"/>
                        </a:spcBef>
                        <a:buChar char="•"/>
                        <a:tabLst>
                          <a:tab pos="280035" algn="l"/>
                        </a:tabLst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Suitability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 marR="717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presence and appropriateness of a set of functions for  specified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tasks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341630" indent="-236220">
                        <a:lnSpc>
                          <a:spcPct val="100000"/>
                        </a:lnSpc>
                        <a:spcBef>
                          <a:spcPts val="320"/>
                        </a:spcBef>
                        <a:buChar char="•"/>
                        <a:tabLst>
                          <a:tab pos="341630" algn="l"/>
                          <a:tab pos="342265" algn="l"/>
                        </a:tabLst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Accuracy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provision of right or agreed results or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effects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341630" indent="-236220">
                        <a:lnSpc>
                          <a:spcPct val="100000"/>
                        </a:lnSpc>
                        <a:spcBef>
                          <a:spcPts val="310"/>
                        </a:spcBef>
                        <a:buChar char="•"/>
                        <a:tabLst>
                          <a:tab pos="341630" algn="l"/>
                          <a:tab pos="342265" algn="l"/>
                        </a:tabLst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Interoperability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Software’s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ability to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interact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specified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systems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marL="341630" indent="-236220">
                        <a:lnSpc>
                          <a:spcPct val="100000"/>
                        </a:lnSpc>
                        <a:spcBef>
                          <a:spcPts val="310"/>
                        </a:spcBef>
                        <a:buChar char="•"/>
                        <a:tabLst>
                          <a:tab pos="341630" algn="l"/>
                          <a:tab pos="342265" algn="l"/>
                        </a:tabLst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Security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 marR="711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Ability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prevent unauthorized access,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whether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accidental  or deliberate,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program and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data.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376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5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Reliability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 marR="69215" algn="just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Characteristics relating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capability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software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 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maintain its level of performance under stated conditions  for a stated period of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time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341630" indent="-236220">
                        <a:lnSpc>
                          <a:spcPct val="100000"/>
                        </a:lnSpc>
                        <a:spcBef>
                          <a:spcPts val="320"/>
                        </a:spcBef>
                        <a:buChar char="•"/>
                        <a:tabLst>
                          <a:tab pos="341630" algn="l"/>
                          <a:tab pos="342265" algn="l"/>
                        </a:tabLst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Maturity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 marR="711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Attributes of software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that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bear on the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frequency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of failure 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by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faults in the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software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7620000" y="6681216"/>
            <a:ext cx="1068323" cy="405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3"/>
    </mc:Choice>
    <mc:Fallback xmlns="">
      <p:transition spd="slow" advTm="903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389881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92264" y="500881"/>
            <a:ext cx="3672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60" dirty="0">
                <a:solidFill>
                  <a:srgbClr val="323299"/>
                </a:solidFill>
              </a:rPr>
              <a:t>Software Quality </a:t>
            </a:r>
            <a:endParaRPr spc="-170" dirty="0">
              <a:solidFill>
                <a:srgbClr val="323299"/>
              </a:solidFill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26954" y="1509706"/>
          <a:ext cx="8382000" cy="5024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342900" indent="-236220">
                        <a:lnSpc>
                          <a:spcPct val="100000"/>
                        </a:lnSpc>
                        <a:spcBef>
                          <a:spcPts val="310"/>
                        </a:spcBef>
                        <a:buChar char="•"/>
                        <a:tabLst>
                          <a:tab pos="342900" algn="l"/>
                          <a:tab pos="343535" algn="l"/>
                        </a:tabLst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Fault tolerance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 marR="70485">
                        <a:lnSpc>
                          <a:spcPct val="100600"/>
                        </a:lnSpc>
                        <a:spcBef>
                          <a:spcPts val="30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Ability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maintain a specified level of performance in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cases 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of software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faults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or unexpected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inputs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3765">
                <a:tc>
                  <a:txBody>
                    <a:bodyPr/>
                    <a:lstStyle/>
                    <a:p>
                      <a:pPr marL="342900" indent="-236220">
                        <a:lnSpc>
                          <a:spcPct val="100000"/>
                        </a:lnSpc>
                        <a:spcBef>
                          <a:spcPts val="310"/>
                        </a:spcBef>
                        <a:buChar char="•"/>
                        <a:tabLst>
                          <a:tab pos="342900" algn="l"/>
                          <a:tab pos="343535" algn="l"/>
                        </a:tabLst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Recoverability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 marR="71120" algn="just">
                        <a:lnSpc>
                          <a:spcPct val="100299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Capability and effort needed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reestablish level of  performance and recover affected data after possible  failure.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3765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Usability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 marR="69850" algn="just">
                        <a:lnSpc>
                          <a:spcPct val="100299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Characteristics relating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the effort needed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use, and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on 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the individual assessment of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such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use,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by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 stated implied  set of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users.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342900" indent="-236220">
                        <a:lnSpc>
                          <a:spcPct val="100000"/>
                        </a:lnSpc>
                        <a:spcBef>
                          <a:spcPts val="310"/>
                        </a:spcBef>
                        <a:buChar char="•"/>
                        <a:tabLst>
                          <a:tab pos="342900" algn="l"/>
                          <a:tab pos="343535" algn="l"/>
                        </a:tabLst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Understandability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 marR="71755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640715" algn="l"/>
                          <a:tab pos="1300480" algn="l"/>
                          <a:tab pos="2275840" algn="l"/>
                          <a:tab pos="2682875" algn="l"/>
                          <a:tab pos="2949575" algn="l"/>
                          <a:tab pos="3534410" algn="l"/>
                          <a:tab pos="3865245" algn="l"/>
                          <a:tab pos="4993005" algn="l"/>
                          <a:tab pos="5448935" algn="l"/>
                        </a:tabLst>
                      </a:pPr>
                      <a:r>
                        <a:rPr sz="1800" spc="1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	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ff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rt	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equi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	f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	a	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	to	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ogn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ze	t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	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logi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 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concept and its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applicability.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marL="342900" indent="-236220">
                        <a:lnSpc>
                          <a:spcPct val="100000"/>
                        </a:lnSpc>
                        <a:spcBef>
                          <a:spcPts val="310"/>
                        </a:spcBef>
                        <a:buChar char="•"/>
                        <a:tabLst>
                          <a:tab pos="342900" algn="l"/>
                          <a:tab pos="343535" algn="l"/>
                        </a:tabLst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Learnability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 marR="73025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648335" algn="l"/>
                          <a:tab pos="1316990" algn="l"/>
                          <a:tab pos="2296795" algn="l"/>
                          <a:tab pos="2710180" algn="l"/>
                          <a:tab pos="2982595" algn="l"/>
                          <a:tab pos="3574415" algn="l"/>
                          <a:tab pos="3910965" algn="l"/>
                          <a:tab pos="4563110" algn="l"/>
                          <a:tab pos="4939665" algn="l"/>
                        </a:tabLst>
                      </a:pPr>
                      <a:r>
                        <a:rPr sz="1800" spc="1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	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ff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rt	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ui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	f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	a	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	to	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lea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rn	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ts	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appli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, 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operation, input and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output.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342900" indent="-236220">
                        <a:lnSpc>
                          <a:spcPct val="100000"/>
                        </a:lnSpc>
                        <a:spcBef>
                          <a:spcPts val="320"/>
                        </a:spcBef>
                        <a:buChar char="•"/>
                        <a:tabLst>
                          <a:tab pos="342900" algn="l"/>
                          <a:tab pos="343535" algn="l"/>
                        </a:tabLst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Operability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ease of operation and control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by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users.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3765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Efficiency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 marR="71755" algn="just">
                        <a:lnSpc>
                          <a:spcPct val="100299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Characteristic related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the relationship between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level  of performance of the software and the amount</a:t>
                      </a:r>
                      <a:r>
                        <a:rPr sz="1800" spc="3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of  resources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used,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under stated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conditions.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7665949" y="6748780"/>
            <a:ext cx="987912" cy="1801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17"/>
    </mc:Choice>
    <mc:Fallback xmlns="">
      <p:transition spd="slow" advTm="6117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389881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92264" y="500881"/>
            <a:ext cx="3672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60" dirty="0">
                <a:solidFill>
                  <a:srgbClr val="323299"/>
                </a:solidFill>
              </a:rPr>
              <a:t>Software Quality </a:t>
            </a:r>
            <a:endParaRPr spc="-170" dirty="0">
              <a:solidFill>
                <a:srgbClr val="323299"/>
              </a:solidFill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00106" y="1509706"/>
          <a:ext cx="8305800" cy="5024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7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8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341630" indent="-236220">
                        <a:lnSpc>
                          <a:spcPct val="100000"/>
                        </a:lnSpc>
                        <a:spcBef>
                          <a:spcPts val="310"/>
                        </a:spcBef>
                        <a:buChar char="•"/>
                        <a:tabLst>
                          <a:tab pos="341630" algn="l"/>
                          <a:tab pos="342265" algn="l"/>
                        </a:tabLst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Time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behavior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 marR="69850">
                        <a:lnSpc>
                          <a:spcPct val="100600"/>
                        </a:lnSpc>
                        <a:spcBef>
                          <a:spcPts val="300"/>
                        </a:spcBef>
                        <a:tabLst>
                          <a:tab pos="690880" algn="l"/>
                          <a:tab pos="1501775" algn="l"/>
                          <a:tab pos="1882775" algn="l"/>
                          <a:tab pos="3010535" algn="l"/>
                          <a:tab pos="3580129" algn="l"/>
                          <a:tab pos="4875530" algn="l"/>
                          <a:tab pos="5610225" algn="l"/>
                        </a:tabLst>
                      </a:pPr>
                      <a:r>
                        <a:rPr sz="1800" spc="1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	s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pee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	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	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pon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se	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	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ss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g	t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	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 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throughout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rates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in performing its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function.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341630" marR="909955" indent="-236220">
                        <a:lnSpc>
                          <a:spcPct val="100000"/>
                        </a:lnSpc>
                        <a:spcBef>
                          <a:spcPts val="310"/>
                        </a:spcBef>
                        <a:buChar char="•"/>
                        <a:tabLst>
                          <a:tab pos="341630" algn="l"/>
                          <a:tab pos="342265" algn="l"/>
                        </a:tabLst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Re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ou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 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behavior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 marR="698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amount of resources used and the duration of such  use in performing its function.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808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Maintainability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 marR="68580" algn="just">
                        <a:lnSpc>
                          <a:spcPct val="1002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Characteristics related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effort needed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make  modifications, including corrections, improvements or  adaptation of software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changes in environment,  requirements and functions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specifications.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341630" indent="-236220">
                        <a:lnSpc>
                          <a:spcPct val="100000"/>
                        </a:lnSpc>
                        <a:spcBef>
                          <a:spcPts val="310"/>
                        </a:spcBef>
                        <a:buChar char="•"/>
                        <a:tabLst>
                          <a:tab pos="341630" algn="l"/>
                          <a:tab pos="342265" algn="l"/>
                        </a:tabLst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Analyzability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 marR="723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effort needed for diagnosis of deficiencies or causes  of failures, or for identification of parts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modified.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marL="341630" indent="-236220">
                        <a:lnSpc>
                          <a:spcPct val="100000"/>
                        </a:lnSpc>
                        <a:spcBef>
                          <a:spcPts val="310"/>
                        </a:spcBef>
                        <a:buChar char="•"/>
                        <a:tabLst>
                          <a:tab pos="341630" algn="l"/>
                          <a:tab pos="342265" algn="l"/>
                        </a:tabLst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Changeability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 marR="723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effort needed for modification, fault removal or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for 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environmental change.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341630" indent="-236220">
                        <a:lnSpc>
                          <a:spcPct val="100000"/>
                        </a:lnSpc>
                        <a:spcBef>
                          <a:spcPts val="320"/>
                        </a:spcBef>
                        <a:buChar char="•"/>
                        <a:tabLst>
                          <a:tab pos="341630" algn="l"/>
                          <a:tab pos="342265" algn="l"/>
                        </a:tabLst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Stability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risk of unexpected effect of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modifications.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341630" indent="-236220">
                        <a:lnSpc>
                          <a:spcPct val="100000"/>
                        </a:lnSpc>
                        <a:spcBef>
                          <a:spcPts val="320"/>
                        </a:spcBef>
                        <a:buChar char="•"/>
                        <a:tabLst>
                          <a:tab pos="341630" algn="l"/>
                          <a:tab pos="342265" algn="l"/>
                        </a:tabLst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Testability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effort needed for validating the modified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software.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7665949" y="6748780"/>
            <a:ext cx="987912" cy="1801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61"/>
    </mc:Choice>
    <mc:Fallback xmlns="">
      <p:transition spd="slow" advTm="1076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389881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92264" y="500881"/>
            <a:ext cx="3672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60" dirty="0">
                <a:solidFill>
                  <a:srgbClr val="323299"/>
                </a:solidFill>
              </a:rPr>
              <a:t>Software Quality </a:t>
            </a:r>
            <a:endParaRPr spc="-170" dirty="0">
              <a:solidFill>
                <a:srgbClr val="323299"/>
              </a:solidFill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23906" y="1770316"/>
          <a:ext cx="8305800" cy="3470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7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8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376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Portability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 marR="68580" algn="just">
                        <a:lnSpc>
                          <a:spcPct val="100299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Characteristics related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 the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ability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transfer the  software from one organization or hardware or software  environment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another.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341630" indent="-236220">
                        <a:lnSpc>
                          <a:spcPct val="100000"/>
                        </a:lnSpc>
                        <a:spcBef>
                          <a:spcPts val="310"/>
                        </a:spcBef>
                        <a:buChar char="•"/>
                        <a:tabLst>
                          <a:tab pos="341630" algn="l"/>
                          <a:tab pos="342265" algn="l"/>
                        </a:tabLst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Adaptability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 marR="71755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628015" algn="l"/>
                        </a:tabLst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The	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opportunity for its adaptation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different specified  environments.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marL="341630" indent="-236220">
                        <a:lnSpc>
                          <a:spcPct val="100000"/>
                        </a:lnSpc>
                        <a:spcBef>
                          <a:spcPts val="310"/>
                        </a:spcBef>
                        <a:buChar char="•"/>
                        <a:tabLst>
                          <a:tab pos="341630" algn="l"/>
                          <a:tab pos="342265" algn="l"/>
                        </a:tabLst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Installability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 marR="717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effort needed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install the software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 specified  environment.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341630" indent="-236220">
                        <a:lnSpc>
                          <a:spcPct val="100000"/>
                        </a:lnSpc>
                        <a:spcBef>
                          <a:spcPts val="320"/>
                        </a:spcBef>
                        <a:buChar char="•"/>
                        <a:tabLst>
                          <a:tab pos="341630" algn="l"/>
                          <a:tab pos="342265" algn="l"/>
                        </a:tabLst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Conformance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 marR="72390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pos="721360" algn="l"/>
                          <a:tab pos="1562735" algn="l"/>
                          <a:tab pos="1975485" algn="l"/>
                          <a:tab pos="2776855" algn="l"/>
                          <a:tab pos="3110865" algn="l"/>
                          <a:tab pos="4154804" algn="l"/>
                          <a:tab pos="4565015" algn="l"/>
                          <a:tab pos="5785485" algn="l"/>
                        </a:tabLst>
                      </a:pPr>
                      <a:r>
                        <a:rPr sz="1800" spc="1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	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	to	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ch	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	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adhe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	to	st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anda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	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 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conventions relating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portability.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341630" indent="-236220">
                        <a:lnSpc>
                          <a:spcPct val="100000"/>
                        </a:lnSpc>
                        <a:spcBef>
                          <a:spcPts val="320"/>
                        </a:spcBef>
                        <a:buChar char="•"/>
                        <a:tabLst>
                          <a:tab pos="341630" algn="l"/>
                          <a:tab pos="342265" algn="l"/>
                        </a:tabLst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Replaceability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 marR="723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opportunity and effort of using it in the place of other  software in a particular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environment.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320799" y="5696201"/>
            <a:ext cx="780890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165" marR="5080" indent="-34671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3265"/>
                </a:solidFill>
                <a:latin typeface="Arial"/>
                <a:cs typeface="Arial"/>
              </a:rPr>
              <a:t>Table : 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Software quality characteristics and attributes – The ISO 9126  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view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35251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4533" y="2005075"/>
            <a:ext cx="7662545" cy="3439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C0000"/>
                </a:solidFill>
                <a:latin typeface="Arial"/>
                <a:cs typeface="Arial"/>
              </a:rPr>
              <a:t>Software</a:t>
            </a:r>
            <a:r>
              <a:rPr sz="240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CC0000"/>
                </a:solidFill>
                <a:latin typeface="Arial"/>
                <a:cs typeface="Arial"/>
              </a:rPr>
              <a:t>Quality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 marL="44450">
              <a:lnSpc>
                <a:spcPct val="100000"/>
              </a:lnSpc>
            </a:pP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Different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people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understand different meanings </a:t>
            </a:r>
            <a:r>
              <a:rPr sz="2200" spc="5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quality</a:t>
            </a:r>
            <a:r>
              <a:rPr sz="2200" spc="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like: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00">
              <a:latin typeface="Times New Roman"/>
              <a:cs typeface="Times New Roman"/>
            </a:endParaRPr>
          </a:p>
          <a:p>
            <a:pPr marL="1216660" indent="-457200">
              <a:lnSpc>
                <a:spcPct val="100000"/>
              </a:lnSpc>
              <a:buFont typeface="DejaVu Sans"/>
              <a:buChar char="❖"/>
              <a:tabLst>
                <a:tab pos="1216025" algn="l"/>
                <a:tab pos="1216660" algn="l"/>
              </a:tabLst>
            </a:pP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conformance </a:t>
            </a:r>
            <a:r>
              <a:rPr sz="2400" dirty="0">
                <a:solidFill>
                  <a:srgbClr val="003265"/>
                </a:solidFill>
                <a:latin typeface="Arial"/>
                <a:cs typeface="Arial"/>
              </a:rPr>
              <a:t>to</a:t>
            </a:r>
            <a:r>
              <a:rPr sz="2400" spc="-1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requirements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❖"/>
            </a:pPr>
            <a:endParaRPr sz="2650">
              <a:latin typeface="Times New Roman"/>
              <a:cs typeface="Times New Roman"/>
            </a:endParaRPr>
          </a:p>
          <a:p>
            <a:pPr marL="1216660" indent="-457200">
              <a:lnSpc>
                <a:spcPct val="100000"/>
              </a:lnSpc>
              <a:buFont typeface="DejaVu Sans"/>
              <a:buChar char="❖"/>
              <a:tabLst>
                <a:tab pos="1216025" algn="l"/>
                <a:tab pos="1216660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fitness for 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 purpose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❖"/>
            </a:pPr>
            <a:endParaRPr sz="3050">
              <a:latin typeface="Times New Roman"/>
              <a:cs typeface="Times New Roman"/>
            </a:endParaRPr>
          </a:p>
          <a:p>
            <a:pPr marL="1216660" indent="-457200">
              <a:lnSpc>
                <a:spcPct val="100000"/>
              </a:lnSpc>
              <a:buFont typeface="DejaVu Sans"/>
              <a:buChar char="❖"/>
              <a:tabLst>
                <a:tab pos="1216025" algn="l"/>
                <a:tab pos="1216660" algn="l"/>
              </a:tabLst>
            </a:pP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level of</a:t>
            </a:r>
            <a:r>
              <a:rPr sz="2400" spc="1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Arial"/>
                <a:cs typeface="Arial"/>
              </a:rPr>
              <a:t>satisfaction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24200" y="762000"/>
            <a:ext cx="3672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>
                <a:solidFill>
                  <a:srgbClr val="323299"/>
                </a:solidFill>
              </a:rPr>
              <a:t>Software</a:t>
            </a:r>
            <a:r>
              <a:rPr lang="en-US" spc="-160" dirty="0">
                <a:solidFill>
                  <a:srgbClr val="323299"/>
                </a:solidFill>
              </a:rPr>
              <a:t> Quality</a:t>
            </a:r>
            <a:r>
              <a:rPr spc="-160">
                <a:solidFill>
                  <a:srgbClr val="323299"/>
                </a:solidFill>
              </a:rPr>
              <a:t> </a:t>
            </a:r>
            <a:endParaRPr spc="-170" dirty="0">
              <a:solidFill>
                <a:srgbClr val="32329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270"/>
    </mc:Choice>
    <mc:Fallback xmlns="">
      <p:transition spd="slow" advTm="6127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8F7ED-7D46-4532-8C38-473E48A8A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895600"/>
            <a:ext cx="8675370" cy="1502305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5979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35251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19235" y="1998769"/>
            <a:ext cx="5626242" cy="455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92264" y="746245"/>
            <a:ext cx="3672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60" dirty="0">
                <a:solidFill>
                  <a:srgbClr val="323299"/>
                </a:solidFill>
              </a:rPr>
              <a:t>Software Quality </a:t>
            </a:r>
            <a:endParaRPr spc="-170" dirty="0">
              <a:solidFill>
                <a:srgbClr val="32329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861"/>
    </mc:Choice>
    <mc:Fallback xmlns="">
      <p:transition spd="slow" advTm="3586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35251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87449" y="2133599"/>
            <a:ext cx="6147662" cy="41208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92264" y="746245"/>
            <a:ext cx="3672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60" dirty="0">
                <a:solidFill>
                  <a:srgbClr val="323299"/>
                </a:solidFill>
              </a:rPr>
              <a:t>Software Quality </a:t>
            </a:r>
            <a:endParaRPr spc="-170" dirty="0">
              <a:solidFill>
                <a:srgbClr val="32329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097"/>
    </mc:Choice>
    <mc:Fallback xmlns="">
      <p:transition spd="slow" advTm="2409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35251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92264" y="746245"/>
            <a:ext cx="3672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60" dirty="0">
                <a:solidFill>
                  <a:srgbClr val="323299"/>
                </a:solidFill>
              </a:rPr>
              <a:t>Software Quality </a:t>
            </a:r>
            <a:endParaRPr spc="-170" dirty="0">
              <a:solidFill>
                <a:srgbClr val="323299"/>
              </a:solidFill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00106" y="1966912"/>
          <a:ext cx="8229600" cy="4474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7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9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944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Reliability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 marR="71755">
                        <a:lnSpc>
                          <a:spcPct val="1006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extent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which a software performs its intended  functions without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failure.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Correctness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 marR="69215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751840" algn="l"/>
                          <a:tab pos="1621790" algn="l"/>
                          <a:tab pos="2063750" algn="l"/>
                          <a:tab pos="2894330" algn="l"/>
                          <a:tab pos="3272154" algn="l"/>
                          <a:tab pos="4383405" algn="l"/>
                          <a:tab pos="5256530" algn="l"/>
                        </a:tabLst>
                      </a:pPr>
                      <a:r>
                        <a:rPr sz="1800" spc="1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	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	to	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ch	a	s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re	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ts	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ts 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specifications.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 marR="4762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Consistency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&amp; 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precision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 marR="717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extent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which a software is consistent and give  results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precision.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Robustness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 marR="68580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pos="702945" algn="l"/>
                          <a:tab pos="1525905" algn="l"/>
                          <a:tab pos="1917700" algn="l"/>
                          <a:tab pos="2699385" algn="l"/>
                          <a:tab pos="3027045" algn="l"/>
                          <a:tab pos="4090670" algn="l"/>
                          <a:tab pos="5168265" algn="l"/>
                        </a:tabLst>
                      </a:pPr>
                      <a:r>
                        <a:rPr sz="1800" spc="1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	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	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	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ch	a	s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	t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ole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	t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 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unexpected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problems.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Simplicity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 marR="72390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pos="652780" algn="l"/>
                          <a:tab pos="1424940" algn="l"/>
                          <a:tab pos="1771014" algn="l"/>
                          <a:tab pos="2505710" algn="l"/>
                          <a:tab pos="2784475" algn="l"/>
                          <a:tab pos="3797935" algn="l"/>
                          <a:tab pos="4113529" algn="l"/>
                          <a:tab pos="4925695" algn="l"/>
                          <a:tab pos="5253355" algn="l"/>
                        </a:tabLst>
                      </a:pPr>
                      <a:r>
                        <a:rPr sz="1800" spc="1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	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	to	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ch	a	s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ft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re	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	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	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	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ts 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operations.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Traceability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 marR="69850">
                        <a:lnSpc>
                          <a:spcPct val="1006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extent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which an error is traceable in order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 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fix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it.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Usability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 marR="717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extent of effort required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learn, operate and  understand the functions of the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software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7665949" y="6748780"/>
            <a:ext cx="987912" cy="1801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6"/>
    </mc:Choice>
    <mc:Fallback xmlns="">
      <p:transition spd="slow" advTm="65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35251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92264" y="746245"/>
            <a:ext cx="3672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60" dirty="0">
                <a:solidFill>
                  <a:srgbClr val="323299"/>
                </a:solidFill>
              </a:rPr>
              <a:t>Software Quality </a:t>
            </a:r>
            <a:endParaRPr spc="-170" dirty="0">
              <a:solidFill>
                <a:srgbClr val="323299"/>
              </a:solidFill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00106" y="1890712"/>
          <a:ext cx="8229600" cy="4474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7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Accuracy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Meeting specifications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precision.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376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 marR="2089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Clarity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&amp; 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Accuracy of  do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 marR="704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extent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which documents are clearly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&amp;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accurately  written.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376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 marR="3486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Conformity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of  operational  environment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 marR="73025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638810" algn="l"/>
                          <a:tab pos="1397635" algn="l"/>
                          <a:tab pos="1728470" algn="l"/>
                          <a:tab pos="2447925" algn="l"/>
                          <a:tab pos="2712720" algn="l"/>
                          <a:tab pos="3714115" algn="l"/>
                          <a:tab pos="4015740" algn="l"/>
                          <a:tab pos="4330065" algn="l"/>
                          <a:tab pos="5520055" algn="l"/>
                        </a:tabLst>
                      </a:pPr>
                      <a:r>
                        <a:rPr sz="1800" spc="1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	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	to	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ch	a	s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ft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re	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	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	c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rm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y	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 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operational environment.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Completeness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extent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which a software has specified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functions.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Efficiency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 marR="717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amount of computing resources and code required 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by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software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perform a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function.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Testability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 marR="69850">
                        <a:lnSpc>
                          <a:spcPct val="1006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effort required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test a software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ensure that it  performs its intended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functions.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Maintainability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 marR="717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effort required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locate and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fix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an error during  maintenance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phase.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7665949" y="6748780"/>
            <a:ext cx="987912" cy="1801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2"/>
    </mc:Choice>
    <mc:Fallback xmlns="">
      <p:transition spd="slow" advTm="106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35251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92264" y="746245"/>
            <a:ext cx="3672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60" dirty="0">
                <a:solidFill>
                  <a:srgbClr val="323299"/>
                </a:solidFill>
              </a:rPr>
              <a:t>Software Quality </a:t>
            </a:r>
            <a:endParaRPr spc="-170" dirty="0">
              <a:solidFill>
                <a:srgbClr val="323299"/>
              </a:solidFill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00106" y="1966912"/>
          <a:ext cx="8229600" cy="3835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7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9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944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Modularity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 marR="69850">
                        <a:lnSpc>
                          <a:spcPct val="1006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It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is the extent of ease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implement, test, debug and  maintain the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software.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Readability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 marR="717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extent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which a software is readable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order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 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understand.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Adaptability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 marR="673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extent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which a software is adaptable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new  platforms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&amp;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technologies.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Modifiability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 marR="71755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pos="664845" algn="l"/>
                          <a:tab pos="1348740" algn="l"/>
                          <a:tab pos="2346960" algn="l"/>
                          <a:tab pos="2700655" algn="l"/>
                          <a:tab pos="3533140" algn="l"/>
                          <a:tab pos="3822700" algn="l"/>
                          <a:tab pos="4848225" algn="l"/>
                        </a:tabLst>
                      </a:pPr>
                      <a:r>
                        <a:rPr sz="1800" spc="1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	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rt	r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qui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	to	m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di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y	a	s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	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du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g 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maintenance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phase.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Expandability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 marR="730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extent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which a software is expandable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without 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undesirable side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effects.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Portability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 marR="71755">
                        <a:lnSpc>
                          <a:spcPct val="1006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effort required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 transfer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 program from one  platform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another platform.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067302" y="6458201"/>
            <a:ext cx="3769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3265"/>
                </a:solidFill>
                <a:latin typeface="Arial"/>
                <a:cs typeface="Arial"/>
              </a:rPr>
              <a:t>Table </a:t>
            </a:r>
            <a:r>
              <a:rPr lang="en-US" b="1" spc="-5" dirty="0">
                <a:solidFill>
                  <a:srgbClr val="003265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Software quality</a:t>
            </a:r>
            <a:r>
              <a:rPr sz="1800" spc="-1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attributes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82"/>
    </mc:Choice>
    <mc:Fallback xmlns="">
      <p:transition spd="slow" advTm="118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542287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3258" y="2209560"/>
            <a:ext cx="4116649" cy="4178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686" y="6610601"/>
            <a:ext cx="3263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3265"/>
                </a:solidFill>
                <a:latin typeface="Arial"/>
                <a:cs typeface="Arial"/>
              </a:rPr>
              <a:t>Fig </a:t>
            </a:r>
            <a:r>
              <a:rPr sz="1800" b="1" spc="-5" dirty="0">
                <a:solidFill>
                  <a:srgbClr val="003265"/>
                </a:solidFill>
                <a:latin typeface="Arial"/>
                <a:cs typeface="Arial"/>
              </a:rPr>
              <a:t>: </a:t>
            </a:r>
            <a:r>
              <a:rPr sz="1800" spc="-5" dirty="0">
                <a:solidFill>
                  <a:srgbClr val="003265"/>
                </a:solidFill>
                <a:latin typeface="Arial"/>
                <a:cs typeface="Arial"/>
              </a:rPr>
              <a:t>Software quality</a:t>
            </a:r>
            <a:r>
              <a:rPr sz="1800" spc="-5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265"/>
                </a:solidFill>
                <a:latin typeface="Arial"/>
                <a:cs typeface="Arial"/>
              </a:rPr>
              <a:t>factors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92264" y="746245"/>
            <a:ext cx="3672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60" dirty="0">
                <a:solidFill>
                  <a:srgbClr val="323299"/>
                </a:solidFill>
              </a:rPr>
              <a:t>Software Quality </a:t>
            </a:r>
            <a:endParaRPr spc="-170" dirty="0">
              <a:solidFill>
                <a:srgbClr val="323299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33" y="1724659"/>
            <a:ext cx="4651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DejaVu Sans"/>
              <a:buChar char="▪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McCall Software Quality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Model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456"/>
    </mc:Choice>
    <mc:Fallback xmlns="">
      <p:transition spd="slow" advTm="12145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3" y="16383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99855" y="2392171"/>
            <a:ext cx="22364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57200" algn="l"/>
                <a:tab pos="1057910" algn="l"/>
              </a:tabLst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to	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the	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operation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192264" y="746245"/>
            <a:ext cx="3672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60" dirty="0">
                <a:solidFill>
                  <a:srgbClr val="323299"/>
                </a:solidFill>
              </a:rPr>
              <a:t>Software Quality </a:t>
            </a:r>
            <a:endParaRPr spc="-170" dirty="0">
              <a:solidFill>
                <a:srgbClr val="323299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23014" y="2392171"/>
            <a:ext cx="23844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55930" algn="l"/>
                <a:tab pos="822960" algn="l"/>
                <a:tab pos="1965960" algn="l"/>
              </a:tabLst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of	a	pr</a:t>
            </a:r>
            <a:r>
              <a:rPr sz="2200" spc="10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du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200" spc="5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9293" y="2609493"/>
            <a:ext cx="3354070" cy="3061335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combined.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The 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factors</a:t>
            </a:r>
            <a:r>
              <a:rPr sz="2200" spc="-3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are:</a:t>
            </a:r>
            <a:endParaRPr sz="2200">
              <a:latin typeface="Arial"/>
              <a:cs typeface="Arial"/>
            </a:endParaRPr>
          </a:p>
          <a:p>
            <a:pPr marL="1266825" indent="-457200">
              <a:lnSpc>
                <a:spcPct val="100000"/>
              </a:lnSpc>
              <a:spcBef>
                <a:spcPts val="919"/>
              </a:spcBef>
              <a:buFont typeface="DejaVu Sans"/>
              <a:buChar char="▪"/>
              <a:tabLst>
                <a:tab pos="1266825" algn="l"/>
                <a:tab pos="1267460" algn="l"/>
              </a:tabLst>
            </a:pPr>
            <a:r>
              <a:rPr sz="2200" spc="-5" dirty="0">
                <a:solidFill>
                  <a:srgbClr val="643518"/>
                </a:solidFill>
                <a:latin typeface="Arial"/>
                <a:cs typeface="Arial"/>
              </a:rPr>
              <a:t>Correctness</a:t>
            </a:r>
            <a:endParaRPr sz="2200">
              <a:latin typeface="Arial"/>
              <a:cs typeface="Arial"/>
            </a:endParaRPr>
          </a:p>
          <a:p>
            <a:pPr marL="1266825" indent="-457200">
              <a:lnSpc>
                <a:spcPct val="100000"/>
              </a:lnSpc>
              <a:spcBef>
                <a:spcPts val="1430"/>
              </a:spcBef>
              <a:buFont typeface="DejaVu Sans"/>
              <a:buChar char="▪"/>
              <a:tabLst>
                <a:tab pos="1266825" algn="l"/>
                <a:tab pos="1267460" algn="l"/>
              </a:tabLst>
            </a:pP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Efficiency</a:t>
            </a:r>
            <a:endParaRPr sz="2200">
              <a:latin typeface="Arial"/>
              <a:cs typeface="Arial"/>
            </a:endParaRPr>
          </a:p>
          <a:p>
            <a:pPr marL="1266825" indent="-457200">
              <a:lnSpc>
                <a:spcPct val="100000"/>
              </a:lnSpc>
              <a:spcBef>
                <a:spcPts val="1440"/>
              </a:spcBef>
              <a:buFont typeface="DejaVu Sans"/>
              <a:buChar char="▪"/>
              <a:tabLst>
                <a:tab pos="1266825" algn="l"/>
                <a:tab pos="1267460" algn="l"/>
              </a:tabLst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Integrity</a:t>
            </a:r>
            <a:endParaRPr sz="2200">
              <a:latin typeface="Arial"/>
              <a:cs typeface="Arial"/>
            </a:endParaRPr>
          </a:p>
          <a:p>
            <a:pPr marL="1266825" indent="-457200">
              <a:lnSpc>
                <a:spcPct val="100000"/>
              </a:lnSpc>
              <a:spcBef>
                <a:spcPts val="1680"/>
              </a:spcBef>
              <a:buFont typeface="DejaVu Sans"/>
              <a:buChar char="▪"/>
              <a:tabLst>
                <a:tab pos="1266825" algn="l"/>
                <a:tab pos="1267460" algn="l"/>
              </a:tabLst>
            </a:pPr>
            <a:r>
              <a:rPr sz="2200" spc="-5" dirty="0">
                <a:solidFill>
                  <a:srgbClr val="329932"/>
                </a:solidFill>
                <a:latin typeface="Arial"/>
                <a:cs typeface="Arial"/>
              </a:rPr>
              <a:t>Reliability</a:t>
            </a:r>
            <a:endParaRPr sz="2200">
              <a:latin typeface="Arial"/>
              <a:cs typeface="Arial"/>
            </a:endParaRPr>
          </a:p>
          <a:p>
            <a:pPr marL="1266825" indent="-457200">
              <a:lnSpc>
                <a:spcPct val="100000"/>
              </a:lnSpc>
              <a:spcBef>
                <a:spcPts val="1670"/>
              </a:spcBef>
              <a:buFont typeface="DejaVu Sans"/>
              <a:buChar char="▪"/>
              <a:tabLst>
                <a:tab pos="1266825" algn="l"/>
                <a:tab pos="1267460" algn="l"/>
              </a:tabLst>
            </a:pPr>
            <a:r>
              <a:rPr sz="2200" spc="-5" dirty="0">
                <a:solidFill>
                  <a:srgbClr val="965025"/>
                </a:solidFill>
                <a:latin typeface="Arial"/>
                <a:cs typeface="Arial"/>
              </a:rPr>
              <a:t>Usability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9293" y="1814575"/>
            <a:ext cx="3565525" cy="9378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100"/>
              </a:spcBef>
              <a:tabLst>
                <a:tab pos="484505" algn="l"/>
              </a:tabLst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i.	Product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Operation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  <a:tabLst>
                <a:tab pos="1155065" algn="l"/>
                <a:tab pos="2082164" algn="l"/>
                <a:tab pos="2697480" algn="l"/>
              </a:tabLst>
            </a:pP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Factors	</a:t>
            </a:r>
            <a:r>
              <a:rPr sz="2200" dirty="0">
                <a:solidFill>
                  <a:srgbClr val="003265"/>
                </a:solidFill>
                <a:latin typeface="Arial"/>
                <a:cs typeface="Arial"/>
              </a:rPr>
              <a:t>which	</a:t>
            </a:r>
            <a:r>
              <a:rPr sz="2200" spc="-5" dirty="0">
                <a:solidFill>
                  <a:srgbClr val="003265"/>
                </a:solidFill>
                <a:latin typeface="Arial"/>
                <a:cs typeface="Arial"/>
              </a:rPr>
              <a:t>are	related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9293" y="5786117"/>
            <a:ext cx="8561070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These five factors 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are 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related to </a:t>
            </a:r>
            <a:r>
              <a:rPr sz="2200" dirty="0">
                <a:solidFill>
                  <a:srgbClr val="009999"/>
                </a:solidFill>
                <a:latin typeface="Arial"/>
                <a:cs typeface="Arial"/>
              </a:rPr>
              <a:t>operational 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performance,  convenience, ease of usage and its correctness. These factors play  a very significant role in building customer’s</a:t>
            </a:r>
            <a:r>
              <a:rPr sz="2200" spc="4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9999"/>
                </a:solidFill>
                <a:latin typeface="Arial"/>
                <a:cs typeface="Arial"/>
              </a:rPr>
              <a:t>satisfaction.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69"/>
    </mc:Choice>
    <mc:Fallback xmlns="">
      <p:transition spd="slow" advTm="9869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2391</TotalTime>
  <Words>1206</Words>
  <Application>Microsoft Office PowerPoint</Application>
  <PresentationFormat>Custom</PresentationFormat>
  <Paragraphs>203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DejaVu Sans</vt:lpstr>
      <vt:lpstr>Times New Roman</vt:lpstr>
      <vt:lpstr>Office Theme</vt:lpstr>
      <vt:lpstr>PowerPoint Presentation</vt:lpstr>
      <vt:lpstr>Software Quality </vt:lpstr>
      <vt:lpstr>Software Quality </vt:lpstr>
      <vt:lpstr>Software Quality </vt:lpstr>
      <vt:lpstr>Software Quality </vt:lpstr>
      <vt:lpstr>Software Quality </vt:lpstr>
      <vt:lpstr>Software Quality </vt:lpstr>
      <vt:lpstr>Software Quality </vt:lpstr>
      <vt:lpstr>Software Quality </vt:lpstr>
      <vt:lpstr>Software Quality </vt:lpstr>
      <vt:lpstr>Software Quality </vt:lpstr>
      <vt:lpstr>Software Quality </vt:lpstr>
      <vt:lpstr>Quality criteria</vt:lpstr>
      <vt:lpstr>Software Quality </vt:lpstr>
      <vt:lpstr>Software Quality </vt:lpstr>
      <vt:lpstr>Software Quality </vt:lpstr>
      <vt:lpstr>Software Quality </vt:lpstr>
      <vt:lpstr>Software Quality </vt:lpstr>
      <vt:lpstr>Software Quality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Mona_Ahan</dc:creator>
  <cp:lastModifiedBy>mona_ahan</cp:lastModifiedBy>
  <cp:revision>40</cp:revision>
  <dcterms:created xsi:type="dcterms:W3CDTF">2018-11-20T05:32:20Z</dcterms:created>
  <dcterms:modified xsi:type="dcterms:W3CDTF">2020-12-09T09:21:03Z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2009-10-21T00:00:00Z</vt:filetime>
  </property>
  <property fmtid="{D5CDD505-2E9C-101B-9397-08002B2CF9AE}" pid="3" name="Creator">
    <vt:lpwstr>PDFsharp 0.9.653 (www.pdfsharp.com)</vt:lpwstr>
  </property>
  <property fmtid="{D5CDD505-2E9C-101B-9397-08002B2CF9AE}" pid="4" name="LastSaved">
    <vt:filetime>2018-11-20T00:00:00Z</vt:filetime>
  </property>
</Properties>
</file>