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sldIdLst>
    <p:sldId id="732" r:id="rId2"/>
    <p:sldId id="733" r:id="rId3"/>
    <p:sldId id="734" r:id="rId4"/>
    <p:sldId id="735" r:id="rId5"/>
    <p:sldId id="736" r:id="rId6"/>
    <p:sldId id="737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755" r:id="rId25"/>
    <p:sldId id="756" r:id="rId26"/>
    <p:sldId id="757" r:id="rId27"/>
    <p:sldId id="758" r:id="rId28"/>
    <p:sldId id="759" r:id="rId29"/>
    <p:sldId id="760" r:id="rId30"/>
    <p:sldId id="761" r:id="rId31"/>
    <p:sldId id="762" r:id="rId32"/>
    <p:sldId id="763" r:id="rId33"/>
    <p:sldId id="764" r:id="rId34"/>
    <p:sldId id="765" r:id="rId35"/>
    <p:sldId id="766" r:id="rId36"/>
    <p:sldId id="767" r:id="rId37"/>
    <p:sldId id="768" r:id="rId38"/>
    <p:sldId id="769" r:id="rId39"/>
    <p:sldId id="770" r:id="rId40"/>
    <p:sldId id="771" r:id="rId41"/>
    <p:sldId id="772" r:id="rId42"/>
    <p:sldId id="773" r:id="rId43"/>
    <p:sldId id="774" r:id="rId44"/>
    <p:sldId id="775" r:id="rId45"/>
    <p:sldId id="776" r:id="rId46"/>
    <p:sldId id="777" r:id="rId47"/>
    <p:sldId id="778" r:id="rId48"/>
    <p:sldId id="779" r:id="rId49"/>
    <p:sldId id="780" r:id="rId50"/>
    <p:sldId id="781" r:id="rId51"/>
    <p:sldId id="782" r:id="rId52"/>
    <p:sldId id="783" r:id="rId53"/>
    <p:sldId id="784" r:id="rId54"/>
    <p:sldId id="785" r:id="rId55"/>
    <p:sldId id="786" r:id="rId56"/>
    <p:sldId id="787" r:id="rId57"/>
    <p:sldId id="788" r:id="rId58"/>
    <p:sldId id="789" r:id="rId59"/>
    <p:sldId id="790" r:id="rId60"/>
    <p:sldId id="791" r:id="rId61"/>
    <p:sldId id="792" r:id="rId62"/>
    <p:sldId id="793" r:id="rId63"/>
    <p:sldId id="794" r:id="rId64"/>
    <p:sldId id="795" r:id="rId65"/>
    <p:sldId id="796" r:id="rId66"/>
    <p:sldId id="797" r:id="rId67"/>
    <p:sldId id="798" r:id="rId68"/>
    <p:sldId id="799" r:id="rId69"/>
    <p:sldId id="800" r:id="rId70"/>
    <p:sldId id="801" r:id="rId71"/>
    <p:sldId id="802" r:id="rId72"/>
    <p:sldId id="803" r:id="rId73"/>
    <p:sldId id="804" r:id="rId74"/>
    <p:sldId id="805" r:id="rId75"/>
    <p:sldId id="806" r:id="rId76"/>
    <p:sldId id="807" r:id="rId77"/>
    <p:sldId id="808" r:id="rId78"/>
    <p:sldId id="809" r:id="rId79"/>
    <p:sldId id="810" r:id="rId80"/>
    <p:sldId id="811" r:id="rId81"/>
    <p:sldId id="812" r:id="rId82"/>
    <p:sldId id="813" r:id="rId83"/>
    <p:sldId id="814" r:id="rId84"/>
    <p:sldId id="815" r:id="rId85"/>
    <p:sldId id="816" r:id="rId86"/>
    <p:sldId id="817" r:id="rId87"/>
    <p:sldId id="818" r:id="rId88"/>
    <p:sldId id="819" r:id="rId89"/>
    <p:sldId id="820" r:id="rId90"/>
    <p:sldId id="821" r:id="rId91"/>
    <p:sldId id="822" r:id="rId92"/>
    <p:sldId id="823" r:id="rId93"/>
    <p:sldId id="824" r:id="rId9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2" autoAdjust="0"/>
    <p:restoredTop sz="94660"/>
  </p:normalViewPr>
  <p:slideViewPr>
    <p:cSldViewPr>
      <p:cViewPr varScale="1">
        <p:scale>
          <a:sx n="61" d="100"/>
          <a:sy n="61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8DCBD-7188-48BE-B7DC-57C423C9758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0BA3C-84D9-4BDD-9D78-694649743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7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53914" y="500881"/>
            <a:ext cx="175057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08DF-8066-4F6F-846C-7973B2FCF517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pPr marL="3810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6ED8-52E0-47F9-A285-6415BE8C149C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pPr marL="3810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6537" y="1550594"/>
            <a:ext cx="3696970" cy="466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6FA6-9EB7-4803-8378-B737FB22D7B0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pPr marL="3810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7548-BE36-4233-9E44-6AB8956F5F6F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pPr marL="3810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470D-9477-4004-82C1-FF907C172165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pPr marL="3810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5912" y="1890712"/>
            <a:ext cx="6558280" cy="513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 Engineering </a:t>
            </a:r>
            <a:r>
              <a:rPr spc="-10" dirty="0"/>
              <a:t>(3</a:t>
            </a:r>
            <a:r>
              <a:rPr sz="750" spc="-15" baseline="22222" dirty="0"/>
              <a:t>rd </a:t>
            </a:r>
            <a:r>
              <a:rPr sz="800" spc="-5" dirty="0"/>
              <a:t>ed.), </a:t>
            </a:r>
            <a:r>
              <a:rPr sz="800" dirty="0"/>
              <a:t>By K.K </a:t>
            </a:r>
            <a:r>
              <a:rPr sz="800" spc="-5" dirty="0"/>
              <a:t>Aggarwal </a:t>
            </a:r>
            <a:r>
              <a:rPr sz="800" dirty="0"/>
              <a:t>&amp; </a:t>
            </a:r>
            <a:r>
              <a:rPr sz="800" spc="-5" dirty="0"/>
              <a:t>Yogesh </a:t>
            </a:r>
            <a:r>
              <a:rPr sz="800" dirty="0"/>
              <a:t>Singh, </a:t>
            </a:r>
            <a:r>
              <a:rPr sz="800" spc="-5" dirty="0"/>
              <a:t>Copyright </a:t>
            </a:r>
            <a:r>
              <a:rPr sz="800" dirty="0"/>
              <a:t>© </a:t>
            </a:r>
            <a:r>
              <a:rPr sz="800" spc="-5" dirty="0"/>
              <a:t>New </a:t>
            </a:r>
            <a:r>
              <a:rPr sz="800" spc="-10" dirty="0"/>
              <a:t>Age </a:t>
            </a:r>
            <a:r>
              <a:rPr sz="800" spc="-5" dirty="0"/>
              <a:t>International Publishers,</a:t>
            </a:r>
            <a:r>
              <a:rPr sz="800" spc="75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1976-1CC7-42AB-AD17-92E928189BEE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7212" y="7024513"/>
            <a:ext cx="2749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pPr marL="38100">
                <a:lnSpc>
                  <a:spcPts val="146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4847" y="2581275"/>
            <a:ext cx="3538220" cy="1052830"/>
            <a:chOff x="2204847" y="2581275"/>
            <a:chExt cx="3538220" cy="1052830"/>
          </a:xfrm>
        </p:grpSpPr>
        <p:sp>
          <p:nvSpPr>
            <p:cNvPr id="3" name="object 3"/>
            <p:cNvSpPr/>
            <p:nvPr/>
          </p:nvSpPr>
          <p:spPr>
            <a:xfrm>
              <a:off x="2252472" y="2948940"/>
              <a:ext cx="501650" cy="675640"/>
            </a:xfrm>
            <a:custGeom>
              <a:avLst/>
              <a:gdLst/>
              <a:ahLst/>
              <a:cxnLst/>
              <a:rect l="l" t="t" r="r" b="b"/>
              <a:pathLst>
                <a:path w="501650" h="675639">
                  <a:moveTo>
                    <a:pt x="501396" y="324612"/>
                  </a:moveTo>
                  <a:lnTo>
                    <a:pt x="499006" y="277246"/>
                  </a:lnTo>
                  <a:lnTo>
                    <a:pt x="491788" y="232074"/>
                  </a:lnTo>
                  <a:lnTo>
                    <a:pt x="479669" y="189097"/>
                  </a:lnTo>
                  <a:lnTo>
                    <a:pt x="462576" y="148315"/>
                  </a:lnTo>
                  <a:lnTo>
                    <a:pt x="440436" y="109728"/>
                  </a:lnTo>
                  <a:lnTo>
                    <a:pt x="410833" y="69640"/>
                  </a:lnTo>
                  <a:lnTo>
                    <a:pt x="376988" y="38843"/>
                  </a:lnTo>
                  <a:lnTo>
                    <a:pt x="339047" y="17117"/>
                  </a:lnTo>
                  <a:lnTo>
                    <a:pt x="297155" y="4242"/>
                  </a:lnTo>
                  <a:lnTo>
                    <a:pt x="251460" y="0"/>
                  </a:lnTo>
                  <a:lnTo>
                    <a:pt x="219741" y="2333"/>
                  </a:lnTo>
                  <a:lnTo>
                    <a:pt x="158019" y="21859"/>
                  </a:lnTo>
                  <a:lnTo>
                    <a:pt x="100631" y="63722"/>
                  </a:lnTo>
                  <a:lnTo>
                    <a:pt x="75819" y="92964"/>
                  </a:lnTo>
                  <a:lnTo>
                    <a:pt x="53863" y="127920"/>
                  </a:lnTo>
                  <a:lnTo>
                    <a:pt x="35052" y="169164"/>
                  </a:lnTo>
                  <a:lnTo>
                    <a:pt x="19931" y="212598"/>
                  </a:lnTo>
                  <a:lnTo>
                    <a:pt x="8953" y="256032"/>
                  </a:lnTo>
                  <a:lnTo>
                    <a:pt x="2262" y="299466"/>
                  </a:lnTo>
                  <a:lnTo>
                    <a:pt x="0" y="342900"/>
                  </a:lnTo>
                  <a:lnTo>
                    <a:pt x="2365" y="390290"/>
                  </a:lnTo>
                  <a:lnTo>
                    <a:pt x="9412" y="435632"/>
                  </a:lnTo>
                  <a:lnTo>
                    <a:pt x="21067" y="479072"/>
                  </a:lnTo>
                  <a:lnTo>
                    <a:pt x="37258" y="520756"/>
                  </a:lnTo>
                  <a:lnTo>
                    <a:pt x="57912" y="560832"/>
                  </a:lnTo>
                  <a:lnTo>
                    <a:pt x="87355" y="601980"/>
                  </a:lnTo>
                  <a:lnTo>
                    <a:pt x="105156" y="619002"/>
                  </a:lnTo>
                  <a:lnTo>
                    <a:pt x="105156" y="284988"/>
                  </a:lnTo>
                  <a:lnTo>
                    <a:pt x="106299" y="243554"/>
                  </a:lnTo>
                  <a:lnTo>
                    <a:pt x="115443" y="172688"/>
                  </a:lnTo>
                  <a:lnTo>
                    <a:pt x="133445" y="117824"/>
                  </a:lnTo>
                  <a:lnTo>
                    <a:pt x="158591" y="78962"/>
                  </a:lnTo>
                  <a:lnTo>
                    <a:pt x="203454" y="49720"/>
                  </a:lnTo>
                  <a:lnTo>
                    <a:pt x="233172" y="44196"/>
                  </a:lnTo>
                  <a:lnTo>
                    <a:pt x="263723" y="48458"/>
                  </a:lnTo>
                  <a:lnTo>
                    <a:pt x="315682" y="82129"/>
                  </a:lnTo>
                  <a:lnTo>
                    <a:pt x="354965" y="145930"/>
                  </a:lnTo>
                  <a:lnTo>
                    <a:pt x="369824" y="184460"/>
                  </a:lnTo>
                  <a:lnTo>
                    <a:pt x="381381" y="226885"/>
                  </a:lnTo>
                  <a:lnTo>
                    <a:pt x="389636" y="273247"/>
                  </a:lnTo>
                  <a:lnTo>
                    <a:pt x="394589" y="323588"/>
                  </a:lnTo>
                  <a:lnTo>
                    <a:pt x="396240" y="377952"/>
                  </a:lnTo>
                  <a:lnTo>
                    <a:pt x="396240" y="612675"/>
                  </a:lnTo>
                  <a:lnTo>
                    <a:pt x="403788" y="605718"/>
                  </a:lnTo>
                  <a:lnTo>
                    <a:pt x="428434" y="575500"/>
                  </a:lnTo>
                  <a:lnTo>
                    <a:pt x="449937" y="539853"/>
                  </a:lnTo>
                  <a:lnTo>
                    <a:pt x="467868" y="498348"/>
                  </a:lnTo>
                  <a:lnTo>
                    <a:pt x="482750" y="454914"/>
                  </a:lnTo>
                  <a:lnTo>
                    <a:pt x="493204" y="411480"/>
                  </a:lnTo>
                  <a:lnTo>
                    <a:pt x="499371" y="368046"/>
                  </a:lnTo>
                  <a:lnTo>
                    <a:pt x="501396" y="324612"/>
                  </a:lnTo>
                  <a:close/>
                </a:path>
                <a:path w="501650" h="675639">
                  <a:moveTo>
                    <a:pt x="396240" y="612675"/>
                  </a:moveTo>
                  <a:lnTo>
                    <a:pt x="396240" y="377952"/>
                  </a:lnTo>
                  <a:lnTo>
                    <a:pt x="393954" y="441388"/>
                  </a:lnTo>
                  <a:lnTo>
                    <a:pt x="387096" y="494538"/>
                  </a:lnTo>
                  <a:lnTo>
                    <a:pt x="375666" y="537400"/>
                  </a:lnTo>
                  <a:lnTo>
                    <a:pt x="341114" y="594217"/>
                  </a:lnTo>
                  <a:lnTo>
                    <a:pt x="296013" y="622696"/>
                  </a:lnTo>
                  <a:lnTo>
                    <a:pt x="269748" y="626364"/>
                  </a:lnTo>
                  <a:lnTo>
                    <a:pt x="234029" y="620053"/>
                  </a:lnTo>
                  <a:lnTo>
                    <a:pt x="174593" y="569142"/>
                  </a:lnTo>
                  <a:lnTo>
                    <a:pt x="150876" y="524256"/>
                  </a:lnTo>
                  <a:lnTo>
                    <a:pt x="134416" y="482547"/>
                  </a:lnTo>
                  <a:lnTo>
                    <a:pt x="121615" y="437839"/>
                  </a:lnTo>
                  <a:lnTo>
                    <a:pt x="112471" y="390058"/>
                  </a:lnTo>
                  <a:lnTo>
                    <a:pt x="106984" y="339132"/>
                  </a:lnTo>
                  <a:lnTo>
                    <a:pt x="105156" y="284988"/>
                  </a:lnTo>
                  <a:lnTo>
                    <a:pt x="105156" y="619002"/>
                  </a:lnTo>
                  <a:lnTo>
                    <a:pt x="120822" y="633984"/>
                  </a:lnTo>
                  <a:lnTo>
                    <a:pt x="158313" y="656844"/>
                  </a:lnTo>
                  <a:lnTo>
                    <a:pt x="199826" y="670560"/>
                  </a:lnTo>
                  <a:lnTo>
                    <a:pt x="245364" y="675132"/>
                  </a:lnTo>
                  <a:lnTo>
                    <a:pt x="280201" y="672512"/>
                  </a:lnTo>
                  <a:lnTo>
                    <a:pt x="313753" y="664464"/>
                  </a:lnTo>
                  <a:lnTo>
                    <a:pt x="345876" y="650700"/>
                  </a:lnTo>
                  <a:lnTo>
                    <a:pt x="376428" y="630936"/>
                  </a:lnTo>
                  <a:lnTo>
                    <a:pt x="396240" y="61267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2472" y="2948939"/>
              <a:ext cx="501650" cy="675640"/>
            </a:xfrm>
            <a:custGeom>
              <a:avLst/>
              <a:gdLst/>
              <a:ahLst/>
              <a:cxnLst/>
              <a:rect l="l" t="t" r="r" b="b"/>
              <a:pathLst>
                <a:path w="501650" h="675639">
                  <a:moveTo>
                    <a:pt x="251459" y="0"/>
                  </a:moveTo>
                  <a:lnTo>
                    <a:pt x="297155" y="4242"/>
                  </a:lnTo>
                  <a:lnTo>
                    <a:pt x="339047" y="17117"/>
                  </a:lnTo>
                  <a:lnTo>
                    <a:pt x="376988" y="38843"/>
                  </a:lnTo>
                  <a:lnTo>
                    <a:pt x="410833" y="69640"/>
                  </a:lnTo>
                  <a:lnTo>
                    <a:pt x="440435" y="109727"/>
                  </a:lnTo>
                  <a:lnTo>
                    <a:pt x="462576" y="148315"/>
                  </a:lnTo>
                  <a:lnTo>
                    <a:pt x="479669" y="189097"/>
                  </a:lnTo>
                  <a:lnTo>
                    <a:pt x="491788" y="232074"/>
                  </a:lnTo>
                  <a:lnTo>
                    <a:pt x="499006" y="277246"/>
                  </a:lnTo>
                  <a:lnTo>
                    <a:pt x="501395" y="324611"/>
                  </a:lnTo>
                  <a:lnTo>
                    <a:pt x="499371" y="368045"/>
                  </a:lnTo>
                  <a:lnTo>
                    <a:pt x="493204" y="411479"/>
                  </a:lnTo>
                  <a:lnTo>
                    <a:pt x="482750" y="454913"/>
                  </a:lnTo>
                  <a:lnTo>
                    <a:pt x="467867" y="498347"/>
                  </a:lnTo>
                  <a:lnTo>
                    <a:pt x="449937" y="539853"/>
                  </a:lnTo>
                  <a:lnTo>
                    <a:pt x="428434" y="575500"/>
                  </a:lnTo>
                  <a:lnTo>
                    <a:pt x="403788" y="605718"/>
                  </a:lnTo>
                  <a:lnTo>
                    <a:pt x="345876" y="650700"/>
                  </a:lnTo>
                  <a:lnTo>
                    <a:pt x="280201" y="672512"/>
                  </a:lnTo>
                  <a:lnTo>
                    <a:pt x="245363" y="675131"/>
                  </a:lnTo>
                  <a:lnTo>
                    <a:pt x="199826" y="670559"/>
                  </a:lnTo>
                  <a:lnTo>
                    <a:pt x="158313" y="656843"/>
                  </a:lnTo>
                  <a:lnTo>
                    <a:pt x="120822" y="633983"/>
                  </a:lnTo>
                  <a:lnTo>
                    <a:pt x="87355" y="601979"/>
                  </a:lnTo>
                  <a:lnTo>
                    <a:pt x="57911" y="560831"/>
                  </a:lnTo>
                  <a:lnTo>
                    <a:pt x="37258" y="520756"/>
                  </a:lnTo>
                  <a:lnTo>
                    <a:pt x="21067" y="479072"/>
                  </a:lnTo>
                  <a:lnTo>
                    <a:pt x="9412" y="435632"/>
                  </a:lnTo>
                  <a:lnTo>
                    <a:pt x="2365" y="390290"/>
                  </a:lnTo>
                  <a:lnTo>
                    <a:pt x="0" y="342899"/>
                  </a:lnTo>
                  <a:lnTo>
                    <a:pt x="2262" y="299465"/>
                  </a:lnTo>
                  <a:lnTo>
                    <a:pt x="8953" y="256031"/>
                  </a:lnTo>
                  <a:lnTo>
                    <a:pt x="19931" y="212597"/>
                  </a:lnTo>
                  <a:lnTo>
                    <a:pt x="35051" y="169163"/>
                  </a:lnTo>
                  <a:lnTo>
                    <a:pt x="53863" y="127920"/>
                  </a:lnTo>
                  <a:lnTo>
                    <a:pt x="75818" y="92963"/>
                  </a:lnTo>
                  <a:lnTo>
                    <a:pt x="100631" y="63722"/>
                  </a:lnTo>
                  <a:lnTo>
                    <a:pt x="158019" y="21859"/>
                  </a:lnTo>
                  <a:lnTo>
                    <a:pt x="219741" y="2333"/>
                  </a:lnTo>
                  <a:lnTo>
                    <a:pt x="251459" y="0"/>
                  </a:lnTo>
                  <a:close/>
                </a:path>
                <a:path w="501650" h="675639">
                  <a:moveTo>
                    <a:pt x="233171" y="44195"/>
                  </a:moveTo>
                  <a:lnTo>
                    <a:pt x="188594" y="56411"/>
                  </a:lnTo>
                  <a:lnTo>
                    <a:pt x="145160" y="96392"/>
                  </a:lnTo>
                  <a:lnTo>
                    <a:pt x="123443" y="143255"/>
                  </a:lnTo>
                  <a:lnTo>
                    <a:pt x="109727" y="206120"/>
                  </a:lnTo>
                  <a:lnTo>
                    <a:pt x="105155" y="284987"/>
                  </a:lnTo>
                  <a:lnTo>
                    <a:pt x="106984" y="339132"/>
                  </a:lnTo>
                  <a:lnTo>
                    <a:pt x="112471" y="390058"/>
                  </a:lnTo>
                  <a:lnTo>
                    <a:pt x="121615" y="437839"/>
                  </a:lnTo>
                  <a:lnTo>
                    <a:pt x="134416" y="482547"/>
                  </a:lnTo>
                  <a:lnTo>
                    <a:pt x="150875" y="524255"/>
                  </a:lnTo>
                  <a:lnTo>
                    <a:pt x="174593" y="569142"/>
                  </a:lnTo>
                  <a:lnTo>
                    <a:pt x="202310" y="601027"/>
                  </a:lnTo>
                  <a:lnTo>
                    <a:pt x="269747" y="626363"/>
                  </a:lnTo>
                  <a:lnTo>
                    <a:pt x="296013" y="622696"/>
                  </a:lnTo>
                  <a:lnTo>
                    <a:pt x="341114" y="594217"/>
                  </a:lnTo>
                  <a:lnTo>
                    <a:pt x="375665" y="537400"/>
                  </a:lnTo>
                  <a:lnTo>
                    <a:pt x="387095" y="494537"/>
                  </a:lnTo>
                  <a:lnTo>
                    <a:pt x="393953" y="441388"/>
                  </a:lnTo>
                  <a:lnTo>
                    <a:pt x="396239" y="377951"/>
                  </a:lnTo>
                  <a:lnTo>
                    <a:pt x="394588" y="323588"/>
                  </a:lnTo>
                  <a:lnTo>
                    <a:pt x="389635" y="273247"/>
                  </a:lnTo>
                  <a:lnTo>
                    <a:pt x="381380" y="226885"/>
                  </a:lnTo>
                  <a:lnTo>
                    <a:pt x="369823" y="184460"/>
                  </a:lnTo>
                  <a:lnTo>
                    <a:pt x="354964" y="145930"/>
                  </a:lnTo>
                  <a:lnTo>
                    <a:pt x="336803" y="111251"/>
                  </a:lnTo>
                  <a:lnTo>
                    <a:pt x="291274" y="61150"/>
                  </a:lnTo>
                  <a:lnTo>
                    <a:pt x="233171" y="44195"/>
                  </a:lnTo>
                  <a:close/>
                </a:path>
              </a:pathLst>
            </a:custGeom>
            <a:ln w="1904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1587" y="2581275"/>
              <a:ext cx="2951225" cy="10523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372" y="2923032"/>
              <a:ext cx="501650" cy="675640"/>
            </a:xfrm>
            <a:custGeom>
              <a:avLst/>
              <a:gdLst/>
              <a:ahLst/>
              <a:cxnLst/>
              <a:rect l="l" t="t" r="r" b="b"/>
              <a:pathLst>
                <a:path w="501650" h="675639">
                  <a:moveTo>
                    <a:pt x="501396" y="326136"/>
                  </a:moveTo>
                  <a:lnTo>
                    <a:pt x="499006" y="278026"/>
                  </a:lnTo>
                  <a:lnTo>
                    <a:pt x="491788" y="232403"/>
                  </a:lnTo>
                  <a:lnTo>
                    <a:pt x="479669" y="189195"/>
                  </a:lnTo>
                  <a:lnTo>
                    <a:pt x="462576" y="148327"/>
                  </a:lnTo>
                  <a:lnTo>
                    <a:pt x="440436" y="109728"/>
                  </a:lnTo>
                  <a:lnTo>
                    <a:pt x="410833" y="70225"/>
                  </a:lnTo>
                  <a:lnTo>
                    <a:pt x="376988" y="39502"/>
                  </a:lnTo>
                  <a:lnTo>
                    <a:pt x="339047" y="17556"/>
                  </a:lnTo>
                  <a:lnTo>
                    <a:pt x="297155" y="4389"/>
                  </a:lnTo>
                  <a:lnTo>
                    <a:pt x="251460" y="0"/>
                  </a:lnTo>
                  <a:lnTo>
                    <a:pt x="219741" y="2571"/>
                  </a:lnTo>
                  <a:lnTo>
                    <a:pt x="158019" y="23145"/>
                  </a:lnTo>
                  <a:lnTo>
                    <a:pt x="100631" y="64579"/>
                  </a:lnTo>
                  <a:lnTo>
                    <a:pt x="75819" y="93726"/>
                  </a:lnTo>
                  <a:lnTo>
                    <a:pt x="53863" y="128587"/>
                  </a:lnTo>
                  <a:lnTo>
                    <a:pt x="35052" y="169164"/>
                  </a:lnTo>
                  <a:lnTo>
                    <a:pt x="19931" y="212598"/>
                  </a:lnTo>
                  <a:lnTo>
                    <a:pt x="8953" y="256032"/>
                  </a:lnTo>
                  <a:lnTo>
                    <a:pt x="2262" y="299466"/>
                  </a:lnTo>
                  <a:lnTo>
                    <a:pt x="0" y="342900"/>
                  </a:lnTo>
                  <a:lnTo>
                    <a:pt x="2365" y="390290"/>
                  </a:lnTo>
                  <a:lnTo>
                    <a:pt x="9412" y="435632"/>
                  </a:lnTo>
                  <a:lnTo>
                    <a:pt x="21067" y="479072"/>
                  </a:lnTo>
                  <a:lnTo>
                    <a:pt x="37258" y="520756"/>
                  </a:lnTo>
                  <a:lnTo>
                    <a:pt x="57912" y="560832"/>
                  </a:lnTo>
                  <a:lnTo>
                    <a:pt x="87355" y="602565"/>
                  </a:lnTo>
                  <a:lnTo>
                    <a:pt x="105156" y="619626"/>
                  </a:lnTo>
                  <a:lnTo>
                    <a:pt x="105156" y="284988"/>
                  </a:lnTo>
                  <a:lnTo>
                    <a:pt x="106299" y="243768"/>
                  </a:lnTo>
                  <a:lnTo>
                    <a:pt x="115443" y="173331"/>
                  </a:lnTo>
                  <a:lnTo>
                    <a:pt x="133445" y="117848"/>
                  </a:lnTo>
                  <a:lnTo>
                    <a:pt x="158591" y="79605"/>
                  </a:lnTo>
                  <a:lnTo>
                    <a:pt x="203454" y="50673"/>
                  </a:lnTo>
                  <a:lnTo>
                    <a:pt x="233172" y="45720"/>
                  </a:lnTo>
                  <a:lnTo>
                    <a:pt x="263723" y="49744"/>
                  </a:lnTo>
                  <a:lnTo>
                    <a:pt x="315682" y="82367"/>
                  </a:lnTo>
                  <a:lnTo>
                    <a:pt x="354965" y="145937"/>
                  </a:lnTo>
                  <a:lnTo>
                    <a:pt x="369824" y="184516"/>
                  </a:lnTo>
                  <a:lnTo>
                    <a:pt x="381381" y="227076"/>
                  </a:lnTo>
                  <a:lnTo>
                    <a:pt x="389636" y="273699"/>
                  </a:lnTo>
                  <a:lnTo>
                    <a:pt x="394589" y="324470"/>
                  </a:lnTo>
                  <a:lnTo>
                    <a:pt x="396240" y="379476"/>
                  </a:lnTo>
                  <a:lnTo>
                    <a:pt x="396240" y="612675"/>
                  </a:lnTo>
                  <a:lnTo>
                    <a:pt x="403788" y="605718"/>
                  </a:lnTo>
                  <a:lnTo>
                    <a:pt x="428434" y="575500"/>
                  </a:lnTo>
                  <a:lnTo>
                    <a:pt x="449937" y="539853"/>
                  </a:lnTo>
                  <a:lnTo>
                    <a:pt x="467868" y="498348"/>
                  </a:lnTo>
                  <a:lnTo>
                    <a:pt x="482750" y="454937"/>
                  </a:lnTo>
                  <a:lnTo>
                    <a:pt x="493204" y="411670"/>
                  </a:lnTo>
                  <a:lnTo>
                    <a:pt x="499371" y="368688"/>
                  </a:lnTo>
                  <a:lnTo>
                    <a:pt x="501396" y="326136"/>
                  </a:lnTo>
                  <a:close/>
                </a:path>
                <a:path w="501650" h="675639">
                  <a:moveTo>
                    <a:pt x="396240" y="612675"/>
                  </a:moveTo>
                  <a:lnTo>
                    <a:pt x="396240" y="379476"/>
                  </a:lnTo>
                  <a:lnTo>
                    <a:pt x="393954" y="442031"/>
                  </a:lnTo>
                  <a:lnTo>
                    <a:pt x="387096" y="494728"/>
                  </a:lnTo>
                  <a:lnTo>
                    <a:pt x="375666" y="537424"/>
                  </a:lnTo>
                  <a:lnTo>
                    <a:pt x="341114" y="594860"/>
                  </a:lnTo>
                  <a:lnTo>
                    <a:pt x="296013" y="622911"/>
                  </a:lnTo>
                  <a:lnTo>
                    <a:pt x="269748" y="626364"/>
                  </a:lnTo>
                  <a:lnTo>
                    <a:pt x="234029" y="620077"/>
                  </a:lnTo>
                  <a:lnTo>
                    <a:pt x="174593" y="569785"/>
                  </a:lnTo>
                  <a:lnTo>
                    <a:pt x="150876" y="525780"/>
                  </a:lnTo>
                  <a:lnTo>
                    <a:pt x="134416" y="483327"/>
                  </a:lnTo>
                  <a:lnTo>
                    <a:pt x="121615" y="438168"/>
                  </a:lnTo>
                  <a:lnTo>
                    <a:pt x="112471" y="390156"/>
                  </a:lnTo>
                  <a:lnTo>
                    <a:pt x="106984" y="339144"/>
                  </a:lnTo>
                  <a:lnTo>
                    <a:pt x="105156" y="284988"/>
                  </a:lnTo>
                  <a:lnTo>
                    <a:pt x="105156" y="619626"/>
                  </a:lnTo>
                  <a:lnTo>
                    <a:pt x="120822" y="634642"/>
                  </a:lnTo>
                  <a:lnTo>
                    <a:pt x="158313" y="657282"/>
                  </a:lnTo>
                  <a:lnTo>
                    <a:pt x="199826" y="670706"/>
                  </a:lnTo>
                  <a:lnTo>
                    <a:pt x="245364" y="675132"/>
                  </a:lnTo>
                  <a:lnTo>
                    <a:pt x="280201" y="672512"/>
                  </a:lnTo>
                  <a:lnTo>
                    <a:pt x="313753" y="664464"/>
                  </a:lnTo>
                  <a:lnTo>
                    <a:pt x="345876" y="650700"/>
                  </a:lnTo>
                  <a:lnTo>
                    <a:pt x="376428" y="630936"/>
                  </a:lnTo>
                  <a:lnTo>
                    <a:pt x="396240" y="6126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4372" y="2923031"/>
              <a:ext cx="501650" cy="675640"/>
            </a:xfrm>
            <a:custGeom>
              <a:avLst/>
              <a:gdLst/>
              <a:ahLst/>
              <a:cxnLst/>
              <a:rect l="l" t="t" r="r" b="b"/>
              <a:pathLst>
                <a:path w="501650" h="675639">
                  <a:moveTo>
                    <a:pt x="251459" y="0"/>
                  </a:moveTo>
                  <a:lnTo>
                    <a:pt x="297155" y="4389"/>
                  </a:lnTo>
                  <a:lnTo>
                    <a:pt x="339047" y="17556"/>
                  </a:lnTo>
                  <a:lnTo>
                    <a:pt x="376988" y="39502"/>
                  </a:lnTo>
                  <a:lnTo>
                    <a:pt x="410833" y="70225"/>
                  </a:lnTo>
                  <a:lnTo>
                    <a:pt x="440435" y="109727"/>
                  </a:lnTo>
                  <a:lnTo>
                    <a:pt x="462576" y="148327"/>
                  </a:lnTo>
                  <a:lnTo>
                    <a:pt x="479669" y="189195"/>
                  </a:lnTo>
                  <a:lnTo>
                    <a:pt x="491788" y="232403"/>
                  </a:lnTo>
                  <a:lnTo>
                    <a:pt x="499006" y="278026"/>
                  </a:lnTo>
                  <a:lnTo>
                    <a:pt x="501395" y="326135"/>
                  </a:lnTo>
                  <a:lnTo>
                    <a:pt x="499371" y="368688"/>
                  </a:lnTo>
                  <a:lnTo>
                    <a:pt x="493204" y="411670"/>
                  </a:lnTo>
                  <a:lnTo>
                    <a:pt x="482750" y="454937"/>
                  </a:lnTo>
                  <a:lnTo>
                    <a:pt x="467867" y="498347"/>
                  </a:lnTo>
                  <a:lnTo>
                    <a:pt x="449937" y="539853"/>
                  </a:lnTo>
                  <a:lnTo>
                    <a:pt x="428434" y="575500"/>
                  </a:lnTo>
                  <a:lnTo>
                    <a:pt x="403788" y="605718"/>
                  </a:lnTo>
                  <a:lnTo>
                    <a:pt x="345876" y="650700"/>
                  </a:lnTo>
                  <a:lnTo>
                    <a:pt x="280201" y="672512"/>
                  </a:lnTo>
                  <a:lnTo>
                    <a:pt x="245363" y="675131"/>
                  </a:lnTo>
                  <a:lnTo>
                    <a:pt x="199826" y="670706"/>
                  </a:lnTo>
                  <a:lnTo>
                    <a:pt x="158313" y="657282"/>
                  </a:lnTo>
                  <a:lnTo>
                    <a:pt x="120822" y="634642"/>
                  </a:lnTo>
                  <a:lnTo>
                    <a:pt x="87355" y="602565"/>
                  </a:lnTo>
                  <a:lnTo>
                    <a:pt x="57911" y="560831"/>
                  </a:lnTo>
                  <a:lnTo>
                    <a:pt x="37258" y="520756"/>
                  </a:lnTo>
                  <a:lnTo>
                    <a:pt x="21067" y="479072"/>
                  </a:lnTo>
                  <a:lnTo>
                    <a:pt x="9412" y="435632"/>
                  </a:lnTo>
                  <a:lnTo>
                    <a:pt x="2365" y="390290"/>
                  </a:lnTo>
                  <a:lnTo>
                    <a:pt x="0" y="342899"/>
                  </a:lnTo>
                  <a:lnTo>
                    <a:pt x="2262" y="299465"/>
                  </a:lnTo>
                  <a:lnTo>
                    <a:pt x="8953" y="256031"/>
                  </a:lnTo>
                  <a:lnTo>
                    <a:pt x="19931" y="212597"/>
                  </a:lnTo>
                  <a:lnTo>
                    <a:pt x="35051" y="169163"/>
                  </a:lnTo>
                  <a:lnTo>
                    <a:pt x="53863" y="128587"/>
                  </a:lnTo>
                  <a:lnTo>
                    <a:pt x="75818" y="93725"/>
                  </a:lnTo>
                  <a:lnTo>
                    <a:pt x="100631" y="64579"/>
                  </a:lnTo>
                  <a:lnTo>
                    <a:pt x="158019" y="23145"/>
                  </a:lnTo>
                  <a:lnTo>
                    <a:pt x="219741" y="2571"/>
                  </a:lnTo>
                  <a:lnTo>
                    <a:pt x="251459" y="0"/>
                  </a:lnTo>
                  <a:close/>
                </a:path>
                <a:path w="501650" h="675639">
                  <a:moveTo>
                    <a:pt x="233171" y="45719"/>
                  </a:moveTo>
                  <a:lnTo>
                    <a:pt x="188594" y="57292"/>
                  </a:lnTo>
                  <a:lnTo>
                    <a:pt x="145160" y="96583"/>
                  </a:lnTo>
                  <a:lnTo>
                    <a:pt x="123443" y="143255"/>
                  </a:lnTo>
                  <a:lnTo>
                    <a:pt x="109727" y="206692"/>
                  </a:lnTo>
                  <a:lnTo>
                    <a:pt x="105155" y="284987"/>
                  </a:lnTo>
                  <a:lnTo>
                    <a:pt x="106984" y="339144"/>
                  </a:lnTo>
                  <a:lnTo>
                    <a:pt x="112471" y="390156"/>
                  </a:lnTo>
                  <a:lnTo>
                    <a:pt x="121615" y="438168"/>
                  </a:lnTo>
                  <a:lnTo>
                    <a:pt x="134416" y="483327"/>
                  </a:lnTo>
                  <a:lnTo>
                    <a:pt x="150875" y="525779"/>
                  </a:lnTo>
                  <a:lnTo>
                    <a:pt x="174593" y="569785"/>
                  </a:lnTo>
                  <a:lnTo>
                    <a:pt x="202310" y="601217"/>
                  </a:lnTo>
                  <a:lnTo>
                    <a:pt x="269747" y="626363"/>
                  </a:lnTo>
                  <a:lnTo>
                    <a:pt x="296013" y="622911"/>
                  </a:lnTo>
                  <a:lnTo>
                    <a:pt x="341114" y="594860"/>
                  </a:lnTo>
                  <a:lnTo>
                    <a:pt x="375665" y="537424"/>
                  </a:lnTo>
                  <a:lnTo>
                    <a:pt x="387095" y="494728"/>
                  </a:lnTo>
                  <a:lnTo>
                    <a:pt x="393953" y="442031"/>
                  </a:lnTo>
                  <a:lnTo>
                    <a:pt x="396239" y="379475"/>
                  </a:lnTo>
                  <a:lnTo>
                    <a:pt x="394588" y="324470"/>
                  </a:lnTo>
                  <a:lnTo>
                    <a:pt x="389635" y="273699"/>
                  </a:lnTo>
                  <a:lnTo>
                    <a:pt x="381380" y="227075"/>
                  </a:lnTo>
                  <a:lnTo>
                    <a:pt x="369823" y="184516"/>
                  </a:lnTo>
                  <a:lnTo>
                    <a:pt x="354964" y="145937"/>
                  </a:lnTo>
                  <a:lnTo>
                    <a:pt x="336803" y="111251"/>
                  </a:lnTo>
                  <a:lnTo>
                    <a:pt x="291274" y="61912"/>
                  </a:lnTo>
                  <a:lnTo>
                    <a:pt x="233171" y="4571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63698" y="4160139"/>
            <a:ext cx="3329304" cy="1342390"/>
            <a:chOff x="2163698" y="4160139"/>
            <a:chExt cx="3329304" cy="1342390"/>
          </a:xfrm>
        </p:grpSpPr>
        <p:sp>
          <p:nvSpPr>
            <p:cNvPr id="9" name="object 9"/>
            <p:cNvSpPr/>
            <p:nvPr/>
          </p:nvSpPr>
          <p:spPr>
            <a:xfrm>
              <a:off x="2211324" y="4239768"/>
              <a:ext cx="777240" cy="944880"/>
            </a:xfrm>
            <a:custGeom>
              <a:avLst/>
              <a:gdLst/>
              <a:ahLst/>
              <a:cxnLst/>
              <a:rect l="l" t="t" r="r" b="b"/>
              <a:pathLst>
                <a:path w="777239" h="944879">
                  <a:moveTo>
                    <a:pt x="777240" y="467868"/>
                  </a:moveTo>
                  <a:lnTo>
                    <a:pt x="774899" y="410053"/>
                  </a:lnTo>
                  <a:lnTo>
                    <a:pt x="768022" y="355384"/>
                  </a:lnTo>
                  <a:lnTo>
                    <a:pt x="756830" y="303714"/>
                  </a:lnTo>
                  <a:lnTo>
                    <a:pt x="741541" y="254898"/>
                  </a:lnTo>
                  <a:lnTo>
                    <a:pt x="722376" y="208788"/>
                  </a:lnTo>
                  <a:lnTo>
                    <a:pt x="692681" y="156781"/>
                  </a:lnTo>
                  <a:lnTo>
                    <a:pt x="658558" y="112776"/>
                  </a:lnTo>
                  <a:lnTo>
                    <a:pt x="620148" y="76771"/>
                  </a:lnTo>
                  <a:lnTo>
                    <a:pt x="577596" y="48768"/>
                  </a:lnTo>
                  <a:lnTo>
                    <a:pt x="537886" y="30821"/>
                  </a:lnTo>
                  <a:lnTo>
                    <a:pt x="491813" y="17117"/>
                  </a:lnTo>
                  <a:lnTo>
                    <a:pt x="439229" y="7510"/>
                  </a:lnTo>
                  <a:lnTo>
                    <a:pt x="379988" y="1853"/>
                  </a:lnTo>
                  <a:lnTo>
                    <a:pt x="315682" y="48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28956" y="25908"/>
                  </a:lnTo>
                  <a:lnTo>
                    <a:pt x="49482" y="27884"/>
                  </a:lnTo>
                  <a:lnTo>
                    <a:pt x="94488" y="56388"/>
                  </a:lnTo>
                  <a:lnTo>
                    <a:pt x="106870" y="95440"/>
                  </a:lnTo>
                  <a:lnTo>
                    <a:pt x="111252" y="167640"/>
                  </a:lnTo>
                  <a:lnTo>
                    <a:pt x="111252" y="944880"/>
                  </a:lnTo>
                  <a:lnTo>
                    <a:pt x="219456" y="944880"/>
                  </a:lnTo>
                  <a:lnTo>
                    <a:pt x="219456" y="73152"/>
                  </a:lnTo>
                  <a:lnTo>
                    <a:pt x="251721" y="64269"/>
                  </a:lnTo>
                  <a:lnTo>
                    <a:pt x="282130" y="58102"/>
                  </a:lnTo>
                  <a:lnTo>
                    <a:pt x="310538" y="54506"/>
                  </a:lnTo>
                  <a:lnTo>
                    <a:pt x="336804" y="53340"/>
                  </a:lnTo>
                  <a:lnTo>
                    <a:pt x="389656" y="57753"/>
                  </a:lnTo>
                  <a:lnTo>
                    <a:pt x="438485" y="71091"/>
                  </a:lnTo>
                  <a:lnTo>
                    <a:pt x="483290" y="93500"/>
                  </a:lnTo>
                  <a:lnTo>
                    <a:pt x="524073" y="125126"/>
                  </a:lnTo>
                  <a:lnTo>
                    <a:pt x="560832" y="166116"/>
                  </a:lnTo>
                  <a:lnTo>
                    <a:pt x="583398" y="200363"/>
                  </a:lnTo>
                  <a:lnTo>
                    <a:pt x="602713" y="237810"/>
                  </a:lnTo>
                  <a:lnTo>
                    <a:pt x="618695" y="278483"/>
                  </a:lnTo>
                  <a:lnTo>
                    <a:pt x="631264" y="322408"/>
                  </a:lnTo>
                  <a:lnTo>
                    <a:pt x="640342" y="369612"/>
                  </a:lnTo>
                  <a:lnTo>
                    <a:pt x="645847" y="420121"/>
                  </a:lnTo>
                  <a:lnTo>
                    <a:pt x="647700" y="473964"/>
                  </a:lnTo>
                  <a:lnTo>
                    <a:pt x="647700" y="833414"/>
                  </a:lnTo>
                  <a:lnTo>
                    <a:pt x="649399" y="831845"/>
                  </a:lnTo>
                  <a:lnTo>
                    <a:pt x="678180" y="797052"/>
                  </a:lnTo>
                  <a:lnTo>
                    <a:pt x="704301" y="757383"/>
                  </a:lnTo>
                  <a:lnTo>
                    <a:pt x="726477" y="715395"/>
                  </a:lnTo>
                  <a:lnTo>
                    <a:pt x="744680" y="671008"/>
                  </a:lnTo>
                  <a:lnTo>
                    <a:pt x="758885" y="624142"/>
                  </a:lnTo>
                  <a:lnTo>
                    <a:pt x="769064" y="574716"/>
                  </a:lnTo>
                  <a:lnTo>
                    <a:pt x="775191" y="522652"/>
                  </a:lnTo>
                  <a:lnTo>
                    <a:pt x="777240" y="467868"/>
                  </a:lnTo>
                  <a:close/>
                </a:path>
                <a:path w="777239" h="944879">
                  <a:moveTo>
                    <a:pt x="111252" y="944880"/>
                  </a:moveTo>
                  <a:lnTo>
                    <a:pt x="111252" y="777240"/>
                  </a:lnTo>
                  <a:lnTo>
                    <a:pt x="110418" y="813792"/>
                  </a:lnTo>
                  <a:lnTo>
                    <a:pt x="108013" y="843343"/>
                  </a:lnTo>
                  <a:lnTo>
                    <a:pt x="99060" y="880872"/>
                  </a:lnTo>
                  <a:lnTo>
                    <a:pt x="70866" y="909637"/>
                  </a:lnTo>
                  <a:lnTo>
                    <a:pt x="28956" y="918972"/>
                  </a:lnTo>
                  <a:lnTo>
                    <a:pt x="0" y="918972"/>
                  </a:lnTo>
                  <a:lnTo>
                    <a:pt x="0" y="944880"/>
                  </a:lnTo>
                  <a:lnTo>
                    <a:pt x="111252" y="944880"/>
                  </a:lnTo>
                  <a:close/>
                </a:path>
                <a:path w="777239" h="944879">
                  <a:moveTo>
                    <a:pt x="647700" y="833414"/>
                  </a:moveTo>
                  <a:lnTo>
                    <a:pt x="647700" y="473964"/>
                  </a:lnTo>
                  <a:lnTo>
                    <a:pt x="645847" y="527806"/>
                  </a:lnTo>
                  <a:lnTo>
                    <a:pt x="640342" y="578315"/>
                  </a:lnTo>
                  <a:lnTo>
                    <a:pt x="631264" y="625519"/>
                  </a:lnTo>
                  <a:lnTo>
                    <a:pt x="618695" y="669444"/>
                  </a:lnTo>
                  <a:lnTo>
                    <a:pt x="602713" y="710117"/>
                  </a:lnTo>
                  <a:lnTo>
                    <a:pt x="583398" y="747564"/>
                  </a:lnTo>
                  <a:lnTo>
                    <a:pt x="560832" y="781812"/>
                  </a:lnTo>
                  <a:lnTo>
                    <a:pt x="524256" y="822960"/>
                  </a:lnTo>
                  <a:lnTo>
                    <a:pt x="484022" y="854964"/>
                  </a:lnTo>
                  <a:lnTo>
                    <a:pt x="440131" y="877824"/>
                  </a:lnTo>
                  <a:lnTo>
                    <a:pt x="392582" y="891540"/>
                  </a:lnTo>
                  <a:lnTo>
                    <a:pt x="341376" y="896112"/>
                  </a:lnTo>
                  <a:lnTo>
                    <a:pt x="315682" y="894945"/>
                  </a:lnTo>
                  <a:lnTo>
                    <a:pt x="286702" y="891349"/>
                  </a:lnTo>
                  <a:lnTo>
                    <a:pt x="254579" y="885182"/>
                  </a:lnTo>
                  <a:lnTo>
                    <a:pt x="219456" y="876300"/>
                  </a:lnTo>
                  <a:lnTo>
                    <a:pt x="219456" y="944880"/>
                  </a:lnTo>
                  <a:lnTo>
                    <a:pt x="344424" y="944880"/>
                  </a:lnTo>
                  <a:lnTo>
                    <a:pt x="398707" y="942591"/>
                  </a:lnTo>
                  <a:lnTo>
                    <a:pt x="449508" y="935712"/>
                  </a:lnTo>
                  <a:lnTo>
                    <a:pt x="496773" y="924225"/>
                  </a:lnTo>
                  <a:lnTo>
                    <a:pt x="540448" y="908113"/>
                  </a:lnTo>
                  <a:lnTo>
                    <a:pt x="580480" y="887357"/>
                  </a:lnTo>
                  <a:lnTo>
                    <a:pt x="616815" y="861941"/>
                  </a:lnTo>
                  <a:lnTo>
                    <a:pt x="647700" y="83341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1323" y="4239768"/>
              <a:ext cx="777240" cy="944880"/>
            </a:xfrm>
            <a:custGeom>
              <a:avLst/>
              <a:gdLst/>
              <a:ahLst/>
              <a:cxnLst/>
              <a:rect l="l" t="t" r="r" b="b"/>
              <a:pathLst>
                <a:path w="777239" h="944879">
                  <a:moveTo>
                    <a:pt x="0" y="944879"/>
                  </a:moveTo>
                  <a:lnTo>
                    <a:pt x="0" y="938045"/>
                  </a:lnTo>
                  <a:lnTo>
                    <a:pt x="0" y="931354"/>
                  </a:lnTo>
                  <a:lnTo>
                    <a:pt x="0" y="924948"/>
                  </a:lnTo>
                  <a:lnTo>
                    <a:pt x="0" y="918971"/>
                  </a:lnTo>
                  <a:lnTo>
                    <a:pt x="7739" y="918971"/>
                  </a:lnTo>
                  <a:lnTo>
                    <a:pt x="15049" y="918971"/>
                  </a:lnTo>
                  <a:lnTo>
                    <a:pt x="22074" y="918971"/>
                  </a:lnTo>
                  <a:lnTo>
                    <a:pt x="28955" y="918971"/>
                  </a:lnTo>
                  <a:lnTo>
                    <a:pt x="51482" y="916662"/>
                  </a:lnTo>
                  <a:lnTo>
                    <a:pt x="86820" y="897755"/>
                  </a:lnTo>
                  <a:lnTo>
                    <a:pt x="108013" y="843343"/>
                  </a:lnTo>
                  <a:lnTo>
                    <a:pt x="111251" y="777239"/>
                  </a:lnTo>
                  <a:lnTo>
                    <a:pt x="111251" y="726536"/>
                  </a:lnTo>
                  <a:lnTo>
                    <a:pt x="111251" y="675781"/>
                  </a:lnTo>
                  <a:lnTo>
                    <a:pt x="111251" y="167639"/>
                  </a:lnTo>
                  <a:lnTo>
                    <a:pt x="110132" y="127325"/>
                  </a:lnTo>
                  <a:lnTo>
                    <a:pt x="101607" y="71842"/>
                  </a:lnTo>
                  <a:lnTo>
                    <a:pt x="67436" y="33718"/>
                  </a:lnTo>
                  <a:lnTo>
                    <a:pt x="28955" y="25907"/>
                  </a:lnTo>
                  <a:lnTo>
                    <a:pt x="22074" y="25907"/>
                  </a:lnTo>
                  <a:lnTo>
                    <a:pt x="15049" y="25907"/>
                  </a:lnTo>
                  <a:lnTo>
                    <a:pt x="7739" y="25907"/>
                  </a:lnTo>
                  <a:lnTo>
                    <a:pt x="0" y="25907"/>
                  </a:lnTo>
                  <a:lnTo>
                    <a:pt x="0" y="19931"/>
                  </a:lnTo>
                  <a:lnTo>
                    <a:pt x="0" y="13525"/>
                  </a:lnTo>
                  <a:lnTo>
                    <a:pt x="0" y="6834"/>
                  </a:lnTo>
                  <a:lnTo>
                    <a:pt x="0" y="0"/>
                  </a:lnTo>
                  <a:lnTo>
                    <a:pt x="52465" y="0"/>
                  </a:lnTo>
                  <a:lnTo>
                    <a:pt x="313943" y="0"/>
                  </a:lnTo>
                  <a:lnTo>
                    <a:pt x="379988" y="1853"/>
                  </a:lnTo>
                  <a:lnTo>
                    <a:pt x="439228" y="7510"/>
                  </a:lnTo>
                  <a:lnTo>
                    <a:pt x="491813" y="17117"/>
                  </a:lnTo>
                  <a:lnTo>
                    <a:pt x="537886" y="30821"/>
                  </a:lnTo>
                  <a:lnTo>
                    <a:pt x="577595" y="48767"/>
                  </a:lnTo>
                  <a:lnTo>
                    <a:pt x="620148" y="76771"/>
                  </a:lnTo>
                  <a:lnTo>
                    <a:pt x="658558" y="112775"/>
                  </a:lnTo>
                  <a:lnTo>
                    <a:pt x="692681" y="156781"/>
                  </a:lnTo>
                  <a:lnTo>
                    <a:pt x="722375" y="208787"/>
                  </a:lnTo>
                  <a:lnTo>
                    <a:pt x="741541" y="254898"/>
                  </a:lnTo>
                  <a:lnTo>
                    <a:pt x="756830" y="303714"/>
                  </a:lnTo>
                  <a:lnTo>
                    <a:pt x="768022" y="355384"/>
                  </a:lnTo>
                  <a:lnTo>
                    <a:pt x="774899" y="410053"/>
                  </a:lnTo>
                  <a:lnTo>
                    <a:pt x="777239" y="467867"/>
                  </a:lnTo>
                  <a:lnTo>
                    <a:pt x="775191" y="522652"/>
                  </a:lnTo>
                  <a:lnTo>
                    <a:pt x="769064" y="574716"/>
                  </a:lnTo>
                  <a:lnTo>
                    <a:pt x="758885" y="624142"/>
                  </a:lnTo>
                  <a:lnTo>
                    <a:pt x="744680" y="671008"/>
                  </a:lnTo>
                  <a:lnTo>
                    <a:pt x="726477" y="715395"/>
                  </a:lnTo>
                  <a:lnTo>
                    <a:pt x="704301" y="757383"/>
                  </a:lnTo>
                  <a:lnTo>
                    <a:pt x="678179" y="797051"/>
                  </a:lnTo>
                  <a:lnTo>
                    <a:pt x="649399" y="831845"/>
                  </a:lnTo>
                  <a:lnTo>
                    <a:pt x="616815" y="861941"/>
                  </a:lnTo>
                  <a:lnTo>
                    <a:pt x="580480" y="887357"/>
                  </a:lnTo>
                  <a:lnTo>
                    <a:pt x="540448" y="908113"/>
                  </a:lnTo>
                  <a:lnTo>
                    <a:pt x="496773" y="924225"/>
                  </a:lnTo>
                  <a:lnTo>
                    <a:pt x="449508" y="935712"/>
                  </a:lnTo>
                  <a:lnTo>
                    <a:pt x="398707" y="942591"/>
                  </a:lnTo>
                  <a:lnTo>
                    <a:pt x="344423" y="944879"/>
                  </a:lnTo>
                  <a:lnTo>
                    <a:pt x="295433" y="944879"/>
                  </a:lnTo>
                  <a:lnTo>
                    <a:pt x="246417" y="944879"/>
                  </a:lnTo>
                  <a:lnTo>
                    <a:pt x="197346" y="944879"/>
                  </a:lnTo>
                  <a:lnTo>
                    <a:pt x="148196" y="944879"/>
                  </a:lnTo>
                  <a:lnTo>
                    <a:pt x="98940" y="944879"/>
                  </a:lnTo>
                  <a:lnTo>
                    <a:pt x="49549" y="944879"/>
                  </a:lnTo>
                  <a:lnTo>
                    <a:pt x="0" y="944879"/>
                  </a:lnTo>
                  <a:close/>
                </a:path>
                <a:path w="777239" h="944879">
                  <a:moveTo>
                    <a:pt x="219455" y="876299"/>
                  </a:moveTo>
                  <a:lnTo>
                    <a:pt x="254579" y="885182"/>
                  </a:lnTo>
                  <a:lnTo>
                    <a:pt x="286702" y="891349"/>
                  </a:lnTo>
                  <a:lnTo>
                    <a:pt x="315682" y="894945"/>
                  </a:lnTo>
                  <a:lnTo>
                    <a:pt x="341375" y="896111"/>
                  </a:lnTo>
                  <a:lnTo>
                    <a:pt x="392582" y="891539"/>
                  </a:lnTo>
                  <a:lnTo>
                    <a:pt x="440131" y="877823"/>
                  </a:lnTo>
                  <a:lnTo>
                    <a:pt x="484022" y="854963"/>
                  </a:lnTo>
                  <a:lnTo>
                    <a:pt x="524255" y="822959"/>
                  </a:lnTo>
                  <a:lnTo>
                    <a:pt x="560831" y="781811"/>
                  </a:lnTo>
                  <a:lnTo>
                    <a:pt x="583398" y="747564"/>
                  </a:lnTo>
                  <a:lnTo>
                    <a:pt x="602713" y="710117"/>
                  </a:lnTo>
                  <a:lnTo>
                    <a:pt x="618695" y="669444"/>
                  </a:lnTo>
                  <a:lnTo>
                    <a:pt x="631264" y="625519"/>
                  </a:lnTo>
                  <a:lnTo>
                    <a:pt x="640342" y="578315"/>
                  </a:lnTo>
                  <a:lnTo>
                    <a:pt x="645847" y="527806"/>
                  </a:lnTo>
                  <a:lnTo>
                    <a:pt x="647699" y="473963"/>
                  </a:lnTo>
                  <a:lnTo>
                    <a:pt x="645847" y="420121"/>
                  </a:lnTo>
                  <a:lnTo>
                    <a:pt x="640342" y="369612"/>
                  </a:lnTo>
                  <a:lnTo>
                    <a:pt x="631264" y="322408"/>
                  </a:lnTo>
                  <a:lnTo>
                    <a:pt x="618695" y="278483"/>
                  </a:lnTo>
                  <a:lnTo>
                    <a:pt x="602713" y="237810"/>
                  </a:lnTo>
                  <a:lnTo>
                    <a:pt x="583398" y="200363"/>
                  </a:lnTo>
                  <a:lnTo>
                    <a:pt x="560831" y="166115"/>
                  </a:lnTo>
                  <a:lnTo>
                    <a:pt x="524073" y="125126"/>
                  </a:lnTo>
                  <a:lnTo>
                    <a:pt x="483290" y="93500"/>
                  </a:lnTo>
                  <a:lnTo>
                    <a:pt x="438485" y="71091"/>
                  </a:lnTo>
                  <a:lnTo>
                    <a:pt x="389656" y="57753"/>
                  </a:lnTo>
                  <a:lnTo>
                    <a:pt x="336803" y="53339"/>
                  </a:lnTo>
                  <a:lnTo>
                    <a:pt x="310538" y="54506"/>
                  </a:lnTo>
                  <a:lnTo>
                    <a:pt x="282130" y="58102"/>
                  </a:lnTo>
                  <a:lnTo>
                    <a:pt x="251721" y="64269"/>
                  </a:lnTo>
                  <a:lnTo>
                    <a:pt x="219455" y="73151"/>
                  </a:lnTo>
                  <a:lnTo>
                    <a:pt x="219455" y="123426"/>
                  </a:lnTo>
                  <a:lnTo>
                    <a:pt x="219455" y="173670"/>
                  </a:lnTo>
                  <a:lnTo>
                    <a:pt x="219455" y="826025"/>
                  </a:lnTo>
                  <a:lnTo>
                    <a:pt x="219455" y="876299"/>
                  </a:lnTo>
                  <a:close/>
                </a:path>
              </a:pathLst>
            </a:custGeom>
            <a:ln w="1904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3224" y="4215384"/>
              <a:ext cx="777240" cy="943610"/>
            </a:xfrm>
            <a:custGeom>
              <a:avLst/>
              <a:gdLst/>
              <a:ahLst/>
              <a:cxnLst/>
              <a:rect l="l" t="t" r="r" b="b"/>
              <a:pathLst>
                <a:path w="777239" h="943610">
                  <a:moveTo>
                    <a:pt x="777240" y="466344"/>
                  </a:moveTo>
                  <a:lnTo>
                    <a:pt x="774899" y="409114"/>
                  </a:lnTo>
                  <a:lnTo>
                    <a:pt x="768022" y="354518"/>
                  </a:lnTo>
                  <a:lnTo>
                    <a:pt x="756830" y="302629"/>
                  </a:lnTo>
                  <a:lnTo>
                    <a:pt x="741541" y="253520"/>
                  </a:lnTo>
                  <a:lnTo>
                    <a:pt x="722376" y="207264"/>
                  </a:lnTo>
                  <a:lnTo>
                    <a:pt x="692681" y="155471"/>
                  </a:lnTo>
                  <a:lnTo>
                    <a:pt x="658558" y="111823"/>
                  </a:lnTo>
                  <a:lnTo>
                    <a:pt x="620148" y="75890"/>
                  </a:lnTo>
                  <a:lnTo>
                    <a:pt x="577596" y="47244"/>
                  </a:lnTo>
                  <a:lnTo>
                    <a:pt x="537886" y="30041"/>
                  </a:lnTo>
                  <a:lnTo>
                    <a:pt x="491813" y="16788"/>
                  </a:lnTo>
                  <a:lnTo>
                    <a:pt x="439229" y="7412"/>
                  </a:lnTo>
                  <a:lnTo>
                    <a:pt x="379988" y="1840"/>
                  </a:lnTo>
                  <a:lnTo>
                    <a:pt x="315682" y="48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28956" y="25908"/>
                  </a:lnTo>
                  <a:lnTo>
                    <a:pt x="49482" y="27670"/>
                  </a:lnTo>
                  <a:lnTo>
                    <a:pt x="94488" y="56388"/>
                  </a:lnTo>
                  <a:lnTo>
                    <a:pt x="106870" y="94107"/>
                  </a:lnTo>
                  <a:lnTo>
                    <a:pt x="111252" y="166116"/>
                  </a:lnTo>
                  <a:lnTo>
                    <a:pt x="111252" y="943356"/>
                  </a:lnTo>
                  <a:lnTo>
                    <a:pt x="219456" y="943356"/>
                  </a:lnTo>
                  <a:lnTo>
                    <a:pt x="219456" y="73152"/>
                  </a:lnTo>
                  <a:lnTo>
                    <a:pt x="251721" y="64031"/>
                  </a:lnTo>
                  <a:lnTo>
                    <a:pt x="282130" y="57340"/>
                  </a:lnTo>
                  <a:lnTo>
                    <a:pt x="310538" y="53220"/>
                  </a:lnTo>
                  <a:lnTo>
                    <a:pt x="336804" y="51816"/>
                  </a:lnTo>
                  <a:lnTo>
                    <a:pt x="389656" y="56375"/>
                  </a:lnTo>
                  <a:lnTo>
                    <a:pt x="438485" y="70006"/>
                  </a:lnTo>
                  <a:lnTo>
                    <a:pt x="483290" y="92634"/>
                  </a:lnTo>
                  <a:lnTo>
                    <a:pt x="524073" y="124187"/>
                  </a:lnTo>
                  <a:lnTo>
                    <a:pt x="560832" y="164592"/>
                  </a:lnTo>
                  <a:lnTo>
                    <a:pt x="583398" y="198844"/>
                  </a:lnTo>
                  <a:lnTo>
                    <a:pt x="602713" y="236322"/>
                  </a:lnTo>
                  <a:lnTo>
                    <a:pt x="618695" y="277079"/>
                  </a:lnTo>
                  <a:lnTo>
                    <a:pt x="631264" y="321168"/>
                  </a:lnTo>
                  <a:lnTo>
                    <a:pt x="640342" y="368643"/>
                  </a:lnTo>
                  <a:lnTo>
                    <a:pt x="645847" y="419557"/>
                  </a:lnTo>
                  <a:lnTo>
                    <a:pt x="647700" y="473964"/>
                  </a:lnTo>
                  <a:lnTo>
                    <a:pt x="647700" y="831890"/>
                  </a:lnTo>
                  <a:lnTo>
                    <a:pt x="649399" y="830321"/>
                  </a:lnTo>
                  <a:lnTo>
                    <a:pt x="678180" y="795528"/>
                  </a:lnTo>
                  <a:lnTo>
                    <a:pt x="704301" y="756419"/>
                  </a:lnTo>
                  <a:lnTo>
                    <a:pt x="726477" y="714804"/>
                  </a:lnTo>
                  <a:lnTo>
                    <a:pt x="744680" y="670604"/>
                  </a:lnTo>
                  <a:lnTo>
                    <a:pt x="758885" y="623738"/>
                  </a:lnTo>
                  <a:lnTo>
                    <a:pt x="769064" y="574125"/>
                  </a:lnTo>
                  <a:lnTo>
                    <a:pt x="775191" y="521687"/>
                  </a:lnTo>
                  <a:lnTo>
                    <a:pt x="777240" y="466344"/>
                  </a:lnTo>
                  <a:close/>
                </a:path>
                <a:path w="777239" h="943610">
                  <a:moveTo>
                    <a:pt x="111252" y="943356"/>
                  </a:moveTo>
                  <a:lnTo>
                    <a:pt x="111252" y="775716"/>
                  </a:lnTo>
                  <a:lnTo>
                    <a:pt x="110418" y="812911"/>
                  </a:lnTo>
                  <a:lnTo>
                    <a:pt x="108013" y="842391"/>
                  </a:lnTo>
                  <a:lnTo>
                    <a:pt x="86820" y="896231"/>
                  </a:lnTo>
                  <a:lnTo>
                    <a:pt x="51482" y="915138"/>
                  </a:lnTo>
                  <a:lnTo>
                    <a:pt x="28956" y="917448"/>
                  </a:lnTo>
                  <a:lnTo>
                    <a:pt x="0" y="917448"/>
                  </a:lnTo>
                  <a:lnTo>
                    <a:pt x="0" y="943356"/>
                  </a:lnTo>
                  <a:lnTo>
                    <a:pt x="111252" y="943356"/>
                  </a:lnTo>
                  <a:close/>
                </a:path>
                <a:path w="777239" h="943610">
                  <a:moveTo>
                    <a:pt x="647700" y="831890"/>
                  </a:moveTo>
                  <a:lnTo>
                    <a:pt x="647700" y="473964"/>
                  </a:lnTo>
                  <a:lnTo>
                    <a:pt x="645847" y="527726"/>
                  </a:lnTo>
                  <a:lnTo>
                    <a:pt x="640342" y="578049"/>
                  </a:lnTo>
                  <a:lnTo>
                    <a:pt x="631264" y="625039"/>
                  </a:lnTo>
                  <a:lnTo>
                    <a:pt x="618695" y="668804"/>
                  </a:lnTo>
                  <a:lnTo>
                    <a:pt x="602713" y="709450"/>
                  </a:lnTo>
                  <a:lnTo>
                    <a:pt x="583398" y="747084"/>
                  </a:lnTo>
                  <a:lnTo>
                    <a:pt x="560832" y="781812"/>
                  </a:lnTo>
                  <a:lnTo>
                    <a:pt x="524256" y="822801"/>
                  </a:lnTo>
                  <a:lnTo>
                    <a:pt x="484022" y="854427"/>
                  </a:lnTo>
                  <a:lnTo>
                    <a:pt x="440131" y="876836"/>
                  </a:lnTo>
                  <a:lnTo>
                    <a:pt x="392582" y="890174"/>
                  </a:lnTo>
                  <a:lnTo>
                    <a:pt x="341376" y="894588"/>
                  </a:lnTo>
                  <a:lnTo>
                    <a:pt x="315682" y="893421"/>
                  </a:lnTo>
                  <a:lnTo>
                    <a:pt x="286702" y="889825"/>
                  </a:lnTo>
                  <a:lnTo>
                    <a:pt x="254579" y="883658"/>
                  </a:lnTo>
                  <a:lnTo>
                    <a:pt x="219456" y="874776"/>
                  </a:lnTo>
                  <a:lnTo>
                    <a:pt x="219456" y="943356"/>
                  </a:lnTo>
                  <a:lnTo>
                    <a:pt x="344424" y="943356"/>
                  </a:lnTo>
                  <a:lnTo>
                    <a:pt x="398707" y="941067"/>
                  </a:lnTo>
                  <a:lnTo>
                    <a:pt x="449508" y="934188"/>
                  </a:lnTo>
                  <a:lnTo>
                    <a:pt x="496773" y="922701"/>
                  </a:lnTo>
                  <a:lnTo>
                    <a:pt x="540448" y="906589"/>
                  </a:lnTo>
                  <a:lnTo>
                    <a:pt x="580480" y="885833"/>
                  </a:lnTo>
                  <a:lnTo>
                    <a:pt x="616815" y="860417"/>
                  </a:lnTo>
                  <a:lnTo>
                    <a:pt x="647700" y="8318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5432" y="4527804"/>
              <a:ext cx="440690" cy="676910"/>
            </a:xfrm>
            <a:custGeom>
              <a:avLst/>
              <a:gdLst/>
              <a:ahLst/>
              <a:cxnLst/>
              <a:rect l="l" t="t" r="r" b="b"/>
              <a:pathLst>
                <a:path w="440689" h="676910">
                  <a:moveTo>
                    <a:pt x="440436" y="259080"/>
                  </a:moveTo>
                  <a:lnTo>
                    <a:pt x="436768" y="202763"/>
                  </a:lnTo>
                  <a:lnTo>
                    <a:pt x="425958" y="152590"/>
                  </a:lnTo>
                  <a:lnTo>
                    <a:pt x="408289" y="108418"/>
                  </a:lnTo>
                  <a:lnTo>
                    <a:pt x="384048" y="70104"/>
                  </a:lnTo>
                  <a:lnTo>
                    <a:pt x="354377" y="39219"/>
                  </a:lnTo>
                  <a:lnTo>
                    <a:pt x="320421" y="17335"/>
                  </a:lnTo>
                  <a:lnTo>
                    <a:pt x="282463" y="4310"/>
                  </a:lnTo>
                  <a:lnTo>
                    <a:pt x="240792" y="0"/>
                  </a:lnTo>
                  <a:lnTo>
                    <a:pt x="191381" y="5476"/>
                  </a:lnTo>
                  <a:lnTo>
                    <a:pt x="146113" y="22098"/>
                  </a:lnTo>
                  <a:lnTo>
                    <a:pt x="105132" y="50149"/>
                  </a:lnTo>
                  <a:lnTo>
                    <a:pt x="68580" y="89916"/>
                  </a:lnTo>
                  <a:lnTo>
                    <a:pt x="43891" y="130003"/>
                  </a:lnTo>
                  <a:lnTo>
                    <a:pt x="24688" y="175430"/>
                  </a:lnTo>
                  <a:lnTo>
                    <a:pt x="10972" y="226417"/>
                  </a:lnTo>
                  <a:lnTo>
                    <a:pt x="2743" y="283183"/>
                  </a:lnTo>
                  <a:lnTo>
                    <a:pt x="0" y="345948"/>
                  </a:lnTo>
                  <a:lnTo>
                    <a:pt x="2743" y="403988"/>
                  </a:lnTo>
                  <a:lnTo>
                    <a:pt x="10875" y="457041"/>
                  </a:lnTo>
                  <a:lnTo>
                    <a:pt x="24359" y="505273"/>
                  </a:lnTo>
                  <a:lnTo>
                    <a:pt x="43110" y="548530"/>
                  </a:lnTo>
                  <a:lnTo>
                    <a:pt x="67056" y="586740"/>
                  </a:lnTo>
                  <a:lnTo>
                    <a:pt x="80772" y="602133"/>
                  </a:lnTo>
                  <a:lnTo>
                    <a:pt x="80772" y="217932"/>
                  </a:lnTo>
                  <a:lnTo>
                    <a:pt x="85963" y="180189"/>
                  </a:lnTo>
                  <a:lnTo>
                    <a:pt x="107775" y="117848"/>
                  </a:lnTo>
                  <a:lnTo>
                    <a:pt x="143851" y="73199"/>
                  </a:lnTo>
                  <a:lnTo>
                    <a:pt x="185618" y="51387"/>
                  </a:lnTo>
                  <a:lnTo>
                    <a:pt x="208788" y="48768"/>
                  </a:lnTo>
                  <a:lnTo>
                    <a:pt x="223647" y="50196"/>
                  </a:lnTo>
                  <a:lnTo>
                    <a:pt x="268224" y="71628"/>
                  </a:lnTo>
                  <a:lnTo>
                    <a:pt x="301656" y="114061"/>
                  </a:lnTo>
                  <a:lnTo>
                    <a:pt x="317182" y="166116"/>
                  </a:lnTo>
                  <a:lnTo>
                    <a:pt x="321564" y="217932"/>
                  </a:lnTo>
                  <a:lnTo>
                    <a:pt x="321564" y="259080"/>
                  </a:lnTo>
                  <a:lnTo>
                    <a:pt x="440436" y="259080"/>
                  </a:lnTo>
                  <a:close/>
                </a:path>
                <a:path w="440689" h="676910">
                  <a:moveTo>
                    <a:pt x="321564" y="259080"/>
                  </a:moveTo>
                  <a:lnTo>
                    <a:pt x="321564" y="217932"/>
                  </a:lnTo>
                  <a:lnTo>
                    <a:pt x="80772" y="217932"/>
                  </a:lnTo>
                  <a:lnTo>
                    <a:pt x="80772" y="259080"/>
                  </a:lnTo>
                  <a:lnTo>
                    <a:pt x="321564" y="259080"/>
                  </a:lnTo>
                  <a:close/>
                </a:path>
                <a:path w="440689" h="676910">
                  <a:moveTo>
                    <a:pt x="440436" y="423672"/>
                  </a:moveTo>
                  <a:lnTo>
                    <a:pt x="422148" y="409956"/>
                  </a:lnTo>
                  <a:lnTo>
                    <a:pt x="408741" y="448865"/>
                  </a:lnTo>
                  <a:lnTo>
                    <a:pt x="393763" y="481203"/>
                  </a:lnTo>
                  <a:lnTo>
                    <a:pt x="359664" y="527304"/>
                  </a:lnTo>
                  <a:lnTo>
                    <a:pt x="318135" y="553402"/>
                  </a:lnTo>
                  <a:lnTo>
                    <a:pt x="269748" y="562356"/>
                  </a:lnTo>
                  <a:lnTo>
                    <a:pt x="233172" y="557236"/>
                  </a:lnTo>
                  <a:lnTo>
                    <a:pt x="166878" y="516707"/>
                  </a:lnTo>
                  <a:lnTo>
                    <a:pt x="137160" y="481584"/>
                  </a:lnTo>
                  <a:lnTo>
                    <a:pt x="116665" y="447031"/>
                  </a:lnTo>
                  <a:lnTo>
                    <a:pt x="100852" y="407432"/>
                  </a:lnTo>
                  <a:lnTo>
                    <a:pt x="89647" y="362858"/>
                  </a:lnTo>
                  <a:lnTo>
                    <a:pt x="82978" y="313383"/>
                  </a:lnTo>
                  <a:lnTo>
                    <a:pt x="80772" y="259080"/>
                  </a:lnTo>
                  <a:lnTo>
                    <a:pt x="80772" y="602133"/>
                  </a:lnTo>
                  <a:lnTo>
                    <a:pt x="101917" y="625863"/>
                  </a:lnTo>
                  <a:lnTo>
                    <a:pt x="140208" y="653986"/>
                  </a:lnTo>
                  <a:lnTo>
                    <a:pt x="181927" y="670964"/>
                  </a:lnTo>
                  <a:lnTo>
                    <a:pt x="227076" y="676656"/>
                  </a:lnTo>
                  <a:lnTo>
                    <a:pt x="268771" y="671560"/>
                  </a:lnTo>
                  <a:lnTo>
                    <a:pt x="306895" y="656463"/>
                  </a:lnTo>
                  <a:lnTo>
                    <a:pt x="341304" y="631650"/>
                  </a:lnTo>
                  <a:lnTo>
                    <a:pt x="371856" y="597408"/>
                  </a:lnTo>
                  <a:lnTo>
                    <a:pt x="396930" y="556760"/>
                  </a:lnTo>
                  <a:lnTo>
                    <a:pt x="417004" y="514540"/>
                  </a:lnTo>
                  <a:lnTo>
                    <a:pt x="431649" y="470320"/>
                  </a:lnTo>
                  <a:lnTo>
                    <a:pt x="440436" y="42367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5431" y="4527804"/>
              <a:ext cx="440690" cy="676910"/>
            </a:xfrm>
            <a:custGeom>
              <a:avLst/>
              <a:gdLst/>
              <a:ahLst/>
              <a:cxnLst/>
              <a:rect l="l" t="t" r="r" b="b"/>
              <a:pathLst>
                <a:path w="440689" h="676910">
                  <a:moveTo>
                    <a:pt x="80771" y="259079"/>
                  </a:moveTo>
                  <a:lnTo>
                    <a:pt x="82978" y="313383"/>
                  </a:lnTo>
                  <a:lnTo>
                    <a:pt x="89647" y="362858"/>
                  </a:lnTo>
                  <a:lnTo>
                    <a:pt x="100852" y="407432"/>
                  </a:lnTo>
                  <a:lnTo>
                    <a:pt x="116665" y="447031"/>
                  </a:lnTo>
                  <a:lnTo>
                    <a:pt x="137159" y="481583"/>
                  </a:lnTo>
                  <a:lnTo>
                    <a:pt x="166877" y="516707"/>
                  </a:lnTo>
                  <a:lnTo>
                    <a:pt x="198881" y="541972"/>
                  </a:lnTo>
                  <a:lnTo>
                    <a:pt x="269747" y="562355"/>
                  </a:lnTo>
                  <a:lnTo>
                    <a:pt x="294941" y="560093"/>
                  </a:lnTo>
                  <a:lnTo>
                    <a:pt x="339613" y="542424"/>
                  </a:lnTo>
                  <a:lnTo>
                    <a:pt x="377356" y="507253"/>
                  </a:lnTo>
                  <a:lnTo>
                    <a:pt x="408741" y="448865"/>
                  </a:lnTo>
                  <a:lnTo>
                    <a:pt x="422147" y="409955"/>
                  </a:lnTo>
                  <a:lnTo>
                    <a:pt x="428243" y="414527"/>
                  </a:lnTo>
                  <a:lnTo>
                    <a:pt x="434339" y="419099"/>
                  </a:lnTo>
                  <a:lnTo>
                    <a:pt x="440435" y="423671"/>
                  </a:lnTo>
                  <a:lnTo>
                    <a:pt x="431649" y="470320"/>
                  </a:lnTo>
                  <a:lnTo>
                    <a:pt x="417004" y="514540"/>
                  </a:lnTo>
                  <a:lnTo>
                    <a:pt x="396930" y="556760"/>
                  </a:lnTo>
                  <a:lnTo>
                    <a:pt x="371855" y="597407"/>
                  </a:lnTo>
                  <a:lnTo>
                    <a:pt x="341304" y="631650"/>
                  </a:lnTo>
                  <a:lnTo>
                    <a:pt x="306895" y="656462"/>
                  </a:lnTo>
                  <a:lnTo>
                    <a:pt x="268771" y="671560"/>
                  </a:lnTo>
                  <a:lnTo>
                    <a:pt x="227075" y="676655"/>
                  </a:lnTo>
                  <a:lnTo>
                    <a:pt x="181927" y="670964"/>
                  </a:lnTo>
                  <a:lnTo>
                    <a:pt x="140207" y="653986"/>
                  </a:lnTo>
                  <a:lnTo>
                    <a:pt x="101917" y="625863"/>
                  </a:lnTo>
                  <a:lnTo>
                    <a:pt x="67055" y="586739"/>
                  </a:lnTo>
                  <a:lnTo>
                    <a:pt x="43110" y="548530"/>
                  </a:lnTo>
                  <a:lnTo>
                    <a:pt x="24359" y="505273"/>
                  </a:lnTo>
                  <a:lnTo>
                    <a:pt x="10875" y="457041"/>
                  </a:lnTo>
                  <a:lnTo>
                    <a:pt x="2731" y="403908"/>
                  </a:lnTo>
                  <a:lnTo>
                    <a:pt x="0" y="345947"/>
                  </a:lnTo>
                  <a:lnTo>
                    <a:pt x="2743" y="283183"/>
                  </a:lnTo>
                  <a:lnTo>
                    <a:pt x="10972" y="226417"/>
                  </a:lnTo>
                  <a:lnTo>
                    <a:pt x="24688" y="175430"/>
                  </a:lnTo>
                  <a:lnTo>
                    <a:pt x="43891" y="130003"/>
                  </a:lnTo>
                  <a:lnTo>
                    <a:pt x="68579" y="89915"/>
                  </a:lnTo>
                  <a:lnTo>
                    <a:pt x="105132" y="50149"/>
                  </a:lnTo>
                  <a:lnTo>
                    <a:pt x="146113" y="22097"/>
                  </a:lnTo>
                  <a:lnTo>
                    <a:pt x="191381" y="5476"/>
                  </a:lnTo>
                  <a:lnTo>
                    <a:pt x="240791" y="0"/>
                  </a:lnTo>
                  <a:lnTo>
                    <a:pt x="282463" y="4310"/>
                  </a:lnTo>
                  <a:lnTo>
                    <a:pt x="320420" y="17335"/>
                  </a:lnTo>
                  <a:lnTo>
                    <a:pt x="354377" y="39219"/>
                  </a:lnTo>
                  <a:lnTo>
                    <a:pt x="384047" y="70103"/>
                  </a:lnTo>
                  <a:lnTo>
                    <a:pt x="408289" y="108418"/>
                  </a:lnTo>
                  <a:lnTo>
                    <a:pt x="425957" y="152590"/>
                  </a:lnTo>
                  <a:lnTo>
                    <a:pt x="436768" y="202763"/>
                  </a:lnTo>
                  <a:lnTo>
                    <a:pt x="440435" y="259079"/>
                  </a:lnTo>
                  <a:lnTo>
                    <a:pt x="388922" y="259079"/>
                  </a:lnTo>
                  <a:lnTo>
                    <a:pt x="337541" y="259079"/>
                  </a:lnTo>
                  <a:lnTo>
                    <a:pt x="286240" y="259079"/>
                  </a:lnTo>
                  <a:lnTo>
                    <a:pt x="234967" y="259079"/>
                  </a:lnTo>
                  <a:lnTo>
                    <a:pt x="183666" y="259079"/>
                  </a:lnTo>
                  <a:lnTo>
                    <a:pt x="132285" y="259079"/>
                  </a:lnTo>
                  <a:lnTo>
                    <a:pt x="80771" y="259079"/>
                  </a:lnTo>
                  <a:close/>
                </a:path>
                <a:path w="440689" h="676910">
                  <a:moveTo>
                    <a:pt x="80771" y="217931"/>
                  </a:moveTo>
                  <a:lnTo>
                    <a:pt x="80771" y="217931"/>
                  </a:lnTo>
                  <a:lnTo>
                    <a:pt x="321563" y="217931"/>
                  </a:lnTo>
                  <a:lnTo>
                    <a:pt x="319873" y="189595"/>
                  </a:lnTo>
                  <a:lnTo>
                    <a:pt x="313634" y="147208"/>
                  </a:lnTo>
                  <a:lnTo>
                    <a:pt x="292226" y="97535"/>
                  </a:lnTo>
                  <a:lnTo>
                    <a:pt x="253364" y="61626"/>
                  </a:lnTo>
                  <a:lnTo>
                    <a:pt x="208787" y="48767"/>
                  </a:lnTo>
                  <a:lnTo>
                    <a:pt x="185618" y="51387"/>
                  </a:lnTo>
                  <a:lnTo>
                    <a:pt x="143851" y="73199"/>
                  </a:lnTo>
                  <a:lnTo>
                    <a:pt x="107775" y="117848"/>
                  </a:lnTo>
                  <a:lnTo>
                    <a:pt x="85963" y="180189"/>
                  </a:lnTo>
                  <a:lnTo>
                    <a:pt x="80771" y="217931"/>
                  </a:lnTo>
                  <a:close/>
                </a:path>
              </a:pathLst>
            </a:custGeom>
            <a:ln w="19049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8158" y="4160139"/>
              <a:ext cx="1934717" cy="13418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7332" y="4501896"/>
              <a:ext cx="440690" cy="676910"/>
            </a:xfrm>
            <a:custGeom>
              <a:avLst/>
              <a:gdLst/>
              <a:ahLst/>
              <a:cxnLst/>
              <a:rect l="l" t="t" r="r" b="b"/>
              <a:pathLst>
                <a:path w="440689" h="676910">
                  <a:moveTo>
                    <a:pt x="440436" y="259080"/>
                  </a:moveTo>
                  <a:lnTo>
                    <a:pt x="436768" y="203406"/>
                  </a:lnTo>
                  <a:lnTo>
                    <a:pt x="425958" y="153162"/>
                  </a:lnTo>
                  <a:lnTo>
                    <a:pt x="408289" y="108632"/>
                  </a:lnTo>
                  <a:lnTo>
                    <a:pt x="384048" y="70104"/>
                  </a:lnTo>
                  <a:lnTo>
                    <a:pt x="354377" y="39219"/>
                  </a:lnTo>
                  <a:lnTo>
                    <a:pt x="320421" y="17335"/>
                  </a:lnTo>
                  <a:lnTo>
                    <a:pt x="282463" y="4310"/>
                  </a:lnTo>
                  <a:lnTo>
                    <a:pt x="240792" y="0"/>
                  </a:lnTo>
                  <a:lnTo>
                    <a:pt x="191381" y="5715"/>
                  </a:lnTo>
                  <a:lnTo>
                    <a:pt x="146113" y="22860"/>
                  </a:lnTo>
                  <a:lnTo>
                    <a:pt x="105132" y="51435"/>
                  </a:lnTo>
                  <a:lnTo>
                    <a:pt x="68580" y="91440"/>
                  </a:lnTo>
                  <a:lnTo>
                    <a:pt x="43891" y="130929"/>
                  </a:lnTo>
                  <a:lnTo>
                    <a:pt x="24688" y="176198"/>
                  </a:lnTo>
                  <a:lnTo>
                    <a:pt x="10972" y="227173"/>
                  </a:lnTo>
                  <a:lnTo>
                    <a:pt x="2743" y="283781"/>
                  </a:lnTo>
                  <a:lnTo>
                    <a:pt x="0" y="345948"/>
                  </a:lnTo>
                  <a:lnTo>
                    <a:pt x="2743" y="404573"/>
                  </a:lnTo>
                  <a:lnTo>
                    <a:pt x="10875" y="457699"/>
                  </a:lnTo>
                  <a:lnTo>
                    <a:pt x="24359" y="505711"/>
                  </a:lnTo>
                  <a:lnTo>
                    <a:pt x="43110" y="548676"/>
                  </a:lnTo>
                  <a:lnTo>
                    <a:pt x="67056" y="586740"/>
                  </a:lnTo>
                  <a:lnTo>
                    <a:pt x="80772" y="602386"/>
                  </a:lnTo>
                  <a:lnTo>
                    <a:pt x="80772" y="219456"/>
                  </a:lnTo>
                  <a:lnTo>
                    <a:pt x="85963" y="181498"/>
                  </a:lnTo>
                  <a:lnTo>
                    <a:pt x="107775" y="118729"/>
                  </a:lnTo>
                  <a:lnTo>
                    <a:pt x="143851" y="74485"/>
                  </a:lnTo>
                  <a:lnTo>
                    <a:pt x="185618" y="51625"/>
                  </a:lnTo>
                  <a:lnTo>
                    <a:pt x="208788" y="48768"/>
                  </a:lnTo>
                  <a:lnTo>
                    <a:pt x="223647" y="50196"/>
                  </a:lnTo>
                  <a:lnTo>
                    <a:pt x="268224" y="71628"/>
                  </a:lnTo>
                  <a:lnTo>
                    <a:pt x="301656" y="114276"/>
                  </a:lnTo>
                  <a:lnTo>
                    <a:pt x="317182" y="166878"/>
                  </a:lnTo>
                  <a:lnTo>
                    <a:pt x="321564" y="219456"/>
                  </a:lnTo>
                  <a:lnTo>
                    <a:pt x="321564" y="259080"/>
                  </a:lnTo>
                  <a:lnTo>
                    <a:pt x="440436" y="259080"/>
                  </a:lnTo>
                  <a:close/>
                </a:path>
                <a:path w="440689" h="676910">
                  <a:moveTo>
                    <a:pt x="321564" y="259080"/>
                  </a:moveTo>
                  <a:lnTo>
                    <a:pt x="321564" y="219456"/>
                  </a:lnTo>
                  <a:lnTo>
                    <a:pt x="80772" y="219456"/>
                  </a:lnTo>
                  <a:lnTo>
                    <a:pt x="80772" y="259080"/>
                  </a:lnTo>
                  <a:lnTo>
                    <a:pt x="321564" y="259080"/>
                  </a:lnTo>
                  <a:close/>
                </a:path>
                <a:path w="440689" h="676910">
                  <a:moveTo>
                    <a:pt x="440436" y="423672"/>
                  </a:moveTo>
                  <a:lnTo>
                    <a:pt x="422148" y="409956"/>
                  </a:lnTo>
                  <a:lnTo>
                    <a:pt x="408741" y="448889"/>
                  </a:lnTo>
                  <a:lnTo>
                    <a:pt x="393763" y="481393"/>
                  </a:lnTo>
                  <a:lnTo>
                    <a:pt x="359664" y="528828"/>
                  </a:lnTo>
                  <a:lnTo>
                    <a:pt x="318135" y="554164"/>
                  </a:lnTo>
                  <a:lnTo>
                    <a:pt x="269748" y="562356"/>
                  </a:lnTo>
                  <a:lnTo>
                    <a:pt x="233172" y="557450"/>
                  </a:lnTo>
                  <a:lnTo>
                    <a:pt x="166878" y="517350"/>
                  </a:lnTo>
                  <a:lnTo>
                    <a:pt x="137160" y="481584"/>
                  </a:lnTo>
                  <a:lnTo>
                    <a:pt x="116665" y="447031"/>
                  </a:lnTo>
                  <a:lnTo>
                    <a:pt x="100852" y="407432"/>
                  </a:lnTo>
                  <a:lnTo>
                    <a:pt x="89647" y="362858"/>
                  </a:lnTo>
                  <a:lnTo>
                    <a:pt x="82978" y="313383"/>
                  </a:lnTo>
                  <a:lnTo>
                    <a:pt x="80772" y="259080"/>
                  </a:lnTo>
                  <a:lnTo>
                    <a:pt x="80772" y="602386"/>
                  </a:lnTo>
                  <a:lnTo>
                    <a:pt x="101917" y="626506"/>
                  </a:lnTo>
                  <a:lnTo>
                    <a:pt x="140208" y="654558"/>
                  </a:lnTo>
                  <a:lnTo>
                    <a:pt x="181927" y="671179"/>
                  </a:lnTo>
                  <a:lnTo>
                    <a:pt x="227076" y="676656"/>
                  </a:lnTo>
                  <a:lnTo>
                    <a:pt x="268771" y="671774"/>
                  </a:lnTo>
                  <a:lnTo>
                    <a:pt x="306895" y="657034"/>
                  </a:lnTo>
                  <a:lnTo>
                    <a:pt x="341304" y="632293"/>
                  </a:lnTo>
                  <a:lnTo>
                    <a:pt x="371856" y="597408"/>
                  </a:lnTo>
                  <a:lnTo>
                    <a:pt x="396930" y="557403"/>
                  </a:lnTo>
                  <a:lnTo>
                    <a:pt x="417004" y="515112"/>
                  </a:lnTo>
                  <a:lnTo>
                    <a:pt x="431649" y="470535"/>
                  </a:lnTo>
                  <a:lnTo>
                    <a:pt x="440436" y="4236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73223" y="4215384"/>
              <a:ext cx="1304925" cy="963294"/>
            </a:xfrm>
            <a:custGeom>
              <a:avLst/>
              <a:gdLst/>
              <a:ahLst/>
              <a:cxnLst/>
              <a:rect l="l" t="t" r="r" b="b"/>
              <a:pathLst>
                <a:path w="1304925" h="963295">
                  <a:moveTo>
                    <a:pt x="0" y="943355"/>
                  </a:moveTo>
                  <a:lnTo>
                    <a:pt x="0" y="936736"/>
                  </a:lnTo>
                  <a:lnTo>
                    <a:pt x="0" y="930401"/>
                  </a:lnTo>
                  <a:lnTo>
                    <a:pt x="0" y="924067"/>
                  </a:lnTo>
                  <a:lnTo>
                    <a:pt x="0" y="917447"/>
                  </a:lnTo>
                  <a:lnTo>
                    <a:pt x="7739" y="917447"/>
                  </a:lnTo>
                  <a:lnTo>
                    <a:pt x="15049" y="917447"/>
                  </a:lnTo>
                  <a:lnTo>
                    <a:pt x="22074" y="917447"/>
                  </a:lnTo>
                  <a:lnTo>
                    <a:pt x="28955" y="917447"/>
                  </a:lnTo>
                  <a:lnTo>
                    <a:pt x="51482" y="915138"/>
                  </a:lnTo>
                  <a:lnTo>
                    <a:pt x="86820" y="896231"/>
                  </a:lnTo>
                  <a:lnTo>
                    <a:pt x="108013" y="842390"/>
                  </a:lnTo>
                  <a:lnTo>
                    <a:pt x="111251" y="775715"/>
                  </a:lnTo>
                  <a:lnTo>
                    <a:pt x="111251" y="725042"/>
                  </a:lnTo>
                  <a:lnTo>
                    <a:pt x="111251" y="674362"/>
                  </a:lnTo>
                  <a:lnTo>
                    <a:pt x="111251" y="166115"/>
                  </a:lnTo>
                  <a:lnTo>
                    <a:pt x="110132" y="125825"/>
                  </a:lnTo>
                  <a:lnTo>
                    <a:pt x="101607" y="70961"/>
                  </a:lnTo>
                  <a:lnTo>
                    <a:pt x="67436" y="33146"/>
                  </a:lnTo>
                  <a:lnTo>
                    <a:pt x="28955" y="25907"/>
                  </a:lnTo>
                  <a:lnTo>
                    <a:pt x="22074" y="25907"/>
                  </a:lnTo>
                  <a:lnTo>
                    <a:pt x="15049" y="25907"/>
                  </a:lnTo>
                  <a:lnTo>
                    <a:pt x="7739" y="25907"/>
                  </a:lnTo>
                  <a:lnTo>
                    <a:pt x="0" y="25907"/>
                  </a:lnTo>
                  <a:lnTo>
                    <a:pt x="0" y="19073"/>
                  </a:lnTo>
                  <a:lnTo>
                    <a:pt x="0" y="12382"/>
                  </a:lnTo>
                  <a:lnTo>
                    <a:pt x="0" y="5976"/>
                  </a:lnTo>
                  <a:lnTo>
                    <a:pt x="0" y="0"/>
                  </a:lnTo>
                  <a:lnTo>
                    <a:pt x="52465" y="0"/>
                  </a:lnTo>
                  <a:lnTo>
                    <a:pt x="313943" y="0"/>
                  </a:lnTo>
                  <a:lnTo>
                    <a:pt x="379988" y="1840"/>
                  </a:lnTo>
                  <a:lnTo>
                    <a:pt x="439228" y="7412"/>
                  </a:lnTo>
                  <a:lnTo>
                    <a:pt x="491813" y="16788"/>
                  </a:lnTo>
                  <a:lnTo>
                    <a:pt x="537886" y="30041"/>
                  </a:lnTo>
                  <a:lnTo>
                    <a:pt x="577595" y="47243"/>
                  </a:lnTo>
                  <a:lnTo>
                    <a:pt x="620148" y="75890"/>
                  </a:lnTo>
                  <a:lnTo>
                    <a:pt x="658558" y="111823"/>
                  </a:lnTo>
                  <a:lnTo>
                    <a:pt x="692681" y="155471"/>
                  </a:lnTo>
                  <a:lnTo>
                    <a:pt x="722375" y="207263"/>
                  </a:lnTo>
                  <a:lnTo>
                    <a:pt x="741541" y="253520"/>
                  </a:lnTo>
                  <a:lnTo>
                    <a:pt x="756830" y="302629"/>
                  </a:lnTo>
                  <a:lnTo>
                    <a:pt x="768022" y="354518"/>
                  </a:lnTo>
                  <a:lnTo>
                    <a:pt x="774899" y="409114"/>
                  </a:lnTo>
                  <a:lnTo>
                    <a:pt x="777239" y="466343"/>
                  </a:lnTo>
                  <a:lnTo>
                    <a:pt x="775191" y="521687"/>
                  </a:lnTo>
                  <a:lnTo>
                    <a:pt x="769064" y="574125"/>
                  </a:lnTo>
                  <a:lnTo>
                    <a:pt x="758885" y="623738"/>
                  </a:lnTo>
                  <a:lnTo>
                    <a:pt x="744680" y="670604"/>
                  </a:lnTo>
                  <a:lnTo>
                    <a:pt x="726477" y="714804"/>
                  </a:lnTo>
                  <a:lnTo>
                    <a:pt x="704301" y="756419"/>
                  </a:lnTo>
                  <a:lnTo>
                    <a:pt x="678179" y="795527"/>
                  </a:lnTo>
                  <a:lnTo>
                    <a:pt x="649399" y="830321"/>
                  </a:lnTo>
                  <a:lnTo>
                    <a:pt x="616815" y="860417"/>
                  </a:lnTo>
                  <a:lnTo>
                    <a:pt x="580480" y="885833"/>
                  </a:lnTo>
                  <a:lnTo>
                    <a:pt x="540448" y="906589"/>
                  </a:lnTo>
                  <a:lnTo>
                    <a:pt x="496773" y="922701"/>
                  </a:lnTo>
                  <a:lnTo>
                    <a:pt x="449508" y="934188"/>
                  </a:lnTo>
                  <a:lnTo>
                    <a:pt x="398707" y="941067"/>
                  </a:lnTo>
                  <a:lnTo>
                    <a:pt x="344423" y="943355"/>
                  </a:lnTo>
                  <a:lnTo>
                    <a:pt x="295433" y="943355"/>
                  </a:lnTo>
                  <a:lnTo>
                    <a:pt x="246417" y="943355"/>
                  </a:lnTo>
                  <a:lnTo>
                    <a:pt x="197346" y="943355"/>
                  </a:lnTo>
                  <a:lnTo>
                    <a:pt x="148196" y="943355"/>
                  </a:lnTo>
                  <a:lnTo>
                    <a:pt x="98940" y="943355"/>
                  </a:lnTo>
                  <a:lnTo>
                    <a:pt x="49549" y="943355"/>
                  </a:lnTo>
                  <a:lnTo>
                    <a:pt x="0" y="943355"/>
                  </a:lnTo>
                  <a:close/>
                </a:path>
                <a:path w="1304925" h="963295">
                  <a:moveTo>
                    <a:pt x="219455" y="874775"/>
                  </a:moveTo>
                  <a:lnTo>
                    <a:pt x="254579" y="883658"/>
                  </a:lnTo>
                  <a:lnTo>
                    <a:pt x="286702" y="889825"/>
                  </a:lnTo>
                  <a:lnTo>
                    <a:pt x="315682" y="893421"/>
                  </a:lnTo>
                  <a:lnTo>
                    <a:pt x="341375" y="894587"/>
                  </a:lnTo>
                  <a:lnTo>
                    <a:pt x="392582" y="890174"/>
                  </a:lnTo>
                  <a:lnTo>
                    <a:pt x="440131" y="876836"/>
                  </a:lnTo>
                  <a:lnTo>
                    <a:pt x="484022" y="854427"/>
                  </a:lnTo>
                  <a:lnTo>
                    <a:pt x="524255" y="822801"/>
                  </a:lnTo>
                  <a:lnTo>
                    <a:pt x="560831" y="781811"/>
                  </a:lnTo>
                  <a:lnTo>
                    <a:pt x="583398" y="747084"/>
                  </a:lnTo>
                  <a:lnTo>
                    <a:pt x="602713" y="709450"/>
                  </a:lnTo>
                  <a:lnTo>
                    <a:pt x="618695" y="668804"/>
                  </a:lnTo>
                  <a:lnTo>
                    <a:pt x="631264" y="625039"/>
                  </a:lnTo>
                  <a:lnTo>
                    <a:pt x="640342" y="578049"/>
                  </a:lnTo>
                  <a:lnTo>
                    <a:pt x="645847" y="527726"/>
                  </a:lnTo>
                  <a:lnTo>
                    <a:pt x="647699" y="473963"/>
                  </a:lnTo>
                  <a:lnTo>
                    <a:pt x="645847" y="419557"/>
                  </a:lnTo>
                  <a:lnTo>
                    <a:pt x="640342" y="368643"/>
                  </a:lnTo>
                  <a:lnTo>
                    <a:pt x="631264" y="321168"/>
                  </a:lnTo>
                  <a:lnTo>
                    <a:pt x="618695" y="277079"/>
                  </a:lnTo>
                  <a:lnTo>
                    <a:pt x="602713" y="236322"/>
                  </a:lnTo>
                  <a:lnTo>
                    <a:pt x="583398" y="198844"/>
                  </a:lnTo>
                  <a:lnTo>
                    <a:pt x="560831" y="164591"/>
                  </a:lnTo>
                  <a:lnTo>
                    <a:pt x="524073" y="124187"/>
                  </a:lnTo>
                  <a:lnTo>
                    <a:pt x="483290" y="92634"/>
                  </a:lnTo>
                  <a:lnTo>
                    <a:pt x="438485" y="70006"/>
                  </a:lnTo>
                  <a:lnTo>
                    <a:pt x="389656" y="56375"/>
                  </a:lnTo>
                  <a:lnTo>
                    <a:pt x="336803" y="51815"/>
                  </a:lnTo>
                  <a:lnTo>
                    <a:pt x="310538" y="53220"/>
                  </a:lnTo>
                  <a:lnTo>
                    <a:pt x="282130" y="57340"/>
                  </a:lnTo>
                  <a:lnTo>
                    <a:pt x="251721" y="64031"/>
                  </a:lnTo>
                  <a:lnTo>
                    <a:pt x="219455" y="73151"/>
                  </a:lnTo>
                  <a:lnTo>
                    <a:pt x="219455" y="123175"/>
                  </a:lnTo>
                  <a:lnTo>
                    <a:pt x="219455" y="173229"/>
                  </a:lnTo>
                  <a:lnTo>
                    <a:pt x="219455" y="824752"/>
                  </a:lnTo>
                  <a:lnTo>
                    <a:pt x="219455" y="874775"/>
                  </a:lnTo>
                  <a:close/>
                </a:path>
                <a:path w="1304925" h="963295">
                  <a:moveTo>
                    <a:pt x="944879" y="545591"/>
                  </a:moveTo>
                  <a:lnTo>
                    <a:pt x="947086" y="599895"/>
                  </a:lnTo>
                  <a:lnTo>
                    <a:pt x="953755" y="649370"/>
                  </a:lnTo>
                  <a:lnTo>
                    <a:pt x="964960" y="693944"/>
                  </a:lnTo>
                  <a:lnTo>
                    <a:pt x="980773" y="733543"/>
                  </a:lnTo>
                  <a:lnTo>
                    <a:pt x="1001267" y="768095"/>
                  </a:lnTo>
                  <a:lnTo>
                    <a:pt x="1030985" y="803862"/>
                  </a:lnTo>
                  <a:lnTo>
                    <a:pt x="1062989" y="829055"/>
                  </a:lnTo>
                  <a:lnTo>
                    <a:pt x="1133855" y="848867"/>
                  </a:lnTo>
                  <a:lnTo>
                    <a:pt x="1159049" y="846843"/>
                  </a:lnTo>
                  <a:lnTo>
                    <a:pt x="1203721" y="830222"/>
                  </a:lnTo>
                  <a:lnTo>
                    <a:pt x="1241464" y="794408"/>
                  </a:lnTo>
                  <a:lnTo>
                    <a:pt x="1272849" y="735401"/>
                  </a:lnTo>
                  <a:lnTo>
                    <a:pt x="1286255" y="696467"/>
                  </a:lnTo>
                  <a:lnTo>
                    <a:pt x="1292351" y="701039"/>
                  </a:lnTo>
                  <a:lnTo>
                    <a:pt x="1298447" y="705611"/>
                  </a:lnTo>
                  <a:lnTo>
                    <a:pt x="1304543" y="710183"/>
                  </a:lnTo>
                  <a:lnTo>
                    <a:pt x="1295757" y="757046"/>
                  </a:lnTo>
                  <a:lnTo>
                    <a:pt x="1281112" y="801623"/>
                  </a:lnTo>
                  <a:lnTo>
                    <a:pt x="1261038" y="843914"/>
                  </a:lnTo>
                  <a:lnTo>
                    <a:pt x="1235963" y="883919"/>
                  </a:lnTo>
                  <a:lnTo>
                    <a:pt x="1205412" y="918805"/>
                  </a:lnTo>
                  <a:lnTo>
                    <a:pt x="1171003" y="943546"/>
                  </a:lnTo>
                  <a:lnTo>
                    <a:pt x="1132879" y="958286"/>
                  </a:lnTo>
                  <a:lnTo>
                    <a:pt x="1091183" y="963167"/>
                  </a:lnTo>
                  <a:lnTo>
                    <a:pt x="1046035" y="957691"/>
                  </a:lnTo>
                  <a:lnTo>
                    <a:pt x="1004315" y="941069"/>
                  </a:lnTo>
                  <a:lnTo>
                    <a:pt x="966025" y="913018"/>
                  </a:lnTo>
                  <a:lnTo>
                    <a:pt x="931163" y="873251"/>
                  </a:lnTo>
                  <a:lnTo>
                    <a:pt x="907218" y="835188"/>
                  </a:lnTo>
                  <a:lnTo>
                    <a:pt x="888467" y="792223"/>
                  </a:lnTo>
                  <a:lnTo>
                    <a:pt x="874983" y="744211"/>
                  </a:lnTo>
                  <a:lnTo>
                    <a:pt x="866838" y="691005"/>
                  </a:lnTo>
                  <a:lnTo>
                    <a:pt x="864107" y="632459"/>
                  </a:lnTo>
                  <a:lnTo>
                    <a:pt x="866851" y="570292"/>
                  </a:lnTo>
                  <a:lnTo>
                    <a:pt x="875080" y="513685"/>
                  </a:lnTo>
                  <a:lnTo>
                    <a:pt x="888796" y="462710"/>
                  </a:lnTo>
                  <a:lnTo>
                    <a:pt x="907999" y="417441"/>
                  </a:lnTo>
                  <a:lnTo>
                    <a:pt x="932687" y="377951"/>
                  </a:lnTo>
                  <a:lnTo>
                    <a:pt x="969240" y="337946"/>
                  </a:lnTo>
                  <a:lnTo>
                    <a:pt x="1010221" y="309371"/>
                  </a:lnTo>
                  <a:lnTo>
                    <a:pt x="1055489" y="292226"/>
                  </a:lnTo>
                  <a:lnTo>
                    <a:pt x="1104899" y="286511"/>
                  </a:lnTo>
                  <a:lnTo>
                    <a:pt x="1146571" y="290822"/>
                  </a:lnTo>
                  <a:lnTo>
                    <a:pt x="1184528" y="303847"/>
                  </a:lnTo>
                  <a:lnTo>
                    <a:pt x="1218485" y="325731"/>
                  </a:lnTo>
                  <a:lnTo>
                    <a:pt x="1248155" y="356615"/>
                  </a:lnTo>
                  <a:lnTo>
                    <a:pt x="1272397" y="395144"/>
                  </a:lnTo>
                  <a:lnTo>
                    <a:pt x="1290065" y="439673"/>
                  </a:lnTo>
                  <a:lnTo>
                    <a:pt x="1300876" y="489918"/>
                  </a:lnTo>
                  <a:lnTo>
                    <a:pt x="1304543" y="545591"/>
                  </a:lnTo>
                  <a:lnTo>
                    <a:pt x="1253030" y="545591"/>
                  </a:lnTo>
                  <a:lnTo>
                    <a:pt x="1201649" y="545591"/>
                  </a:lnTo>
                  <a:lnTo>
                    <a:pt x="1150348" y="545591"/>
                  </a:lnTo>
                  <a:lnTo>
                    <a:pt x="1099075" y="545591"/>
                  </a:lnTo>
                  <a:lnTo>
                    <a:pt x="1047774" y="545591"/>
                  </a:lnTo>
                  <a:lnTo>
                    <a:pt x="996393" y="545591"/>
                  </a:lnTo>
                  <a:lnTo>
                    <a:pt x="944879" y="545591"/>
                  </a:lnTo>
                  <a:close/>
                </a:path>
                <a:path w="1304925" h="963295">
                  <a:moveTo>
                    <a:pt x="944879" y="505967"/>
                  </a:moveTo>
                  <a:lnTo>
                    <a:pt x="944879" y="505967"/>
                  </a:lnTo>
                  <a:lnTo>
                    <a:pt x="1185671" y="505967"/>
                  </a:lnTo>
                  <a:lnTo>
                    <a:pt x="1183981" y="477392"/>
                  </a:lnTo>
                  <a:lnTo>
                    <a:pt x="1177742" y="433958"/>
                  </a:lnTo>
                  <a:lnTo>
                    <a:pt x="1156334" y="384619"/>
                  </a:lnTo>
                  <a:lnTo>
                    <a:pt x="1117472" y="348138"/>
                  </a:lnTo>
                  <a:lnTo>
                    <a:pt x="1072895" y="335279"/>
                  </a:lnTo>
                  <a:lnTo>
                    <a:pt x="1049726" y="338137"/>
                  </a:lnTo>
                  <a:lnTo>
                    <a:pt x="1007959" y="360997"/>
                  </a:lnTo>
                  <a:lnTo>
                    <a:pt x="971883" y="405241"/>
                  </a:lnTo>
                  <a:lnTo>
                    <a:pt x="950071" y="468010"/>
                  </a:lnTo>
                  <a:lnTo>
                    <a:pt x="944879" y="505967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590675" y="2604134"/>
            <a:ext cx="569213" cy="1030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7400" y="685799"/>
            <a:ext cx="3352800" cy="2913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723744"/>
            <a:ext cx="8400415" cy="4873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6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MODULARITY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There are many definitions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 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term module.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Range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from</a:t>
            </a:r>
            <a:r>
              <a:rPr sz="2600" spc="-2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buAutoNum type="romanLcPeriod"/>
              <a:tabLst>
                <a:tab pos="1246505" algn="l"/>
                <a:tab pos="124714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Fortran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subroutine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680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Ada</a:t>
            </a:r>
            <a:r>
              <a:rPr sz="26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package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585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Procedures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&amp;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functions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of PASCAL &amp;</a:t>
            </a:r>
            <a:r>
              <a:rPr sz="2600" spc="-3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680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C++ / Java</a:t>
            </a:r>
            <a:r>
              <a:rPr sz="2600" spc="-35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classes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200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Java</a:t>
            </a:r>
            <a:r>
              <a:rPr sz="26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packages</a:t>
            </a:r>
            <a:endParaRPr sz="2600">
              <a:latin typeface="Times New Roman"/>
              <a:cs typeface="Times New Roman"/>
            </a:endParaRPr>
          </a:p>
          <a:p>
            <a:pPr marL="1247140" indent="-571500">
              <a:lnSpc>
                <a:spcPct val="100000"/>
              </a:lnSpc>
              <a:spcBef>
                <a:spcPts val="1425"/>
              </a:spcBef>
              <a:buAutoNum type="romanLcPeriod"/>
              <a:tabLst>
                <a:tab pos="1246505" algn="l"/>
                <a:tab pos="1247140" algn="l"/>
              </a:tabLst>
            </a:pPr>
            <a:r>
              <a:rPr sz="2600" spc="-5" dirty="0">
                <a:solidFill>
                  <a:srgbClr val="653200"/>
                </a:solidFill>
                <a:latin typeface="Times New Roman"/>
                <a:cs typeface="Times New Roman"/>
              </a:rPr>
              <a:t>Work assignment </a:t>
            </a:r>
            <a:r>
              <a:rPr sz="2600" dirty="0">
                <a:solidFill>
                  <a:srgbClr val="653200"/>
                </a:solidFill>
                <a:latin typeface="Times New Roman"/>
                <a:cs typeface="Times New Roman"/>
              </a:rPr>
              <a:t>for </a:t>
            </a:r>
            <a:r>
              <a:rPr sz="2600" spc="-10" dirty="0">
                <a:solidFill>
                  <a:srgbClr val="653200"/>
                </a:solidFill>
                <a:latin typeface="Times New Roman"/>
                <a:cs typeface="Times New Roman"/>
              </a:rPr>
              <a:t>an </a:t>
            </a:r>
            <a:r>
              <a:rPr sz="2600" spc="-5" dirty="0">
                <a:solidFill>
                  <a:srgbClr val="653200"/>
                </a:solidFill>
                <a:latin typeface="Times New Roman"/>
                <a:cs typeface="Times New Roman"/>
              </a:rPr>
              <a:t>individual programmer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2395219"/>
            <a:ext cx="8145780" cy="222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5"/>
              </a:spcBef>
            </a:pPr>
            <a:r>
              <a:rPr sz="3600" spc="-5" dirty="0">
                <a:solidFill>
                  <a:srgbClr val="650065"/>
                </a:solidFill>
                <a:latin typeface="Times New Roman"/>
                <a:cs typeface="Times New Roman"/>
              </a:rPr>
              <a:t>All these definitions are correct. A modular  system consist </a:t>
            </a:r>
            <a:r>
              <a:rPr sz="3600" dirty="0">
                <a:solidFill>
                  <a:srgbClr val="650065"/>
                </a:solidFill>
                <a:latin typeface="Times New Roman"/>
                <a:cs typeface="Times New Roman"/>
              </a:rPr>
              <a:t>of </a:t>
            </a:r>
            <a:r>
              <a:rPr sz="3600" spc="-5" dirty="0">
                <a:solidFill>
                  <a:srgbClr val="650065"/>
                </a:solidFill>
                <a:latin typeface="Times New Roman"/>
                <a:cs typeface="Times New Roman"/>
              </a:rPr>
              <a:t>well defined manageable  units with </a:t>
            </a:r>
            <a:r>
              <a:rPr sz="3600" dirty="0">
                <a:solidFill>
                  <a:srgbClr val="650065"/>
                </a:solidFill>
                <a:latin typeface="Times New Roman"/>
                <a:cs typeface="Times New Roman"/>
              </a:rPr>
              <a:t>well </a:t>
            </a:r>
            <a:r>
              <a:rPr sz="3600" spc="-5" dirty="0">
                <a:solidFill>
                  <a:srgbClr val="650065"/>
                </a:solidFill>
                <a:latin typeface="Times New Roman"/>
                <a:cs typeface="Times New Roman"/>
              </a:rPr>
              <a:t>defined interfaces </a:t>
            </a:r>
            <a:r>
              <a:rPr sz="3600" dirty="0">
                <a:solidFill>
                  <a:srgbClr val="650065"/>
                </a:solidFill>
                <a:latin typeface="Times New Roman"/>
                <a:cs typeface="Times New Roman"/>
              </a:rPr>
              <a:t>among  </a:t>
            </a:r>
            <a:r>
              <a:rPr sz="3600" spc="-5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36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50065"/>
                </a:solidFill>
                <a:latin typeface="Times New Roman"/>
                <a:cs typeface="Times New Roman"/>
              </a:rPr>
              <a:t>units.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1694179"/>
            <a:ext cx="8090534" cy="458406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Properties</a:t>
            </a:r>
            <a:r>
              <a:rPr sz="3000" spc="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225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dirty="0">
                <a:solidFill>
                  <a:srgbClr val="3232FF"/>
                </a:solidFill>
                <a:latin typeface="Times New Roman"/>
                <a:cs typeface="Times New Roman"/>
              </a:rPr>
              <a:t>Well defined </a:t>
            </a:r>
            <a:r>
              <a:rPr sz="3000" spc="-5" dirty="0">
                <a:solidFill>
                  <a:srgbClr val="3232FF"/>
                </a:solidFill>
                <a:latin typeface="Times New Roman"/>
                <a:cs typeface="Times New Roman"/>
              </a:rPr>
              <a:t>subsystem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70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dirty="0">
                <a:solidFill>
                  <a:srgbClr val="3232FF"/>
                </a:solidFill>
                <a:latin typeface="Times New Roman"/>
                <a:cs typeface="Times New Roman"/>
              </a:rPr>
              <a:t>Well defined </a:t>
            </a:r>
            <a:r>
              <a:rPr sz="3000" spc="-5" dirty="0">
                <a:solidFill>
                  <a:srgbClr val="3232FF"/>
                </a:solidFill>
                <a:latin typeface="Times New Roman"/>
                <a:cs typeface="Times New Roman"/>
              </a:rPr>
              <a:t>purpose</a:t>
            </a:r>
            <a:endParaRPr sz="3000">
              <a:latin typeface="Times New Roman"/>
              <a:cs typeface="Times New Roman"/>
            </a:endParaRPr>
          </a:p>
          <a:p>
            <a:pPr marL="1323340" marR="201295" indent="-571500">
              <a:lnSpc>
                <a:spcPct val="80000"/>
              </a:lnSpc>
              <a:spcBef>
                <a:spcPts val="1800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Can be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separately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compiled and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stored in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library.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65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Module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other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modules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80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Module should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be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easier to use than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to</a:t>
            </a:r>
            <a:r>
              <a:rPr sz="3000" spc="7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build</a:t>
            </a:r>
            <a:endParaRPr sz="30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70"/>
              </a:spcBef>
              <a:buAutoNum type="romanLcPeriod"/>
              <a:tabLst>
                <a:tab pos="1322705" algn="l"/>
                <a:tab pos="1323340" algn="l"/>
              </a:tabLst>
            </a:pP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Simpler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from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outside than </a:t>
            </a:r>
            <a:r>
              <a:rPr sz="3000" dirty="0">
                <a:solidFill>
                  <a:srgbClr val="CC3200"/>
                </a:solidFill>
                <a:latin typeface="Times New Roman"/>
                <a:cs typeface="Times New Roman"/>
              </a:rPr>
              <a:t>from the</a:t>
            </a:r>
            <a:r>
              <a:rPr sz="3000" spc="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CC3200"/>
                </a:solidFill>
                <a:latin typeface="Times New Roman"/>
                <a:cs typeface="Times New Roman"/>
              </a:rPr>
              <a:t>inside.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2393694"/>
            <a:ext cx="814895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Modularity is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the single 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attribute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of software that  allows a 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 to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intellectually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 manageable.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54025" algn="l"/>
                <a:tab pos="2139950" algn="l"/>
                <a:tab pos="3395345" algn="l"/>
                <a:tab pos="4730750" algn="l"/>
                <a:tab pos="5916295" algn="l"/>
                <a:tab pos="6426835" algn="l"/>
                <a:tab pos="7273925" algn="l"/>
              </a:tabLst>
            </a:pP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It	enhances	design	clarity,	</a:t>
            </a:r>
            <a:r>
              <a:rPr sz="3200" spc="-5" dirty="0">
                <a:solidFill>
                  <a:srgbClr val="CC3200"/>
                </a:solidFill>
                <a:latin typeface="Times New Roman"/>
                <a:cs typeface="Times New Roman"/>
              </a:rPr>
              <a:t>which	in	turn	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eases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3687" y="4211183"/>
          <a:ext cx="8188322" cy="138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2490"/>
                <a:gridCol w="2474594"/>
                <a:gridCol w="680084"/>
                <a:gridCol w="1621154"/>
              </a:tblGrid>
              <a:tr h="447293">
                <a:tc>
                  <a:txBody>
                    <a:bodyPr/>
                    <a:lstStyle/>
                    <a:p>
                      <a:pPr marL="31750">
                        <a:lnSpc>
                          <a:spcPts val="3075"/>
                        </a:lnSpc>
                      </a:pP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implementation,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ts val="3075"/>
                        </a:lnSpc>
                      </a:pP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debugging,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3075"/>
                        </a:lnSpc>
                      </a:pPr>
                      <a:r>
                        <a:rPr sz="3200" spc="-1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200" spc="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3200" spc="-1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200" spc="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  <a:tabLst>
                          <a:tab pos="2635885" algn="l"/>
                        </a:tabLst>
                      </a:pP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documenting,	and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3390"/>
                        </a:lnSpc>
                      </a:pP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maintenance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3390"/>
                        </a:lnSpc>
                      </a:pP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90"/>
                        </a:lnSpc>
                      </a:pPr>
                      <a:r>
                        <a:rPr sz="3200" spc="-1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200" spc="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200" spc="-1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3200" spc="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re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7293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</a:pPr>
                      <a:r>
                        <a:rPr sz="3200" spc="-5" dirty="0">
                          <a:solidFill>
                            <a:srgbClr val="CC3200"/>
                          </a:solidFill>
                          <a:latin typeface="Times New Roman"/>
                          <a:cs typeface="Times New Roman"/>
                        </a:rPr>
                        <a:t>product.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6711" y="1905000"/>
            <a:ext cx="5010888" cy="429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9558" y="6575549"/>
            <a:ext cx="455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4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Modularity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2400" spc="-5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1297" y="1724659"/>
            <a:ext cx="2907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Module</a:t>
            </a:r>
            <a:r>
              <a:rPr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Coupling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37338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342899" y="0"/>
                </a:moveTo>
                <a:lnTo>
                  <a:pt x="296455" y="3480"/>
                </a:lnTo>
                <a:lnTo>
                  <a:pt x="251883" y="13617"/>
                </a:lnTo>
                <a:lnTo>
                  <a:pt x="209597" y="29956"/>
                </a:lnTo>
                <a:lnTo>
                  <a:pt x="170010" y="52041"/>
                </a:lnTo>
                <a:lnTo>
                  <a:pt x="133535" y="79419"/>
                </a:lnTo>
                <a:lnTo>
                  <a:pt x="100583" y="111632"/>
                </a:lnTo>
                <a:lnTo>
                  <a:pt x="71569" y="148228"/>
                </a:lnTo>
                <a:lnTo>
                  <a:pt x="46905" y="188750"/>
                </a:lnTo>
                <a:lnTo>
                  <a:pt x="27003" y="232743"/>
                </a:lnTo>
                <a:lnTo>
                  <a:pt x="12276" y="279752"/>
                </a:lnTo>
                <a:lnTo>
                  <a:pt x="3137" y="329323"/>
                </a:lnTo>
                <a:lnTo>
                  <a:pt x="0" y="380999"/>
                </a:lnTo>
                <a:lnTo>
                  <a:pt x="3137" y="432676"/>
                </a:lnTo>
                <a:lnTo>
                  <a:pt x="12276" y="482247"/>
                </a:lnTo>
                <a:lnTo>
                  <a:pt x="27003" y="529256"/>
                </a:lnTo>
                <a:lnTo>
                  <a:pt x="46905" y="573249"/>
                </a:lnTo>
                <a:lnTo>
                  <a:pt x="71569" y="613771"/>
                </a:lnTo>
                <a:lnTo>
                  <a:pt x="100583" y="650366"/>
                </a:lnTo>
                <a:lnTo>
                  <a:pt x="133535" y="682580"/>
                </a:lnTo>
                <a:lnTo>
                  <a:pt x="170010" y="709958"/>
                </a:lnTo>
                <a:lnTo>
                  <a:pt x="209597" y="732043"/>
                </a:lnTo>
                <a:lnTo>
                  <a:pt x="251883" y="748382"/>
                </a:lnTo>
                <a:lnTo>
                  <a:pt x="296455" y="758519"/>
                </a:lnTo>
                <a:lnTo>
                  <a:pt x="342899" y="761999"/>
                </a:lnTo>
                <a:lnTo>
                  <a:pt x="389344" y="758519"/>
                </a:lnTo>
                <a:lnTo>
                  <a:pt x="433916" y="748382"/>
                </a:lnTo>
                <a:lnTo>
                  <a:pt x="476202" y="732043"/>
                </a:lnTo>
                <a:lnTo>
                  <a:pt x="515789" y="709958"/>
                </a:lnTo>
                <a:lnTo>
                  <a:pt x="552264" y="682580"/>
                </a:lnTo>
                <a:lnTo>
                  <a:pt x="585215" y="650366"/>
                </a:lnTo>
                <a:lnTo>
                  <a:pt x="614230" y="613771"/>
                </a:lnTo>
                <a:lnTo>
                  <a:pt x="638894" y="573249"/>
                </a:lnTo>
                <a:lnTo>
                  <a:pt x="658796" y="529256"/>
                </a:lnTo>
                <a:lnTo>
                  <a:pt x="673523" y="482247"/>
                </a:lnTo>
                <a:lnTo>
                  <a:pt x="682662" y="432676"/>
                </a:lnTo>
                <a:lnTo>
                  <a:pt x="685799" y="380999"/>
                </a:lnTo>
                <a:lnTo>
                  <a:pt x="682662" y="329323"/>
                </a:lnTo>
                <a:lnTo>
                  <a:pt x="673523" y="279752"/>
                </a:lnTo>
                <a:lnTo>
                  <a:pt x="658796" y="232743"/>
                </a:lnTo>
                <a:lnTo>
                  <a:pt x="638894" y="188750"/>
                </a:lnTo>
                <a:lnTo>
                  <a:pt x="614230" y="148228"/>
                </a:lnTo>
                <a:lnTo>
                  <a:pt x="585215" y="111632"/>
                </a:lnTo>
                <a:lnTo>
                  <a:pt x="552264" y="79419"/>
                </a:lnTo>
                <a:lnTo>
                  <a:pt x="515789" y="52041"/>
                </a:lnTo>
                <a:lnTo>
                  <a:pt x="476202" y="29956"/>
                </a:lnTo>
                <a:lnTo>
                  <a:pt x="433916" y="13617"/>
                </a:lnTo>
                <a:lnTo>
                  <a:pt x="389344" y="348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37338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342899" y="0"/>
                </a:moveTo>
                <a:lnTo>
                  <a:pt x="296455" y="3480"/>
                </a:lnTo>
                <a:lnTo>
                  <a:pt x="251883" y="13617"/>
                </a:lnTo>
                <a:lnTo>
                  <a:pt x="209597" y="29956"/>
                </a:lnTo>
                <a:lnTo>
                  <a:pt x="170010" y="52041"/>
                </a:lnTo>
                <a:lnTo>
                  <a:pt x="133535" y="79419"/>
                </a:lnTo>
                <a:lnTo>
                  <a:pt x="100583" y="111632"/>
                </a:lnTo>
                <a:lnTo>
                  <a:pt x="71569" y="148228"/>
                </a:lnTo>
                <a:lnTo>
                  <a:pt x="46905" y="188750"/>
                </a:lnTo>
                <a:lnTo>
                  <a:pt x="27003" y="232743"/>
                </a:lnTo>
                <a:lnTo>
                  <a:pt x="12276" y="279752"/>
                </a:lnTo>
                <a:lnTo>
                  <a:pt x="3137" y="329323"/>
                </a:lnTo>
                <a:lnTo>
                  <a:pt x="0" y="380999"/>
                </a:lnTo>
                <a:lnTo>
                  <a:pt x="3137" y="432676"/>
                </a:lnTo>
                <a:lnTo>
                  <a:pt x="12276" y="482247"/>
                </a:lnTo>
                <a:lnTo>
                  <a:pt x="27003" y="529256"/>
                </a:lnTo>
                <a:lnTo>
                  <a:pt x="46905" y="573249"/>
                </a:lnTo>
                <a:lnTo>
                  <a:pt x="71569" y="613771"/>
                </a:lnTo>
                <a:lnTo>
                  <a:pt x="100583" y="650366"/>
                </a:lnTo>
                <a:lnTo>
                  <a:pt x="133535" y="682580"/>
                </a:lnTo>
                <a:lnTo>
                  <a:pt x="170010" y="709958"/>
                </a:lnTo>
                <a:lnTo>
                  <a:pt x="209597" y="732043"/>
                </a:lnTo>
                <a:lnTo>
                  <a:pt x="251883" y="748382"/>
                </a:lnTo>
                <a:lnTo>
                  <a:pt x="296455" y="758519"/>
                </a:lnTo>
                <a:lnTo>
                  <a:pt x="342899" y="761999"/>
                </a:lnTo>
                <a:lnTo>
                  <a:pt x="389344" y="758519"/>
                </a:lnTo>
                <a:lnTo>
                  <a:pt x="433916" y="748382"/>
                </a:lnTo>
                <a:lnTo>
                  <a:pt x="476202" y="732043"/>
                </a:lnTo>
                <a:lnTo>
                  <a:pt x="515789" y="709958"/>
                </a:lnTo>
                <a:lnTo>
                  <a:pt x="552264" y="682580"/>
                </a:lnTo>
                <a:lnTo>
                  <a:pt x="585215" y="650366"/>
                </a:lnTo>
                <a:lnTo>
                  <a:pt x="614230" y="613771"/>
                </a:lnTo>
                <a:lnTo>
                  <a:pt x="638894" y="573249"/>
                </a:lnTo>
                <a:lnTo>
                  <a:pt x="658796" y="529256"/>
                </a:lnTo>
                <a:lnTo>
                  <a:pt x="673523" y="482247"/>
                </a:lnTo>
                <a:lnTo>
                  <a:pt x="682662" y="432676"/>
                </a:lnTo>
                <a:lnTo>
                  <a:pt x="685799" y="380999"/>
                </a:lnTo>
                <a:lnTo>
                  <a:pt x="682662" y="329323"/>
                </a:lnTo>
                <a:lnTo>
                  <a:pt x="673523" y="279752"/>
                </a:lnTo>
                <a:lnTo>
                  <a:pt x="658796" y="232743"/>
                </a:lnTo>
                <a:lnTo>
                  <a:pt x="638894" y="188750"/>
                </a:lnTo>
                <a:lnTo>
                  <a:pt x="614230" y="148228"/>
                </a:lnTo>
                <a:lnTo>
                  <a:pt x="585215" y="111632"/>
                </a:lnTo>
                <a:lnTo>
                  <a:pt x="552264" y="79419"/>
                </a:lnTo>
                <a:lnTo>
                  <a:pt x="515789" y="52041"/>
                </a:lnTo>
                <a:lnTo>
                  <a:pt x="476202" y="29956"/>
                </a:lnTo>
                <a:lnTo>
                  <a:pt x="433916" y="13617"/>
                </a:lnTo>
                <a:lnTo>
                  <a:pt x="389344" y="348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51816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342899" y="0"/>
                </a:moveTo>
                <a:lnTo>
                  <a:pt x="296455" y="3480"/>
                </a:lnTo>
                <a:lnTo>
                  <a:pt x="251883" y="13617"/>
                </a:lnTo>
                <a:lnTo>
                  <a:pt x="209597" y="29956"/>
                </a:lnTo>
                <a:lnTo>
                  <a:pt x="170010" y="52041"/>
                </a:lnTo>
                <a:lnTo>
                  <a:pt x="133535" y="79419"/>
                </a:lnTo>
                <a:lnTo>
                  <a:pt x="100583" y="111632"/>
                </a:lnTo>
                <a:lnTo>
                  <a:pt x="71569" y="148228"/>
                </a:lnTo>
                <a:lnTo>
                  <a:pt x="46905" y="188750"/>
                </a:lnTo>
                <a:lnTo>
                  <a:pt x="27003" y="232743"/>
                </a:lnTo>
                <a:lnTo>
                  <a:pt x="12276" y="279752"/>
                </a:lnTo>
                <a:lnTo>
                  <a:pt x="3137" y="329323"/>
                </a:lnTo>
                <a:lnTo>
                  <a:pt x="0" y="380999"/>
                </a:lnTo>
                <a:lnTo>
                  <a:pt x="3137" y="432676"/>
                </a:lnTo>
                <a:lnTo>
                  <a:pt x="12276" y="482247"/>
                </a:lnTo>
                <a:lnTo>
                  <a:pt x="27003" y="529256"/>
                </a:lnTo>
                <a:lnTo>
                  <a:pt x="46905" y="573249"/>
                </a:lnTo>
                <a:lnTo>
                  <a:pt x="71569" y="613771"/>
                </a:lnTo>
                <a:lnTo>
                  <a:pt x="100583" y="650366"/>
                </a:lnTo>
                <a:lnTo>
                  <a:pt x="133535" y="682580"/>
                </a:lnTo>
                <a:lnTo>
                  <a:pt x="170010" y="709958"/>
                </a:lnTo>
                <a:lnTo>
                  <a:pt x="209597" y="732043"/>
                </a:lnTo>
                <a:lnTo>
                  <a:pt x="251883" y="748382"/>
                </a:lnTo>
                <a:lnTo>
                  <a:pt x="296455" y="758519"/>
                </a:lnTo>
                <a:lnTo>
                  <a:pt x="342899" y="761999"/>
                </a:lnTo>
                <a:lnTo>
                  <a:pt x="389344" y="758519"/>
                </a:lnTo>
                <a:lnTo>
                  <a:pt x="433916" y="748382"/>
                </a:lnTo>
                <a:lnTo>
                  <a:pt x="476202" y="732043"/>
                </a:lnTo>
                <a:lnTo>
                  <a:pt x="515789" y="709958"/>
                </a:lnTo>
                <a:lnTo>
                  <a:pt x="552264" y="682580"/>
                </a:lnTo>
                <a:lnTo>
                  <a:pt x="585215" y="650366"/>
                </a:lnTo>
                <a:lnTo>
                  <a:pt x="614230" y="613771"/>
                </a:lnTo>
                <a:lnTo>
                  <a:pt x="638894" y="573249"/>
                </a:lnTo>
                <a:lnTo>
                  <a:pt x="658796" y="529256"/>
                </a:lnTo>
                <a:lnTo>
                  <a:pt x="673523" y="482247"/>
                </a:lnTo>
                <a:lnTo>
                  <a:pt x="682662" y="432676"/>
                </a:lnTo>
                <a:lnTo>
                  <a:pt x="685799" y="380999"/>
                </a:lnTo>
                <a:lnTo>
                  <a:pt x="682662" y="329323"/>
                </a:lnTo>
                <a:lnTo>
                  <a:pt x="673523" y="279752"/>
                </a:lnTo>
                <a:lnTo>
                  <a:pt x="658796" y="232743"/>
                </a:lnTo>
                <a:lnTo>
                  <a:pt x="638894" y="188750"/>
                </a:lnTo>
                <a:lnTo>
                  <a:pt x="614230" y="148228"/>
                </a:lnTo>
                <a:lnTo>
                  <a:pt x="585215" y="111632"/>
                </a:lnTo>
                <a:lnTo>
                  <a:pt x="552264" y="79419"/>
                </a:lnTo>
                <a:lnTo>
                  <a:pt x="515789" y="52041"/>
                </a:lnTo>
                <a:lnTo>
                  <a:pt x="476202" y="29956"/>
                </a:lnTo>
                <a:lnTo>
                  <a:pt x="433916" y="13617"/>
                </a:lnTo>
                <a:lnTo>
                  <a:pt x="389344" y="348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5181600"/>
            <a:ext cx="685800" cy="7620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342899" y="0"/>
                </a:moveTo>
                <a:lnTo>
                  <a:pt x="296455" y="3480"/>
                </a:lnTo>
                <a:lnTo>
                  <a:pt x="251883" y="13617"/>
                </a:lnTo>
                <a:lnTo>
                  <a:pt x="209597" y="29956"/>
                </a:lnTo>
                <a:lnTo>
                  <a:pt x="170010" y="52041"/>
                </a:lnTo>
                <a:lnTo>
                  <a:pt x="133535" y="79419"/>
                </a:lnTo>
                <a:lnTo>
                  <a:pt x="100583" y="111632"/>
                </a:lnTo>
                <a:lnTo>
                  <a:pt x="71569" y="148228"/>
                </a:lnTo>
                <a:lnTo>
                  <a:pt x="46905" y="188750"/>
                </a:lnTo>
                <a:lnTo>
                  <a:pt x="27003" y="232743"/>
                </a:lnTo>
                <a:lnTo>
                  <a:pt x="12276" y="279752"/>
                </a:lnTo>
                <a:lnTo>
                  <a:pt x="3137" y="329323"/>
                </a:lnTo>
                <a:lnTo>
                  <a:pt x="0" y="380999"/>
                </a:lnTo>
                <a:lnTo>
                  <a:pt x="3137" y="432676"/>
                </a:lnTo>
                <a:lnTo>
                  <a:pt x="12276" y="482247"/>
                </a:lnTo>
                <a:lnTo>
                  <a:pt x="27003" y="529256"/>
                </a:lnTo>
                <a:lnTo>
                  <a:pt x="46905" y="573249"/>
                </a:lnTo>
                <a:lnTo>
                  <a:pt x="71569" y="613771"/>
                </a:lnTo>
                <a:lnTo>
                  <a:pt x="100583" y="650366"/>
                </a:lnTo>
                <a:lnTo>
                  <a:pt x="133535" y="682580"/>
                </a:lnTo>
                <a:lnTo>
                  <a:pt x="170010" y="709958"/>
                </a:lnTo>
                <a:lnTo>
                  <a:pt x="209597" y="732043"/>
                </a:lnTo>
                <a:lnTo>
                  <a:pt x="251883" y="748382"/>
                </a:lnTo>
                <a:lnTo>
                  <a:pt x="296455" y="758519"/>
                </a:lnTo>
                <a:lnTo>
                  <a:pt x="342899" y="761999"/>
                </a:lnTo>
                <a:lnTo>
                  <a:pt x="389344" y="758519"/>
                </a:lnTo>
                <a:lnTo>
                  <a:pt x="433916" y="748382"/>
                </a:lnTo>
                <a:lnTo>
                  <a:pt x="476202" y="732043"/>
                </a:lnTo>
                <a:lnTo>
                  <a:pt x="515789" y="709958"/>
                </a:lnTo>
                <a:lnTo>
                  <a:pt x="552264" y="682580"/>
                </a:lnTo>
                <a:lnTo>
                  <a:pt x="585215" y="650366"/>
                </a:lnTo>
                <a:lnTo>
                  <a:pt x="614230" y="613771"/>
                </a:lnTo>
                <a:lnTo>
                  <a:pt x="638894" y="573249"/>
                </a:lnTo>
                <a:lnTo>
                  <a:pt x="658796" y="529256"/>
                </a:lnTo>
                <a:lnTo>
                  <a:pt x="673523" y="482247"/>
                </a:lnTo>
                <a:lnTo>
                  <a:pt x="682662" y="432676"/>
                </a:lnTo>
                <a:lnTo>
                  <a:pt x="685799" y="380999"/>
                </a:lnTo>
                <a:lnTo>
                  <a:pt x="682662" y="329323"/>
                </a:lnTo>
                <a:lnTo>
                  <a:pt x="673523" y="279752"/>
                </a:lnTo>
                <a:lnTo>
                  <a:pt x="658796" y="232743"/>
                </a:lnTo>
                <a:lnTo>
                  <a:pt x="638894" y="188750"/>
                </a:lnTo>
                <a:lnTo>
                  <a:pt x="614230" y="148228"/>
                </a:lnTo>
                <a:lnTo>
                  <a:pt x="585215" y="111632"/>
                </a:lnTo>
                <a:lnTo>
                  <a:pt x="552264" y="79419"/>
                </a:lnTo>
                <a:lnTo>
                  <a:pt x="515789" y="52041"/>
                </a:lnTo>
                <a:lnTo>
                  <a:pt x="476202" y="29956"/>
                </a:lnTo>
                <a:lnTo>
                  <a:pt x="433916" y="13617"/>
                </a:lnTo>
                <a:lnTo>
                  <a:pt x="389344" y="3480"/>
                </a:lnTo>
                <a:lnTo>
                  <a:pt x="342899" y="0"/>
                </a:lnTo>
                <a:close/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7970" y="6045197"/>
            <a:ext cx="3824604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1805" marR="5080" indent="-1729739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(Uncoupled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no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dependencies)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297" y="2334258"/>
            <a:ext cx="57308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1899285" algn="l"/>
                <a:tab pos="2543810" algn="l"/>
                <a:tab pos="3413760" algn="l"/>
                <a:tab pos="5143500" algn="l"/>
              </a:tabLst>
            </a:pP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Coupling	is	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the	measure	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interdependence between</a:t>
            </a:r>
            <a:r>
              <a:rPr sz="3200" spc="-11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modules.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4311" y="2334258"/>
            <a:ext cx="2686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2336165" algn="l"/>
              </a:tabLst>
            </a:pPr>
            <a:r>
              <a:rPr sz="3200" spc="-1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g</a:t>
            </a:r>
            <a:r>
              <a:rPr sz="3200" spc="-1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3200" spc="-2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413" y="4169154"/>
            <a:ext cx="2981325" cy="14414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 indent="1905" algn="ctr">
              <a:lnSpc>
                <a:spcPct val="79700"/>
              </a:lnSpc>
              <a:spcBef>
                <a:spcPts val="83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Loosely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coupled: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3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dependencies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(B)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675" y="4140198"/>
            <a:ext cx="3023870" cy="14414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 algn="ctr">
              <a:lnSpc>
                <a:spcPct val="79700"/>
              </a:lnSpc>
              <a:spcBef>
                <a:spcPts val="83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Highly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coupled: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many</a:t>
            </a:r>
            <a:r>
              <a:rPr sz="3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dependencies</a:t>
            </a: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(C)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8706" y="1890712"/>
            <a:ext cx="2543175" cy="2238375"/>
            <a:chOff x="1128706" y="1890712"/>
            <a:chExt cx="2543175" cy="2238375"/>
          </a:xfrm>
        </p:grpSpPr>
        <p:sp>
          <p:nvSpPr>
            <p:cNvPr id="7" name="object 7"/>
            <p:cNvSpPr/>
            <p:nvPr/>
          </p:nvSpPr>
          <p:spPr>
            <a:xfrm>
              <a:off x="1142993" y="1905000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342899" y="0"/>
                  </a:moveTo>
                  <a:lnTo>
                    <a:pt x="296455" y="3480"/>
                  </a:lnTo>
                  <a:lnTo>
                    <a:pt x="251883" y="13617"/>
                  </a:lnTo>
                  <a:lnTo>
                    <a:pt x="209597" y="29956"/>
                  </a:lnTo>
                  <a:lnTo>
                    <a:pt x="170010" y="52041"/>
                  </a:lnTo>
                  <a:lnTo>
                    <a:pt x="133535" y="79419"/>
                  </a:lnTo>
                  <a:lnTo>
                    <a:pt x="100583" y="111632"/>
                  </a:lnTo>
                  <a:lnTo>
                    <a:pt x="71569" y="148228"/>
                  </a:lnTo>
                  <a:lnTo>
                    <a:pt x="46905" y="188750"/>
                  </a:lnTo>
                  <a:lnTo>
                    <a:pt x="27003" y="232743"/>
                  </a:lnTo>
                  <a:lnTo>
                    <a:pt x="12276" y="279752"/>
                  </a:lnTo>
                  <a:lnTo>
                    <a:pt x="3137" y="329323"/>
                  </a:lnTo>
                  <a:lnTo>
                    <a:pt x="0" y="380999"/>
                  </a:lnTo>
                  <a:lnTo>
                    <a:pt x="3137" y="432676"/>
                  </a:lnTo>
                  <a:lnTo>
                    <a:pt x="12276" y="482247"/>
                  </a:lnTo>
                  <a:lnTo>
                    <a:pt x="27003" y="529256"/>
                  </a:lnTo>
                  <a:lnTo>
                    <a:pt x="46905" y="573249"/>
                  </a:lnTo>
                  <a:lnTo>
                    <a:pt x="71569" y="613771"/>
                  </a:lnTo>
                  <a:lnTo>
                    <a:pt x="100583" y="650366"/>
                  </a:lnTo>
                  <a:lnTo>
                    <a:pt x="133535" y="682580"/>
                  </a:lnTo>
                  <a:lnTo>
                    <a:pt x="170010" y="709958"/>
                  </a:lnTo>
                  <a:lnTo>
                    <a:pt x="209597" y="732043"/>
                  </a:lnTo>
                  <a:lnTo>
                    <a:pt x="251883" y="748382"/>
                  </a:lnTo>
                  <a:lnTo>
                    <a:pt x="296455" y="758519"/>
                  </a:lnTo>
                  <a:lnTo>
                    <a:pt x="342899" y="761999"/>
                  </a:lnTo>
                  <a:lnTo>
                    <a:pt x="389346" y="758519"/>
                  </a:lnTo>
                  <a:lnTo>
                    <a:pt x="433919" y="748382"/>
                  </a:lnTo>
                  <a:lnTo>
                    <a:pt x="476205" y="732043"/>
                  </a:lnTo>
                  <a:lnTo>
                    <a:pt x="515793" y="709958"/>
                  </a:lnTo>
                  <a:lnTo>
                    <a:pt x="552269" y="682580"/>
                  </a:lnTo>
                  <a:lnTo>
                    <a:pt x="585221" y="650366"/>
                  </a:lnTo>
                  <a:lnTo>
                    <a:pt x="614235" y="613771"/>
                  </a:lnTo>
                  <a:lnTo>
                    <a:pt x="638900" y="573249"/>
                  </a:lnTo>
                  <a:lnTo>
                    <a:pt x="658802" y="529256"/>
                  </a:lnTo>
                  <a:lnTo>
                    <a:pt x="673529" y="482247"/>
                  </a:lnTo>
                  <a:lnTo>
                    <a:pt x="682668" y="432676"/>
                  </a:lnTo>
                  <a:lnTo>
                    <a:pt x="685806" y="380999"/>
                  </a:lnTo>
                  <a:lnTo>
                    <a:pt x="682668" y="329323"/>
                  </a:lnTo>
                  <a:lnTo>
                    <a:pt x="673529" y="279752"/>
                  </a:lnTo>
                  <a:lnTo>
                    <a:pt x="658802" y="232743"/>
                  </a:lnTo>
                  <a:lnTo>
                    <a:pt x="638900" y="188750"/>
                  </a:lnTo>
                  <a:lnTo>
                    <a:pt x="614235" y="148228"/>
                  </a:lnTo>
                  <a:lnTo>
                    <a:pt x="585221" y="111632"/>
                  </a:lnTo>
                  <a:lnTo>
                    <a:pt x="552269" y="79419"/>
                  </a:lnTo>
                  <a:lnTo>
                    <a:pt x="515793" y="52041"/>
                  </a:lnTo>
                  <a:lnTo>
                    <a:pt x="476205" y="29956"/>
                  </a:lnTo>
                  <a:lnTo>
                    <a:pt x="433919" y="13617"/>
                  </a:lnTo>
                  <a:lnTo>
                    <a:pt x="389346" y="3480"/>
                  </a:lnTo>
                  <a:lnTo>
                    <a:pt x="342899" y="0"/>
                  </a:lnTo>
                  <a:close/>
                </a:path>
                <a:path w="2514600" h="762000">
                  <a:moveTo>
                    <a:pt x="2171706" y="0"/>
                  </a:moveTo>
                  <a:lnTo>
                    <a:pt x="2125261" y="3480"/>
                  </a:lnTo>
                  <a:lnTo>
                    <a:pt x="2080689" y="13617"/>
                  </a:lnTo>
                  <a:lnTo>
                    <a:pt x="2038403" y="29956"/>
                  </a:lnTo>
                  <a:lnTo>
                    <a:pt x="1998816" y="52041"/>
                  </a:lnTo>
                  <a:lnTo>
                    <a:pt x="1962341" y="79419"/>
                  </a:lnTo>
                  <a:lnTo>
                    <a:pt x="1929390" y="111632"/>
                  </a:lnTo>
                  <a:lnTo>
                    <a:pt x="1900375" y="148228"/>
                  </a:lnTo>
                  <a:lnTo>
                    <a:pt x="1875711" y="188750"/>
                  </a:lnTo>
                  <a:lnTo>
                    <a:pt x="1855809" y="232743"/>
                  </a:lnTo>
                  <a:lnTo>
                    <a:pt x="1841082" y="279752"/>
                  </a:lnTo>
                  <a:lnTo>
                    <a:pt x="1831944" y="329323"/>
                  </a:lnTo>
                  <a:lnTo>
                    <a:pt x="1828806" y="380999"/>
                  </a:lnTo>
                  <a:lnTo>
                    <a:pt x="1831944" y="432676"/>
                  </a:lnTo>
                  <a:lnTo>
                    <a:pt x="1841082" y="482247"/>
                  </a:lnTo>
                  <a:lnTo>
                    <a:pt x="1855809" y="529256"/>
                  </a:lnTo>
                  <a:lnTo>
                    <a:pt x="1875711" y="573249"/>
                  </a:lnTo>
                  <a:lnTo>
                    <a:pt x="1900375" y="613771"/>
                  </a:lnTo>
                  <a:lnTo>
                    <a:pt x="1929390" y="650366"/>
                  </a:lnTo>
                  <a:lnTo>
                    <a:pt x="1962341" y="682580"/>
                  </a:lnTo>
                  <a:lnTo>
                    <a:pt x="1998816" y="709958"/>
                  </a:lnTo>
                  <a:lnTo>
                    <a:pt x="2038403" y="732043"/>
                  </a:lnTo>
                  <a:lnTo>
                    <a:pt x="2080689" y="748382"/>
                  </a:lnTo>
                  <a:lnTo>
                    <a:pt x="2125261" y="758519"/>
                  </a:lnTo>
                  <a:lnTo>
                    <a:pt x="2171706" y="761999"/>
                  </a:lnTo>
                  <a:lnTo>
                    <a:pt x="2218151" y="758519"/>
                  </a:lnTo>
                  <a:lnTo>
                    <a:pt x="2262722" y="748382"/>
                  </a:lnTo>
                  <a:lnTo>
                    <a:pt x="2305008" y="732043"/>
                  </a:lnTo>
                  <a:lnTo>
                    <a:pt x="2344595" y="709958"/>
                  </a:lnTo>
                  <a:lnTo>
                    <a:pt x="2381070" y="682580"/>
                  </a:lnTo>
                  <a:lnTo>
                    <a:pt x="2414022" y="650366"/>
                  </a:lnTo>
                  <a:lnTo>
                    <a:pt x="2443036" y="613771"/>
                  </a:lnTo>
                  <a:lnTo>
                    <a:pt x="2467700" y="573249"/>
                  </a:lnTo>
                  <a:lnTo>
                    <a:pt x="2487602" y="529256"/>
                  </a:lnTo>
                  <a:lnTo>
                    <a:pt x="2502329" y="482247"/>
                  </a:lnTo>
                  <a:lnTo>
                    <a:pt x="2511468" y="432676"/>
                  </a:lnTo>
                  <a:lnTo>
                    <a:pt x="2514606" y="380999"/>
                  </a:lnTo>
                  <a:lnTo>
                    <a:pt x="2511468" y="329323"/>
                  </a:lnTo>
                  <a:lnTo>
                    <a:pt x="2502329" y="279752"/>
                  </a:lnTo>
                  <a:lnTo>
                    <a:pt x="2487602" y="232743"/>
                  </a:lnTo>
                  <a:lnTo>
                    <a:pt x="2467700" y="188750"/>
                  </a:lnTo>
                  <a:lnTo>
                    <a:pt x="2443036" y="148228"/>
                  </a:lnTo>
                  <a:lnTo>
                    <a:pt x="2414022" y="111632"/>
                  </a:lnTo>
                  <a:lnTo>
                    <a:pt x="2381070" y="79419"/>
                  </a:lnTo>
                  <a:lnTo>
                    <a:pt x="2344595" y="52041"/>
                  </a:lnTo>
                  <a:lnTo>
                    <a:pt x="2305008" y="29956"/>
                  </a:lnTo>
                  <a:lnTo>
                    <a:pt x="2262722" y="13617"/>
                  </a:lnTo>
                  <a:lnTo>
                    <a:pt x="2218151" y="3480"/>
                  </a:lnTo>
                  <a:lnTo>
                    <a:pt x="2171706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2214372"/>
              <a:ext cx="1143000" cy="143510"/>
            </a:xfrm>
            <a:custGeom>
              <a:avLst/>
              <a:gdLst/>
              <a:ahLst/>
              <a:cxnLst/>
              <a:rect l="l" t="t" r="r" b="b"/>
              <a:pathLst>
                <a:path w="1143000" h="143510">
                  <a:moveTo>
                    <a:pt x="1057656" y="71628"/>
                  </a:moveTo>
                  <a:lnTo>
                    <a:pt x="1046566" y="57912"/>
                  </a:lnTo>
                  <a:lnTo>
                    <a:pt x="0" y="57912"/>
                  </a:lnTo>
                  <a:lnTo>
                    <a:pt x="0" y="85344"/>
                  </a:lnTo>
                  <a:lnTo>
                    <a:pt x="1046566" y="85344"/>
                  </a:lnTo>
                  <a:lnTo>
                    <a:pt x="1057656" y="71628"/>
                  </a:lnTo>
                  <a:close/>
                </a:path>
                <a:path w="1143000" h="143510">
                  <a:moveTo>
                    <a:pt x="1143000" y="71628"/>
                  </a:moveTo>
                  <a:lnTo>
                    <a:pt x="999744" y="0"/>
                  </a:lnTo>
                  <a:lnTo>
                    <a:pt x="1046566" y="57912"/>
                  </a:lnTo>
                  <a:lnTo>
                    <a:pt x="1057656" y="57912"/>
                  </a:lnTo>
                  <a:lnTo>
                    <a:pt x="1057656" y="114300"/>
                  </a:lnTo>
                  <a:lnTo>
                    <a:pt x="1143000" y="71628"/>
                  </a:lnTo>
                  <a:close/>
                </a:path>
                <a:path w="1143000" h="143510">
                  <a:moveTo>
                    <a:pt x="1057656" y="114300"/>
                  </a:moveTo>
                  <a:lnTo>
                    <a:pt x="1057656" y="85344"/>
                  </a:lnTo>
                  <a:lnTo>
                    <a:pt x="1046566" y="85344"/>
                  </a:lnTo>
                  <a:lnTo>
                    <a:pt x="999744" y="143256"/>
                  </a:lnTo>
                  <a:lnTo>
                    <a:pt x="1057656" y="114300"/>
                  </a:lnTo>
                  <a:close/>
                </a:path>
                <a:path w="1143000" h="143510">
                  <a:moveTo>
                    <a:pt x="1057656" y="71628"/>
                  </a:moveTo>
                  <a:lnTo>
                    <a:pt x="1057656" y="57912"/>
                  </a:lnTo>
                  <a:lnTo>
                    <a:pt x="1046566" y="57912"/>
                  </a:lnTo>
                  <a:lnTo>
                    <a:pt x="1057656" y="71628"/>
                  </a:lnTo>
                  <a:close/>
                </a:path>
                <a:path w="1143000" h="143510">
                  <a:moveTo>
                    <a:pt x="1057656" y="85344"/>
                  </a:moveTo>
                  <a:lnTo>
                    <a:pt x="1057656" y="71628"/>
                  </a:lnTo>
                  <a:lnTo>
                    <a:pt x="1046566" y="85344"/>
                  </a:lnTo>
                  <a:lnTo>
                    <a:pt x="1057656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2993" y="3352800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342899" y="0"/>
                  </a:moveTo>
                  <a:lnTo>
                    <a:pt x="296455" y="3480"/>
                  </a:lnTo>
                  <a:lnTo>
                    <a:pt x="251883" y="13617"/>
                  </a:lnTo>
                  <a:lnTo>
                    <a:pt x="209597" y="29956"/>
                  </a:lnTo>
                  <a:lnTo>
                    <a:pt x="170010" y="52041"/>
                  </a:lnTo>
                  <a:lnTo>
                    <a:pt x="133535" y="79419"/>
                  </a:lnTo>
                  <a:lnTo>
                    <a:pt x="100583" y="111632"/>
                  </a:lnTo>
                  <a:lnTo>
                    <a:pt x="71569" y="148228"/>
                  </a:lnTo>
                  <a:lnTo>
                    <a:pt x="46905" y="188750"/>
                  </a:lnTo>
                  <a:lnTo>
                    <a:pt x="27003" y="232743"/>
                  </a:lnTo>
                  <a:lnTo>
                    <a:pt x="12276" y="279752"/>
                  </a:lnTo>
                  <a:lnTo>
                    <a:pt x="3137" y="329323"/>
                  </a:lnTo>
                  <a:lnTo>
                    <a:pt x="0" y="380999"/>
                  </a:lnTo>
                  <a:lnTo>
                    <a:pt x="3137" y="432676"/>
                  </a:lnTo>
                  <a:lnTo>
                    <a:pt x="12276" y="482247"/>
                  </a:lnTo>
                  <a:lnTo>
                    <a:pt x="27003" y="529256"/>
                  </a:lnTo>
                  <a:lnTo>
                    <a:pt x="46905" y="573249"/>
                  </a:lnTo>
                  <a:lnTo>
                    <a:pt x="71569" y="613771"/>
                  </a:lnTo>
                  <a:lnTo>
                    <a:pt x="100583" y="650366"/>
                  </a:lnTo>
                  <a:lnTo>
                    <a:pt x="133535" y="682580"/>
                  </a:lnTo>
                  <a:lnTo>
                    <a:pt x="170010" y="709958"/>
                  </a:lnTo>
                  <a:lnTo>
                    <a:pt x="209597" y="732043"/>
                  </a:lnTo>
                  <a:lnTo>
                    <a:pt x="251883" y="748382"/>
                  </a:lnTo>
                  <a:lnTo>
                    <a:pt x="296455" y="758519"/>
                  </a:lnTo>
                  <a:lnTo>
                    <a:pt x="342899" y="761999"/>
                  </a:lnTo>
                  <a:lnTo>
                    <a:pt x="389346" y="758519"/>
                  </a:lnTo>
                  <a:lnTo>
                    <a:pt x="433919" y="748382"/>
                  </a:lnTo>
                  <a:lnTo>
                    <a:pt x="476205" y="732043"/>
                  </a:lnTo>
                  <a:lnTo>
                    <a:pt x="515793" y="709958"/>
                  </a:lnTo>
                  <a:lnTo>
                    <a:pt x="552269" y="682580"/>
                  </a:lnTo>
                  <a:lnTo>
                    <a:pt x="585221" y="650366"/>
                  </a:lnTo>
                  <a:lnTo>
                    <a:pt x="614235" y="613771"/>
                  </a:lnTo>
                  <a:lnTo>
                    <a:pt x="638900" y="573249"/>
                  </a:lnTo>
                  <a:lnTo>
                    <a:pt x="658802" y="529256"/>
                  </a:lnTo>
                  <a:lnTo>
                    <a:pt x="673529" y="482247"/>
                  </a:lnTo>
                  <a:lnTo>
                    <a:pt x="682668" y="432676"/>
                  </a:lnTo>
                  <a:lnTo>
                    <a:pt x="685806" y="380999"/>
                  </a:lnTo>
                  <a:lnTo>
                    <a:pt x="682668" y="329323"/>
                  </a:lnTo>
                  <a:lnTo>
                    <a:pt x="673529" y="279752"/>
                  </a:lnTo>
                  <a:lnTo>
                    <a:pt x="658802" y="232743"/>
                  </a:lnTo>
                  <a:lnTo>
                    <a:pt x="638900" y="188750"/>
                  </a:lnTo>
                  <a:lnTo>
                    <a:pt x="614235" y="148228"/>
                  </a:lnTo>
                  <a:lnTo>
                    <a:pt x="585221" y="111632"/>
                  </a:lnTo>
                  <a:lnTo>
                    <a:pt x="552269" y="79419"/>
                  </a:lnTo>
                  <a:lnTo>
                    <a:pt x="515793" y="52041"/>
                  </a:lnTo>
                  <a:lnTo>
                    <a:pt x="476205" y="29956"/>
                  </a:lnTo>
                  <a:lnTo>
                    <a:pt x="433919" y="13617"/>
                  </a:lnTo>
                  <a:lnTo>
                    <a:pt x="389346" y="3480"/>
                  </a:lnTo>
                  <a:lnTo>
                    <a:pt x="342899" y="0"/>
                  </a:lnTo>
                  <a:close/>
                </a:path>
                <a:path w="2514600" h="762000">
                  <a:moveTo>
                    <a:pt x="2171706" y="0"/>
                  </a:moveTo>
                  <a:lnTo>
                    <a:pt x="2125261" y="3480"/>
                  </a:lnTo>
                  <a:lnTo>
                    <a:pt x="2080689" y="13617"/>
                  </a:lnTo>
                  <a:lnTo>
                    <a:pt x="2038403" y="29956"/>
                  </a:lnTo>
                  <a:lnTo>
                    <a:pt x="1998816" y="52041"/>
                  </a:lnTo>
                  <a:lnTo>
                    <a:pt x="1962341" y="79419"/>
                  </a:lnTo>
                  <a:lnTo>
                    <a:pt x="1929390" y="111632"/>
                  </a:lnTo>
                  <a:lnTo>
                    <a:pt x="1900375" y="148228"/>
                  </a:lnTo>
                  <a:lnTo>
                    <a:pt x="1875711" y="188750"/>
                  </a:lnTo>
                  <a:lnTo>
                    <a:pt x="1855809" y="232743"/>
                  </a:lnTo>
                  <a:lnTo>
                    <a:pt x="1841082" y="279752"/>
                  </a:lnTo>
                  <a:lnTo>
                    <a:pt x="1831944" y="329323"/>
                  </a:lnTo>
                  <a:lnTo>
                    <a:pt x="1828806" y="380999"/>
                  </a:lnTo>
                  <a:lnTo>
                    <a:pt x="1831944" y="432676"/>
                  </a:lnTo>
                  <a:lnTo>
                    <a:pt x="1841082" y="482247"/>
                  </a:lnTo>
                  <a:lnTo>
                    <a:pt x="1855809" y="529256"/>
                  </a:lnTo>
                  <a:lnTo>
                    <a:pt x="1875711" y="573249"/>
                  </a:lnTo>
                  <a:lnTo>
                    <a:pt x="1900375" y="613771"/>
                  </a:lnTo>
                  <a:lnTo>
                    <a:pt x="1929390" y="650366"/>
                  </a:lnTo>
                  <a:lnTo>
                    <a:pt x="1962341" y="682580"/>
                  </a:lnTo>
                  <a:lnTo>
                    <a:pt x="1998816" y="709958"/>
                  </a:lnTo>
                  <a:lnTo>
                    <a:pt x="2038403" y="732043"/>
                  </a:lnTo>
                  <a:lnTo>
                    <a:pt x="2080689" y="748382"/>
                  </a:lnTo>
                  <a:lnTo>
                    <a:pt x="2125261" y="758519"/>
                  </a:lnTo>
                  <a:lnTo>
                    <a:pt x="2171706" y="761999"/>
                  </a:lnTo>
                  <a:lnTo>
                    <a:pt x="2218151" y="758519"/>
                  </a:lnTo>
                  <a:lnTo>
                    <a:pt x="2262722" y="748382"/>
                  </a:lnTo>
                  <a:lnTo>
                    <a:pt x="2305008" y="732043"/>
                  </a:lnTo>
                  <a:lnTo>
                    <a:pt x="2344595" y="709958"/>
                  </a:lnTo>
                  <a:lnTo>
                    <a:pt x="2381070" y="682580"/>
                  </a:lnTo>
                  <a:lnTo>
                    <a:pt x="2414022" y="650366"/>
                  </a:lnTo>
                  <a:lnTo>
                    <a:pt x="2443036" y="613771"/>
                  </a:lnTo>
                  <a:lnTo>
                    <a:pt x="2467700" y="573249"/>
                  </a:lnTo>
                  <a:lnTo>
                    <a:pt x="2487602" y="529256"/>
                  </a:lnTo>
                  <a:lnTo>
                    <a:pt x="2502329" y="482247"/>
                  </a:lnTo>
                  <a:lnTo>
                    <a:pt x="2511468" y="432676"/>
                  </a:lnTo>
                  <a:lnTo>
                    <a:pt x="2514606" y="380999"/>
                  </a:lnTo>
                  <a:lnTo>
                    <a:pt x="2511468" y="329323"/>
                  </a:lnTo>
                  <a:lnTo>
                    <a:pt x="2502329" y="279752"/>
                  </a:lnTo>
                  <a:lnTo>
                    <a:pt x="2487602" y="232743"/>
                  </a:lnTo>
                  <a:lnTo>
                    <a:pt x="2467700" y="188750"/>
                  </a:lnTo>
                  <a:lnTo>
                    <a:pt x="2443036" y="148228"/>
                  </a:lnTo>
                  <a:lnTo>
                    <a:pt x="2414022" y="111632"/>
                  </a:lnTo>
                  <a:lnTo>
                    <a:pt x="2381070" y="79419"/>
                  </a:lnTo>
                  <a:lnTo>
                    <a:pt x="2344595" y="52041"/>
                  </a:lnTo>
                  <a:lnTo>
                    <a:pt x="2305008" y="29956"/>
                  </a:lnTo>
                  <a:lnTo>
                    <a:pt x="2262722" y="13617"/>
                  </a:lnTo>
                  <a:lnTo>
                    <a:pt x="2218151" y="3480"/>
                  </a:lnTo>
                  <a:lnTo>
                    <a:pt x="2171706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9959" y="2619768"/>
              <a:ext cx="2216150" cy="1186180"/>
            </a:xfrm>
            <a:custGeom>
              <a:avLst/>
              <a:gdLst/>
              <a:ahLst/>
              <a:cxnLst/>
              <a:rect l="l" t="t" r="r" b="b"/>
              <a:pathLst>
                <a:path w="2216150" h="1186179">
                  <a:moveTo>
                    <a:pt x="85344" y="47244"/>
                  </a:moveTo>
                  <a:lnTo>
                    <a:pt x="57912" y="47244"/>
                  </a:lnTo>
                  <a:lnTo>
                    <a:pt x="57912" y="636600"/>
                  </a:lnTo>
                  <a:lnTo>
                    <a:pt x="71628" y="647700"/>
                  </a:lnTo>
                  <a:lnTo>
                    <a:pt x="85344" y="636600"/>
                  </a:lnTo>
                  <a:lnTo>
                    <a:pt x="85344" y="47244"/>
                  </a:lnTo>
                  <a:close/>
                </a:path>
                <a:path w="2216150" h="1186179">
                  <a:moveTo>
                    <a:pt x="143256" y="589788"/>
                  </a:moveTo>
                  <a:lnTo>
                    <a:pt x="71628" y="647700"/>
                  </a:lnTo>
                  <a:lnTo>
                    <a:pt x="0" y="589788"/>
                  </a:lnTo>
                  <a:lnTo>
                    <a:pt x="57912" y="705612"/>
                  </a:lnTo>
                  <a:lnTo>
                    <a:pt x="71628" y="733044"/>
                  </a:lnTo>
                  <a:lnTo>
                    <a:pt x="85344" y="705612"/>
                  </a:lnTo>
                  <a:lnTo>
                    <a:pt x="143256" y="589788"/>
                  </a:lnTo>
                  <a:close/>
                </a:path>
                <a:path w="2216150" h="1186179">
                  <a:moveTo>
                    <a:pt x="295668" y="190500"/>
                  </a:moveTo>
                  <a:lnTo>
                    <a:pt x="224028" y="47244"/>
                  </a:lnTo>
                  <a:lnTo>
                    <a:pt x="152400" y="190500"/>
                  </a:lnTo>
                  <a:lnTo>
                    <a:pt x="210312" y="143675"/>
                  </a:lnTo>
                  <a:lnTo>
                    <a:pt x="210312" y="733044"/>
                  </a:lnTo>
                  <a:lnTo>
                    <a:pt x="237756" y="733044"/>
                  </a:lnTo>
                  <a:lnTo>
                    <a:pt x="237756" y="143675"/>
                  </a:lnTo>
                  <a:lnTo>
                    <a:pt x="295668" y="190500"/>
                  </a:lnTo>
                  <a:close/>
                </a:path>
                <a:path w="2216150" h="1186179">
                  <a:moveTo>
                    <a:pt x="1671840" y="1100328"/>
                  </a:moveTo>
                  <a:lnTo>
                    <a:pt x="625271" y="1100328"/>
                  </a:lnTo>
                  <a:lnTo>
                    <a:pt x="672096" y="1042416"/>
                  </a:lnTo>
                  <a:lnTo>
                    <a:pt x="528840" y="1114044"/>
                  </a:lnTo>
                  <a:lnTo>
                    <a:pt x="614184" y="1156716"/>
                  </a:lnTo>
                  <a:lnTo>
                    <a:pt x="672096" y="1185672"/>
                  </a:lnTo>
                  <a:lnTo>
                    <a:pt x="625271" y="1127760"/>
                  </a:lnTo>
                  <a:lnTo>
                    <a:pt x="1671840" y="1127760"/>
                  </a:lnTo>
                  <a:lnTo>
                    <a:pt x="1671840" y="1100328"/>
                  </a:lnTo>
                  <a:close/>
                </a:path>
                <a:path w="2216150" h="1186179">
                  <a:moveTo>
                    <a:pt x="1990356" y="47244"/>
                  </a:moveTo>
                  <a:lnTo>
                    <a:pt x="1962924" y="47244"/>
                  </a:lnTo>
                  <a:lnTo>
                    <a:pt x="1962924" y="636600"/>
                  </a:lnTo>
                  <a:lnTo>
                    <a:pt x="1976640" y="647700"/>
                  </a:lnTo>
                  <a:lnTo>
                    <a:pt x="1990356" y="636600"/>
                  </a:lnTo>
                  <a:lnTo>
                    <a:pt x="1990356" y="47244"/>
                  </a:lnTo>
                  <a:close/>
                </a:path>
                <a:path w="2216150" h="1186179">
                  <a:moveTo>
                    <a:pt x="2048268" y="589788"/>
                  </a:moveTo>
                  <a:lnTo>
                    <a:pt x="1976640" y="647700"/>
                  </a:lnTo>
                  <a:lnTo>
                    <a:pt x="1905012" y="589788"/>
                  </a:lnTo>
                  <a:lnTo>
                    <a:pt x="1962924" y="705612"/>
                  </a:lnTo>
                  <a:lnTo>
                    <a:pt x="1976640" y="733044"/>
                  </a:lnTo>
                  <a:lnTo>
                    <a:pt x="1990356" y="705612"/>
                  </a:lnTo>
                  <a:lnTo>
                    <a:pt x="2048268" y="589788"/>
                  </a:lnTo>
                  <a:close/>
                </a:path>
                <a:path w="2216150" h="1186179">
                  <a:moveTo>
                    <a:pt x="2215908" y="141732"/>
                  </a:moveTo>
                  <a:lnTo>
                    <a:pt x="2144280" y="0"/>
                  </a:lnTo>
                  <a:lnTo>
                    <a:pt x="2074176" y="141732"/>
                  </a:lnTo>
                  <a:lnTo>
                    <a:pt x="2130564" y="96367"/>
                  </a:lnTo>
                  <a:lnTo>
                    <a:pt x="2130564" y="762000"/>
                  </a:lnTo>
                  <a:lnTo>
                    <a:pt x="2159520" y="762000"/>
                  </a:lnTo>
                  <a:lnTo>
                    <a:pt x="2159520" y="97332"/>
                  </a:lnTo>
                  <a:lnTo>
                    <a:pt x="2215908" y="14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53112" y="1819084"/>
            <a:ext cx="2543175" cy="2238375"/>
            <a:chOff x="5853112" y="1819084"/>
            <a:chExt cx="2543175" cy="2238375"/>
          </a:xfrm>
        </p:grpSpPr>
        <p:sp>
          <p:nvSpPr>
            <p:cNvPr id="12" name="object 12"/>
            <p:cNvSpPr/>
            <p:nvPr/>
          </p:nvSpPr>
          <p:spPr>
            <a:xfrm>
              <a:off x="5867400" y="1833372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342899" y="0"/>
                  </a:moveTo>
                  <a:lnTo>
                    <a:pt x="296455" y="3480"/>
                  </a:lnTo>
                  <a:lnTo>
                    <a:pt x="251883" y="13617"/>
                  </a:lnTo>
                  <a:lnTo>
                    <a:pt x="209597" y="29956"/>
                  </a:lnTo>
                  <a:lnTo>
                    <a:pt x="170010" y="52041"/>
                  </a:lnTo>
                  <a:lnTo>
                    <a:pt x="133535" y="79419"/>
                  </a:lnTo>
                  <a:lnTo>
                    <a:pt x="100583" y="111632"/>
                  </a:lnTo>
                  <a:lnTo>
                    <a:pt x="71569" y="148228"/>
                  </a:lnTo>
                  <a:lnTo>
                    <a:pt x="46905" y="188750"/>
                  </a:lnTo>
                  <a:lnTo>
                    <a:pt x="27003" y="232743"/>
                  </a:lnTo>
                  <a:lnTo>
                    <a:pt x="12276" y="279752"/>
                  </a:lnTo>
                  <a:lnTo>
                    <a:pt x="3137" y="329323"/>
                  </a:lnTo>
                  <a:lnTo>
                    <a:pt x="0" y="380999"/>
                  </a:lnTo>
                  <a:lnTo>
                    <a:pt x="3137" y="432676"/>
                  </a:lnTo>
                  <a:lnTo>
                    <a:pt x="12276" y="482247"/>
                  </a:lnTo>
                  <a:lnTo>
                    <a:pt x="27003" y="529256"/>
                  </a:lnTo>
                  <a:lnTo>
                    <a:pt x="46905" y="573249"/>
                  </a:lnTo>
                  <a:lnTo>
                    <a:pt x="71569" y="613771"/>
                  </a:lnTo>
                  <a:lnTo>
                    <a:pt x="100583" y="650366"/>
                  </a:lnTo>
                  <a:lnTo>
                    <a:pt x="133535" y="682580"/>
                  </a:lnTo>
                  <a:lnTo>
                    <a:pt x="170010" y="709958"/>
                  </a:lnTo>
                  <a:lnTo>
                    <a:pt x="209597" y="732043"/>
                  </a:lnTo>
                  <a:lnTo>
                    <a:pt x="251883" y="748382"/>
                  </a:lnTo>
                  <a:lnTo>
                    <a:pt x="296455" y="758519"/>
                  </a:lnTo>
                  <a:lnTo>
                    <a:pt x="342899" y="761999"/>
                  </a:lnTo>
                  <a:lnTo>
                    <a:pt x="389344" y="758519"/>
                  </a:lnTo>
                  <a:lnTo>
                    <a:pt x="433916" y="748382"/>
                  </a:lnTo>
                  <a:lnTo>
                    <a:pt x="476202" y="732043"/>
                  </a:lnTo>
                  <a:lnTo>
                    <a:pt x="515789" y="709958"/>
                  </a:lnTo>
                  <a:lnTo>
                    <a:pt x="552264" y="682580"/>
                  </a:lnTo>
                  <a:lnTo>
                    <a:pt x="585215" y="650366"/>
                  </a:lnTo>
                  <a:lnTo>
                    <a:pt x="614230" y="613771"/>
                  </a:lnTo>
                  <a:lnTo>
                    <a:pt x="638894" y="573249"/>
                  </a:lnTo>
                  <a:lnTo>
                    <a:pt x="658796" y="529256"/>
                  </a:lnTo>
                  <a:lnTo>
                    <a:pt x="673523" y="482247"/>
                  </a:lnTo>
                  <a:lnTo>
                    <a:pt x="682662" y="432676"/>
                  </a:lnTo>
                  <a:lnTo>
                    <a:pt x="685799" y="380999"/>
                  </a:lnTo>
                  <a:lnTo>
                    <a:pt x="682662" y="329323"/>
                  </a:lnTo>
                  <a:lnTo>
                    <a:pt x="673523" y="279752"/>
                  </a:lnTo>
                  <a:lnTo>
                    <a:pt x="658796" y="232743"/>
                  </a:lnTo>
                  <a:lnTo>
                    <a:pt x="638894" y="188750"/>
                  </a:lnTo>
                  <a:lnTo>
                    <a:pt x="614230" y="148228"/>
                  </a:lnTo>
                  <a:lnTo>
                    <a:pt x="585215" y="111632"/>
                  </a:lnTo>
                  <a:lnTo>
                    <a:pt x="552264" y="79419"/>
                  </a:lnTo>
                  <a:lnTo>
                    <a:pt x="515789" y="52041"/>
                  </a:lnTo>
                  <a:lnTo>
                    <a:pt x="476202" y="29956"/>
                  </a:lnTo>
                  <a:lnTo>
                    <a:pt x="433916" y="13617"/>
                  </a:lnTo>
                  <a:lnTo>
                    <a:pt x="389344" y="3480"/>
                  </a:lnTo>
                  <a:lnTo>
                    <a:pt x="342899" y="0"/>
                  </a:lnTo>
                  <a:close/>
                </a:path>
                <a:path w="2514600" h="762000">
                  <a:moveTo>
                    <a:pt x="2171699" y="0"/>
                  </a:moveTo>
                  <a:lnTo>
                    <a:pt x="2125254" y="3480"/>
                  </a:lnTo>
                  <a:lnTo>
                    <a:pt x="2080683" y="13617"/>
                  </a:lnTo>
                  <a:lnTo>
                    <a:pt x="2038397" y="29956"/>
                  </a:lnTo>
                  <a:lnTo>
                    <a:pt x="1998810" y="52041"/>
                  </a:lnTo>
                  <a:lnTo>
                    <a:pt x="1962335" y="79419"/>
                  </a:lnTo>
                  <a:lnTo>
                    <a:pt x="1929383" y="111632"/>
                  </a:lnTo>
                  <a:lnTo>
                    <a:pt x="1900369" y="148228"/>
                  </a:lnTo>
                  <a:lnTo>
                    <a:pt x="1875705" y="188750"/>
                  </a:lnTo>
                  <a:lnTo>
                    <a:pt x="1855803" y="232743"/>
                  </a:lnTo>
                  <a:lnTo>
                    <a:pt x="1841076" y="279752"/>
                  </a:lnTo>
                  <a:lnTo>
                    <a:pt x="1831937" y="329323"/>
                  </a:lnTo>
                  <a:lnTo>
                    <a:pt x="1828799" y="380999"/>
                  </a:lnTo>
                  <a:lnTo>
                    <a:pt x="1831937" y="432676"/>
                  </a:lnTo>
                  <a:lnTo>
                    <a:pt x="1841076" y="482247"/>
                  </a:lnTo>
                  <a:lnTo>
                    <a:pt x="1855803" y="529256"/>
                  </a:lnTo>
                  <a:lnTo>
                    <a:pt x="1875705" y="573249"/>
                  </a:lnTo>
                  <a:lnTo>
                    <a:pt x="1900369" y="613771"/>
                  </a:lnTo>
                  <a:lnTo>
                    <a:pt x="1929383" y="650366"/>
                  </a:lnTo>
                  <a:lnTo>
                    <a:pt x="1962335" y="682580"/>
                  </a:lnTo>
                  <a:lnTo>
                    <a:pt x="1998810" y="709958"/>
                  </a:lnTo>
                  <a:lnTo>
                    <a:pt x="2038397" y="732043"/>
                  </a:lnTo>
                  <a:lnTo>
                    <a:pt x="2080683" y="748382"/>
                  </a:lnTo>
                  <a:lnTo>
                    <a:pt x="2125254" y="758519"/>
                  </a:lnTo>
                  <a:lnTo>
                    <a:pt x="2171699" y="761999"/>
                  </a:lnTo>
                  <a:lnTo>
                    <a:pt x="2218144" y="758519"/>
                  </a:lnTo>
                  <a:lnTo>
                    <a:pt x="2262716" y="748382"/>
                  </a:lnTo>
                  <a:lnTo>
                    <a:pt x="2305002" y="732043"/>
                  </a:lnTo>
                  <a:lnTo>
                    <a:pt x="2344589" y="709958"/>
                  </a:lnTo>
                  <a:lnTo>
                    <a:pt x="2381064" y="682580"/>
                  </a:lnTo>
                  <a:lnTo>
                    <a:pt x="2414015" y="650366"/>
                  </a:lnTo>
                  <a:lnTo>
                    <a:pt x="2443030" y="613771"/>
                  </a:lnTo>
                  <a:lnTo>
                    <a:pt x="2467694" y="573249"/>
                  </a:lnTo>
                  <a:lnTo>
                    <a:pt x="2487596" y="529256"/>
                  </a:lnTo>
                  <a:lnTo>
                    <a:pt x="2502323" y="482247"/>
                  </a:lnTo>
                  <a:lnTo>
                    <a:pt x="2511461" y="432676"/>
                  </a:lnTo>
                  <a:lnTo>
                    <a:pt x="2514599" y="380999"/>
                  </a:lnTo>
                  <a:lnTo>
                    <a:pt x="2511461" y="329323"/>
                  </a:lnTo>
                  <a:lnTo>
                    <a:pt x="2502323" y="279752"/>
                  </a:lnTo>
                  <a:lnTo>
                    <a:pt x="2487596" y="232743"/>
                  </a:lnTo>
                  <a:lnTo>
                    <a:pt x="2467694" y="188750"/>
                  </a:lnTo>
                  <a:lnTo>
                    <a:pt x="2443030" y="148228"/>
                  </a:lnTo>
                  <a:lnTo>
                    <a:pt x="2414015" y="111632"/>
                  </a:lnTo>
                  <a:lnTo>
                    <a:pt x="2381064" y="79419"/>
                  </a:lnTo>
                  <a:lnTo>
                    <a:pt x="2344589" y="52041"/>
                  </a:lnTo>
                  <a:lnTo>
                    <a:pt x="2305002" y="29956"/>
                  </a:lnTo>
                  <a:lnTo>
                    <a:pt x="2262716" y="13617"/>
                  </a:lnTo>
                  <a:lnTo>
                    <a:pt x="2218144" y="3480"/>
                  </a:lnTo>
                  <a:lnTo>
                    <a:pt x="2171699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00" y="2142744"/>
              <a:ext cx="1143000" cy="143510"/>
            </a:xfrm>
            <a:custGeom>
              <a:avLst/>
              <a:gdLst/>
              <a:ahLst/>
              <a:cxnLst/>
              <a:rect l="l" t="t" r="r" b="b"/>
              <a:pathLst>
                <a:path w="1143000" h="143510">
                  <a:moveTo>
                    <a:pt x="1057656" y="71628"/>
                  </a:moveTo>
                  <a:lnTo>
                    <a:pt x="1046566" y="57912"/>
                  </a:lnTo>
                  <a:lnTo>
                    <a:pt x="0" y="57912"/>
                  </a:lnTo>
                  <a:lnTo>
                    <a:pt x="0" y="85344"/>
                  </a:lnTo>
                  <a:lnTo>
                    <a:pt x="1046566" y="85344"/>
                  </a:lnTo>
                  <a:lnTo>
                    <a:pt x="1057656" y="71628"/>
                  </a:lnTo>
                  <a:close/>
                </a:path>
                <a:path w="1143000" h="143510">
                  <a:moveTo>
                    <a:pt x="1143000" y="71628"/>
                  </a:moveTo>
                  <a:lnTo>
                    <a:pt x="999744" y="0"/>
                  </a:lnTo>
                  <a:lnTo>
                    <a:pt x="1046566" y="57912"/>
                  </a:lnTo>
                  <a:lnTo>
                    <a:pt x="1057656" y="57912"/>
                  </a:lnTo>
                  <a:lnTo>
                    <a:pt x="1057656" y="114300"/>
                  </a:lnTo>
                  <a:lnTo>
                    <a:pt x="1143000" y="71628"/>
                  </a:lnTo>
                  <a:close/>
                </a:path>
                <a:path w="1143000" h="143510">
                  <a:moveTo>
                    <a:pt x="1057656" y="114300"/>
                  </a:moveTo>
                  <a:lnTo>
                    <a:pt x="1057656" y="85344"/>
                  </a:lnTo>
                  <a:lnTo>
                    <a:pt x="1046566" y="85344"/>
                  </a:lnTo>
                  <a:lnTo>
                    <a:pt x="999744" y="143256"/>
                  </a:lnTo>
                  <a:lnTo>
                    <a:pt x="1057656" y="114300"/>
                  </a:lnTo>
                  <a:close/>
                </a:path>
                <a:path w="1143000" h="143510">
                  <a:moveTo>
                    <a:pt x="1057656" y="71628"/>
                  </a:moveTo>
                  <a:lnTo>
                    <a:pt x="1057656" y="57912"/>
                  </a:lnTo>
                  <a:lnTo>
                    <a:pt x="1046566" y="57912"/>
                  </a:lnTo>
                  <a:lnTo>
                    <a:pt x="1057656" y="71628"/>
                  </a:lnTo>
                  <a:close/>
                </a:path>
                <a:path w="1143000" h="143510">
                  <a:moveTo>
                    <a:pt x="1057656" y="85344"/>
                  </a:moveTo>
                  <a:lnTo>
                    <a:pt x="1057656" y="71628"/>
                  </a:lnTo>
                  <a:lnTo>
                    <a:pt x="1046566" y="85344"/>
                  </a:lnTo>
                  <a:lnTo>
                    <a:pt x="1057656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7400" y="3281172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342899" y="0"/>
                  </a:moveTo>
                  <a:lnTo>
                    <a:pt x="296455" y="3480"/>
                  </a:lnTo>
                  <a:lnTo>
                    <a:pt x="251883" y="13617"/>
                  </a:lnTo>
                  <a:lnTo>
                    <a:pt x="209597" y="29956"/>
                  </a:lnTo>
                  <a:lnTo>
                    <a:pt x="170010" y="52041"/>
                  </a:lnTo>
                  <a:lnTo>
                    <a:pt x="133535" y="79419"/>
                  </a:lnTo>
                  <a:lnTo>
                    <a:pt x="100583" y="111632"/>
                  </a:lnTo>
                  <a:lnTo>
                    <a:pt x="71569" y="148228"/>
                  </a:lnTo>
                  <a:lnTo>
                    <a:pt x="46905" y="188750"/>
                  </a:lnTo>
                  <a:lnTo>
                    <a:pt x="27003" y="232743"/>
                  </a:lnTo>
                  <a:lnTo>
                    <a:pt x="12276" y="279752"/>
                  </a:lnTo>
                  <a:lnTo>
                    <a:pt x="3137" y="329323"/>
                  </a:lnTo>
                  <a:lnTo>
                    <a:pt x="0" y="380999"/>
                  </a:lnTo>
                  <a:lnTo>
                    <a:pt x="3137" y="432676"/>
                  </a:lnTo>
                  <a:lnTo>
                    <a:pt x="12276" y="482247"/>
                  </a:lnTo>
                  <a:lnTo>
                    <a:pt x="27003" y="529256"/>
                  </a:lnTo>
                  <a:lnTo>
                    <a:pt x="46905" y="573249"/>
                  </a:lnTo>
                  <a:lnTo>
                    <a:pt x="71569" y="613771"/>
                  </a:lnTo>
                  <a:lnTo>
                    <a:pt x="100583" y="650366"/>
                  </a:lnTo>
                  <a:lnTo>
                    <a:pt x="133535" y="682580"/>
                  </a:lnTo>
                  <a:lnTo>
                    <a:pt x="170010" y="709958"/>
                  </a:lnTo>
                  <a:lnTo>
                    <a:pt x="209597" y="732043"/>
                  </a:lnTo>
                  <a:lnTo>
                    <a:pt x="251883" y="748382"/>
                  </a:lnTo>
                  <a:lnTo>
                    <a:pt x="296455" y="758519"/>
                  </a:lnTo>
                  <a:lnTo>
                    <a:pt x="342899" y="761999"/>
                  </a:lnTo>
                  <a:lnTo>
                    <a:pt x="389344" y="758519"/>
                  </a:lnTo>
                  <a:lnTo>
                    <a:pt x="433916" y="748382"/>
                  </a:lnTo>
                  <a:lnTo>
                    <a:pt x="476202" y="732043"/>
                  </a:lnTo>
                  <a:lnTo>
                    <a:pt x="515789" y="709958"/>
                  </a:lnTo>
                  <a:lnTo>
                    <a:pt x="552264" y="682580"/>
                  </a:lnTo>
                  <a:lnTo>
                    <a:pt x="585215" y="650366"/>
                  </a:lnTo>
                  <a:lnTo>
                    <a:pt x="614230" y="613771"/>
                  </a:lnTo>
                  <a:lnTo>
                    <a:pt x="638894" y="573249"/>
                  </a:lnTo>
                  <a:lnTo>
                    <a:pt x="658796" y="529256"/>
                  </a:lnTo>
                  <a:lnTo>
                    <a:pt x="673523" y="482247"/>
                  </a:lnTo>
                  <a:lnTo>
                    <a:pt x="682662" y="432676"/>
                  </a:lnTo>
                  <a:lnTo>
                    <a:pt x="685799" y="380999"/>
                  </a:lnTo>
                  <a:lnTo>
                    <a:pt x="682662" y="329323"/>
                  </a:lnTo>
                  <a:lnTo>
                    <a:pt x="673523" y="279752"/>
                  </a:lnTo>
                  <a:lnTo>
                    <a:pt x="658796" y="232743"/>
                  </a:lnTo>
                  <a:lnTo>
                    <a:pt x="638894" y="188750"/>
                  </a:lnTo>
                  <a:lnTo>
                    <a:pt x="614230" y="148228"/>
                  </a:lnTo>
                  <a:lnTo>
                    <a:pt x="585215" y="111632"/>
                  </a:lnTo>
                  <a:lnTo>
                    <a:pt x="552264" y="79419"/>
                  </a:lnTo>
                  <a:lnTo>
                    <a:pt x="515789" y="52041"/>
                  </a:lnTo>
                  <a:lnTo>
                    <a:pt x="476202" y="29956"/>
                  </a:lnTo>
                  <a:lnTo>
                    <a:pt x="433916" y="13617"/>
                  </a:lnTo>
                  <a:lnTo>
                    <a:pt x="389344" y="3480"/>
                  </a:lnTo>
                  <a:lnTo>
                    <a:pt x="342899" y="0"/>
                  </a:lnTo>
                  <a:close/>
                </a:path>
                <a:path w="2514600" h="762000">
                  <a:moveTo>
                    <a:pt x="2171699" y="0"/>
                  </a:moveTo>
                  <a:lnTo>
                    <a:pt x="2125254" y="3480"/>
                  </a:lnTo>
                  <a:lnTo>
                    <a:pt x="2080683" y="13617"/>
                  </a:lnTo>
                  <a:lnTo>
                    <a:pt x="2038397" y="29956"/>
                  </a:lnTo>
                  <a:lnTo>
                    <a:pt x="1998810" y="52041"/>
                  </a:lnTo>
                  <a:lnTo>
                    <a:pt x="1962335" y="79419"/>
                  </a:lnTo>
                  <a:lnTo>
                    <a:pt x="1929383" y="111632"/>
                  </a:lnTo>
                  <a:lnTo>
                    <a:pt x="1900369" y="148228"/>
                  </a:lnTo>
                  <a:lnTo>
                    <a:pt x="1875705" y="188750"/>
                  </a:lnTo>
                  <a:lnTo>
                    <a:pt x="1855803" y="232743"/>
                  </a:lnTo>
                  <a:lnTo>
                    <a:pt x="1841076" y="279752"/>
                  </a:lnTo>
                  <a:lnTo>
                    <a:pt x="1831937" y="329323"/>
                  </a:lnTo>
                  <a:lnTo>
                    <a:pt x="1828799" y="380999"/>
                  </a:lnTo>
                  <a:lnTo>
                    <a:pt x="1831937" y="432676"/>
                  </a:lnTo>
                  <a:lnTo>
                    <a:pt x="1841076" y="482247"/>
                  </a:lnTo>
                  <a:lnTo>
                    <a:pt x="1855803" y="529256"/>
                  </a:lnTo>
                  <a:lnTo>
                    <a:pt x="1875705" y="573249"/>
                  </a:lnTo>
                  <a:lnTo>
                    <a:pt x="1900369" y="613771"/>
                  </a:lnTo>
                  <a:lnTo>
                    <a:pt x="1929383" y="650366"/>
                  </a:lnTo>
                  <a:lnTo>
                    <a:pt x="1962335" y="682580"/>
                  </a:lnTo>
                  <a:lnTo>
                    <a:pt x="1998810" y="709958"/>
                  </a:lnTo>
                  <a:lnTo>
                    <a:pt x="2038397" y="732043"/>
                  </a:lnTo>
                  <a:lnTo>
                    <a:pt x="2080683" y="748382"/>
                  </a:lnTo>
                  <a:lnTo>
                    <a:pt x="2125254" y="758519"/>
                  </a:lnTo>
                  <a:lnTo>
                    <a:pt x="2171699" y="761999"/>
                  </a:lnTo>
                  <a:lnTo>
                    <a:pt x="2218144" y="758519"/>
                  </a:lnTo>
                  <a:lnTo>
                    <a:pt x="2262716" y="748382"/>
                  </a:lnTo>
                  <a:lnTo>
                    <a:pt x="2305002" y="732043"/>
                  </a:lnTo>
                  <a:lnTo>
                    <a:pt x="2344589" y="709958"/>
                  </a:lnTo>
                  <a:lnTo>
                    <a:pt x="2381064" y="682580"/>
                  </a:lnTo>
                  <a:lnTo>
                    <a:pt x="2414015" y="650366"/>
                  </a:lnTo>
                  <a:lnTo>
                    <a:pt x="2443030" y="613771"/>
                  </a:lnTo>
                  <a:lnTo>
                    <a:pt x="2467694" y="573249"/>
                  </a:lnTo>
                  <a:lnTo>
                    <a:pt x="2487596" y="529256"/>
                  </a:lnTo>
                  <a:lnTo>
                    <a:pt x="2502323" y="482247"/>
                  </a:lnTo>
                  <a:lnTo>
                    <a:pt x="2511461" y="432676"/>
                  </a:lnTo>
                  <a:lnTo>
                    <a:pt x="2514599" y="380999"/>
                  </a:lnTo>
                  <a:lnTo>
                    <a:pt x="2511461" y="329323"/>
                  </a:lnTo>
                  <a:lnTo>
                    <a:pt x="2502323" y="279752"/>
                  </a:lnTo>
                  <a:lnTo>
                    <a:pt x="2487596" y="232743"/>
                  </a:lnTo>
                  <a:lnTo>
                    <a:pt x="2467694" y="188750"/>
                  </a:lnTo>
                  <a:lnTo>
                    <a:pt x="2443030" y="148228"/>
                  </a:lnTo>
                  <a:lnTo>
                    <a:pt x="2414015" y="111632"/>
                  </a:lnTo>
                  <a:lnTo>
                    <a:pt x="2381064" y="79419"/>
                  </a:lnTo>
                  <a:lnTo>
                    <a:pt x="2344589" y="52041"/>
                  </a:lnTo>
                  <a:lnTo>
                    <a:pt x="2305002" y="29956"/>
                  </a:lnTo>
                  <a:lnTo>
                    <a:pt x="2262716" y="13617"/>
                  </a:lnTo>
                  <a:lnTo>
                    <a:pt x="2218144" y="3480"/>
                  </a:lnTo>
                  <a:lnTo>
                    <a:pt x="2171699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4372" y="1990356"/>
              <a:ext cx="2344420" cy="1896110"/>
            </a:xfrm>
            <a:custGeom>
              <a:avLst/>
              <a:gdLst/>
              <a:ahLst/>
              <a:cxnLst/>
              <a:rect l="l" t="t" r="r" b="b"/>
              <a:pathLst>
                <a:path w="2344420" h="1896110">
                  <a:moveTo>
                    <a:pt x="85344" y="605028"/>
                  </a:moveTo>
                  <a:lnTo>
                    <a:pt x="57912" y="605028"/>
                  </a:lnTo>
                  <a:lnTo>
                    <a:pt x="57912" y="1194384"/>
                  </a:lnTo>
                  <a:lnTo>
                    <a:pt x="71628" y="1205484"/>
                  </a:lnTo>
                  <a:lnTo>
                    <a:pt x="85344" y="1194384"/>
                  </a:lnTo>
                  <a:lnTo>
                    <a:pt x="85344" y="605028"/>
                  </a:lnTo>
                  <a:close/>
                </a:path>
                <a:path w="2344420" h="1896110">
                  <a:moveTo>
                    <a:pt x="143256" y="1147572"/>
                  </a:moveTo>
                  <a:lnTo>
                    <a:pt x="71628" y="1205484"/>
                  </a:lnTo>
                  <a:lnTo>
                    <a:pt x="0" y="1147572"/>
                  </a:lnTo>
                  <a:lnTo>
                    <a:pt x="57912" y="1263396"/>
                  </a:lnTo>
                  <a:lnTo>
                    <a:pt x="71628" y="1290828"/>
                  </a:lnTo>
                  <a:lnTo>
                    <a:pt x="85344" y="1263396"/>
                  </a:lnTo>
                  <a:lnTo>
                    <a:pt x="143256" y="1147572"/>
                  </a:lnTo>
                  <a:close/>
                </a:path>
                <a:path w="2344420" h="1896110">
                  <a:moveTo>
                    <a:pt x="295656" y="748284"/>
                  </a:moveTo>
                  <a:lnTo>
                    <a:pt x="224028" y="605028"/>
                  </a:lnTo>
                  <a:lnTo>
                    <a:pt x="152400" y="748284"/>
                  </a:lnTo>
                  <a:lnTo>
                    <a:pt x="210312" y="701459"/>
                  </a:lnTo>
                  <a:lnTo>
                    <a:pt x="210312" y="1290828"/>
                  </a:lnTo>
                  <a:lnTo>
                    <a:pt x="237744" y="1290828"/>
                  </a:lnTo>
                  <a:lnTo>
                    <a:pt x="237744" y="701459"/>
                  </a:lnTo>
                  <a:lnTo>
                    <a:pt x="295656" y="748284"/>
                  </a:lnTo>
                  <a:close/>
                </a:path>
                <a:path w="2344420" h="1896110">
                  <a:moveTo>
                    <a:pt x="425196" y="687324"/>
                  </a:moveTo>
                  <a:lnTo>
                    <a:pt x="353568" y="545592"/>
                  </a:lnTo>
                  <a:lnTo>
                    <a:pt x="283464" y="687324"/>
                  </a:lnTo>
                  <a:lnTo>
                    <a:pt x="339852" y="641959"/>
                  </a:lnTo>
                  <a:lnTo>
                    <a:pt x="339852" y="1307592"/>
                  </a:lnTo>
                  <a:lnTo>
                    <a:pt x="368808" y="1307592"/>
                  </a:lnTo>
                  <a:lnTo>
                    <a:pt x="368808" y="642924"/>
                  </a:lnTo>
                  <a:lnTo>
                    <a:pt x="425196" y="687324"/>
                  </a:lnTo>
                  <a:close/>
                </a:path>
                <a:path w="2344420" h="1896110">
                  <a:moveTo>
                    <a:pt x="1656588" y="1690116"/>
                  </a:moveTo>
                  <a:lnTo>
                    <a:pt x="609727" y="1690116"/>
                  </a:lnTo>
                  <a:lnTo>
                    <a:pt x="655320" y="1632204"/>
                  </a:lnTo>
                  <a:lnTo>
                    <a:pt x="513588" y="1703832"/>
                  </a:lnTo>
                  <a:lnTo>
                    <a:pt x="598932" y="1746961"/>
                  </a:lnTo>
                  <a:lnTo>
                    <a:pt x="655320" y="1775460"/>
                  </a:lnTo>
                  <a:lnTo>
                    <a:pt x="609727" y="1717548"/>
                  </a:lnTo>
                  <a:lnTo>
                    <a:pt x="1656588" y="1717548"/>
                  </a:lnTo>
                  <a:lnTo>
                    <a:pt x="1656588" y="1690116"/>
                  </a:lnTo>
                  <a:close/>
                </a:path>
                <a:path w="2344420" h="1896110">
                  <a:moveTo>
                    <a:pt x="1709928" y="1824228"/>
                  </a:moveTo>
                  <a:lnTo>
                    <a:pt x="1566672" y="1752600"/>
                  </a:lnTo>
                  <a:lnTo>
                    <a:pt x="1613484" y="1810512"/>
                  </a:lnTo>
                  <a:lnTo>
                    <a:pt x="490728" y="1810512"/>
                  </a:lnTo>
                  <a:lnTo>
                    <a:pt x="490728" y="1837944"/>
                  </a:lnTo>
                  <a:lnTo>
                    <a:pt x="1613484" y="1837944"/>
                  </a:lnTo>
                  <a:lnTo>
                    <a:pt x="1566672" y="1895856"/>
                  </a:lnTo>
                  <a:lnTo>
                    <a:pt x="1624584" y="1866900"/>
                  </a:lnTo>
                  <a:lnTo>
                    <a:pt x="1709928" y="1824228"/>
                  </a:lnTo>
                  <a:close/>
                </a:path>
                <a:path w="2344420" h="1896110">
                  <a:moveTo>
                    <a:pt x="1709928" y="376428"/>
                  </a:moveTo>
                  <a:lnTo>
                    <a:pt x="1552956" y="406908"/>
                  </a:lnTo>
                  <a:lnTo>
                    <a:pt x="1624939" y="424281"/>
                  </a:lnTo>
                  <a:lnTo>
                    <a:pt x="405384" y="1356360"/>
                  </a:lnTo>
                  <a:lnTo>
                    <a:pt x="423672" y="1379220"/>
                  </a:lnTo>
                  <a:lnTo>
                    <a:pt x="1641017" y="447675"/>
                  </a:lnTo>
                  <a:lnTo>
                    <a:pt x="1639824" y="519684"/>
                  </a:lnTo>
                  <a:lnTo>
                    <a:pt x="1650492" y="497878"/>
                  </a:lnTo>
                  <a:lnTo>
                    <a:pt x="1709928" y="376428"/>
                  </a:lnTo>
                  <a:close/>
                </a:path>
                <a:path w="2344420" h="1896110">
                  <a:moveTo>
                    <a:pt x="1709928" y="57912"/>
                  </a:moveTo>
                  <a:lnTo>
                    <a:pt x="587159" y="57912"/>
                  </a:lnTo>
                  <a:lnTo>
                    <a:pt x="633984" y="0"/>
                  </a:lnTo>
                  <a:lnTo>
                    <a:pt x="490728" y="71628"/>
                  </a:lnTo>
                  <a:lnTo>
                    <a:pt x="576072" y="114300"/>
                  </a:lnTo>
                  <a:lnTo>
                    <a:pt x="633984" y="143256"/>
                  </a:lnTo>
                  <a:lnTo>
                    <a:pt x="587159" y="85344"/>
                  </a:lnTo>
                  <a:lnTo>
                    <a:pt x="1709928" y="85344"/>
                  </a:lnTo>
                  <a:lnTo>
                    <a:pt x="1709928" y="57912"/>
                  </a:lnTo>
                  <a:close/>
                </a:path>
                <a:path w="2344420" h="1896110">
                  <a:moveTo>
                    <a:pt x="1738884" y="1580388"/>
                  </a:moveTo>
                  <a:lnTo>
                    <a:pt x="1595628" y="1508760"/>
                  </a:lnTo>
                  <a:lnTo>
                    <a:pt x="1640014" y="1565148"/>
                  </a:lnTo>
                  <a:lnTo>
                    <a:pt x="519684" y="1565148"/>
                  </a:lnTo>
                  <a:lnTo>
                    <a:pt x="519684" y="1594104"/>
                  </a:lnTo>
                  <a:lnTo>
                    <a:pt x="1641208" y="1594104"/>
                  </a:lnTo>
                  <a:lnTo>
                    <a:pt x="1595628" y="1652016"/>
                  </a:lnTo>
                  <a:lnTo>
                    <a:pt x="1652016" y="1623822"/>
                  </a:lnTo>
                  <a:lnTo>
                    <a:pt x="1738884" y="1580388"/>
                  </a:lnTo>
                  <a:close/>
                </a:path>
                <a:path w="2344420" h="1896110">
                  <a:moveTo>
                    <a:pt x="1795272" y="541020"/>
                  </a:moveTo>
                  <a:lnTo>
                    <a:pt x="1776984" y="518160"/>
                  </a:lnTo>
                  <a:lnTo>
                    <a:pt x="566928" y="1442605"/>
                  </a:lnTo>
                  <a:lnTo>
                    <a:pt x="566928" y="1478280"/>
                  </a:lnTo>
                  <a:lnTo>
                    <a:pt x="550164" y="1455420"/>
                  </a:lnTo>
                  <a:lnTo>
                    <a:pt x="559308" y="1467878"/>
                  </a:lnTo>
                  <a:lnTo>
                    <a:pt x="566928" y="1478280"/>
                  </a:lnTo>
                  <a:lnTo>
                    <a:pt x="566928" y="1442605"/>
                  </a:lnTo>
                  <a:lnTo>
                    <a:pt x="559625" y="1448181"/>
                  </a:lnTo>
                  <a:lnTo>
                    <a:pt x="560832" y="1376172"/>
                  </a:lnTo>
                  <a:lnTo>
                    <a:pt x="490728" y="1519428"/>
                  </a:lnTo>
                  <a:lnTo>
                    <a:pt x="550164" y="1507883"/>
                  </a:lnTo>
                  <a:lnTo>
                    <a:pt x="647700" y="1488948"/>
                  </a:lnTo>
                  <a:lnTo>
                    <a:pt x="575716" y="1471561"/>
                  </a:lnTo>
                  <a:lnTo>
                    <a:pt x="1795272" y="541020"/>
                  </a:lnTo>
                  <a:close/>
                </a:path>
                <a:path w="2344420" h="1896110">
                  <a:moveTo>
                    <a:pt x="1990344" y="605028"/>
                  </a:moveTo>
                  <a:lnTo>
                    <a:pt x="1962912" y="605028"/>
                  </a:lnTo>
                  <a:lnTo>
                    <a:pt x="1962912" y="1194384"/>
                  </a:lnTo>
                  <a:lnTo>
                    <a:pt x="1976628" y="1205484"/>
                  </a:lnTo>
                  <a:lnTo>
                    <a:pt x="1990344" y="1194384"/>
                  </a:lnTo>
                  <a:lnTo>
                    <a:pt x="1990344" y="605028"/>
                  </a:lnTo>
                  <a:close/>
                </a:path>
                <a:path w="2344420" h="1896110">
                  <a:moveTo>
                    <a:pt x="2048256" y="1147572"/>
                  </a:moveTo>
                  <a:lnTo>
                    <a:pt x="1976628" y="1205484"/>
                  </a:lnTo>
                  <a:lnTo>
                    <a:pt x="1905000" y="1147572"/>
                  </a:lnTo>
                  <a:lnTo>
                    <a:pt x="1962912" y="1263396"/>
                  </a:lnTo>
                  <a:lnTo>
                    <a:pt x="1976628" y="1290828"/>
                  </a:lnTo>
                  <a:lnTo>
                    <a:pt x="1990344" y="1263396"/>
                  </a:lnTo>
                  <a:lnTo>
                    <a:pt x="2048256" y="1147572"/>
                  </a:lnTo>
                  <a:close/>
                </a:path>
                <a:path w="2344420" h="1896110">
                  <a:moveTo>
                    <a:pt x="2215896" y="701040"/>
                  </a:moveTo>
                  <a:lnTo>
                    <a:pt x="2144268" y="557784"/>
                  </a:lnTo>
                  <a:lnTo>
                    <a:pt x="2074164" y="701040"/>
                  </a:lnTo>
                  <a:lnTo>
                    <a:pt x="2130552" y="654456"/>
                  </a:lnTo>
                  <a:lnTo>
                    <a:pt x="2130552" y="1319784"/>
                  </a:lnTo>
                  <a:lnTo>
                    <a:pt x="2159508" y="1319784"/>
                  </a:lnTo>
                  <a:lnTo>
                    <a:pt x="2159508" y="655447"/>
                  </a:lnTo>
                  <a:lnTo>
                    <a:pt x="2215896" y="701040"/>
                  </a:lnTo>
                  <a:close/>
                </a:path>
                <a:path w="2344420" h="1896110">
                  <a:moveTo>
                    <a:pt x="2286000" y="545592"/>
                  </a:moveTo>
                  <a:lnTo>
                    <a:pt x="2257044" y="545592"/>
                  </a:lnTo>
                  <a:lnTo>
                    <a:pt x="2257044" y="1284922"/>
                  </a:lnTo>
                  <a:lnTo>
                    <a:pt x="2272284" y="1296924"/>
                  </a:lnTo>
                  <a:lnTo>
                    <a:pt x="2286000" y="1286116"/>
                  </a:lnTo>
                  <a:lnTo>
                    <a:pt x="2286000" y="545592"/>
                  </a:lnTo>
                  <a:close/>
                </a:path>
                <a:path w="2344420" h="1896110">
                  <a:moveTo>
                    <a:pt x="2343912" y="1240536"/>
                  </a:moveTo>
                  <a:lnTo>
                    <a:pt x="2272284" y="1296924"/>
                  </a:lnTo>
                  <a:lnTo>
                    <a:pt x="2200656" y="1240536"/>
                  </a:lnTo>
                  <a:lnTo>
                    <a:pt x="2257044" y="1353312"/>
                  </a:lnTo>
                  <a:lnTo>
                    <a:pt x="2272284" y="1383792"/>
                  </a:lnTo>
                  <a:lnTo>
                    <a:pt x="2286000" y="1356360"/>
                  </a:lnTo>
                  <a:lnTo>
                    <a:pt x="2343912" y="1240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73270" y="5889749"/>
            <a:ext cx="306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5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Module</a:t>
            </a:r>
            <a:r>
              <a:rPr sz="2400" spc="-5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929484"/>
            <a:ext cx="8147684" cy="421830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323299"/>
                </a:solidFill>
                <a:latin typeface="Times New Roman"/>
                <a:cs typeface="Times New Roman"/>
              </a:rPr>
              <a:t>This can be achieved</a:t>
            </a:r>
            <a:r>
              <a:rPr sz="3200" spc="-3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23299"/>
                </a:solidFill>
                <a:latin typeface="Times New Roman"/>
                <a:cs typeface="Times New Roman"/>
              </a:rPr>
              <a:t>as:</a:t>
            </a:r>
            <a:endParaRPr sz="3200">
              <a:latin typeface="Times New Roman"/>
              <a:cs typeface="Times New Roman"/>
            </a:endParaRPr>
          </a:p>
          <a:p>
            <a:pPr marL="591185" marR="6350" indent="-579120">
              <a:lnSpc>
                <a:spcPct val="75000"/>
              </a:lnSpc>
              <a:spcBef>
                <a:spcPts val="2110"/>
              </a:spcBef>
              <a:buFont typeface="AoyagiKouzanFontT"/>
              <a:buChar char="❑"/>
              <a:tabLst>
                <a:tab pos="591820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Controlling the number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of parameters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passed 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amongst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modules.</a:t>
            </a:r>
            <a:endParaRPr sz="3200">
              <a:latin typeface="Times New Roman"/>
              <a:cs typeface="Times New Roman"/>
            </a:endParaRPr>
          </a:p>
          <a:p>
            <a:pPr marL="591185" marR="5080" indent="-579120">
              <a:lnSpc>
                <a:spcPct val="74700"/>
              </a:lnSpc>
              <a:spcBef>
                <a:spcPts val="1935"/>
              </a:spcBef>
              <a:buFont typeface="AoyagiKouzanFontT"/>
              <a:buChar char="❑"/>
              <a:tabLst>
                <a:tab pos="591820" algn="l"/>
                <a:tab pos="1934210" algn="l"/>
                <a:tab pos="3481070" algn="l"/>
                <a:tab pos="5387340" algn="l"/>
                <a:tab pos="6390005" algn="l"/>
                <a:tab pos="7030084" algn="l"/>
              </a:tabLst>
            </a:pP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v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ss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g	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da</a:t>
            </a:r>
            <a:r>
              <a:rPr sz="3200" spc="-1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a	</a:t>
            </a:r>
            <a:r>
              <a:rPr sz="3200" spc="-1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o	</a:t>
            </a:r>
            <a:r>
              <a:rPr sz="3200" spc="-1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lli</a:t>
            </a:r>
            <a:r>
              <a:rPr sz="3200" spc="-2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3232FF"/>
                </a:solidFill>
                <a:latin typeface="Times New Roman"/>
                <a:cs typeface="Times New Roman"/>
              </a:rPr>
              <a:t>g  </a:t>
            </a:r>
            <a:r>
              <a:rPr sz="32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module.</a:t>
            </a:r>
            <a:endParaRPr sz="3200">
              <a:latin typeface="Times New Roman"/>
              <a:cs typeface="Times New Roman"/>
            </a:endParaRPr>
          </a:p>
          <a:p>
            <a:pPr marL="591185" marR="5080" indent="-579120">
              <a:lnSpc>
                <a:spcPct val="75000"/>
              </a:lnSpc>
              <a:spcBef>
                <a:spcPts val="1920"/>
              </a:spcBef>
              <a:buFont typeface="AoyagiKouzanFontT"/>
              <a:buChar char="❑"/>
              <a:tabLst>
                <a:tab pos="591820" algn="l"/>
                <a:tab pos="2232660" algn="l"/>
                <a:tab pos="3421379" algn="l"/>
                <a:tab pos="3705225" algn="l"/>
                <a:tab pos="4689475" algn="l"/>
                <a:tab pos="6780530" algn="l"/>
              </a:tabLst>
            </a:pP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M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n	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p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r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t	/	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ch</a:t>
            </a:r>
            <a:r>
              <a:rPr sz="3200" spc="-15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d	r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l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ti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650065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p	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be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n 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calling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&amp; called</a:t>
            </a:r>
            <a:r>
              <a:rPr sz="32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modules.</a:t>
            </a:r>
            <a:endParaRPr sz="3200">
              <a:latin typeface="Times New Roman"/>
              <a:cs typeface="Times New Roman"/>
            </a:endParaRPr>
          </a:p>
          <a:p>
            <a:pPr marL="591820" indent="-579120">
              <a:lnSpc>
                <a:spcPct val="100000"/>
              </a:lnSpc>
              <a:spcBef>
                <a:spcPts val="960"/>
              </a:spcBef>
              <a:buFont typeface="AoyagiKouzanFontT"/>
              <a:buChar char="❑"/>
              <a:tabLst>
                <a:tab pos="591820" algn="l"/>
              </a:tabLst>
            </a:pPr>
            <a:r>
              <a:rPr sz="3200" dirty="0">
                <a:solidFill>
                  <a:srgbClr val="003200"/>
                </a:solidFill>
                <a:latin typeface="Times New Roman"/>
                <a:cs typeface="Times New Roman"/>
              </a:rPr>
              <a:t>Pass </a:t>
            </a:r>
            <a:r>
              <a:rPr sz="3200" spc="-5" dirty="0">
                <a:solidFill>
                  <a:srgbClr val="003200"/>
                </a:solidFill>
                <a:latin typeface="Times New Roman"/>
                <a:cs typeface="Times New Roman"/>
              </a:rPr>
              <a:t>data, </a:t>
            </a:r>
            <a:r>
              <a:rPr sz="3200" dirty="0">
                <a:solidFill>
                  <a:srgbClr val="003200"/>
                </a:solidFill>
                <a:latin typeface="Times New Roman"/>
                <a:cs typeface="Times New Roman"/>
              </a:rPr>
              <a:t>not </a:t>
            </a:r>
            <a:r>
              <a:rPr sz="3200" spc="-5" dirty="0">
                <a:solidFill>
                  <a:srgbClr val="003200"/>
                </a:solidFill>
                <a:latin typeface="Times New Roman"/>
                <a:cs typeface="Times New Roman"/>
              </a:rPr>
              <a:t>the control</a:t>
            </a:r>
            <a:r>
              <a:rPr sz="3200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200"/>
                </a:solidFill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58470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47827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621027"/>
            <a:ext cx="8374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Consider the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example of editing a </a:t>
            </a: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student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record </a:t>
            </a: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a  </a:t>
            </a: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‘student </a:t>
            </a:r>
            <a:r>
              <a:rPr sz="3000" dirty="0">
                <a:solidFill>
                  <a:srgbClr val="650065"/>
                </a:solidFill>
                <a:latin typeface="Times New Roman"/>
                <a:cs typeface="Times New Roman"/>
              </a:rPr>
              <a:t>information</a:t>
            </a:r>
            <a:r>
              <a:rPr sz="3000" spc="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50065"/>
                </a:solidFill>
                <a:latin typeface="Times New Roman"/>
                <a:cs typeface="Times New Roman"/>
              </a:rPr>
              <a:t>system’.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2796539"/>
            <a:ext cx="1905000" cy="708660"/>
          </a:xfrm>
          <a:prstGeom prst="rect">
            <a:avLst/>
          </a:prstGeom>
          <a:ln w="38099">
            <a:solidFill>
              <a:srgbClr val="FF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555625" marR="205740" indent="-34163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Edit</a:t>
            </a:r>
            <a:r>
              <a:rPr sz="2200" spc="-6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student  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7400" y="5029200"/>
            <a:ext cx="1905000" cy="708660"/>
          </a:xfrm>
          <a:prstGeom prst="rect">
            <a:avLst/>
          </a:prstGeom>
          <a:ln w="38099">
            <a:solidFill>
              <a:srgbClr val="FF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9055" marR="50165" indent="37338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Retrieve  student</a:t>
            </a:r>
            <a:r>
              <a:rPr sz="2200" spc="-5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447" y="3593082"/>
            <a:ext cx="1842135" cy="136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99800"/>
              </a:lnSpc>
              <a:spcBef>
                <a:spcPts val="10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Student</a:t>
            </a:r>
            <a:r>
              <a:rPr sz="2200" spc="-8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name,  student ID,  address,  course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5714" y="3760722"/>
            <a:ext cx="98869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tudent  record  </a:t>
            </a: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EOF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7188" y="3505200"/>
            <a:ext cx="190500" cy="1524000"/>
          </a:xfrm>
          <a:custGeom>
            <a:avLst/>
            <a:gdLst/>
            <a:ahLst/>
            <a:cxnLst/>
            <a:rect l="l" t="t" r="r" b="b"/>
            <a:pathLst>
              <a:path w="190500" h="1524000">
                <a:moveTo>
                  <a:pt x="96012" y="1409700"/>
                </a:moveTo>
                <a:lnTo>
                  <a:pt x="0" y="1333500"/>
                </a:lnTo>
                <a:lnTo>
                  <a:pt x="76200" y="1484690"/>
                </a:lnTo>
                <a:lnTo>
                  <a:pt x="76200" y="1409700"/>
                </a:lnTo>
                <a:lnTo>
                  <a:pt x="96012" y="1409700"/>
                </a:lnTo>
                <a:close/>
              </a:path>
              <a:path w="190500" h="1524000">
                <a:moveTo>
                  <a:pt x="114300" y="1394951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393976"/>
                </a:lnTo>
                <a:lnTo>
                  <a:pt x="96012" y="1409700"/>
                </a:lnTo>
                <a:lnTo>
                  <a:pt x="114300" y="1394951"/>
                </a:lnTo>
                <a:close/>
              </a:path>
              <a:path w="190500" h="1524000">
                <a:moveTo>
                  <a:pt x="114300" y="1487129"/>
                </a:moveTo>
                <a:lnTo>
                  <a:pt x="114300" y="1409700"/>
                </a:lnTo>
                <a:lnTo>
                  <a:pt x="76200" y="1409700"/>
                </a:lnTo>
                <a:lnTo>
                  <a:pt x="76200" y="1484690"/>
                </a:lnTo>
                <a:lnTo>
                  <a:pt x="96012" y="1524000"/>
                </a:lnTo>
                <a:lnTo>
                  <a:pt x="114300" y="1487129"/>
                </a:lnTo>
                <a:close/>
              </a:path>
              <a:path w="190500" h="1524000">
                <a:moveTo>
                  <a:pt x="190500" y="1333500"/>
                </a:moveTo>
                <a:lnTo>
                  <a:pt x="96012" y="1409700"/>
                </a:lnTo>
                <a:lnTo>
                  <a:pt x="114300" y="1409700"/>
                </a:lnTo>
                <a:lnTo>
                  <a:pt x="114300" y="1487129"/>
                </a:lnTo>
                <a:lnTo>
                  <a:pt x="190500" y="133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4388" y="3505200"/>
            <a:ext cx="190500" cy="1524000"/>
          </a:xfrm>
          <a:custGeom>
            <a:avLst/>
            <a:gdLst/>
            <a:ahLst/>
            <a:cxnLst/>
            <a:rect l="l" t="t" r="r" b="b"/>
            <a:pathLst>
              <a:path w="190500" h="1524000">
                <a:moveTo>
                  <a:pt x="190500" y="190500"/>
                </a:moveTo>
                <a:lnTo>
                  <a:pt x="96012" y="0"/>
                </a:lnTo>
                <a:lnTo>
                  <a:pt x="0" y="190500"/>
                </a:lnTo>
                <a:lnTo>
                  <a:pt x="76200" y="130023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14300" y="129048"/>
                </a:lnTo>
                <a:lnTo>
                  <a:pt x="190500" y="190500"/>
                </a:lnTo>
                <a:close/>
              </a:path>
              <a:path w="190500" h="1524000">
                <a:moveTo>
                  <a:pt x="96012" y="114300"/>
                </a:moveTo>
                <a:lnTo>
                  <a:pt x="76200" y="114300"/>
                </a:lnTo>
                <a:lnTo>
                  <a:pt x="76200" y="130023"/>
                </a:lnTo>
                <a:lnTo>
                  <a:pt x="96012" y="114300"/>
                </a:lnTo>
                <a:close/>
              </a:path>
              <a:path w="190500" h="1524000">
                <a:moveTo>
                  <a:pt x="114300" y="1524000"/>
                </a:moveTo>
                <a:lnTo>
                  <a:pt x="114300" y="129048"/>
                </a:lnTo>
                <a:lnTo>
                  <a:pt x="96012" y="114300"/>
                </a:lnTo>
                <a:lnTo>
                  <a:pt x="76200" y="130023"/>
                </a:lnTo>
                <a:lnTo>
                  <a:pt x="76200" y="1524000"/>
                </a:lnTo>
                <a:lnTo>
                  <a:pt x="114300" y="1524000"/>
                </a:lnTo>
                <a:close/>
              </a:path>
              <a:path w="190500" h="1524000">
                <a:moveTo>
                  <a:pt x="114300" y="129048"/>
                </a:moveTo>
                <a:lnTo>
                  <a:pt x="114300" y="114300"/>
                </a:lnTo>
                <a:lnTo>
                  <a:pt x="96012" y="114300"/>
                </a:lnTo>
                <a:lnTo>
                  <a:pt x="114300" y="129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58483" y="2802635"/>
            <a:ext cx="1905000" cy="707390"/>
          </a:xfrm>
          <a:prstGeom prst="rect">
            <a:avLst/>
          </a:prstGeom>
          <a:ln w="38099">
            <a:solidFill>
              <a:srgbClr val="FF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54355" marR="207010" indent="-34163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Edit</a:t>
            </a:r>
            <a:r>
              <a:rPr sz="2200" spc="-6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student  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8483" y="5033771"/>
            <a:ext cx="1905000" cy="708660"/>
          </a:xfrm>
          <a:prstGeom prst="rect">
            <a:avLst/>
          </a:prstGeom>
          <a:ln w="38099">
            <a:solidFill>
              <a:srgbClr val="FF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7785" marR="52069" indent="373380">
              <a:lnSpc>
                <a:spcPct val="100000"/>
              </a:lnSpc>
              <a:spcBef>
                <a:spcPts val="8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Retrieve  student</a:t>
            </a:r>
            <a:r>
              <a:rPr sz="2200" spc="-5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record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0756" y="3518916"/>
            <a:ext cx="190500" cy="1524000"/>
          </a:xfrm>
          <a:custGeom>
            <a:avLst/>
            <a:gdLst/>
            <a:ahLst/>
            <a:cxnLst/>
            <a:rect l="l" t="t" r="r" b="b"/>
            <a:pathLst>
              <a:path w="190500" h="1524000">
                <a:moveTo>
                  <a:pt x="94488" y="1409700"/>
                </a:moveTo>
                <a:lnTo>
                  <a:pt x="0" y="1333500"/>
                </a:lnTo>
                <a:lnTo>
                  <a:pt x="76200" y="1487129"/>
                </a:lnTo>
                <a:lnTo>
                  <a:pt x="76200" y="1409700"/>
                </a:lnTo>
                <a:lnTo>
                  <a:pt x="94488" y="1409700"/>
                </a:lnTo>
                <a:close/>
              </a:path>
              <a:path w="190500" h="1524000">
                <a:moveTo>
                  <a:pt x="114300" y="1393976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1394951"/>
                </a:lnTo>
                <a:lnTo>
                  <a:pt x="94488" y="1409700"/>
                </a:lnTo>
                <a:lnTo>
                  <a:pt x="114300" y="1393976"/>
                </a:lnTo>
                <a:close/>
              </a:path>
              <a:path w="190500" h="1524000">
                <a:moveTo>
                  <a:pt x="114300" y="1484690"/>
                </a:moveTo>
                <a:lnTo>
                  <a:pt x="114300" y="1409700"/>
                </a:lnTo>
                <a:lnTo>
                  <a:pt x="76200" y="1409700"/>
                </a:lnTo>
                <a:lnTo>
                  <a:pt x="76200" y="1487129"/>
                </a:lnTo>
                <a:lnTo>
                  <a:pt x="94488" y="1524000"/>
                </a:lnTo>
                <a:lnTo>
                  <a:pt x="114300" y="1484690"/>
                </a:lnTo>
                <a:close/>
              </a:path>
              <a:path w="190500" h="1524000">
                <a:moveTo>
                  <a:pt x="190500" y="1333500"/>
                </a:moveTo>
                <a:lnTo>
                  <a:pt x="94488" y="1409700"/>
                </a:lnTo>
                <a:lnTo>
                  <a:pt x="114300" y="1409700"/>
                </a:lnTo>
                <a:lnTo>
                  <a:pt x="114300" y="1484690"/>
                </a:lnTo>
                <a:lnTo>
                  <a:pt x="190500" y="133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67956" y="3505200"/>
            <a:ext cx="190500" cy="1524000"/>
          </a:xfrm>
          <a:custGeom>
            <a:avLst/>
            <a:gdLst/>
            <a:ahLst/>
            <a:cxnLst/>
            <a:rect l="l" t="t" r="r" b="b"/>
            <a:pathLst>
              <a:path w="190500" h="1524000">
                <a:moveTo>
                  <a:pt x="190500" y="190500"/>
                </a:moveTo>
                <a:lnTo>
                  <a:pt x="94488" y="0"/>
                </a:lnTo>
                <a:lnTo>
                  <a:pt x="0" y="190500"/>
                </a:lnTo>
                <a:lnTo>
                  <a:pt x="76200" y="129048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14300" y="130023"/>
                </a:lnTo>
                <a:lnTo>
                  <a:pt x="190500" y="190500"/>
                </a:lnTo>
                <a:close/>
              </a:path>
              <a:path w="190500" h="1524000">
                <a:moveTo>
                  <a:pt x="94488" y="114300"/>
                </a:moveTo>
                <a:lnTo>
                  <a:pt x="76200" y="114300"/>
                </a:lnTo>
                <a:lnTo>
                  <a:pt x="76200" y="129048"/>
                </a:lnTo>
                <a:lnTo>
                  <a:pt x="94488" y="114300"/>
                </a:lnTo>
                <a:close/>
              </a:path>
              <a:path w="190500" h="1524000">
                <a:moveTo>
                  <a:pt x="114300" y="1524000"/>
                </a:moveTo>
                <a:lnTo>
                  <a:pt x="114300" y="130023"/>
                </a:lnTo>
                <a:lnTo>
                  <a:pt x="94488" y="114300"/>
                </a:lnTo>
                <a:lnTo>
                  <a:pt x="76200" y="129048"/>
                </a:lnTo>
                <a:lnTo>
                  <a:pt x="76200" y="1524000"/>
                </a:lnTo>
                <a:lnTo>
                  <a:pt x="114300" y="1524000"/>
                </a:lnTo>
                <a:close/>
              </a:path>
              <a:path w="190500" h="1524000">
                <a:moveTo>
                  <a:pt x="114300" y="130023"/>
                </a:moveTo>
                <a:lnTo>
                  <a:pt x="114300" y="114300"/>
                </a:lnTo>
                <a:lnTo>
                  <a:pt x="94488" y="114300"/>
                </a:lnTo>
                <a:lnTo>
                  <a:pt x="114300" y="1300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06713" y="3747006"/>
            <a:ext cx="988694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tudent  record  </a:t>
            </a: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EOF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5929" y="3875022"/>
            <a:ext cx="98869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232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tudent  ID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0507" y="5847077"/>
            <a:ext cx="7785734" cy="96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86225" algn="l"/>
              </a:tabLst>
            </a:pP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Poor design:</a:t>
            </a:r>
            <a:r>
              <a:rPr sz="2200" u="heavy" spc="3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Tight</a:t>
            </a:r>
            <a:r>
              <a:rPr sz="2200" u="heavy" spc="1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Coupling</a:t>
            </a:r>
            <a:r>
              <a:rPr sz="2200" spc="-5" dirty="0">
                <a:solidFill>
                  <a:srgbClr val="CC3200"/>
                </a:solidFill>
                <a:latin typeface="Arial"/>
                <a:cs typeface="Arial"/>
              </a:rPr>
              <a:t>	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Good </a:t>
            </a:r>
            <a:r>
              <a:rPr sz="2200" u="heavy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design: 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Loose</a:t>
            </a:r>
            <a:r>
              <a:rPr sz="2200" u="heavy" spc="-3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  <a:p>
            <a:pPr marR="109220" algn="ctr">
              <a:lnSpc>
                <a:spcPct val="100000"/>
              </a:lnSpc>
              <a:spcBef>
                <a:spcPts val="19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6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33" y="5356349"/>
            <a:ext cx="844994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7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types 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module</a:t>
            </a:r>
            <a:r>
              <a:rPr sz="2400" spc="-2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Given two procedures A &amp; </a:t>
            </a:r>
            <a:r>
              <a:rPr sz="2800" dirty="0">
                <a:solidFill>
                  <a:srgbClr val="CC3200"/>
                </a:solidFill>
                <a:latin typeface="Times New Roman"/>
                <a:cs typeface="Times New Roman"/>
              </a:rPr>
              <a:t>B,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we 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identify 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number </a:t>
            </a:r>
            <a:r>
              <a:rPr sz="2800" spc="5" dirty="0">
                <a:solidFill>
                  <a:srgbClr val="CC3200"/>
                </a:solidFill>
                <a:latin typeface="Times New Roman"/>
                <a:cs typeface="Times New Roman"/>
              </a:rPr>
              <a:t>of 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ways in which </a:t>
            </a: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they can </a:t>
            </a:r>
            <a:r>
              <a:rPr sz="2800" dirty="0">
                <a:solidFill>
                  <a:srgbClr val="CC3200"/>
                </a:solidFill>
                <a:latin typeface="Times New Roman"/>
                <a:cs typeface="Times New Roman"/>
              </a:rPr>
              <a:t>be</a:t>
            </a:r>
            <a:r>
              <a:rPr sz="2800" spc="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coupled.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6912" y="1738312"/>
          <a:ext cx="6096000" cy="3479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2514600"/>
              </a:tblGrid>
              <a:tr h="5806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650065"/>
                          </a:solidFill>
                          <a:latin typeface="Arial"/>
                          <a:cs typeface="Arial"/>
                        </a:rPr>
                        <a:t>Best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75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5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Stamp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21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5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Control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6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External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75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Common 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6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r>
                        <a:rPr sz="2800" spc="-1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3232FF"/>
                          </a:solidFill>
                          <a:latin typeface="Arial"/>
                          <a:cs typeface="Arial"/>
                        </a:rPr>
                        <a:t>coupling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650065"/>
                          </a:solidFill>
                          <a:latin typeface="Arial"/>
                          <a:cs typeface="Arial"/>
                        </a:rPr>
                        <a:t>Worst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685788" y="2362200"/>
            <a:ext cx="190500" cy="2286000"/>
          </a:xfrm>
          <a:custGeom>
            <a:avLst/>
            <a:gdLst/>
            <a:ahLst/>
            <a:cxnLst/>
            <a:rect l="l" t="t" r="r" b="b"/>
            <a:pathLst>
              <a:path w="190500" h="2286000">
                <a:moveTo>
                  <a:pt x="190500" y="190500"/>
                </a:moveTo>
                <a:lnTo>
                  <a:pt x="96012" y="0"/>
                </a:lnTo>
                <a:lnTo>
                  <a:pt x="0" y="190500"/>
                </a:lnTo>
                <a:lnTo>
                  <a:pt x="76200" y="130023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14300" y="129048"/>
                </a:lnTo>
                <a:lnTo>
                  <a:pt x="190500" y="190500"/>
                </a:lnTo>
                <a:close/>
              </a:path>
              <a:path w="190500" h="2286000">
                <a:moveTo>
                  <a:pt x="96012" y="114300"/>
                </a:moveTo>
                <a:lnTo>
                  <a:pt x="76200" y="114300"/>
                </a:lnTo>
                <a:lnTo>
                  <a:pt x="76200" y="130023"/>
                </a:lnTo>
                <a:lnTo>
                  <a:pt x="96012" y="114300"/>
                </a:lnTo>
                <a:close/>
              </a:path>
              <a:path w="190500" h="2286000">
                <a:moveTo>
                  <a:pt x="114300" y="2286000"/>
                </a:moveTo>
                <a:lnTo>
                  <a:pt x="114300" y="129048"/>
                </a:lnTo>
                <a:lnTo>
                  <a:pt x="96012" y="114300"/>
                </a:lnTo>
                <a:lnTo>
                  <a:pt x="76200" y="130023"/>
                </a:lnTo>
                <a:lnTo>
                  <a:pt x="76200" y="2286000"/>
                </a:lnTo>
                <a:lnTo>
                  <a:pt x="114300" y="2286000"/>
                </a:lnTo>
                <a:close/>
              </a:path>
              <a:path w="190500" h="2286000">
                <a:moveTo>
                  <a:pt x="114300" y="129048"/>
                </a:moveTo>
                <a:lnTo>
                  <a:pt x="114300" y="114300"/>
                </a:lnTo>
                <a:lnTo>
                  <a:pt x="96012" y="114300"/>
                </a:lnTo>
                <a:lnTo>
                  <a:pt x="114300" y="129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9255" y="714247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7380" y="5073396"/>
            <a:ext cx="1303020" cy="579120"/>
          </a:xfrm>
          <a:custGeom>
            <a:avLst/>
            <a:gdLst/>
            <a:ahLst/>
            <a:cxnLst/>
            <a:rect l="l" t="t" r="r" b="b"/>
            <a:pathLst>
              <a:path w="1303020" h="579120">
                <a:moveTo>
                  <a:pt x="1197732" y="520748"/>
                </a:moveTo>
                <a:lnTo>
                  <a:pt x="1190875" y="496747"/>
                </a:lnTo>
                <a:lnTo>
                  <a:pt x="15240" y="0"/>
                </a:lnTo>
                <a:lnTo>
                  <a:pt x="0" y="35052"/>
                </a:lnTo>
                <a:lnTo>
                  <a:pt x="1176998" y="532375"/>
                </a:lnTo>
                <a:lnTo>
                  <a:pt x="1197432" y="521439"/>
                </a:lnTo>
                <a:lnTo>
                  <a:pt x="1197732" y="520748"/>
                </a:lnTo>
                <a:close/>
              </a:path>
              <a:path w="1303020" h="579120">
                <a:moveTo>
                  <a:pt x="1197864" y="572164"/>
                </a:moveTo>
                <a:lnTo>
                  <a:pt x="1197864" y="521208"/>
                </a:lnTo>
                <a:lnTo>
                  <a:pt x="1197432" y="521439"/>
                </a:lnTo>
                <a:lnTo>
                  <a:pt x="1190244" y="537972"/>
                </a:lnTo>
                <a:lnTo>
                  <a:pt x="1176998" y="532375"/>
                </a:lnTo>
                <a:lnTo>
                  <a:pt x="1089660" y="579120"/>
                </a:lnTo>
                <a:lnTo>
                  <a:pt x="1197864" y="572164"/>
                </a:lnTo>
                <a:close/>
              </a:path>
              <a:path w="1303020" h="579120">
                <a:moveTo>
                  <a:pt x="1303020" y="565404"/>
                </a:moveTo>
                <a:lnTo>
                  <a:pt x="1164336" y="403860"/>
                </a:lnTo>
                <a:lnTo>
                  <a:pt x="1190875" y="496747"/>
                </a:lnTo>
                <a:lnTo>
                  <a:pt x="1205484" y="502920"/>
                </a:lnTo>
                <a:lnTo>
                  <a:pt x="1205484" y="571674"/>
                </a:lnTo>
                <a:lnTo>
                  <a:pt x="1303020" y="565404"/>
                </a:lnTo>
                <a:close/>
              </a:path>
              <a:path w="1303020" h="579120">
                <a:moveTo>
                  <a:pt x="1197432" y="521439"/>
                </a:moveTo>
                <a:lnTo>
                  <a:pt x="1176998" y="532375"/>
                </a:lnTo>
                <a:lnTo>
                  <a:pt x="1190244" y="537972"/>
                </a:lnTo>
                <a:lnTo>
                  <a:pt x="1197432" y="521439"/>
                </a:lnTo>
                <a:close/>
              </a:path>
              <a:path w="1303020" h="579120">
                <a:moveTo>
                  <a:pt x="1205484" y="502920"/>
                </a:moveTo>
                <a:lnTo>
                  <a:pt x="1190875" y="496747"/>
                </a:lnTo>
                <a:lnTo>
                  <a:pt x="1197732" y="520748"/>
                </a:lnTo>
                <a:lnTo>
                  <a:pt x="1205484" y="502920"/>
                </a:lnTo>
                <a:close/>
              </a:path>
              <a:path w="1303020" h="579120">
                <a:moveTo>
                  <a:pt x="1205484" y="571674"/>
                </a:moveTo>
                <a:lnTo>
                  <a:pt x="1205484" y="502920"/>
                </a:lnTo>
                <a:lnTo>
                  <a:pt x="1197732" y="520748"/>
                </a:lnTo>
                <a:lnTo>
                  <a:pt x="1197864" y="521208"/>
                </a:lnTo>
                <a:lnTo>
                  <a:pt x="1197864" y="572164"/>
                </a:lnTo>
                <a:lnTo>
                  <a:pt x="1205484" y="57167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6537" y="1846579"/>
            <a:ext cx="7207250" cy="431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 indent="-669925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757555" algn="l"/>
                <a:tab pos="758190" algn="l"/>
              </a:tabLst>
            </a:pPr>
            <a:r>
              <a:rPr sz="3200" spc="-5" dirty="0">
                <a:latin typeface="Times New Roman"/>
                <a:cs typeface="Times New Roman"/>
              </a:rPr>
              <a:t>More </a:t>
            </a:r>
            <a:r>
              <a:rPr sz="3200" dirty="0">
                <a:latin typeface="Times New Roman"/>
                <a:cs typeface="Times New Roman"/>
              </a:rPr>
              <a:t>creative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730250" indent="-674370">
              <a:lnSpc>
                <a:spcPct val="100000"/>
              </a:lnSpc>
              <a:spcBef>
                <a:spcPts val="2965"/>
              </a:spcBef>
              <a:buFont typeface="AoyagiKouzanFontT"/>
              <a:buChar char="❖"/>
              <a:tabLst>
                <a:tab pos="730250" algn="l"/>
                <a:tab pos="730885" algn="l"/>
              </a:tabLst>
            </a:pP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Problem solving</a:t>
            </a:r>
            <a:r>
              <a:rPr sz="32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activity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CC3200"/>
                </a:solidFill>
                <a:latin typeface="Times New Roman"/>
                <a:cs typeface="Times New Roman"/>
              </a:rPr>
              <a:t>WHAT </a:t>
            </a:r>
            <a:r>
              <a:rPr sz="26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IS DESIGN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2800" spc="-5" dirty="0">
                <a:solidFill>
                  <a:srgbClr val="323299"/>
                </a:solidFill>
                <a:latin typeface="Times New Roman"/>
                <a:cs typeface="Times New Roman"/>
              </a:rPr>
              <a:t>‘HOW’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266315">
              <a:lnSpc>
                <a:spcPct val="100000"/>
              </a:lnSpc>
              <a:spcBef>
                <a:spcPts val="2335"/>
              </a:spcBef>
            </a:pPr>
            <a:r>
              <a:rPr sz="2600" dirty="0">
                <a:solidFill>
                  <a:srgbClr val="323299"/>
                </a:solidFill>
                <a:latin typeface="Arial"/>
                <a:cs typeface="Arial"/>
              </a:rPr>
              <a:t>Software design document</a:t>
            </a:r>
            <a:r>
              <a:rPr sz="2600" spc="-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23299"/>
                </a:solidFill>
                <a:latin typeface="Arial"/>
                <a:cs typeface="Arial"/>
              </a:rPr>
              <a:t>(SDD)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607332"/>
            <a:ext cx="8422005" cy="133223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2005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Data</a:t>
            </a: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  <a:tabLst>
                <a:tab pos="2354580" algn="l"/>
                <a:tab pos="3583304" algn="l"/>
                <a:tab pos="4701540" algn="l"/>
                <a:tab pos="5069205" algn="l"/>
                <a:tab pos="5673725" algn="l"/>
                <a:tab pos="6370320" algn="l"/>
                <a:tab pos="7030084" algn="l"/>
                <a:tab pos="7417434" algn="l"/>
                <a:tab pos="7858125" algn="l"/>
              </a:tabLst>
            </a:pP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 </a:t>
            </a:r>
            <a:r>
              <a:rPr sz="2600" spc="-31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et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	A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B </a:t>
            </a:r>
            <a:r>
              <a:rPr sz="2600" spc="-30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sai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at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2808" y="3311142"/>
            <a:ext cx="13004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770" algn="l"/>
              </a:tabLst>
            </a:pP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036" y="3707382"/>
            <a:ext cx="10521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g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487" y="3311142"/>
            <a:ext cx="101726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assi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g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data,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5527" y="3311142"/>
            <a:ext cx="154876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162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903605" algn="l"/>
              </a:tabLst>
            </a:pP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	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ata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.  the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two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7542" y="3311142"/>
            <a:ext cx="114363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Other 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3" y="2914902"/>
            <a:ext cx="842073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290320" algn="l"/>
                <a:tab pos="1735455" algn="l"/>
                <a:tab pos="2584450" algn="l"/>
                <a:tab pos="4405630" algn="l"/>
                <a:tab pos="4868545" algn="l"/>
                <a:tab pos="5865495" algn="l"/>
                <a:tab pos="6441440" algn="l"/>
                <a:tab pos="7089140" algn="l"/>
                <a:tab pos="7825105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up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r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nd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ase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f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  <a:p>
            <a:pPr marL="8002905" marR="5080" indent="-165100" algn="r">
              <a:lnSpc>
                <a:spcPct val="100000"/>
              </a:lnSpc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ar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3" y="3311142"/>
            <a:ext cx="2078989" cy="121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communicate  c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mm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un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ic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ti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g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independent.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3" y="4464135"/>
            <a:ext cx="8420735" cy="1739900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Stamp</a:t>
            </a: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1680"/>
              </a:spcBef>
              <a:tabLst>
                <a:tab pos="1082040" algn="l"/>
                <a:tab pos="2464435" algn="l"/>
                <a:tab pos="3549650" algn="l"/>
                <a:tab pos="4873625" algn="l"/>
                <a:tab pos="6087110" algn="l"/>
                <a:tab pos="6550025" algn="l"/>
                <a:tab pos="7248525" algn="l"/>
                <a:tab pos="7693025" algn="l"/>
              </a:tabLst>
            </a:pP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ta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p	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li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g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c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s	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b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et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m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o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u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e	A	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	B	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w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h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n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complete data structure is passed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from one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to</a:t>
            </a:r>
            <a:r>
              <a:rPr sz="2600" spc="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another.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1546133"/>
            <a:ext cx="8422005" cy="519874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85"/>
              </a:spcBef>
            </a:pP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Control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 coupling</a:t>
            </a:r>
            <a:endParaRPr sz="3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99"/>
              </a:lnSpc>
              <a:spcBef>
                <a:spcPts val="1115"/>
              </a:spcBef>
            </a:pP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Module A and B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are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said to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control coupled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if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they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communicate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by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passing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control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information.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This is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usually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accomplished by means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flags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are set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by one module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and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reacted upon by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dependent</a:t>
            </a:r>
            <a:r>
              <a:rPr sz="2600" spc="-3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module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895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Common</a:t>
            </a:r>
            <a:r>
              <a:rPr sz="30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00"/>
              </a:lnSpc>
              <a:spcBef>
                <a:spcPts val="1110"/>
              </a:spcBef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With common coupling, module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and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have shared  data. Global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data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areas are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commonly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found in programming  languages. Making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change to the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common data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means tracing  back to all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modules which access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that data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to evaluate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effect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changes.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1148" y="2080519"/>
            <a:ext cx="5796365" cy="3981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5446" y="6499349"/>
            <a:ext cx="466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8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common</a:t>
            </a:r>
            <a:r>
              <a:rPr sz="2400" spc="-3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9255" y="714247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78227"/>
            <a:ext cx="842200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Content</a:t>
            </a:r>
            <a:r>
              <a:rPr sz="30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2385"/>
              </a:spcBef>
            </a:pP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Content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coupling occurs when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module 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changes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data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of 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module B or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when control is passed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from one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to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the  middle of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another. </a:t>
            </a:r>
            <a:r>
              <a:rPr sz="2600" spc="-10" dirty="0">
                <a:solidFill>
                  <a:srgbClr val="3232FF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Fig. 9,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branches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into D,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even  though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D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is supposed to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be under 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control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of</a:t>
            </a:r>
            <a:r>
              <a:rPr sz="2600" spc="-6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C.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9266" y="6499349"/>
            <a:ext cx="449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9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content</a:t>
            </a:r>
            <a:r>
              <a:rPr sz="2400" spc="-1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4891" y="2169215"/>
            <a:ext cx="6429675" cy="4095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523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297" y="1541361"/>
            <a:ext cx="6555105" cy="160909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05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Module</a:t>
            </a: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Cohesion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1015"/>
              </a:spcBef>
              <a:tabLst>
                <a:tab pos="1591310" algn="l"/>
                <a:tab pos="2066925" algn="l"/>
                <a:tab pos="2461260" algn="l"/>
                <a:tab pos="3880485" algn="l"/>
                <a:tab pos="4413885" algn="l"/>
                <a:tab pos="5084445" algn="l"/>
                <a:tab pos="6265545" algn="l"/>
              </a:tabLst>
            </a:pP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si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to  </a:t>
            </a:r>
            <a:r>
              <a:rPr sz="2800" spc="-10" dirty="0">
                <a:latin typeface="Times New Roman"/>
                <a:cs typeface="Times New Roman"/>
              </a:rPr>
              <a:t>elements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module are functionally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7854" y="2270250"/>
            <a:ext cx="1565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6965" algn="l"/>
              </a:tabLst>
            </a:pP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538912" y="3719512"/>
            <a:ext cx="1552575" cy="1095375"/>
            <a:chOff x="6538912" y="3719512"/>
            <a:chExt cx="1552575" cy="1095375"/>
          </a:xfrm>
        </p:grpSpPr>
        <p:sp>
          <p:nvSpPr>
            <p:cNvPr id="7" name="object 7"/>
            <p:cNvSpPr/>
            <p:nvPr/>
          </p:nvSpPr>
          <p:spPr>
            <a:xfrm>
              <a:off x="6553200" y="3733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4056" y="3723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5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09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5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09" y="361569"/>
                  </a:lnTo>
                  <a:lnTo>
                    <a:pt x="414578" y="360553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5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5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61" y="359664"/>
                  </a:lnTo>
                  <a:lnTo>
                    <a:pt x="1128661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61" y="379615"/>
                  </a:lnTo>
                  <a:lnTo>
                    <a:pt x="1128661" y="359664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76712" y="3338512"/>
            <a:ext cx="1552575" cy="1095375"/>
            <a:chOff x="4176712" y="3338512"/>
            <a:chExt cx="1552575" cy="1095375"/>
          </a:xfrm>
        </p:grpSpPr>
        <p:sp>
          <p:nvSpPr>
            <p:cNvPr id="10" name="object 10"/>
            <p:cNvSpPr/>
            <p:nvPr/>
          </p:nvSpPr>
          <p:spPr>
            <a:xfrm>
              <a:off x="4191000" y="3352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1856" y="3342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4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09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4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09" y="361569"/>
                  </a:lnTo>
                  <a:lnTo>
                    <a:pt x="414578" y="360553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4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4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61" y="359664"/>
                  </a:lnTo>
                  <a:lnTo>
                    <a:pt x="1128661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61" y="379615"/>
                  </a:lnTo>
                  <a:lnTo>
                    <a:pt x="1128661" y="359664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300912" y="5243512"/>
            <a:ext cx="1552575" cy="1095375"/>
            <a:chOff x="7300912" y="5243512"/>
            <a:chExt cx="1552575" cy="1095375"/>
          </a:xfrm>
        </p:grpSpPr>
        <p:sp>
          <p:nvSpPr>
            <p:cNvPr id="13" name="object 13"/>
            <p:cNvSpPr/>
            <p:nvPr/>
          </p:nvSpPr>
          <p:spPr>
            <a:xfrm>
              <a:off x="7315200" y="5257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6056" y="5247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5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21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5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21" y="361569"/>
                  </a:lnTo>
                  <a:lnTo>
                    <a:pt x="414578" y="360540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40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5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5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61" y="359664"/>
                  </a:lnTo>
                  <a:lnTo>
                    <a:pt x="1128661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61" y="379615"/>
                  </a:lnTo>
                  <a:lnTo>
                    <a:pt x="1128661" y="359664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814512" y="3719512"/>
            <a:ext cx="1552575" cy="1095375"/>
            <a:chOff x="1814512" y="3719512"/>
            <a:chExt cx="1552575" cy="1095375"/>
          </a:xfrm>
        </p:grpSpPr>
        <p:sp>
          <p:nvSpPr>
            <p:cNvPr id="16" name="object 16"/>
            <p:cNvSpPr/>
            <p:nvPr/>
          </p:nvSpPr>
          <p:spPr>
            <a:xfrm>
              <a:off x="1828800" y="3733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19656" y="3723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4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09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4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09" y="361569"/>
                  </a:lnTo>
                  <a:lnTo>
                    <a:pt x="414578" y="360553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4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4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49" y="359676"/>
                  </a:lnTo>
                  <a:lnTo>
                    <a:pt x="1128649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49" y="379615"/>
                  </a:lnTo>
                  <a:lnTo>
                    <a:pt x="1128649" y="359676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52506" y="5243512"/>
            <a:ext cx="1552575" cy="1095375"/>
            <a:chOff x="1052506" y="5243512"/>
            <a:chExt cx="1552575" cy="1095375"/>
          </a:xfrm>
        </p:grpSpPr>
        <p:sp>
          <p:nvSpPr>
            <p:cNvPr id="19" name="object 19"/>
            <p:cNvSpPr/>
            <p:nvPr/>
          </p:nvSpPr>
          <p:spPr>
            <a:xfrm>
              <a:off x="1066793" y="52578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7643" y="52471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4" h="1088389">
                  <a:moveTo>
                    <a:pt x="477024" y="650748"/>
                  </a:moveTo>
                  <a:lnTo>
                    <a:pt x="414591" y="668058"/>
                  </a:lnTo>
                  <a:lnTo>
                    <a:pt x="414591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91" y="709536"/>
                  </a:lnTo>
                  <a:lnTo>
                    <a:pt x="414591" y="668058"/>
                  </a:lnTo>
                  <a:lnTo>
                    <a:pt x="323088" y="693420"/>
                  </a:lnTo>
                  <a:lnTo>
                    <a:pt x="395630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21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24" y="650748"/>
                  </a:lnTo>
                  <a:close/>
                </a:path>
                <a:path w="1542414" h="1088389">
                  <a:moveTo>
                    <a:pt x="477024" y="437388"/>
                  </a:moveTo>
                  <a:lnTo>
                    <a:pt x="420624" y="288036"/>
                  </a:lnTo>
                  <a:lnTo>
                    <a:pt x="415721" y="361569"/>
                  </a:lnTo>
                  <a:lnTo>
                    <a:pt x="414591" y="360553"/>
                  </a:lnTo>
                  <a:lnTo>
                    <a:pt x="414591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91" y="378587"/>
                  </a:lnTo>
                  <a:lnTo>
                    <a:pt x="414591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30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24" y="437388"/>
                  </a:lnTo>
                  <a:close/>
                </a:path>
                <a:path w="1542414" h="1088389">
                  <a:moveTo>
                    <a:pt x="1536204" y="1059180"/>
                  </a:moveTo>
                  <a:lnTo>
                    <a:pt x="1146708" y="705497"/>
                  </a:lnTo>
                  <a:lnTo>
                    <a:pt x="1219212" y="693420"/>
                  </a:lnTo>
                  <a:lnTo>
                    <a:pt x="1065288" y="650748"/>
                  </a:lnTo>
                  <a:lnTo>
                    <a:pt x="1118628" y="786904"/>
                  </a:lnTo>
                  <a:lnTo>
                    <a:pt x="1123200" y="798576"/>
                  </a:lnTo>
                  <a:lnTo>
                    <a:pt x="1126921" y="725335"/>
                  </a:lnTo>
                  <a:lnTo>
                    <a:pt x="1517916" y="1080516"/>
                  </a:lnTo>
                  <a:lnTo>
                    <a:pt x="1536204" y="1059180"/>
                  </a:lnTo>
                  <a:close/>
                </a:path>
                <a:path w="1542414" h="1088389">
                  <a:moveTo>
                    <a:pt x="1542300" y="21336"/>
                  </a:moveTo>
                  <a:lnTo>
                    <a:pt x="1524012" y="0"/>
                  </a:lnTo>
                  <a:lnTo>
                    <a:pt x="1128661" y="359676"/>
                  </a:lnTo>
                  <a:lnTo>
                    <a:pt x="1128661" y="379615"/>
                  </a:lnTo>
                  <a:lnTo>
                    <a:pt x="1127772" y="379476"/>
                  </a:lnTo>
                  <a:lnTo>
                    <a:pt x="1127709" y="378587"/>
                  </a:lnTo>
                  <a:lnTo>
                    <a:pt x="1128661" y="379615"/>
                  </a:lnTo>
                  <a:lnTo>
                    <a:pt x="1128661" y="359676"/>
                  </a:lnTo>
                  <a:lnTo>
                    <a:pt x="1126578" y="361569"/>
                  </a:lnTo>
                  <a:lnTo>
                    <a:pt x="1121676" y="288036"/>
                  </a:lnTo>
                  <a:lnTo>
                    <a:pt x="1065288" y="437388"/>
                  </a:lnTo>
                  <a:lnTo>
                    <a:pt x="1118628" y="422592"/>
                  </a:lnTo>
                  <a:lnTo>
                    <a:pt x="1219212" y="394716"/>
                  </a:lnTo>
                  <a:lnTo>
                    <a:pt x="1146670" y="382625"/>
                  </a:lnTo>
                  <a:lnTo>
                    <a:pt x="1542300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176712" y="5395912"/>
            <a:ext cx="1552575" cy="1095375"/>
            <a:chOff x="4176712" y="5395912"/>
            <a:chExt cx="1552575" cy="1095375"/>
          </a:xfrm>
        </p:grpSpPr>
        <p:sp>
          <p:nvSpPr>
            <p:cNvPr id="22" name="object 22"/>
            <p:cNvSpPr/>
            <p:nvPr/>
          </p:nvSpPr>
          <p:spPr>
            <a:xfrm>
              <a:off x="4191000" y="5410200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799"/>
                  </a:lnTo>
                  <a:lnTo>
                    <a:pt x="1523999" y="1066799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81856" y="5399544"/>
              <a:ext cx="1542415" cy="1088390"/>
            </a:xfrm>
            <a:custGeom>
              <a:avLst/>
              <a:gdLst/>
              <a:ahLst/>
              <a:cxnLst/>
              <a:rect l="l" t="t" r="r" b="b"/>
              <a:pathLst>
                <a:path w="1542414" h="1088389">
                  <a:moveTo>
                    <a:pt x="477012" y="650748"/>
                  </a:moveTo>
                  <a:lnTo>
                    <a:pt x="414578" y="668058"/>
                  </a:lnTo>
                  <a:lnTo>
                    <a:pt x="414578" y="709536"/>
                  </a:lnTo>
                  <a:lnTo>
                    <a:pt x="413626" y="708507"/>
                  </a:lnTo>
                  <a:lnTo>
                    <a:pt x="414528" y="708660"/>
                  </a:lnTo>
                  <a:lnTo>
                    <a:pt x="414578" y="709536"/>
                  </a:lnTo>
                  <a:lnTo>
                    <a:pt x="414578" y="668058"/>
                  </a:lnTo>
                  <a:lnTo>
                    <a:pt x="323088" y="693420"/>
                  </a:lnTo>
                  <a:lnTo>
                    <a:pt x="395617" y="705497"/>
                  </a:lnTo>
                  <a:lnTo>
                    <a:pt x="0" y="1066800"/>
                  </a:lnTo>
                  <a:lnTo>
                    <a:pt x="18288" y="1088136"/>
                  </a:lnTo>
                  <a:lnTo>
                    <a:pt x="415709" y="726554"/>
                  </a:lnTo>
                  <a:lnTo>
                    <a:pt x="420624" y="800100"/>
                  </a:lnTo>
                  <a:lnTo>
                    <a:pt x="423672" y="792022"/>
                  </a:lnTo>
                  <a:lnTo>
                    <a:pt x="477012" y="650748"/>
                  </a:lnTo>
                  <a:close/>
                </a:path>
                <a:path w="1542414" h="1088389">
                  <a:moveTo>
                    <a:pt x="477012" y="437388"/>
                  </a:moveTo>
                  <a:lnTo>
                    <a:pt x="420624" y="288036"/>
                  </a:lnTo>
                  <a:lnTo>
                    <a:pt x="415709" y="361569"/>
                  </a:lnTo>
                  <a:lnTo>
                    <a:pt x="414578" y="360553"/>
                  </a:lnTo>
                  <a:lnTo>
                    <a:pt x="414578" y="378587"/>
                  </a:lnTo>
                  <a:lnTo>
                    <a:pt x="414528" y="379476"/>
                  </a:lnTo>
                  <a:lnTo>
                    <a:pt x="413626" y="379615"/>
                  </a:lnTo>
                  <a:lnTo>
                    <a:pt x="414578" y="378587"/>
                  </a:lnTo>
                  <a:lnTo>
                    <a:pt x="414578" y="360553"/>
                  </a:lnTo>
                  <a:lnTo>
                    <a:pt x="18288" y="0"/>
                  </a:lnTo>
                  <a:lnTo>
                    <a:pt x="0" y="21336"/>
                  </a:lnTo>
                  <a:lnTo>
                    <a:pt x="395617" y="382625"/>
                  </a:lnTo>
                  <a:lnTo>
                    <a:pt x="323088" y="394716"/>
                  </a:lnTo>
                  <a:lnTo>
                    <a:pt x="423672" y="422592"/>
                  </a:lnTo>
                  <a:lnTo>
                    <a:pt x="477012" y="437388"/>
                  </a:lnTo>
                  <a:close/>
                </a:path>
                <a:path w="1542414" h="1088389">
                  <a:moveTo>
                    <a:pt x="1536192" y="1059180"/>
                  </a:moveTo>
                  <a:lnTo>
                    <a:pt x="1146695" y="705497"/>
                  </a:lnTo>
                  <a:lnTo>
                    <a:pt x="1219200" y="693420"/>
                  </a:lnTo>
                  <a:lnTo>
                    <a:pt x="1065276" y="650748"/>
                  </a:lnTo>
                  <a:lnTo>
                    <a:pt x="1118616" y="786904"/>
                  </a:lnTo>
                  <a:lnTo>
                    <a:pt x="1123188" y="798576"/>
                  </a:lnTo>
                  <a:lnTo>
                    <a:pt x="1126909" y="725335"/>
                  </a:lnTo>
                  <a:lnTo>
                    <a:pt x="1517904" y="1080516"/>
                  </a:lnTo>
                  <a:lnTo>
                    <a:pt x="1536192" y="1059180"/>
                  </a:lnTo>
                  <a:close/>
                </a:path>
                <a:path w="1542414" h="1088389">
                  <a:moveTo>
                    <a:pt x="1542288" y="21336"/>
                  </a:moveTo>
                  <a:lnTo>
                    <a:pt x="1524000" y="0"/>
                  </a:lnTo>
                  <a:lnTo>
                    <a:pt x="1128661" y="359664"/>
                  </a:lnTo>
                  <a:lnTo>
                    <a:pt x="1128661" y="379615"/>
                  </a:lnTo>
                  <a:lnTo>
                    <a:pt x="1127760" y="379476"/>
                  </a:lnTo>
                  <a:lnTo>
                    <a:pt x="1127696" y="378587"/>
                  </a:lnTo>
                  <a:lnTo>
                    <a:pt x="1128661" y="379615"/>
                  </a:lnTo>
                  <a:lnTo>
                    <a:pt x="1128661" y="359664"/>
                  </a:lnTo>
                  <a:lnTo>
                    <a:pt x="1126566" y="361569"/>
                  </a:lnTo>
                  <a:lnTo>
                    <a:pt x="1121664" y="288036"/>
                  </a:lnTo>
                  <a:lnTo>
                    <a:pt x="1065276" y="437388"/>
                  </a:lnTo>
                  <a:lnTo>
                    <a:pt x="1118616" y="422592"/>
                  </a:lnTo>
                  <a:lnTo>
                    <a:pt x="1219200" y="394716"/>
                  </a:lnTo>
                  <a:lnTo>
                    <a:pt x="1146657" y="382625"/>
                  </a:lnTo>
                  <a:lnTo>
                    <a:pt x="1542288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79879" y="6651749"/>
            <a:ext cx="689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10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Cohesion=Strength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relations within</a:t>
            </a:r>
            <a:r>
              <a:rPr sz="2400" spc="-2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4622" y="4600446"/>
            <a:ext cx="92583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15240">
              <a:lnSpc>
                <a:spcPct val="80000"/>
              </a:lnSpc>
              <a:spcBef>
                <a:spcPts val="620"/>
              </a:spcBef>
            </a:pP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  </a:t>
            </a:r>
            <a:r>
              <a:rPr sz="2200" spc="-10" dirty="0">
                <a:solidFill>
                  <a:srgbClr val="3232FF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tr</a:t>
            </a:r>
            <a:r>
              <a:rPr sz="2200" spc="-10" dirty="0">
                <a:solidFill>
                  <a:srgbClr val="3232FF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232FF"/>
                </a:solidFill>
                <a:latin typeface="Times New Roman"/>
                <a:cs typeface="Times New Roman"/>
              </a:rPr>
              <a:t>ng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th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62987"/>
            <a:ext cx="3812540" cy="387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Types of</a:t>
            </a:r>
            <a:r>
              <a:rPr sz="3000" b="1" spc="-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cohesion</a:t>
            </a:r>
            <a:endParaRPr sz="3000">
              <a:latin typeface="Times New Roman"/>
              <a:cs typeface="Times New Roman"/>
            </a:endParaRPr>
          </a:p>
          <a:p>
            <a:pPr marL="1248410" indent="-457834">
              <a:lnSpc>
                <a:spcPct val="100000"/>
              </a:lnSpc>
              <a:spcBef>
                <a:spcPts val="2540"/>
              </a:spcBef>
              <a:buFont typeface="AoyagiKouzanFontT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Functional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400"/>
              </a:spcBef>
              <a:buFont typeface="AoyagiKouzanFontT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Sequential</a:t>
            </a:r>
            <a:r>
              <a:rPr sz="2200" spc="-3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970"/>
              </a:spcBef>
              <a:buFont typeface="AoyagiKouzanFontT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Procedural</a:t>
            </a:r>
            <a:r>
              <a:rPr sz="22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560"/>
              </a:spcBef>
              <a:buFont typeface="AoyagiKouzanFontT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0032CC"/>
                </a:solidFill>
                <a:latin typeface="Arial"/>
                <a:cs typeface="Arial"/>
              </a:rPr>
              <a:t>Temporal</a:t>
            </a:r>
            <a:r>
              <a:rPr sz="2200" spc="-6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CC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560"/>
              </a:spcBef>
              <a:buFont typeface="AoyagiKouzanFontT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Logical</a:t>
            </a:r>
            <a:r>
              <a:rPr sz="2200" spc="-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  <a:p>
            <a:pPr marL="1248410" indent="-457834">
              <a:lnSpc>
                <a:spcPct val="100000"/>
              </a:lnSpc>
              <a:spcBef>
                <a:spcPts val="1810"/>
              </a:spcBef>
              <a:buFont typeface="AoyagiKouzanFontT"/>
              <a:buChar char="➢"/>
              <a:tabLst>
                <a:tab pos="1248410" algn="l"/>
                <a:tab pos="124904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Coincident</a:t>
            </a:r>
            <a:r>
              <a:rPr sz="2200" spc="-3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cohesion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2418" y="6499349"/>
            <a:ext cx="435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11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Types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module</a:t>
            </a:r>
            <a:r>
              <a:rPr sz="2400" spc="-3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cohesion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7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8312" y="1966912"/>
          <a:ext cx="6553834" cy="4162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810"/>
                <a:gridCol w="2867024"/>
              </a:tblGrid>
              <a:tr h="57607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Functional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Best</a:t>
                      </a:r>
                      <a:r>
                        <a:rPr sz="22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(high)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19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Sequential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5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Communicational 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35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Procedural</a:t>
                      </a:r>
                      <a:r>
                        <a:rPr sz="22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19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Temporal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4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35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Coincidental</a:t>
                      </a:r>
                      <a:r>
                        <a:rPr sz="22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Cohesion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Worst</a:t>
                      </a:r>
                      <a:r>
                        <a:rPr sz="22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(low)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19316" y="2619756"/>
            <a:ext cx="190500" cy="2893060"/>
          </a:xfrm>
          <a:custGeom>
            <a:avLst/>
            <a:gdLst/>
            <a:ahLst/>
            <a:cxnLst/>
            <a:rect l="l" t="t" r="r" b="b"/>
            <a:pathLst>
              <a:path w="190500" h="2893060">
                <a:moveTo>
                  <a:pt x="190500" y="188976"/>
                </a:moveTo>
                <a:lnTo>
                  <a:pt x="94488" y="0"/>
                </a:lnTo>
                <a:lnTo>
                  <a:pt x="0" y="190500"/>
                </a:lnTo>
                <a:lnTo>
                  <a:pt x="76200" y="129048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14401" y="129788"/>
                </a:lnTo>
                <a:lnTo>
                  <a:pt x="190500" y="188976"/>
                </a:lnTo>
                <a:close/>
              </a:path>
              <a:path w="190500" h="2893060">
                <a:moveTo>
                  <a:pt x="94488" y="114300"/>
                </a:moveTo>
                <a:lnTo>
                  <a:pt x="76200" y="114300"/>
                </a:lnTo>
                <a:lnTo>
                  <a:pt x="76296" y="128970"/>
                </a:lnTo>
                <a:lnTo>
                  <a:pt x="94488" y="114300"/>
                </a:lnTo>
                <a:close/>
              </a:path>
              <a:path w="190500" h="2893060">
                <a:moveTo>
                  <a:pt x="76296" y="128970"/>
                </a:moveTo>
                <a:lnTo>
                  <a:pt x="76200" y="114300"/>
                </a:lnTo>
                <a:lnTo>
                  <a:pt x="76200" y="129048"/>
                </a:lnTo>
                <a:close/>
              </a:path>
              <a:path w="190500" h="2893060">
                <a:moveTo>
                  <a:pt x="132588" y="2892552"/>
                </a:moveTo>
                <a:lnTo>
                  <a:pt x="114401" y="129788"/>
                </a:lnTo>
                <a:lnTo>
                  <a:pt x="94488" y="114300"/>
                </a:lnTo>
                <a:lnTo>
                  <a:pt x="76296" y="128970"/>
                </a:lnTo>
                <a:lnTo>
                  <a:pt x="94488" y="2892552"/>
                </a:lnTo>
                <a:lnTo>
                  <a:pt x="132588" y="2892552"/>
                </a:lnTo>
                <a:close/>
              </a:path>
              <a:path w="190500" h="2893060">
                <a:moveTo>
                  <a:pt x="114401" y="129788"/>
                </a:moveTo>
                <a:lnTo>
                  <a:pt x="114300" y="114300"/>
                </a:lnTo>
                <a:lnTo>
                  <a:pt x="94488" y="114300"/>
                </a:lnTo>
                <a:lnTo>
                  <a:pt x="114401" y="129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78227"/>
            <a:ext cx="8420735" cy="307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Functional Cohesion</a:t>
            </a:r>
            <a:endParaRPr sz="3000">
              <a:latin typeface="Times New Roman"/>
              <a:cs typeface="Times New Roman"/>
            </a:endParaRPr>
          </a:p>
          <a:p>
            <a:pPr marL="304800" marR="5715" indent="-292735">
              <a:lnSpc>
                <a:spcPct val="100000"/>
              </a:lnSpc>
              <a:spcBef>
                <a:spcPts val="2405"/>
              </a:spcBef>
              <a:buFont typeface="AoyagiKouzanFontT"/>
              <a:buChar char="➢"/>
              <a:tabLst>
                <a:tab pos="30543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 and B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part of a single functional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task.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This is very good  reason for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them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 be contained in the same</a:t>
            </a:r>
            <a:r>
              <a:rPr sz="2200" spc="4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procedure.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9932"/>
              </a:buClr>
              <a:buFont typeface="AoyagiKouzanFontT"/>
              <a:buChar char="➢"/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Sequential Cohesion</a:t>
            </a:r>
            <a:endParaRPr sz="3000">
              <a:latin typeface="Times New Roman"/>
              <a:cs typeface="Times New Roman"/>
            </a:endParaRPr>
          </a:p>
          <a:p>
            <a:pPr marL="304800" marR="5080" indent="-292735">
              <a:lnSpc>
                <a:spcPct val="100000"/>
              </a:lnSpc>
              <a:spcBef>
                <a:spcPts val="1355"/>
              </a:spcBef>
              <a:buFont typeface="AoyagiKouzanFontT"/>
              <a:buChar char="➢"/>
              <a:tabLst>
                <a:tab pos="30543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Module A outputs some data which forms the input to B. This 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is 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 reason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for them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be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contained in the same</a:t>
            </a:r>
            <a:r>
              <a:rPr sz="2200" spc="6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procedure.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78227"/>
            <a:ext cx="3445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Procedural</a:t>
            </a:r>
            <a:r>
              <a:rPr sz="3000" b="1" spc="-5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Cohesion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969" y="2841750"/>
            <a:ext cx="29984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  <a:tabLst>
                <a:tab pos="246379" algn="l"/>
                <a:tab pos="1482725" algn="l"/>
                <a:tab pos="1804670" algn="l"/>
              </a:tabLst>
            </a:pP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edural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ohe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ion  although	accomplish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8251" y="2841750"/>
            <a:ext cx="53270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95"/>
              </a:spcBef>
              <a:tabLst>
                <a:tab pos="1187450" algn="l"/>
                <a:tab pos="1617345" algn="l"/>
                <a:tab pos="2007235" algn="l"/>
                <a:tab pos="2543810" algn="l"/>
                <a:tab pos="2882265" algn="l"/>
                <a:tab pos="3314700" algn="l"/>
                <a:tab pos="3896995" algn="l"/>
                <a:tab pos="409956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urs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9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odules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2200" spc="5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tions  different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k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et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been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c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bined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969" y="3512310"/>
            <a:ext cx="8361680" cy="25882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5745" marR="6350">
              <a:lnSpc>
                <a:spcPts val="2630"/>
              </a:lnSpc>
              <a:spcBef>
                <a:spcPts val="190"/>
              </a:spcBef>
              <a:tabLst>
                <a:tab pos="2194560" algn="l"/>
                <a:tab pos="2525395" algn="l"/>
                <a:tab pos="2808605" algn="l"/>
                <a:tab pos="3872865" algn="l"/>
                <a:tab pos="4654550" algn="l"/>
                <a:tab pos="5000625" algn="l"/>
                <a:tab pos="5843270" algn="l"/>
                <a:tab pos="6359525" algn="l"/>
                <a:tab pos="7141845" algn="l"/>
                <a:tab pos="7675245" algn="l"/>
                <a:tab pos="803592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au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there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s</a:t>
            </a:r>
            <a:r>
              <a:rPr sz="2200" spc="10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ific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order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hi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ta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sk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be  completed.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Temporal Cohesion</a:t>
            </a:r>
            <a:endParaRPr sz="3000">
              <a:latin typeface="Times New Roman"/>
              <a:cs typeface="Times New Roman"/>
            </a:endParaRPr>
          </a:p>
          <a:p>
            <a:pPr marL="245745" marR="5080" indent="-233679" algn="just">
              <a:lnSpc>
                <a:spcPct val="100000"/>
              </a:lnSpc>
              <a:spcBef>
                <a:spcPts val="1355"/>
              </a:spcBef>
              <a:buFont typeface="AoyagiKouzanFontT"/>
              <a:buChar char="➢"/>
              <a:tabLst>
                <a:tab pos="246379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Module exhibits temporal cohesion when it contains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tasks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that  are related by the fact that all 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tasks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must be executed in the  same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time-span.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453637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17194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6132" y="2378964"/>
            <a:ext cx="142240" cy="466725"/>
          </a:xfrm>
          <a:custGeom>
            <a:avLst/>
            <a:gdLst/>
            <a:ahLst/>
            <a:cxnLst/>
            <a:rect l="l" t="t" r="r" b="b"/>
            <a:pathLst>
              <a:path w="142239" h="466725">
                <a:moveTo>
                  <a:pt x="71628" y="379476"/>
                </a:moveTo>
                <a:lnTo>
                  <a:pt x="0" y="323088"/>
                </a:lnTo>
                <a:lnTo>
                  <a:pt x="56388" y="435864"/>
                </a:lnTo>
                <a:lnTo>
                  <a:pt x="56388" y="379476"/>
                </a:lnTo>
                <a:lnTo>
                  <a:pt x="71628" y="379476"/>
                </a:lnTo>
                <a:close/>
              </a:path>
              <a:path w="142239" h="466725">
                <a:moveTo>
                  <a:pt x="85344" y="368443"/>
                </a:moveTo>
                <a:lnTo>
                  <a:pt x="85344" y="0"/>
                </a:lnTo>
                <a:lnTo>
                  <a:pt x="56388" y="0"/>
                </a:lnTo>
                <a:lnTo>
                  <a:pt x="56388" y="367478"/>
                </a:lnTo>
                <a:lnTo>
                  <a:pt x="71628" y="379476"/>
                </a:lnTo>
                <a:lnTo>
                  <a:pt x="85344" y="368443"/>
                </a:lnTo>
                <a:close/>
              </a:path>
              <a:path w="142239" h="466725">
                <a:moveTo>
                  <a:pt x="85344" y="438315"/>
                </a:moveTo>
                <a:lnTo>
                  <a:pt x="85344" y="379476"/>
                </a:lnTo>
                <a:lnTo>
                  <a:pt x="56388" y="379476"/>
                </a:lnTo>
                <a:lnTo>
                  <a:pt x="56388" y="435864"/>
                </a:lnTo>
                <a:lnTo>
                  <a:pt x="71628" y="466344"/>
                </a:lnTo>
                <a:lnTo>
                  <a:pt x="85344" y="438315"/>
                </a:lnTo>
                <a:close/>
              </a:path>
              <a:path w="142239" h="466725">
                <a:moveTo>
                  <a:pt x="141732" y="323088"/>
                </a:moveTo>
                <a:lnTo>
                  <a:pt x="71628" y="379476"/>
                </a:lnTo>
                <a:lnTo>
                  <a:pt x="85344" y="379476"/>
                </a:lnTo>
                <a:lnTo>
                  <a:pt x="85344" y="438315"/>
                </a:lnTo>
                <a:lnTo>
                  <a:pt x="141732" y="323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1800" y="2069591"/>
            <a:ext cx="4114800" cy="33401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Gather data </a:t>
            </a:r>
            <a:r>
              <a:rPr sz="2000" spc="-10" dirty="0">
                <a:solidFill>
                  <a:srgbClr val="3232FF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user</a:t>
            </a:r>
            <a:r>
              <a:rPr sz="2000" spc="-3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200" y="2845307"/>
            <a:ext cx="3048000" cy="33274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Analyze requirements</a:t>
            </a:r>
            <a:r>
              <a:rPr sz="2000" spc="-4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4771644"/>
            <a:ext cx="3810000" cy="33401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Conceive </a:t>
            </a:r>
            <a:r>
              <a:rPr sz="2000" dirty="0">
                <a:solidFill>
                  <a:srgbClr val="3232FF"/>
                </a:solidFill>
                <a:latin typeface="Arial"/>
                <a:cs typeface="Arial"/>
              </a:rPr>
              <a:t>of a high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level</a:t>
            </a:r>
            <a:r>
              <a:rPr sz="2000" spc="-5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200" y="5586983"/>
            <a:ext cx="3810000" cy="33274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solidFill>
                  <a:srgbClr val="3232FF"/>
                </a:solidFill>
                <a:latin typeface="Arial"/>
                <a:cs typeface="Arial"/>
              </a:rPr>
              <a:t>Refine &amp;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document the</a:t>
            </a:r>
            <a:r>
              <a:rPr sz="2000" spc="-6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7298" y="1275079"/>
            <a:ext cx="2170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Initial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00" y="3465576"/>
            <a:ext cx="2286000" cy="94234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8745" marR="112395" algn="ctr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Obtain answers</a:t>
            </a:r>
            <a:r>
              <a:rPr sz="2000" spc="-6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to  requirement  questions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393" y="3465576"/>
            <a:ext cx="2286000" cy="94234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0325" marR="54610" algn="ctr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Validate the</a:t>
            </a:r>
            <a:r>
              <a:rPr sz="2000" spc="-4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232FF"/>
                </a:solidFill>
                <a:latin typeface="Arial"/>
                <a:cs typeface="Arial"/>
              </a:rPr>
              <a:t>design  against the  requirements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93564" y="3154680"/>
            <a:ext cx="86995" cy="1626235"/>
          </a:xfrm>
          <a:custGeom>
            <a:avLst/>
            <a:gdLst/>
            <a:ahLst/>
            <a:cxnLst/>
            <a:rect l="l" t="t" r="r" b="b"/>
            <a:pathLst>
              <a:path w="86995" h="1626235">
                <a:moveTo>
                  <a:pt x="86868" y="1540764"/>
                </a:moveTo>
                <a:lnTo>
                  <a:pt x="0" y="1540764"/>
                </a:lnTo>
                <a:lnTo>
                  <a:pt x="28956" y="1596679"/>
                </a:lnTo>
                <a:lnTo>
                  <a:pt x="28956" y="1556004"/>
                </a:lnTo>
                <a:lnTo>
                  <a:pt x="57912" y="1556004"/>
                </a:lnTo>
                <a:lnTo>
                  <a:pt x="57912" y="1598676"/>
                </a:lnTo>
                <a:lnTo>
                  <a:pt x="86868" y="1540764"/>
                </a:lnTo>
                <a:close/>
              </a:path>
              <a:path w="86995" h="1626235">
                <a:moveTo>
                  <a:pt x="57912" y="1540764"/>
                </a:moveTo>
                <a:lnTo>
                  <a:pt x="57912" y="0"/>
                </a:lnTo>
                <a:lnTo>
                  <a:pt x="28956" y="0"/>
                </a:lnTo>
                <a:lnTo>
                  <a:pt x="28956" y="1540764"/>
                </a:lnTo>
                <a:lnTo>
                  <a:pt x="57912" y="1540764"/>
                </a:lnTo>
                <a:close/>
              </a:path>
              <a:path w="86995" h="1626235">
                <a:moveTo>
                  <a:pt x="57912" y="1598676"/>
                </a:moveTo>
                <a:lnTo>
                  <a:pt x="57912" y="1556004"/>
                </a:lnTo>
                <a:lnTo>
                  <a:pt x="28956" y="1556004"/>
                </a:lnTo>
                <a:lnTo>
                  <a:pt x="28956" y="1596679"/>
                </a:lnTo>
                <a:lnTo>
                  <a:pt x="44196" y="1626108"/>
                </a:lnTo>
                <a:lnTo>
                  <a:pt x="57912" y="15986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6132" y="1575816"/>
            <a:ext cx="142240" cy="466725"/>
          </a:xfrm>
          <a:custGeom>
            <a:avLst/>
            <a:gdLst/>
            <a:ahLst/>
            <a:cxnLst/>
            <a:rect l="l" t="t" r="r" b="b"/>
            <a:pathLst>
              <a:path w="142239" h="466725">
                <a:moveTo>
                  <a:pt x="71628" y="379476"/>
                </a:moveTo>
                <a:lnTo>
                  <a:pt x="0" y="323088"/>
                </a:lnTo>
                <a:lnTo>
                  <a:pt x="56388" y="435864"/>
                </a:lnTo>
                <a:lnTo>
                  <a:pt x="56388" y="379476"/>
                </a:lnTo>
                <a:lnTo>
                  <a:pt x="71628" y="379476"/>
                </a:lnTo>
                <a:close/>
              </a:path>
              <a:path w="142239" h="466725">
                <a:moveTo>
                  <a:pt x="85344" y="368443"/>
                </a:moveTo>
                <a:lnTo>
                  <a:pt x="85344" y="0"/>
                </a:lnTo>
                <a:lnTo>
                  <a:pt x="56388" y="0"/>
                </a:lnTo>
                <a:lnTo>
                  <a:pt x="56388" y="367478"/>
                </a:lnTo>
                <a:lnTo>
                  <a:pt x="71628" y="379476"/>
                </a:lnTo>
                <a:lnTo>
                  <a:pt x="85344" y="368443"/>
                </a:lnTo>
                <a:close/>
              </a:path>
              <a:path w="142239" h="466725">
                <a:moveTo>
                  <a:pt x="85344" y="438315"/>
                </a:moveTo>
                <a:lnTo>
                  <a:pt x="85344" y="379476"/>
                </a:lnTo>
                <a:lnTo>
                  <a:pt x="56388" y="379476"/>
                </a:lnTo>
                <a:lnTo>
                  <a:pt x="56388" y="435864"/>
                </a:lnTo>
                <a:lnTo>
                  <a:pt x="71628" y="466344"/>
                </a:lnTo>
                <a:lnTo>
                  <a:pt x="85344" y="438315"/>
                </a:lnTo>
                <a:close/>
              </a:path>
              <a:path w="142239" h="466725">
                <a:moveTo>
                  <a:pt x="141732" y="323088"/>
                </a:moveTo>
                <a:lnTo>
                  <a:pt x="71628" y="379476"/>
                </a:lnTo>
                <a:lnTo>
                  <a:pt x="85344" y="379476"/>
                </a:lnTo>
                <a:lnTo>
                  <a:pt x="85344" y="438315"/>
                </a:lnTo>
                <a:lnTo>
                  <a:pt x="141732" y="3230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2416" y="5091684"/>
            <a:ext cx="143510" cy="464820"/>
          </a:xfrm>
          <a:custGeom>
            <a:avLst/>
            <a:gdLst/>
            <a:ahLst/>
            <a:cxnLst/>
            <a:rect l="l" t="t" r="r" b="b"/>
            <a:pathLst>
              <a:path w="143510" h="464820">
                <a:moveTo>
                  <a:pt x="71628" y="379476"/>
                </a:moveTo>
                <a:lnTo>
                  <a:pt x="0" y="321564"/>
                </a:lnTo>
                <a:lnTo>
                  <a:pt x="57912" y="437388"/>
                </a:lnTo>
                <a:lnTo>
                  <a:pt x="57912" y="379476"/>
                </a:lnTo>
                <a:lnTo>
                  <a:pt x="71628" y="379476"/>
                </a:lnTo>
                <a:close/>
              </a:path>
              <a:path w="143510" h="464820">
                <a:moveTo>
                  <a:pt x="86868" y="367154"/>
                </a:moveTo>
                <a:lnTo>
                  <a:pt x="86868" y="0"/>
                </a:lnTo>
                <a:lnTo>
                  <a:pt x="57912" y="0"/>
                </a:lnTo>
                <a:lnTo>
                  <a:pt x="57912" y="368386"/>
                </a:lnTo>
                <a:lnTo>
                  <a:pt x="71628" y="379476"/>
                </a:lnTo>
                <a:lnTo>
                  <a:pt x="86868" y="367154"/>
                </a:lnTo>
                <a:close/>
              </a:path>
              <a:path w="143510" h="464820">
                <a:moveTo>
                  <a:pt x="86868" y="434340"/>
                </a:moveTo>
                <a:lnTo>
                  <a:pt x="86868" y="379476"/>
                </a:lnTo>
                <a:lnTo>
                  <a:pt x="57912" y="379476"/>
                </a:lnTo>
                <a:lnTo>
                  <a:pt x="57912" y="437388"/>
                </a:lnTo>
                <a:lnTo>
                  <a:pt x="71628" y="464820"/>
                </a:lnTo>
                <a:lnTo>
                  <a:pt x="86868" y="434340"/>
                </a:lnTo>
                <a:close/>
              </a:path>
              <a:path w="143510" h="464820">
                <a:moveTo>
                  <a:pt x="143256" y="321564"/>
                </a:moveTo>
                <a:lnTo>
                  <a:pt x="71628" y="379476"/>
                </a:lnTo>
                <a:lnTo>
                  <a:pt x="86868" y="379476"/>
                </a:lnTo>
                <a:lnTo>
                  <a:pt x="86868" y="434340"/>
                </a:lnTo>
                <a:lnTo>
                  <a:pt x="143256" y="3215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49368" y="5911596"/>
            <a:ext cx="143510" cy="387350"/>
          </a:xfrm>
          <a:custGeom>
            <a:avLst/>
            <a:gdLst/>
            <a:ahLst/>
            <a:cxnLst/>
            <a:rect l="l" t="t" r="r" b="b"/>
            <a:pathLst>
              <a:path w="143510" h="387350">
                <a:moveTo>
                  <a:pt x="71628" y="301752"/>
                </a:moveTo>
                <a:lnTo>
                  <a:pt x="0" y="245364"/>
                </a:lnTo>
                <a:lnTo>
                  <a:pt x="57912" y="359955"/>
                </a:lnTo>
                <a:lnTo>
                  <a:pt x="57912" y="301752"/>
                </a:lnTo>
                <a:lnTo>
                  <a:pt x="71628" y="301752"/>
                </a:lnTo>
                <a:close/>
              </a:path>
              <a:path w="143510" h="387350">
                <a:moveTo>
                  <a:pt x="86868" y="289754"/>
                </a:moveTo>
                <a:lnTo>
                  <a:pt x="86868" y="0"/>
                </a:lnTo>
                <a:lnTo>
                  <a:pt x="57912" y="0"/>
                </a:lnTo>
                <a:lnTo>
                  <a:pt x="57912" y="290954"/>
                </a:lnTo>
                <a:lnTo>
                  <a:pt x="71628" y="301752"/>
                </a:lnTo>
                <a:lnTo>
                  <a:pt x="86868" y="289754"/>
                </a:lnTo>
                <a:close/>
              </a:path>
              <a:path w="143510" h="387350">
                <a:moveTo>
                  <a:pt x="86868" y="356940"/>
                </a:moveTo>
                <a:lnTo>
                  <a:pt x="86868" y="301752"/>
                </a:lnTo>
                <a:lnTo>
                  <a:pt x="57912" y="301752"/>
                </a:lnTo>
                <a:lnTo>
                  <a:pt x="57912" y="359955"/>
                </a:lnTo>
                <a:lnTo>
                  <a:pt x="71628" y="387096"/>
                </a:lnTo>
                <a:lnTo>
                  <a:pt x="86868" y="356940"/>
                </a:lnTo>
                <a:close/>
              </a:path>
              <a:path w="143510" h="387350">
                <a:moveTo>
                  <a:pt x="143256" y="245364"/>
                </a:moveTo>
                <a:lnTo>
                  <a:pt x="71628" y="301752"/>
                </a:lnTo>
                <a:lnTo>
                  <a:pt x="86868" y="301752"/>
                </a:lnTo>
                <a:lnTo>
                  <a:pt x="86868" y="356940"/>
                </a:lnTo>
                <a:lnTo>
                  <a:pt x="143256" y="2453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200" y="4393704"/>
            <a:ext cx="1290955" cy="1390015"/>
          </a:xfrm>
          <a:custGeom>
            <a:avLst/>
            <a:gdLst/>
            <a:ahLst/>
            <a:cxnLst/>
            <a:rect l="l" t="t" r="r" b="b"/>
            <a:pathLst>
              <a:path w="1290954" h="1390014">
                <a:moveTo>
                  <a:pt x="757428" y="163068"/>
                </a:moveTo>
                <a:lnTo>
                  <a:pt x="685800" y="19812"/>
                </a:lnTo>
                <a:lnTo>
                  <a:pt x="614172" y="163068"/>
                </a:lnTo>
                <a:lnTo>
                  <a:pt x="672084" y="116243"/>
                </a:lnTo>
                <a:lnTo>
                  <a:pt x="672084" y="528828"/>
                </a:lnTo>
                <a:lnTo>
                  <a:pt x="97663" y="528828"/>
                </a:lnTo>
                <a:lnTo>
                  <a:pt x="143256" y="472440"/>
                </a:lnTo>
                <a:lnTo>
                  <a:pt x="0" y="544068"/>
                </a:lnTo>
                <a:lnTo>
                  <a:pt x="85344" y="585825"/>
                </a:lnTo>
                <a:lnTo>
                  <a:pt x="143256" y="614172"/>
                </a:lnTo>
                <a:lnTo>
                  <a:pt x="96672" y="557784"/>
                </a:lnTo>
                <a:lnTo>
                  <a:pt x="685800" y="557784"/>
                </a:lnTo>
                <a:lnTo>
                  <a:pt x="685800" y="530352"/>
                </a:lnTo>
                <a:lnTo>
                  <a:pt x="699516" y="530352"/>
                </a:lnTo>
                <a:lnTo>
                  <a:pt x="699516" y="116243"/>
                </a:lnTo>
                <a:lnTo>
                  <a:pt x="757428" y="163068"/>
                </a:lnTo>
                <a:close/>
              </a:path>
              <a:path w="1290954" h="1390014">
                <a:moveTo>
                  <a:pt x="1290828" y="143256"/>
                </a:moveTo>
                <a:lnTo>
                  <a:pt x="1219200" y="0"/>
                </a:lnTo>
                <a:lnTo>
                  <a:pt x="1147572" y="143256"/>
                </a:lnTo>
                <a:lnTo>
                  <a:pt x="1205484" y="97663"/>
                </a:lnTo>
                <a:lnTo>
                  <a:pt x="1205484" y="1304544"/>
                </a:lnTo>
                <a:lnTo>
                  <a:pt x="96431" y="1304544"/>
                </a:lnTo>
                <a:lnTo>
                  <a:pt x="143256" y="1246632"/>
                </a:lnTo>
                <a:lnTo>
                  <a:pt x="0" y="1318260"/>
                </a:lnTo>
                <a:lnTo>
                  <a:pt x="85344" y="1360932"/>
                </a:lnTo>
                <a:lnTo>
                  <a:pt x="143256" y="1389888"/>
                </a:lnTo>
                <a:lnTo>
                  <a:pt x="96431" y="1331976"/>
                </a:lnTo>
                <a:lnTo>
                  <a:pt x="1219200" y="1331976"/>
                </a:lnTo>
                <a:lnTo>
                  <a:pt x="1219200" y="1318260"/>
                </a:lnTo>
                <a:lnTo>
                  <a:pt x="1232916" y="1318260"/>
                </a:lnTo>
                <a:lnTo>
                  <a:pt x="1232916" y="97663"/>
                </a:lnTo>
                <a:lnTo>
                  <a:pt x="1290828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3200" y="2154948"/>
            <a:ext cx="1671955" cy="1325880"/>
          </a:xfrm>
          <a:custGeom>
            <a:avLst/>
            <a:gdLst/>
            <a:ahLst/>
            <a:cxnLst/>
            <a:rect l="l" t="t" r="r" b="b"/>
            <a:pathLst>
              <a:path w="1671954" h="1325879">
                <a:moveTo>
                  <a:pt x="1080516" y="861060"/>
                </a:moveTo>
                <a:lnTo>
                  <a:pt x="1066800" y="861060"/>
                </a:lnTo>
                <a:lnTo>
                  <a:pt x="1066800" y="847344"/>
                </a:lnTo>
                <a:lnTo>
                  <a:pt x="96431" y="847344"/>
                </a:lnTo>
                <a:lnTo>
                  <a:pt x="143256" y="789432"/>
                </a:lnTo>
                <a:lnTo>
                  <a:pt x="0" y="861060"/>
                </a:lnTo>
                <a:lnTo>
                  <a:pt x="85344" y="903732"/>
                </a:lnTo>
                <a:lnTo>
                  <a:pt x="143256" y="932688"/>
                </a:lnTo>
                <a:lnTo>
                  <a:pt x="97663" y="876300"/>
                </a:lnTo>
                <a:lnTo>
                  <a:pt x="1053084" y="876300"/>
                </a:lnTo>
                <a:lnTo>
                  <a:pt x="1053084" y="1229728"/>
                </a:lnTo>
                <a:lnTo>
                  <a:pt x="1066800" y="1240536"/>
                </a:lnTo>
                <a:lnTo>
                  <a:pt x="1080516" y="1229728"/>
                </a:lnTo>
                <a:lnTo>
                  <a:pt x="1080516" y="861060"/>
                </a:lnTo>
                <a:close/>
              </a:path>
              <a:path w="1671954" h="1325879">
                <a:moveTo>
                  <a:pt x="1138428" y="1184148"/>
                </a:moveTo>
                <a:lnTo>
                  <a:pt x="1066800" y="1240536"/>
                </a:lnTo>
                <a:lnTo>
                  <a:pt x="995172" y="1184148"/>
                </a:lnTo>
                <a:lnTo>
                  <a:pt x="1053084" y="1298727"/>
                </a:lnTo>
                <a:lnTo>
                  <a:pt x="1066800" y="1325880"/>
                </a:lnTo>
                <a:lnTo>
                  <a:pt x="1080516" y="1298727"/>
                </a:lnTo>
                <a:lnTo>
                  <a:pt x="1138428" y="1184148"/>
                </a:lnTo>
                <a:close/>
              </a:path>
              <a:path w="1671954" h="1325879">
                <a:moveTo>
                  <a:pt x="1613916" y="70104"/>
                </a:moveTo>
                <a:lnTo>
                  <a:pt x="1600200" y="70104"/>
                </a:lnTo>
                <a:lnTo>
                  <a:pt x="1600200" y="56388"/>
                </a:lnTo>
                <a:lnTo>
                  <a:pt x="630072" y="56388"/>
                </a:lnTo>
                <a:lnTo>
                  <a:pt x="676656" y="0"/>
                </a:lnTo>
                <a:lnTo>
                  <a:pt x="533400" y="70104"/>
                </a:lnTo>
                <a:lnTo>
                  <a:pt x="618744" y="112776"/>
                </a:lnTo>
                <a:lnTo>
                  <a:pt x="676656" y="141732"/>
                </a:lnTo>
                <a:lnTo>
                  <a:pt x="631063" y="85344"/>
                </a:lnTo>
                <a:lnTo>
                  <a:pt x="1586484" y="85344"/>
                </a:lnTo>
                <a:lnTo>
                  <a:pt x="1586484" y="1214196"/>
                </a:lnTo>
                <a:lnTo>
                  <a:pt x="1600200" y="1225296"/>
                </a:lnTo>
                <a:lnTo>
                  <a:pt x="1613916" y="1214196"/>
                </a:lnTo>
                <a:lnTo>
                  <a:pt x="1613916" y="70104"/>
                </a:lnTo>
                <a:close/>
              </a:path>
              <a:path w="1671954" h="1325879">
                <a:moveTo>
                  <a:pt x="1671828" y="1167384"/>
                </a:moveTo>
                <a:lnTo>
                  <a:pt x="1600200" y="1225296"/>
                </a:lnTo>
                <a:lnTo>
                  <a:pt x="1528572" y="1167384"/>
                </a:lnTo>
                <a:lnTo>
                  <a:pt x="1586484" y="1283208"/>
                </a:lnTo>
                <a:lnTo>
                  <a:pt x="1600200" y="1310640"/>
                </a:lnTo>
                <a:lnTo>
                  <a:pt x="1613916" y="1283208"/>
                </a:lnTo>
                <a:lnTo>
                  <a:pt x="1671828" y="1167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9927" y="4393704"/>
            <a:ext cx="1443355" cy="1390015"/>
          </a:xfrm>
          <a:custGeom>
            <a:avLst/>
            <a:gdLst/>
            <a:ahLst/>
            <a:cxnLst/>
            <a:rect l="l" t="t" r="r" b="b"/>
            <a:pathLst>
              <a:path w="1443355" h="1390014">
                <a:moveTo>
                  <a:pt x="1414272" y="544068"/>
                </a:moveTo>
                <a:lnTo>
                  <a:pt x="1271016" y="472440"/>
                </a:lnTo>
                <a:lnTo>
                  <a:pt x="1316596" y="528828"/>
                </a:lnTo>
                <a:lnTo>
                  <a:pt x="665988" y="528828"/>
                </a:lnTo>
                <a:lnTo>
                  <a:pt x="665988" y="97663"/>
                </a:lnTo>
                <a:lnTo>
                  <a:pt x="723900" y="143256"/>
                </a:lnTo>
                <a:lnTo>
                  <a:pt x="652272" y="0"/>
                </a:lnTo>
                <a:lnTo>
                  <a:pt x="580644" y="143256"/>
                </a:lnTo>
                <a:lnTo>
                  <a:pt x="638556" y="97663"/>
                </a:lnTo>
                <a:lnTo>
                  <a:pt x="638556" y="544068"/>
                </a:lnTo>
                <a:lnTo>
                  <a:pt x="652272" y="544068"/>
                </a:lnTo>
                <a:lnTo>
                  <a:pt x="652272" y="557784"/>
                </a:lnTo>
                <a:lnTo>
                  <a:pt x="1317586" y="557784"/>
                </a:lnTo>
                <a:lnTo>
                  <a:pt x="1271016" y="614172"/>
                </a:lnTo>
                <a:lnTo>
                  <a:pt x="1328928" y="585825"/>
                </a:lnTo>
                <a:lnTo>
                  <a:pt x="1414272" y="544068"/>
                </a:lnTo>
                <a:close/>
              </a:path>
              <a:path w="1443355" h="1390014">
                <a:moveTo>
                  <a:pt x="1443228" y="1318260"/>
                </a:moveTo>
                <a:lnTo>
                  <a:pt x="1299972" y="1246632"/>
                </a:lnTo>
                <a:lnTo>
                  <a:pt x="1345552" y="1304544"/>
                </a:lnTo>
                <a:lnTo>
                  <a:pt x="85344" y="1304544"/>
                </a:lnTo>
                <a:lnTo>
                  <a:pt x="85344" y="97663"/>
                </a:lnTo>
                <a:lnTo>
                  <a:pt x="143256" y="143256"/>
                </a:lnTo>
                <a:lnTo>
                  <a:pt x="71628" y="0"/>
                </a:lnTo>
                <a:lnTo>
                  <a:pt x="0" y="143256"/>
                </a:lnTo>
                <a:lnTo>
                  <a:pt x="56388" y="98856"/>
                </a:lnTo>
                <a:lnTo>
                  <a:pt x="56388" y="1318260"/>
                </a:lnTo>
                <a:lnTo>
                  <a:pt x="71628" y="1318260"/>
                </a:lnTo>
                <a:lnTo>
                  <a:pt x="71628" y="1331976"/>
                </a:lnTo>
                <a:lnTo>
                  <a:pt x="1345552" y="1331976"/>
                </a:lnTo>
                <a:lnTo>
                  <a:pt x="1299972" y="1389888"/>
                </a:lnTo>
                <a:lnTo>
                  <a:pt x="1356360" y="1361694"/>
                </a:lnTo>
                <a:lnTo>
                  <a:pt x="1443228" y="1318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0572" y="2929140"/>
            <a:ext cx="1214755" cy="551815"/>
          </a:xfrm>
          <a:custGeom>
            <a:avLst/>
            <a:gdLst/>
            <a:ahLst/>
            <a:cxnLst/>
            <a:rect l="l" t="t" r="r" b="b"/>
            <a:pathLst>
              <a:path w="1214754" h="551814">
                <a:moveTo>
                  <a:pt x="85344" y="86868"/>
                </a:moveTo>
                <a:lnTo>
                  <a:pt x="57912" y="86868"/>
                </a:lnTo>
                <a:lnTo>
                  <a:pt x="57912" y="455536"/>
                </a:lnTo>
                <a:lnTo>
                  <a:pt x="71628" y="466344"/>
                </a:lnTo>
                <a:lnTo>
                  <a:pt x="85344" y="455536"/>
                </a:lnTo>
                <a:lnTo>
                  <a:pt x="85344" y="86868"/>
                </a:lnTo>
                <a:close/>
              </a:path>
              <a:path w="1214754" h="551814">
                <a:moveTo>
                  <a:pt x="143256" y="409956"/>
                </a:moveTo>
                <a:lnTo>
                  <a:pt x="71628" y="466344"/>
                </a:lnTo>
                <a:lnTo>
                  <a:pt x="0" y="409956"/>
                </a:lnTo>
                <a:lnTo>
                  <a:pt x="57912" y="524535"/>
                </a:lnTo>
                <a:lnTo>
                  <a:pt x="71628" y="551688"/>
                </a:lnTo>
                <a:lnTo>
                  <a:pt x="85344" y="524535"/>
                </a:lnTo>
                <a:lnTo>
                  <a:pt x="143256" y="409956"/>
                </a:lnTo>
                <a:close/>
              </a:path>
              <a:path w="1214754" h="551814">
                <a:moveTo>
                  <a:pt x="1214628" y="71628"/>
                </a:moveTo>
                <a:lnTo>
                  <a:pt x="1071372" y="0"/>
                </a:lnTo>
                <a:lnTo>
                  <a:pt x="1116952" y="56388"/>
                </a:lnTo>
                <a:lnTo>
                  <a:pt x="71628" y="56388"/>
                </a:lnTo>
                <a:lnTo>
                  <a:pt x="71628" y="85344"/>
                </a:lnTo>
                <a:lnTo>
                  <a:pt x="1118184" y="85344"/>
                </a:lnTo>
                <a:lnTo>
                  <a:pt x="1071372" y="143256"/>
                </a:lnTo>
                <a:lnTo>
                  <a:pt x="1129284" y="114300"/>
                </a:lnTo>
                <a:lnTo>
                  <a:pt x="1214628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4688" y="2167140"/>
            <a:ext cx="1277620" cy="1298575"/>
          </a:xfrm>
          <a:custGeom>
            <a:avLst/>
            <a:gdLst/>
            <a:ahLst/>
            <a:cxnLst/>
            <a:rect l="l" t="t" r="r" b="b"/>
            <a:pathLst>
              <a:path w="1277620" h="1298575">
                <a:moveTo>
                  <a:pt x="1277112" y="71628"/>
                </a:moveTo>
                <a:lnTo>
                  <a:pt x="1133856" y="0"/>
                </a:lnTo>
                <a:lnTo>
                  <a:pt x="1179436" y="56388"/>
                </a:lnTo>
                <a:lnTo>
                  <a:pt x="57912" y="56388"/>
                </a:lnTo>
                <a:lnTo>
                  <a:pt x="57912" y="58674"/>
                </a:lnTo>
                <a:lnTo>
                  <a:pt x="44196" y="59436"/>
                </a:lnTo>
                <a:lnTo>
                  <a:pt x="57759" y="1201242"/>
                </a:lnTo>
                <a:lnTo>
                  <a:pt x="0" y="1156716"/>
                </a:lnTo>
                <a:lnTo>
                  <a:pt x="73152" y="1298448"/>
                </a:lnTo>
                <a:lnTo>
                  <a:pt x="86868" y="1270419"/>
                </a:lnTo>
                <a:lnTo>
                  <a:pt x="143256" y="1155192"/>
                </a:lnTo>
                <a:lnTo>
                  <a:pt x="86715" y="1201889"/>
                </a:lnTo>
                <a:lnTo>
                  <a:pt x="71983" y="85344"/>
                </a:lnTo>
                <a:lnTo>
                  <a:pt x="1180668" y="85344"/>
                </a:lnTo>
                <a:lnTo>
                  <a:pt x="1133856" y="143256"/>
                </a:lnTo>
                <a:lnTo>
                  <a:pt x="1191768" y="114300"/>
                </a:lnTo>
                <a:lnTo>
                  <a:pt x="1277112" y="716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8782" y="6311897"/>
            <a:ext cx="325056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ts val="2235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Completed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715"/>
              </a:lnSpc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Design</a:t>
            </a:r>
            <a:r>
              <a:rPr sz="2400" spc="-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framework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2078227"/>
            <a:ext cx="8419465" cy="368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CC3200"/>
                </a:solidFill>
                <a:latin typeface="Times New Roman"/>
                <a:cs typeface="Times New Roman"/>
              </a:rPr>
              <a:t>Logical</a:t>
            </a: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 Cohesion</a:t>
            </a:r>
            <a:endParaRPr sz="3000">
              <a:latin typeface="Times New Roman"/>
              <a:cs typeface="Times New Roman"/>
            </a:endParaRPr>
          </a:p>
          <a:p>
            <a:pPr marL="518159" marR="5080" indent="-330835" algn="just">
              <a:lnSpc>
                <a:spcPct val="100000"/>
              </a:lnSpc>
              <a:spcBef>
                <a:spcPts val="2405"/>
              </a:spcBef>
              <a:buFont typeface="AoyagiKouzanFontT"/>
              <a:buChar char="➢"/>
              <a:tabLst>
                <a:tab pos="51879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Logical cohesion occurs in modules that contain instructions  that appear to be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related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because they fall into the same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logical  class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functions.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29932"/>
              </a:buClr>
              <a:buFont typeface="AoyagiKouzanFontT"/>
              <a:buChar char="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9932"/>
              </a:buClr>
              <a:buFont typeface="AoyagiKouzanFontT"/>
              <a:buChar char="➢"/>
            </a:pPr>
            <a:endParaRPr sz="1850">
              <a:latin typeface="Arial"/>
              <a:cs typeface="Arial"/>
            </a:endParaRPr>
          </a:p>
          <a:p>
            <a:pPr marL="187325">
              <a:lnSpc>
                <a:spcPct val="100000"/>
              </a:lnSpc>
            </a:pPr>
            <a:r>
              <a:rPr sz="30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Coincidental Cohesion</a:t>
            </a:r>
            <a:endParaRPr sz="3000">
              <a:latin typeface="Times New Roman"/>
              <a:cs typeface="Times New Roman"/>
            </a:endParaRPr>
          </a:p>
          <a:p>
            <a:pPr marL="478790" marR="5080" indent="-291465" algn="just">
              <a:lnSpc>
                <a:spcPct val="100000"/>
              </a:lnSpc>
              <a:spcBef>
                <a:spcPts val="1355"/>
              </a:spcBef>
              <a:buFont typeface="AoyagiKouzanFontT"/>
              <a:buChar char="➢"/>
              <a:tabLst>
                <a:tab pos="479425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Coincidental cohesion exists in modules that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contain 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instructions that have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little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or no relationship to one</a:t>
            </a:r>
            <a:r>
              <a:rPr sz="2200" spc="6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another.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8683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5770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33" y="1345159"/>
            <a:ext cx="8529320" cy="214566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4450" algn="just">
              <a:lnSpc>
                <a:spcPct val="100000"/>
              </a:lnSpc>
              <a:spcBef>
                <a:spcPts val="1080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Relationship between Cohesion &amp;</a:t>
            </a:r>
            <a:r>
              <a:rPr sz="2800" b="1" spc="1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200"/>
                </a:solidFill>
                <a:latin typeface="Times New Roman"/>
                <a:cs typeface="Times New Roman"/>
              </a:rPr>
              <a:t>Coupling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844"/>
              </a:spcBef>
            </a:pP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not properly modularized, </a:t>
            </a:r>
            <a:r>
              <a:rPr sz="2400" dirty="0">
                <a:latin typeface="Times New Roman"/>
                <a:cs typeface="Times New Roman"/>
              </a:rPr>
              <a:t>a host of </a:t>
            </a:r>
            <a:r>
              <a:rPr sz="2400" spc="-5" dirty="0">
                <a:latin typeface="Times New Roman"/>
                <a:cs typeface="Times New Roman"/>
              </a:rPr>
              <a:t>seemingly  trivial enhancement </a:t>
            </a:r>
            <a:r>
              <a:rPr sz="2400" dirty="0">
                <a:latin typeface="Times New Roman"/>
                <a:cs typeface="Times New Roman"/>
              </a:rPr>
              <a:t>or changes </a:t>
            </a:r>
            <a:r>
              <a:rPr sz="2400" spc="-10" dirty="0">
                <a:latin typeface="Times New Roman"/>
                <a:cs typeface="Times New Roman"/>
              </a:rPr>
              <a:t>will </a:t>
            </a:r>
            <a:r>
              <a:rPr sz="2400" spc="-5" dirty="0">
                <a:latin typeface="Times New Roman"/>
                <a:cs typeface="Times New Roman"/>
              </a:rPr>
              <a:t>result into death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project.  Therefore,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software engineer must </a:t>
            </a:r>
            <a:r>
              <a:rPr sz="2400" dirty="0">
                <a:latin typeface="Times New Roman"/>
                <a:cs typeface="Times New Roman"/>
              </a:rPr>
              <a:t>design the </a:t>
            </a:r>
            <a:r>
              <a:rPr sz="2400" spc="-5" dirty="0">
                <a:latin typeface="Times New Roman"/>
                <a:cs typeface="Times New Roman"/>
              </a:rPr>
              <a:t>modules with </a:t>
            </a:r>
            <a:r>
              <a:rPr sz="2400" dirty="0">
                <a:latin typeface="Times New Roman"/>
                <a:cs typeface="Times New Roman"/>
              </a:rPr>
              <a:t>goal of  high </a:t>
            </a:r>
            <a:r>
              <a:rPr sz="2400" spc="-5" dirty="0">
                <a:latin typeface="Times New Roman"/>
                <a:cs typeface="Times New Roman"/>
              </a:rPr>
              <a:t>cohesion </a:t>
            </a:r>
            <a:r>
              <a:rPr sz="2400" dirty="0">
                <a:latin typeface="Times New Roman"/>
                <a:cs typeface="Times New Roman"/>
              </a:rPr>
              <a:t>and low</a:t>
            </a:r>
            <a:r>
              <a:rPr sz="2400" spc="-5" dirty="0">
                <a:latin typeface="Times New Roman"/>
                <a:cs typeface="Times New Roman"/>
              </a:rPr>
              <a:t> coupling.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2858" y="6622793"/>
            <a:ext cx="493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12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View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cohesion and</a:t>
            </a:r>
            <a:r>
              <a:rPr sz="2400" spc="-6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coupling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5" y="3706367"/>
            <a:ext cx="8802674" cy="292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5008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53" y="1433443"/>
            <a:ext cx="8559800" cy="55022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750"/>
              </a:spcBef>
            </a:pP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STRATEGY OF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DESIGN</a:t>
            </a:r>
            <a:endParaRPr sz="2700">
              <a:latin typeface="Times New Roman"/>
              <a:cs typeface="Times New Roman"/>
            </a:endParaRPr>
          </a:p>
          <a:p>
            <a:pPr marL="42545" marR="5715" algn="just">
              <a:lnSpc>
                <a:spcPct val="100000"/>
              </a:lnSpc>
              <a:spcBef>
                <a:spcPts val="595"/>
              </a:spcBef>
            </a:pP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 good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system design strategy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is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to organize </a:t>
            </a:r>
            <a:r>
              <a:rPr sz="2500" spc="5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program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modules  in such a </a:t>
            </a:r>
            <a:r>
              <a:rPr sz="2500" spc="-10" dirty="0">
                <a:solidFill>
                  <a:srgbClr val="3232FF"/>
                </a:solidFill>
                <a:latin typeface="Times New Roman"/>
                <a:cs typeface="Times New Roman"/>
              </a:rPr>
              <a:t>way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that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are easy to develop and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latter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to,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change.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Structured design techniques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help developers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to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deal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with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size  and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complexity of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programs. Analysts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create instructions for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the  developers about how code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should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be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written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and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how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pieces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of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code should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fit together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to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form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program. It is important for two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reasons:</a:t>
            </a:r>
            <a:endParaRPr sz="250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1689"/>
              </a:spcBef>
              <a:buFont typeface="AoyagiKouzanFontT"/>
              <a:buChar char="➢"/>
              <a:tabLst>
                <a:tab pos="469900" algn="l"/>
              </a:tabLst>
            </a:pPr>
            <a:r>
              <a:rPr sz="2500" spc="-5" dirty="0">
                <a:solidFill>
                  <a:srgbClr val="003265"/>
                </a:solidFill>
                <a:latin typeface="Times New Roman"/>
                <a:cs typeface="Times New Roman"/>
              </a:rPr>
              <a:t>First, even </a:t>
            </a:r>
            <a:r>
              <a:rPr sz="2500" dirty="0">
                <a:solidFill>
                  <a:srgbClr val="003265"/>
                </a:solidFill>
                <a:latin typeface="Times New Roman"/>
                <a:cs typeface="Times New Roman"/>
              </a:rPr>
              <a:t>pre-existing </a:t>
            </a:r>
            <a:r>
              <a:rPr sz="2500" spc="-5" dirty="0">
                <a:solidFill>
                  <a:srgbClr val="003265"/>
                </a:solidFill>
                <a:latin typeface="Times New Roman"/>
                <a:cs typeface="Times New Roman"/>
              </a:rPr>
              <a:t>code, if </a:t>
            </a:r>
            <a:r>
              <a:rPr sz="2500" dirty="0">
                <a:solidFill>
                  <a:srgbClr val="003265"/>
                </a:solidFill>
                <a:latin typeface="Times New Roman"/>
                <a:cs typeface="Times New Roman"/>
              </a:rPr>
              <a:t>any, </a:t>
            </a:r>
            <a:r>
              <a:rPr sz="2500" spc="-5" dirty="0">
                <a:solidFill>
                  <a:srgbClr val="003265"/>
                </a:solidFill>
                <a:latin typeface="Times New Roman"/>
                <a:cs typeface="Times New Roman"/>
              </a:rPr>
              <a:t>needs to be </a:t>
            </a:r>
            <a:r>
              <a:rPr sz="2500" dirty="0">
                <a:solidFill>
                  <a:srgbClr val="003265"/>
                </a:solidFill>
                <a:latin typeface="Times New Roman"/>
                <a:cs typeface="Times New Roman"/>
              </a:rPr>
              <a:t>understood,  </a:t>
            </a:r>
            <a:r>
              <a:rPr sz="2500" spc="-5" dirty="0">
                <a:solidFill>
                  <a:srgbClr val="003265"/>
                </a:solidFill>
                <a:latin typeface="Times New Roman"/>
                <a:cs typeface="Times New Roman"/>
              </a:rPr>
              <a:t>organized and pieced</a:t>
            </a:r>
            <a:r>
              <a:rPr sz="2500" spc="2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3265"/>
                </a:solidFill>
                <a:latin typeface="Times New Roman"/>
                <a:cs typeface="Times New Roman"/>
              </a:rPr>
              <a:t>together.</a:t>
            </a:r>
            <a:endParaRPr sz="2500">
              <a:latin typeface="Times New Roman"/>
              <a:cs typeface="Times New Roman"/>
            </a:endParaRPr>
          </a:p>
          <a:p>
            <a:pPr marL="484505" marR="66675" indent="-457200" algn="just">
              <a:lnSpc>
                <a:spcPct val="100000"/>
              </a:lnSpc>
              <a:spcBef>
                <a:spcPts val="950"/>
              </a:spcBef>
              <a:buFont typeface="AoyagiKouzanFontT"/>
              <a:buChar char="➢"/>
              <a:tabLst>
                <a:tab pos="485140" algn="l"/>
              </a:tabLst>
            </a:pP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Second, it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is still common for the 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project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team 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to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have to 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write  some code and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produce 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original programs </a:t>
            </a:r>
            <a:r>
              <a:rPr sz="2500" dirty="0">
                <a:solidFill>
                  <a:srgbClr val="329932"/>
                </a:solidFill>
                <a:latin typeface="Times New Roman"/>
                <a:cs typeface="Times New Roman"/>
              </a:rPr>
              <a:t>that support the  application logic of the</a:t>
            </a:r>
            <a:r>
              <a:rPr sz="2500" spc="-5" dirty="0">
                <a:solidFill>
                  <a:srgbClr val="329932"/>
                </a:solidFill>
                <a:latin typeface="Times New Roman"/>
                <a:cs typeface="Times New Roman"/>
              </a:rPr>
              <a:t> system.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713991"/>
            <a:ext cx="775843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Bottom-Up Design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-5" dirty="0">
                <a:latin typeface="Times New Roman"/>
                <a:cs typeface="Times New Roman"/>
              </a:rPr>
              <a:t>These modules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collected together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form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“library”.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8242" y="6622793"/>
            <a:ext cx="411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13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Bottom-up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tree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5178" y="2971799"/>
            <a:ext cx="6726465" cy="3654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927351"/>
            <a:ext cx="8529320" cy="334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Top-Down Design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top down design </a:t>
            </a:r>
            <a:r>
              <a:rPr sz="2400" spc="-5" dirty="0">
                <a:latin typeface="Times New Roman"/>
                <a:cs typeface="Times New Roman"/>
              </a:rPr>
              <a:t>approach starts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identifying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 modules 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system, decomposing </a:t>
            </a:r>
            <a:r>
              <a:rPr sz="2400" dirty="0">
                <a:latin typeface="Times New Roman"/>
                <a:cs typeface="Times New Roman"/>
              </a:rPr>
              <a:t>them </a:t>
            </a:r>
            <a:r>
              <a:rPr sz="2400" spc="-5" dirty="0">
                <a:latin typeface="Times New Roman"/>
                <a:cs typeface="Times New Roman"/>
              </a:rPr>
              <a:t>into their lower level modules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iterating </a:t>
            </a:r>
            <a:r>
              <a:rPr sz="2400" spc="-10" dirty="0">
                <a:latin typeface="Times New Roman"/>
                <a:cs typeface="Times New Roman"/>
              </a:rPr>
              <a:t>until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desired level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detail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achieved. This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stepwise  refinement; starting </a:t>
            </a:r>
            <a:r>
              <a:rPr sz="2400" spc="-1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abstract design,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each step the design 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refined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more concrete level, until we reach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level where </a:t>
            </a:r>
            <a:r>
              <a:rPr sz="2400" spc="-10" dirty="0">
                <a:latin typeface="Times New Roman"/>
                <a:cs typeface="Times New Roman"/>
              </a:rPr>
              <a:t>no  </a:t>
            </a:r>
            <a:r>
              <a:rPr sz="2400" spc="-5" dirty="0">
                <a:latin typeface="Times New Roman"/>
                <a:cs typeface="Times New Roman"/>
              </a:rPr>
              <a:t>more refinement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needed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design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implemented  directly.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3" y="2018791"/>
            <a:ext cx="8544560" cy="421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Hybrid Design</a:t>
            </a:r>
            <a:endParaRPr sz="2800">
              <a:latin typeface="Times New Roman"/>
              <a:cs typeface="Times New Roman"/>
            </a:endParaRPr>
          </a:p>
          <a:p>
            <a:pPr marL="27305" marR="5080">
              <a:lnSpc>
                <a:spcPts val="2870"/>
              </a:lnSpc>
              <a:spcBef>
                <a:spcPts val="2025"/>
              </a:spcBef>
            </a:pPr>
            <a:r>
              <a:rPr sz="2400" spc="-5" dirty="0">
                <a:latin typeface="Times New Roman"/>
                <a:cs typeface="Times New Roman"/>
              </a:rPr>
              <a:t>For top-down approach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effective, some bottom-up approach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essential 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reasons: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CC"/>
                </a:solidFill>
                <a:latin typeface="Arial"/>
                <a:cs typeface="Arial"/>
              </a:rPr>
              <a:t>To permit common sub</a:t>
            </a:r>
            <a:r>
              <a:rPr sz="2200" spc="2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CC"/>
                </a:solidFill>
                <a:latin typeface="Arial"/>
                <a:cs typeface="Arial"/>
              </a:rPr>
              <a:t>modules.</a:t>
            </a:r>
            <a:endParaRPr sz="2200">
              <a:latin typeface="Arial"/>
              <a:cs typeface="Arial"/>
            </a:endParaRPr>
          </a:p>
          <a:p>
            <a:pPr marL="469265" marR="65405" indent="-457200" algn="just">
              <a:lnSpc>
                <a:spcPct val="99800"/>
              </a:lnSpc>
              <a:spcBef>
                <a:spcPts val="1805"/>
              </a:spcBef>
              <a:buFont typeface="AoyagiKouzanFontT"/>
              <a:buChar char="➢"/>
              <a:tabLst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Near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bottom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the hierarchy, where the intuition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simpler,  and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need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bottom-up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testing is greater,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because there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 more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 modules at low levels than high</a:t>
            </a:r>
            <a:r>
              <a:rPr sz="2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levels.</a:t>
            </a:r>
            <a:endParaRPr sz="2200">
              <a:latin typeface="Arial"/>
              <a:cs typeface="Arial"/>
            </a:endParaRPr>
          </a:p>
          <a:p>
            <a:pPr marL="484505" marR="64135" indent="-457200" algn="just">
              <a:lnSpc>
                <a:spcPct val="100000"/>
              </a:lnSpc>
              <a:spcBef>
                <a:spcPts val="1689"/>
              </a:spcBef>
              <a:buFont typeface="AoyagiKouzanFontT"/>
              <a:buChar char="➢"/>
              <a:tabLst>
                <a:tab pos="48514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In the use of pre-written library modules, in particular, reuse of  modules.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032507"/>
            <a:ext cx="8529320" cy="241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algn="just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FUNCTION ORIENTED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DESIGN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Function Oriented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design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is an approach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to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software design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where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design is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decomposed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into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set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interacting units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where each  unit has a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clearly defined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function. Thus,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system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is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designed from 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500" dirty="0">
                <a:solidFill>
                  <a:srgbClr val="3232FF"/>
                </a:solidFill>
                <a:latin typeface="Times New Roman"/>
                <a:cs typeface="Times New Roman"/>
              </a:rPr>
              <a:t>functional</a:t>
            </a:r>
            <a:r>
              <a:rPr sz="2500" spc="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3232FF"/>
                </a:solidFill>
                <a:latin typeface="Times New Roman"/>
                <a:cs typeface="Times New Roman"/>
              </a:rPr>
              <a:t>viewpoint.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914393" y="2077211"/>
            <a:ext cx="8001005" cy="5017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003551"/>
            <a:ext cx="852932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We continue the refinement of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each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module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until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we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reach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statement  level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of our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programming language.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At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that point,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we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can describe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the  structure of our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 as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a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tree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refinement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in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design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top-down 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structure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shown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in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fig.</a:t>
            </a:r>
            <a:r>
              <a:rPr sz="2300" spc="-3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14.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2032476" y="3700282"/>
            <a:ext cx="5939509" cy="2296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9326" y="6499349"/>
            <a:ext cx="3538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14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Top-down</a:t>
            </a:r>
            <a:r>
              <a:rPr sz="2400" spc="-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835911"/>
            <a:ext cx="8529955" cy="1780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If a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program is created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top-down, the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become very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specialized. 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As one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can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easily see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in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top down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design structure, each module is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used  by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at most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one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other module, its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parent. For a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module,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however, we 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must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require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that several other modules as in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design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reusable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structure 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as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shown </a:t>
            </a:r>
            <a:r>
              <a:rPr sz="2300" spc="-5" dirty="0">
                <a:solidFill>
                  <a:srgbClr val="3232FF"/>
                </a:solidFill>
                <a:latin typeface="Times New Roman"/>
                <a:cs typeface="Times New Roman"/>
              </a:rPr>
              <a:t>in fig.</a:t>
            </a:r>
            <a:r>
              <a:rPr sz="2300" spc="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3232FF"/>
                </a:solidFill>
                <a:latin typeface="Times New Roman"/>
                <a:cs typeface="Times New Roman"/>
              </a:rPr>
              <a:t>15.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7950" y="6651749"/>
            <a:ext cx="422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15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Design reusable</a:t>
            </a:r>
            <a:r>
              <a:rPr sz="2400" spc="-4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5689" y="4001150"/>
            <a:ext cx="4409020" cy="220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52618" y="2066035"/>
            <a:ext cx="1075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C3200"/>
                </a:solidFill>
                <a:latin typeface="Arial"/>
                <a:cs typeface="Arial"/>
              </a:rPr>
              <a:t>des</a:t>
            </a:r>
            <a:r>
              <a:rPr sz="2800" spc="-5" dirty="0">
                <a:solidFill>
                  <a:srgbClr val="CC32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CC3200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CC320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0271" y="2590800"/>
            <a:ext cx="2871470" cy="2286000"/>
          </a:xfrm>
          <a:custGeom>
            <a:avLst/>
            <a:gdLst/>
            <a:ahLst/>
            <a:cxnLst/>
            <a:rect l="l" t="t" r="r" b="b"/>
            <a:pathLst>
              <a:path w="2871470" h="2286000">
                <a:moveTo>
                  <a:pt x="1295399" y="0"/>
                </a:moveTo>
                <a:lnTo>
                  <a:pt x="0" y="2285999"/>
                </a:lnTo>
              </a:path>
              <a:path w="2871470" h="2286000">
                <a:moveTo>
                  <a:pt x="1271015" y="0"/>
                </a:moveTo>
                <a:lnTo>
                  <a:pt x="2871215" y="2209799"/>
                </a:lnTo>
              </a:path>
              <a:path w="2871470" h="2286000">
                <a:moveTo>
                  <a:pt x="1578863" y="408431"/>
                </a:moveTo>
                <a:lnTo>
                  <a:pt x="1547827" y="446946"/>
                </a:lnTo>
                <a:lnTo>
                  <a:pt x="1511990" y="479169"/>
                </a:lnTo>
                <a:lnTo>
                  <a:pt x="1472222" y="504937"/>
                </a:lnTo>
                <a:lnTo>
                  <a:pt x="1429390" y="524085"/>
                </a:lnTo>
                <a:lnTo>
                  <a:pt x="1384363" y="536447"/>
                </a:lnTo>
                <a:lnTo>
                  <a:pt x="1338011" y="541861"/>
                </a:lnTo>
                <a:lnTo>
                  <a:pt x="1291201" y="540160"/>
                </a:lnTo>
                <a:lnTo>
                  <a:pt x="1244803" y="531181"/>
                </a:lnTo>
                <a:lnTo>
                  <a:pt x="1199685" y="514758"/>
                </a:lnTo>
                <a:lnTo>
                  <a:pt x="1156715" y="490727"/>
                </a:lnTo>
                <a:lnTo>
                  <a:pt x="1101089" y="442340"/>
                </a:lnTo>
                <a:lnTo>
                  <a:pt x="1078277" y="413575"/>
                </a:lnTo>
                <a:lnTo>
                  <a:pt x="1059179" y="382523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4130" y="4928106"/>
            <a:ext cx="1569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us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m</a:t>
            </a:r>
            <a:r>
              <a:rPr sz="2800" spc="10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2361" y="4770524"/>
            <a:ext cx="242252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Developers  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(I</a:t>
            </a: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l</a:t>
            </a:r>
            <a:r>
              <a:rPr sz="2800" spc="10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m</a:t>
            </a:r>
            <a:r>
              <a:rPr sz="2800" spc="10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1970" y="3350766"/>
            <a:ext cx="8648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Satisfy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537" y="2020315"/>
            <a:ext cx="8496935" cy="430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Arial"/>
                <a:cs typeface="Arial"/>
              </a:rPr>
              <a:t>Design</a:t>
            </a:r>
            <a:r>
              <a:rPr sz="2800" b="1" spc="-10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3200"/>
                </a:solidFill>
                <a:latin typeface="Arial"/>
                <a:cs typeface="Arial"/>
              </a:rPr>
              <a:t>Notations</a:t>
            </a:r>
            <a:endParaRPr sz="2800">
              <a:latin typeface="Arial"/>
              <a:cs typeface="Arial"/>
            </a:endParaRPr>
          </a:p>
          <a:p>
            <a:pPr marL="132715" marR="5080" algn="just">
              <a:lnSpc>
                <a:spcPct val="99800"/>
              </a:lnSpc>
              <a:spcBef>
                <a:spcPts val="1935"/>
              </a:spcBef>
            </a:pPr>
            <a:r>
              <a:rPr sz="2200" spc="-5" dirty="0">
                <a:latin typeface="Arial"/>
                <a:cs typeface="Arial"/>
              </a:rPr>
              <a:t>Design notations are largely meant to be used during the process  of design and are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-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represent </a:t>
            </a:r>
            <a:r>
              <a:rPr sz="2200" spc="-5" dirty="0">
                <a:latin typeface="Arial"/>
                <a:cs typeface="Arial"/>
              </a:rPr>
              <a:t>design or design </a:t>
            </a:r>
            <a:r>
              <a:rPr sz="2200" dirty="0">
                <a:latin typeface="Arial"/>
                <a:cs typeface="Arial"/>
              </a:rPr>
              <a:t>decisions.  </a:t>
            </a:r>
            <a:r>
              <a:rPr sz="2200" spc="-5" dirty="0">
                <a:latin typeface="Arial"/>
                <a:cs typeface="Arial"/>
              </a:rPr>
              <a:t>For a </a:t>
            </a:r>
            <a:r>
              <a:rPr sz="2200" dirty="0">
                <a:latin typeface="Arial"/>
                <a:cs typeface="Arial"/>
              </a:rPr>
              <a:t>function </a:t>
            </a:r>
            <a:r>
              <a:rPr sz="2200" spc="-5" dirty="0">
                <a:latin typeface="Arial"/>
                <a:cs typeface="Arial"/>
              </a:rPr>
              <a:t>oriented design, the design can be </a:t>
            </a:r>
            <a:r>
              <a:rPr sz="2200" dirty="0">
                <a:latin typeface="Arial"/>
                <a:cs typeface="Arial"/>
              </a:rPr>
              <a:t>represented  </a:t>
            </a:r>
            <a:r>
              <a:rPr sz="2200" spc="-5" dirty="0">
                <a:latin typeface="Arial"/>
                <a:cs typeface="Arial"/>
              </a:rPr>
              <a:t>graphically or mathematically by 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50875" indent="-457834">
              <a:lnSpc>
                <a:spcPct val="100000"/>
              </a:lnSpc>
              <a:buFont typeface="AoyagiKouzanFontT"/>
              <a:buChar char="➢"/>
              <a:tabLst>
                <a:tab pos="650875" algn="l"/>
                <a:tab pos="65151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Data flow diagrams</a:t>
            </a:r>
            <a:endParaRPr sz="2200">
              <a:latin typeface="Arial"/>
              <a:cs typeface="Arial"/>
            </a:endParaRPr>
          </a:p>
          <a:p>
            <a:pPr marL="666115" indent="-457834">
              <a:lnSpc>
                <a:spcPct val="100000"/>
              </a:lnSpc>
              <a:spcBef>
                <a:spcPts val="1790"/>
              </a:spcBef>
              <a:buFont typeface="AoyagiKouzanFontT"/>
              <a:buChar char="➢"/>
              <a:tabLst>
                <a:tab pos="666115" algn="l"/>
                <a:tab pos="66675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Data Dictionaries</a:t>
            </a:r>
            <a:endParaRPr sz="2200">
              <a:latin typeface="Arial"/>
              <a:cs typeface="Arial"/>
            </a:endParaRPr>
          </a:p>
          <a:p>
            <a:pPr marL="650875" indent="-457834">
              <a:lnSpc>
                <a:spcPct val="100000"/>
              </a:lnSpc>
              <a:spcBef>
                <a:spcPts val="1555"/>
              </a:spcBef>
              <a:buFont typeface="AoyagiKouzanFontT"/>
              <a:buChar char="➢"/>
              <a:tabLst>
                <a:tab pos="650875" algn="l"/>
                <a:tab pos="65151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Structure Charts</a:t>
            </a:r>
            <a:endParaRPr sz="2200">
              <a:latin typeface="Arial"/>
              <a:cs typeface="Arial"/>
            </a:endParaRPr>
          </a:p>
          <a:p>
            <a:pPr marL="666115" indent="-457834">
              <a:lnSpc>
                <a:spcPct val="100000"/>
              </a:lnSpc>
              <a:spcBef>
                <a:spcPts val="1285"/>
              </a:spcBef>
              <a:buFont typeface="AoyagiKouzanFontT"/>
              <a:buChar char="➢"/>
              <a:tabLst>
                <a:tab pos="666115" algn="l"/>
                <a:tab pos="66675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Pseudocode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398194"/>
            <a:ext cx="8529320" cy="1802764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4450" algn="just">
              <a:lnSpc>
                <a:spcPct val="100000"/>
              </a:lnSpc>
              <a:spcBef>
                <a:spcPts val="1270"/>
              </a:spcBef>
            </a:pPr>
            <a:r>
              <a:rPr sz="26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Structure</a:t>
            </a:r>
            <a:r>
              <a:rPr sz="2600" b="1" spc="-2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232FF"/>
                </a:solidFill>
                <a:latin typeface="Times New Roman"/>
                <a:cs typeface="Times New Roman"/>
              </a:rPr>
              <a:t>Chart</a:t>
            </a: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080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partition </a:t>
            </a:r>
            <a:r>
              <a:rPr sz="2400" dirty="0">
                <a:latin typeface="Times New Roman"/>
                <a:cs typeface="Times New Roman"/>
              </a:rPr>
              <a:t>a system into </a:t>
            </a:r>
            <a:r>
              <a:rPr sz="2400" spc="-5" dirty="0">
                <a:latin typeface="Times New Roman"/>
                <a:cs typeface="Times New Roman"/>
              </a:rPr>
              <a:t>block boxes. A black </a:t>
            </a:r>
            <a:r>
              <a:rPr sz="2400" dirty="0">
                <a:latin typeface="Times New Roman"/>
                <a:cs typeface="Times New Roman"/>
              </a:rPr>
              <a:t>box </a:t>
            </a:r>
            <a:r>
              <a:rPr sz="2400" spc="-5" dirty="0">
                <a:latin typeface="Times New Roman"/>
                <a:cs typeface="Times New Roman"/>
              </a:rPr>
              <a:t>means that  functionality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known to the user without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knowledge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internal  </a:t>
            </a:r>
            <a:r>
              <a:rPr sz="2400" dirty="0">
                <a:latin typeface="Times New Roman"/>
                <a:cs typeface="Times New Roman"/>
              </a:rPr>
              <a:t>design.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3944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5008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5" name="object 5"/>
          <p:cNvSpPr/>
          <p:nvPr/>
        </p:nvSpPr>
        <p:spPr>
          <a:xfrm>
            <a:off x="821366" y="3333584"/>
            <a:ext cx="8040756" cy="3219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5847" y="6727949"/>
            <a:ext cx="588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16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Hierarchical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format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r>
              <a:rPr sz="2400" spc="-2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chart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966898" y="2062772"/>
            <a:ext cx="6021874" cy="3470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8242" y="6118349"/>
            <a:ext cx="411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17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 chart</a:t>
            </a:r>
            <a:r>
              <a:rPr sz="2400" spc="-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notations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3582" y="6575549"/>
            <a:ext cx="248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18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Update</a:t>
            </a:r>
            <a:r>
              <a:rPr sz="2400" spc="-6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057" y="2659483"/>
            <a:ext cx="8391923" cy="3756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33" y="1851151"/>
            <a:ext cx="6435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 structure chart for “update </a:t>
            </a:r>
            <a:r>
              <a:rPr sz="2400" spc="-10" dirty="0">
                <a:latin typeface="Times New Roman"/>
                <a:cs typeface="Times New Roman"/>
              </a:rPr>
              <a:t>file” </a:t>
            </a:r>
            <a:r>
              <a:rPr sz="2400" dirty="0">
                <a:latin typeface="Times New Roman"/>
                <a:cs typeface="Times New Roman"/>
              </a:rPr>
              <a:t>is given in </a:t>
            </a:r>
            <a:r>
              <a:rPr sz="2400" spc="-5" dirty="0">
                <a:latin typeface="Times New Roman"/>
                <a:cs typeface="Times New Roman"/>
              </a:rPr>
              <a:t>fig.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18.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0102" y="6042149"/>
            <a:ext cx="4836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19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Transaction-centered</a:t>
            </a:r>
            <a:r>
              <a:rPr sz="2400" spc="-5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1851151"/>
            <a:ext cx="8529320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latin typeface="Times New Roman"/>
                <a:cs typeface="Times New Roman"/>
              </a:rPr>
              <a:t>A transaction centered structure describes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processes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different types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transactions. </a:t>
            </a:r>
            <a:r>
              <a:rPr sz="2400" dirty="0">
                <a:latin typeface="Times New Roman"/>
                <a:cs typeface="Times New Roman"/>
              </a:rPr>
              <a:t>It is </a:t>
            </a:r>
            <a:r>
              <a:rPr sz="2400" spc="-5" dirty="0">
                <a:latin typeface="Times New Roman"/>
                <a:cs typeface="Times New Roman"/>
              </a:rPr>
              <a:t>illustrated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Fig.19.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7489" y="3411362"/>
            <a:ext cx="8492370" cy="214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51151"/>
            <a:ext cx="8376920" cy="32131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latin typeface="Times New Roman"/>
                <a:cs typeface="Times New Roman"/>
              </a:rPr>
              <a:t>In the above </a:t>
            </a:r>
            <a:r>
              <a:rPr sz="2400" spc="-5" dirty="0">
                <a:latin typeface="Times New Roman"/>
                <a:cs typeface="Times New Roman"/>
              </a:rPr>
              <a:t>figure the MAIN module controls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system operation  its functions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to: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606425" indent="-457834">
              <a:lnSpc>
                <a:spcPct val="100000"/>
              </a:lnSpc>
              <a:buFont typeface="AoyagiKouzanFontT"/>
              <a:buChar char="➢"/>
              <a:tabLst>
                <a:tab pos="606425" algn="l"/>
                <a:tab pos="6070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invoke the INPUT module to read a</a:t>
            </a:r>
            <a:r>
              <a:rPr sz="2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transaction;</a:t>
            </a:r>
            <a:endParaRPr sz="2200">
              <a:latin typeface="Arial"/>
              <a:cs typeface="Arial"/>
            </a:endParaRPr>
          </a:p>
          <a:p>
            <a:pPr marL="621665" marR="67310" indent="-457200">
              <a:lnSpc>
                <a:spcPct val="100000"/>
              </a:lnSpc>
              <a:spcBef>
                <a:spcPts val="1785"/>
              </a:spcBef>
              <a:buFont typeface="AoyagiKouzanFontT"/>
              <a:buChar char="➢"/>
              <a:tabLst>
                <a:tab pos="621665" algn="l"/>
                <a:tab pos="6223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determine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kind of transaction and select one of a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number 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 transaction modules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process that transaction,</a:t>
            </a:r>
            <a:r>
              <a:rPr sz="2200" spc="5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606425" marR="69215" indent="-457200">
              <a:lnSpc>
                <a:spcPct val="100000"/>
              </a:lnSpc>
              <a:spcBef>
                <a:spcPts val="1645"/>
              </a:spcBef>
              <a:buFont typeface="AoyagiKouzanFontT"/>
              <a:buChar char="➢"/>
              <a:tabLst>
                <a:tab pos="606425" algn="l"/>
                <a:tab pos="607060" algn="l"/>
                <a:tab pos="1571625" algn="l"/>
                <a:tab pos="2147570" algn="l"/>
                <a:tab pos="3159125" algn="l"/>
                <a:tab pos="3580129" algn="l"/>
                <a:tab pos="4154804" algn="l"/>
                <a:tab pos="5692140" algn="l"/>
                <a:tab pos="6172200" algn="l"/>
                <a:tab pos="7150734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output	the	re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ults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pro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ss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by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all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  module.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927351"/>
            <a:ext cx="8529320" cy="27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232FF"/>
                </a:solidFill>
                <a:latin typeface="Times New Roman"/>
                <a:cs typeface="Times New Roman"/>
              </a:rPr>
              <a:t>Pseudocode</a:t>
            </a:r>
            <a:endParaRPr sz="2600">
              <a:latin typeface="Times New Roman"/>
              <a:cs typeface="Times New Roman"/>
            </a:endParaRPr>
          </a:p>
          <a:p>
            <a:pPr marL="12700" marR="5715">
              <a:lnSpc>
                <a:spcPts val="2870"/>
              </a:lnSpc>
              <a:spcBef>
                <a:spcPts val="2035"/>
              </a:spcBef>
            </a:pPr>
            <a:r>
              <a:rPr sz="2400" spc="-5" dirty="0">
                <a:latin typeface="Times New Roman"/>
                <a:cs typeface="Times New Roman"/>
              </a:rPr>
              <a:t>Pseudocode notation can </a:t>
            </a:r>
            <a:r>
              <a:rPr sz="2400" dirty="0">
                <a:latin typeface="Times New Roman"/>
                <a:cs typeface="Times New Roman"/>
              </a:rPr>
              <a:t>be used in </a:t>
            </a:r>
            <a:r>
              <a:rPr sz="2400" spc="-5" dirty="0">
                <a:latin typeface="Times New Roman"/>
                <a:cs typeface="Times New Roman"/>
              </a:rPr>
              <a:t>both the preliminary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detailed 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5" dirty="0">
                <a:latin typeface="Times New Roman"/>
                <a:cs typeface="Times New Roman"/>
              </a:rPr>
              <a:t> phases.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830"/>
              </a:spcBef>
            </a:pP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pseudocode, the </a:t>
            </a:r>
            <a:r>
              <a:rPr sz="2400" spc="-5" dirty="0">
                <a:latin typeface="Times New Roman"/>
                <a:cs typeface="Times New Roman"/>
              </a:rPr>
              <a:t>designer describes system characteristics 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spc="-5" dirty="0">
                <a:latin typeface="Times New Roman"/>
                <a:cs typeface="Times New Roman"/>
              </a:rPr>
              <a:t>short, concise, English language phrases that are structured </a:t>
            </a:r>
            <a:r>
              <a:rPr sz="2400" dirty="0">
                <a:latin typeface="Times New Roman"/>
                <a:cs typeface="Times New Roman"/>
              </a:rPr>
              <a:t>by  key </a:t>
            </a:r>
            <a:r>
              <a:rPr sz="2400" spc="-5" dirty="0">
                <a:latin typeface="Times New Roman"/>
                <a:cs typeface="Times New Roman"/>
              </a:rPr>
              <a:t>words </a:t>
            </a:r>
            <a:r>
              <a:rPr sz="2400" dirty="0">
                <a:latin typeface="Times New Roman"/>
                <a:cs typeface="Times New Roman"/>
              </a:rPr>
              <a:t>such as </a:t>
            </a:r>
            <a:r>
              <a:rPr sz="2400" spc="-5" dirty="0">
                <a:latin typeface="Times New Roman"/>
                <a:cs typeface="Times New Roman"/>
              </a:rPr>
              <a:t>It-Then-Else, While-Do,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537" y="1790191"/>
            <a:ext cx="4465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Functional Procedure</a:t>
            </a:r>
            <a:r>
              <a:rPr sz="2800" b="1" spc="-5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Layers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693" y="2418079"/>
            <a:ext cx="1555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3144" y="2418079"/>
            <a:ext cx="6692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7535" algn="l"/>
                <a:tab pos="1292225" algn="l"/>
                <a:tab pos="1690370" algn="l"/>
                <a:tab pos="2693035" algn="l"/>
                <a:tab pos="4102735" algn="l"/>
                <a:tab pos="5277485" algn="l"/>
                <a:tab pos="5661660" algn="l"/>
                <a:tab pos="644652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are	built	in	</a:t>
            </a:r>
            <a:r>
              <a:rPr sz="2200" spc="-15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650065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er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dditional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notat</a:t>
            </a:r>
            <a:r>
              <a:rPr sz="2200" spc="-1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on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3" y="2580537"/>
            <a:ext cx="2302510" cy="104076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455"/>
              </a:spcBef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specify</a:t>
            </a:r>
            <a:r>
              <a:rPr sz="2200" spc="-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details.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355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Level 0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099" y="3794250"/>
            <a:ext cx="7567930" cy="2374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oyagiKouzanFontT"/>
              <a:buChar char="▪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 or procedure</a:t>
            </a:r>
            <a:r>
              <a:rPr sz="22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  <a:p>
            <a:pPr marL="484505" marR="5080" indent="-457200">
              <a:lnSpc>
                <a:spcPts val="2630"/>
              </a:lnSpc>
              <a:spcBef>
                <a:spcPts val="1835"/>
              </a:spcBef>
              <a:buFont typeface="AoyagiKouzanFontT"/>
              <a:buChar char="▪"/>
              <a:tabLst>
                <a:tab pos="484505" algn="l"/>
                <a:tab pos="485140" algn="l"/>
                <a:tab pos="3275329" algn="l"/>
                <a:tab pos="4288790" algn="l"/>
                <a:tab pos="5942330" algn="l"/>
                <a:tab pos="6708775" algn="l"/>
                <a:tab pos="7319645" algn="l"/>
              </a:tabLst>
            </a:pP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elation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hip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2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2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oth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sys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tem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c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onents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(e.g</a:t>
            </a:r>
            <a:r>
              <a:rPr sz="2200" spc="5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part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f  which system, called by which routines,</a:t>
            </a:r>
            <a:r>
              <a:rPr sz="2200" spc="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90"/>
              </a:spcBef>
              <a:buFont typeface="AoyagiKouzanFontT"/>
              <a:buChar char="▪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Brief description of the function</a:t>
            </a:r>
            <a:r>
              <a:rPr sz="2200" spc="2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purpose.</a:t>
            </a:r>
            <a:endParaRPr sz="2200">
              <a:latin typeface="Arial"/>
              <a:cs typeface="Arial"/>
            </a:endParaRPr>
          </a:p>
          <a:p>
            <a:pPr marL="485140" indent="-457834">
              <a:lnSpc>
                <a:spcPct val="100000"/>
              </a:lnSpc>
              <a:spcBef>
                <a:spcPts val="1800"/>
              </a:spcBef>
              <a:buFont typeface="AoyagiKouzanFontT"/>
              <a:buChar char="▪"/>
              <a:tabLst>
                <a:tab pos="484505" algn="l"/>
                <a:tab pos="48514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Author, date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93" y="1808479"/>
            <a:ext cx="8086090" cy="372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Level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988060" marR="7620" lvl="1" indent="-457200">
              <a:lnSpc>
                <a:spcPct val="100000"/>
              </a:lnSpc>
              <a:spcBef>
                <a:spcPts val="1560"/>
              </a:spcBef>
              <a:buFont typeface="AoyagiKouzanFontT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 Parameters (problem variables, types, purpose,  etc.)</a:t>
            </a:r>
            <a:endParaRPr sz="2200">
              <a:latin typeface="Arial"/>
              <a:cs typeface="Arial"/>
            </a:endParaRPr>
          </a:p>
          <a:p>
            <a:pPr marL="1003300" marR="5080" lvl="1" indent="-457200">
              <a:lnSpc>
                <a:spcPct val="100000"/>
              </a:lnSpc>
              <a:spcBef>
                <a:spcPts val="1165"/>
              </a:spcBef>
              <a:buFont typeface="AoyagiKouzanFontT"/>
              <a:buChar char="▪"/>
              <a:tabLst>
                <a:tab pos="1002665" algn="l"/>
                <a:tab pos="1003300" algn="l"/>
                <a:tab pos="2068195" algn="l"/>
                <a:tab pos="3446145" algn="l"/>
                <a:tab pos="4805045" algn="l"/>
                <a:tab pos="6122035" algn="l"/>
                <a:tab pos="6984365" algn="l"/>
              </a:tabLst>
            </a:pP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lobal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ar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ables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(problem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ri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ble,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y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pe,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purpo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e,  sharing information)</a:t>
            </a:r>
            <a:endParaRPr sz="220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775"/>
              </a:spcBef>
              <a:buFont typeface="AoyagiKouzanFontT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Routines called by the</a:t>
            </a:r>
            <a:r>
              <a:rPr sz="2200" spc="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function</a:t>
            </a: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spcBef>
                <a:spcPts val="1800"/>
              </a:spcBef>
              <a:buFont typeface="AoyagiKouzanFontT"/>
              <a:buChar char="▪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Side effects</a:t>
            </a:r>
            <a:endParaRPr sz="2200">
              <a:latin typeface="Arial"/>
              <a:cs typeface="Arial"/>
            </a:endParaRPr>
          </a:p>
          <a:p>
            <a:pPr marL="1018540" lvl="1" indent="-457200">
              <a:lnSpc>
                <a:spcPct val="100000"/>
              </a:lnSpc>
              <a:spcBef>
                <a:spcPts val="1739"/>
              </a:spcBef>
              <a:buFont typeface="AoyagiKouzanFontT"/>
              <a:buChar char="▪"/>
              <a:tabLst>
                <a:tab pos="1017905" algn="l"/>
                <a:tab pos="101854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Input/Output</a:t>
            </a:r>
            <a:r>
              <a:rPr sz="2200" spc="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Assertions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93" y="1808479"/>
            <a:ext cx="8085455" cy="432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Level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560"/>
              </a:spcBef>
              <a:buFont typeface="AoyagiKouzanFontT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Local data structures (variable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spcBef>
                <a:spcPts val="1920"/>
              </a:spcBef>
              <a:buFont typeface="AoyagiKouzanFontT"/>
              <a:buChar char="▪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Timing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800"/>
              </a:spcBef>
              <a:buFont typeface="AoyagiKouzanFontT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Exception handling (conditions, responses,</a:t>
            </a:r>
            <a:r>
              <a:rPr sz="2200" spc="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events)</a:t>
            </a: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spcBef>
                <a:spcPts val="1800"/>
              </a:spcBef>
              <a:buFont typeface="AoyagiKouzanFontT"/>
              <a:buChar char="▪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Any other</a:t>
            </a:r>
            <a:r>
              <a:rPr sz="2200" spc="-1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limitations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▪"/>
            </a:pPr>
            <a:endParaRPr sz="3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Level</a:t>
            </a:r>
            <a:r>
              <a:rPr sz="22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0065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  <a:p>
            <a:pPr marL="988060" marR="5080" lvl="1" indent="-457200">
              <a:lnSpc>
                <a:spcPct val="100000"/>
              </a:lnSpc>
              <a:spcBef>
                <a:spcPts val="1560"/>
              </a:spcBef>
              <a:buFont typeface="AoyagiKouzanFontT"/>
              <a:buChar char="▪"/>
              <a:tabLst>
                <a:tab pos="987425" algn="l"/>
                <a:tab pos="988060" algn="l"/>
                <a:tab pos="1767839" algn="l"/>
                <a:tab pos="3250565" algn="l"/>
                <a:tab pos="4096385" algn="l"/>
                <a:tab pos="5158740" algn="l"/>
                <a:tab pos="6219825" algn="l"/>
                <a:tab pos="7047230" algn="l"/>
              </a:tabLst>
            </a:pP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ody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tru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ured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hart,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ngli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udo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ode,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  tables, flow charts,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etc.)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4477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57574" y="6651749"/>
            <a:ext cx="414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2 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A two part design</a:t>
            </a:r>
            <a:r>
              <a:rPr sz="2400" spc="-4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3480" y="4876800"/>
            <a:ext cx="423545" cy="1583055"/>
            <a:chOff x="7273480" y="4876800"/>
            <a:chExt cx="423545" cy="1583055"/>
          </a:xfrm>
        </p:grpSpPr>
        <p:sp>
          <p:nvSpPr>
            <p:cNvPr id="5" name="object 5"/>
            <p:cNvSpPr/>
            <p:nvPr/>
          </p:nvSpPr>
          <p:spPr>
            <a:xfrm>
              <a:off x="7380731" y="4876800"/>
              <a:ext cx="142240" cy="838200"/>
            </a:xfrm>
            <a:custGeom>
              <a:avLst/>
              <a:gdLst/>
              <a:ahLst/>
              <a:cxnLst/>
              <a:rect l="l" t="t" r="r" b="b"/>
              <a:pathLst>
                <a:path w="142240" h="838200">
                  <a:moveTo>
                    <a:pt x="71628" y="752856"/>
                  </a:moveTo>
                  <a:lnTo>
                    <a:pt x="0" y="694944"/>
                  </a:lnTo>
                  <a:lnTo>
                    <a:pt x="56388" y="807720"/>
                  </a:lnTo>
                  <a:lnTo>
                    <a:pt x="56388" y="752856"/>
                  </a:lnTo>
                  <a:lnTo>
                    <a:pt x="71628" y="752856"/>
                  </a:lnTo>
                  <a:close/>
                </a:path>
                <a:path w="142240" h="838200">
                  <a:moveTo>
                    <a:pt x="85344" y="741525"/>
                  </a:moveTo>
                  <a:lnTo>
                    <a:pt x="85344" y="0"/>
                  </a:lnTo>
                  <a:lnTo>
                    <a:pt x="56388" y="0"/>
                  </a:lnTo>
                  <a:lnTo>
                    <a:pt x="56388" y="740534"/>
                  </a:lnTo>
                  <a:lnTo>
                    <a:pt x="71628" y="752856"/>
                  </a:lnTo>
                  <a:lnTo>
                    <a:pt x="85344" y="741525"/>
                  </a:lnTo>
                  <a:close/>
                </a:path>
                <a:path w="142240" h="838200">
                  <a:moveTo>
                    <a:pt x="85344" y="810171"/>
                  </a:moveTo>
                  <a:lnTo>
                    <a:pt x="85344" y="752856"/>
                  </a:lnTo>
                  <a:lnTo>
                    <a:pt x="56388" y="752856"/>
                  </a:lnTo>
                  <a:lnTo>
                    <a:pt x="56388" y="807720"/>
                  </a:lnTo>
                  <a:lnTo>
                    <a:pt x="71628" y="838200"/>
                  </a:lnTo>
                  <a:lnTo>
                    <a:pt x="85344" y="810171"/>
                  </a:lnTo>
                  <a:close/>
                </a:path>
                <a:path w="142240" h="838200">
                  <a:moveTo>
                    <a:pt x="141732" y="694944"/>
                  </a:moveTo>
                  <a:lnTo>
                    <a:pt x="71628" y="752856"/>
                  </a:lnTo>
                  <a:lnTo>
                    <a:pt x="85344" y="752856"/>
                  </a:lnTo>
                  <a:lnTo>
                    <a:pt x="85344" y="810171"/>
                  </a:lnTo>
                  <a:lnTo>
                    <a:pt x="141732" y="6949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1963" y="57149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0"/>
                  </a:move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299"/>
                  </a:lnTo>
                  <a:lnTo>
                    <a:pt x="9072" y="158519"/>
                  </a:lnTo>
                  <a:lnTo>
                    <a:pt x="33718" y="194881"/>
                  </a:lnTo>
                  <a:lnTo>
                    <a:pt x="70080" y="219527"/>
                  </a:lnTo>
                  <a:lnTo>
                    <a:pt x="114299" y="228599"/>
                  </a:lnTo>
                  <a:lnTo>
                    <a:pt x="159162" y="219527"/>
                  </a:lnTo>
                  <a:lnTo>
                    <a:pt x="195452" y="194881"/>
                  </a:lnTo>
                  <a:lnTo>
                    <a:pt x="219741" y="158519"/>
                  </a:lnTo>
                  <a:lnTo>
                    <a:pt x="228599" y="114299"/>
                  </a:lnTo>
                  <a:lnTo>
                    <a:pt x="219741" y="70080"/>
                  </a:lnTo>
                  <a:lnTo>
                    <a:pt x="195452" y="33718"/>
                  </a:lnTo>
                  <a:lnTo>
                    <a:pt x="159162" y="9072"/>
                  </a:lnTo>
                  <a:lnTo>
                    <a:pt x="114299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7767" y="5958839"/>
              <a:ext cx="394970" cy="486409"/>
            </a:xfrm>
            <a:custGeom>
              <a:avLst/>
              <a:gdLst/>
              <a:ahLst/>
              <a:cxnLst/>
              <a:rect l="l" t="t" r="r" b="b"/>
              <a:pathLst>
                <a:path w="394970" h="486410">
                  <a:moveTo>
                    <a:pt x="166115" y="0"/>
                  </a:moveTo>
                  <a:lnTo>
                    <a:pt x="166115" y="457199"/>
                  </a:lnTo>
                </a:path>
                <a:path w="394970" h="486410">
                  <a:moveTo>
                    <a:pt x="152399" y="181355"/>
                  </a:moveTo>
                  <a:lnTo>
                    <a:pt x="0" y="486155"/>
                  </a:lnTo>
                </a:path>
                <a:path w="394970" h="486410">
                  <a:moveTo>
                    <a:pt x="166115" y="181355"/>
                  </a:moveTo>
                  <a:lnTo>
                    <a:pt x="394715" y="486155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74760" y="5700712"/>
            <a:ext cx="422275" cy="758825"/>
            <a:chOff x="2274760" y="5700712"/>
            <a:chExt cx="422275" cy="758825"/>
          </a:xfrm>
        </p:grpSpPr>
        <p:sp>
          <p:nvSpPr>
            <p:cNvPr id="9" name="object 9"/>
            <p:cNvSpPr/>
            <p:nvPr/>
          </p:nvSpPr>
          <p:spPr>
            <a:xfrm>
              <a:off x="2333243" y="5715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299" y="0"/>
                  </a:move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299"/>
                  </a:lnTo>
                  <a:lnTo>
                    <a:pt x="9072" y="158519"/>
                  </a:lnTo>
                  <a:lnTo>
                    <a:pt x="33718" y="194881"/>
                  </a:lnTo>
                  <a:lnTo>
                    <a:pt x="70080" y="219527"/>
                  </a:lnTo>
                  <a:lnTo>
                    <a:pt x="114299" y="228599"/>
                  </a:lnTo>
                  <a:lnTo>
                    <a:pt x="159162" y="219527"/>
                  </a:lnTo>
                  <a:lnTo>
                    <a:pt x="195452" y="194881"/>
                  </a:lnTo>
                  <a:lnTo>
                    <a:pt x="219741" y="158519"/>
                  </a:lnTo>
                  <a:lnTo>
                    <a:pt x="228599" y="114299"/>
                  </a:lnTo>
                  <a:lnTo>
                    <a:pt x="219741" y="70080"/>
                  </a:lnTo>
                  <a:lnTo>
                    <a:pt x="195452" y="33718"/>
                  </a:lnTo>
                  <a:lnTo>
                    <a:pt x="159162" y="9072"/>
                  </a:lnTo>
                  <a:lnTo>
                    <a:pt x="114299" y="0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9047" y="5958839"/>
              <a:ext cx="393700" cy="486409"/>
            </a:xfrm>
            <a:custGeom>
              <a:avLst/>
              <a:gdLst/>
              <a:ahLst/>
              <a:cxnLst/>
              <a:rect l="l" t="t" r="r" b="b"/>
              <a:pathLst>
                <a:path w="393700" h="486410">
                  <a:moveTo>
                    <a:pt x="164591" y="0"/>
                  </a:moveTo>
                  <a:lnTo>
                    <a:pt x="164591" y="457199"/>
                  </a:lnTo>
                </a:path>
                <a:path w="393700" h="486410">
                  <a:moveTo>
                    <a:pt x="152399" y="181355"/>
                  </a:moveTo>
                  <a:lnTo>
                    <a:pt x="0" y="486155"/>
                  </a:lnTo>
                </a:path>
                <a:path w="393700" h="486410">
                  <a:moveTo>
                    <a:pt x="164591" y="181355"/>
                  </a:moveTo>
                  <a:lnTo>
                    <a:pt x="393191" y="486155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38446" y="5616953"/>
            <a:ext cx="238061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57225" marR="5080" indent="-645160">
              <a:lnSpc>
                <a:spcPts val="2870"/>
              </a:lnSpc>
              <a:spcBef>
                <a:spcPts val="200"/>
              </a:spcBef>
            </a:pPr>
            <a:r>
              <a:rPr sz="2400" u="heavy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A </a:t>
            </a:r>
            <a:r>
              <a:rPr sz="24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two part</a:t>
            </a:r>
            <a:r>
              <a:rPr sz="2400" u="heavy" spc="-6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design </a:t>
            </a:r>
            <a:r>
              <a:rPr sz="2400" spc="-5" dirty="0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CC3200"/>
                </a:solidFill>
                <a:uFill>
                  <a:solidFill>
                    <a:srgbClr val="CC3200"/>
                  </a:solidFill>
                </a:u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077" y="5784593"/>
            <a:ext cx="134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Cu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4450" y="5723633"/>
            <a:ext cx="1127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System  B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2178" y="3172458"/>
            <a:ext cx="583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999" y="3737862"/>
            <a:ext cx="1223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hni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al  design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4400" y="2354579"/>
            <a:ext cx="533400" cy="320802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690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87325" marR="182880">
              <a:lnSpc>
                <a:spcPct val="99900"/>
              </a:lnSpc>
              <a:spcBef>
                <a:spcPts val="5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e  s   i  g  n  e  r  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83448" y="3016948"/>
            <a:ext cx="1550035" cy="1875789"/>
            <a:chOff x="1683448" y="3016948"/>
            <a:chExt cx="1550035" cy="1875789"/>
          </a:xfrm>
        </p:grpSpPr>
        <p:sp>
          <p:nvSpPr>
            <p:cNvPr id="18" name="object 18"/>
            <p:cNvSpPr/>
            <p:nvPr/>
          </p:nvSpPr>
          <p:spPr>
            <a:xfrm>
              <a:off x="1697735" y="3031235"/>
              <a:ext cx="1521460" cy="1847214"/>
            </a:xfrm>
            <a:custGeom>
              <a:avLst/>
              <a:gdLst/>
              <a:ahLst/>
              <a:cxnLst/>
              <a:rect l="l" t="t" r="r" b="b"/>
              <a:pathLst>
                <a:path w="1521460" h="1847214">
                  <a:moveTo>
                    <a:pt x="760475" y="0"/>
                  </a:moveTo>
                  <a:lnTo>
                    <a:pt x="717261" y="1460"/>
                  </a:lnTo>
                  <a:lnTo>
                    <a:pt x="674687" y="5789"/>
                  </a:lnTo>
                  <a:lnTo>
                    <a:pt x="632817" y="12910"/>
                  </a:lnTo>
                  <a:lnTo>
                    <a:pt x="591714" y="22744"/>
                  </a:lnTo>
                  <a:lnTo>
                    <a:pt x="551442" y="35214"/>
                  </a:lnTo>
                  <a:lnTo>
                    <a:pt x="512066" y="50243"/>
                  </a:lnTo>
                  <a:lnTo>
                    <a:pt x="473648" y="67753"/>
                  </a:lnTo>
                  <a:lnTo>
                    <a:pt x="436252" y="87666"/>
                  </a:lnTo>
                  <a:lnTo>
                    <a:pt x="399942" y="109904"/>
                  </a:lnTo>
                  <a:lnTo>
                    <a:pt x="364783" y="134391"/>
                  </a:lnTo>
                  <a:lnTo>
                    <a:pt x="330837" y="161048"/>
                  </a:lnTo>
                  <a:lnTo>
                    <a:pt x="298168" y="189798"/>
                  </a:lnTo>
                  <a:lnTo>
                    <a:pt x="266841" y="220563"/>
                  </a:lnTo>
                  <a:lnTo>
                    <a:pt x="236918" y="253265"/>
                  </a:lnTo>
                  <a:lnTo>
                    <a:pt x="208464" y="287828"/>
                  </a:lnTo>
                  <a:lnTo>
                    <a:pt x="181542" y="324173"/>
                  </a:lnTo>
                  <a:lnTo>
                    <a:pt x="156216" y="362223"/>
                  </a:lnTo>
                  <a:lnTo>
                    <a:pt x="132551" y="401900"/>
                  </a:lnTo>
                  <a:lnTo>
                    <a:pt x="110608" y="443126"/>
                  </a:lnTo>
                  <a:lnTo>
                    <a:pt x="90453" y="485825"/>
                  </a:lnTo>
                  <a:lnTo>
                    <a:pt x="72149" y="529918"/>
                  </a:lnTo>
                  <a:lnTo>
                    <a:pt x="55759" y="575327"/>
                  </a:lnTo>
                  <a:lnTo>
                    <a:pt x="41348" y="621976"/>
                  </a:lnTo>
                  <a:lnTo>
                    <a:pt x="28979" y="669786"/>
                  </a:lnTo>
                  <a:lnTo>
                    <a:pt x="18717" y="718680"/>
                  </a:lnTo>
                  <a:lnTo>
                    <a:pt x="10624" y="768581"/>
                  </a:lnTo>
                  <a:lnTo>
                    <a:pt x="4764" y="819410"/>
                  </a:lnTo>
                  <a:lnTo>
                    <a:pt x="1201" y="871090"/>
                  </a:lnTo>
                  <a:lnTo>
                    <a:pt x="0" y="923543"/>
                  </a:lnTo>
                  <a:lnTo>
                    <a:pt x="1201" y="975997"/>
                  </a:lnTo>
                  <a:lnTo>
                    <a:pt x="4764" y="1027677"/>
                  </a:lnTo>
                  <a:lnTo>
                    <a:pt x="10624" y="1078506"/>
                  </a:lnTo>
                  <a:lnTo>
                    <a:pt x="18717" y="1128407"/>
                  </a:lnTo>
                  <a:lnTo>
                    <a:pt x="28979" y="1177301"/>
                  </a:lnTo>
                  <a:lnTo>
                    <a:pt x="41348" y="1225111"/>
                  </a:lnTo>
                  <a:lnTo>
                    <a:pt x="55759" y="1271760"/>
                  </a:lnTo>
                  <a:lnTo>
                    <a:pt x="72149" y="1317169"/>
                  </a:lnTo>
                  <a:lnTo>
                    <a:pt x="90453" y="1361262"/>
                  </a:lnTo>
                  <a:lnTo>
                    <a:pt x="110608" y="1403961"/>
                  </a:lnTo>
                  <a:lnTo>
                    <a:pt x="132551" y="1445187"/>
                  </a:lnTo>
                  <a:lnTo>
                    <a:pt x="156216" y="1484864"/>
                  </a:lnTo>
                  <a:lnTo>
                    <a:pt x="181542" y="1522914"/>
                  </a:lnTo>
                  <a:lnTo>
                    <a:pt x="208464" y="1559259"/>
                  </a:lnTo>
                  <a:lnTo>
                    <a:pt x="236918" y="1593822"/>
                  </a:lnTo>
                  <a:lnTo>
                    <a:pt x="266841" y="1626524"/>
                  </a:lnTo>
                  <a:lnTo>
                    <a:pt x="298168" y="1657289"/>
                  </a:lnTo>
                  <a:lnTo>
                    <a:pt x="330837" y="1686039"/>
                  </a:lnTo>
                  <a:lnTo>
                    <a:pt x="364783" y="1712696"/>
                  </a:lnTo>
                  <a:lnTo>
                    <a:pt x="399942" y="1737183"/>
                  </a:lnTo>
                  <a:lnTo>
                    <a:pt x="436252" y="1759421"/>
                  </a:lnTo>
                  <a:lnTo>
                    <a:pt x="473648" y="1779334"/>
                  </a:lnTo>
                  <a:lnTo>
                    <a:pt x="512066" y="1796844"/>
                  </a:lnTo>
                  <a:lnTo>
                    <a:pt x="551442" y="1811873"/>
                  </a:lnTo>
                  <a:lnTo>
                    <a:pt x="591714" y="1824343"/>
                  </a:lnTo>
                  <a:lnTo>
                    <a:pt x="632817" y="1834177"/>
                  </a:lnTo>
                  <a:lnTo>
                    <a:pt x="674687" y="1841298"/>
                  </a:lnTo>
                  <a:lnTo>
                    <a:pt x="717261" y="1845627"/>
                  </a:lnTo>
                  <a:lnTo>
                    <a:pt x="760475" y="1847087"/>
                  </a:lnTo>
                  <a:lnTo>
                    <a:pt x="803690" y="1845627"/>
                  </a:lnTo>
                  <a:lnTo>
                    <a:pt x="846264" y="1841298"/>
                  </a:lnTo>
                  <a:lnTo>
                    <a:pt x="888134" y="1834177"/>
                  </a:lnTo>
                  <a:lnTo>
                    <a:pt x="929237" y="1824343"/>
                  </a:lnTo>
                  <a:lnTo>
                    <a:pt x="969509" y="1811873"/>
                  </a:lnTo>
                  <a:lnTo>
                    <a:pt x="1008885" y="1796844"/>
                  </a:lnTo>
                  <a:lnTo>
                    <a:pt x="1047303" y="1779334"/>
                  </a:lnTo>
                  <a:lnTo>
                    <a:pt x="1084699" y="1759421"/>
                  </a:lnTo>
                  <a:lnTo>
                    <a:pt x="1121008" y="1737183"/>
                  </a:lnTo>
                  <a:lnTo>
                    <a:pt x="1156168" y="1712696"/>
                  </a:lnTo>
                  <a:lnTo>
                    <a:pt x="1190114" y="1686039"/>
                  </a:lnTo>
                  <a:lnTo>
                    <a:pt x="1222783" y="1657289"/>
                  </a:lnTo>
                  <a:lnTo>
                    <a:pt x="1254110" y="1626524"/>
                  </a:lnTo>
                  <a:lnTo>
                    <a:pt x="1284033" y="1593822"/>
                  </a:lnTo>
                  <a:lnTo>
                    <a:pt x="1312487" y="1559259"/>
                  </a:lnTo>
                  <a:lnTo>
                    <a:pt x="1339409" y="1522914"/>
                  </a:lnTo>
                  <a:lnTo>
                    <a:pt x="1364735" y="1484864"/>
                  </a:lnTo>
                  <a:lnTo>
                    <a:pt x="1388400" y="1445187"/>
                  </a:lnTo>
                  <a:lnTo>
                    <a:pt x="1410343" y="1403961"/>
                  </a:lnTo>
                  <a:lnTo>
                    <a:pt x="1430498" y="1361262"/>
                  </a:lnTo>
                  <a:lnTo>
                    <a:pt x="1448802" y="1317169"/>
                  </a:lnTo>
                  <a:lnTo>
                    <a:pt x="1465192" y="1271760"/>
                  </a:lnTo>
                  <a:lnTo>
                    <a:pt x="1479603" y="1225111"/>
                  </a:lnTo>
                  <a:lnTo>
                    <a:pt x="1491971" y="1177301"/>
                  </a:lnTo>
                  <a:lnTo>
                    <a:pt x="1502234" y="1128407"/>
                  </a:lnTo>
                  <a:lnTo>
                    <a:pt x="1510327" y="1078506"/>
                  </a:lnTo>
                  <a:lnTo>
                    <a:pt x="1516187" y="1027677"/>
                  </a:lnTo>
                  <a:lnTo>
                    <a:pt x="1519750" y="975997"/>
                  </a:lnTo>
                  <a:lnTo>
                    <a:pt x="1520951" y="923543"/>
                  </a:lnTo>
                  <a:lnTo>
                    <a:pt x="1519750" y="871090"/>
                  </a:lnTo>
                  <a:lnTo>
                    <a:pt x="1516187" y="819410"/>
                  </a:lnTo>
                  <a:lnTo>
                    <a:pt x="1510327" y="768581"/>
                  </a:lnTo>
                  <a:lnTo>
                    <a:pt x="1502234" y="718680"/>
                  </a:lnTo>
                  <a:lnTo>
                    <a:pt x="1491971" y="669786"/>
                  </a:lnTo>
                  <a:lnTo>
                    <a:pt x="1479603" y="621976"/>
                  </a:lnTo>
                  <a:lnTo>
                    <a:pt x="1465192" y="575327"/>
                  </a:lnTo>
                  <a:lnTo>
                    <a:pt x="1448802" y="529918"/>
                  </a:lnTo>
                  <a:lnTo>
                    <a:pt x="1430498" y="485825"/>
                  </a:lnTo>
                  <a:lnTo>
                    <a:pt x="1410343" y="443126"/>
                  </a:lnTo>
                  <a:lnTo>
                    <a:pt x="1388400" y="401900"/>
                  </a:lnTo>
                  <a:lnTo>
                    <a:pt x="1364735" y="362223"/>
                  </a:lnTo>
                  <a:lnTo>
                    <a:pt x="1339409" y="324173"/>
                  </a:lnTo>
                  <a:lnTo>
                    <a:pt x="1312487" y="287828"/>
                  </a:lnTo>
                  <a:lnTo>
                    <a:pt x="1284033" y="253265"/>
                  </a:lnTo>
                  <a:lnTo>
                    <a:pt x="1254110" y="220563"/>
                  </a:lnTo>
                  <a:lnTo>
                    <a:pt x="1222783" y="189798"/>
                  </a:lnTo>
                  <a:lnTo>
                    <a:pt x="1190114" y="161048"/>
                  </a:lnTo>
                  <a:lnTo>
                    <a:pt x="1156168" y="134391"/>
                  </a:lnTo>
                  <a:lnTo>
                    <a:pt x="1121008" y="109904"/>
                  </a:lnTo>
                  <a:lnTo>
                    <a:pt x="1084699" y="87666"/>
                  </a:lnTo>
                  <a:lnTo>
                    <a:pt x="1047303" y="67753"/>
                  </a:lnTo>
                  <a:lnTo>
                    <a:pt x="1008885" y="50243"/>
                  </a:lnTo>
                  <a:lnTo>
                    <a:pt x="969509" y="35214"/>
                  </a:lnTo>
                  <a:lnTo>
                    <a:pt x="929237" y="22744"/>
                  </a:lnTo>
                  <a:lnTo>
                    <a:pt x="888134" y="12910"/>
                  </a:lnTo>
                  <a:lnTo>
                    <a:pt x="846264" y="5789"/>
                  </a:lnTo>
                  <a:lnTo>
                    <a:pt x="803690" y="1460"/>
                  </a:lnTo>
                  <a:lnTo>
                    <a:pt x="760475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9071" y="3653027"/>
              <a:ext cx="1481455" cy="0"/>
            </a:xfrm>
            <a:custGeom>
              <a:avLst/>
              <a:gdLst/>
              <a:ahLst/>
              <a:cxnLst/>
              <a:rect l="l" t="t" r="r" b="b"/>
              <a:pathLst>
                <a:path w="1481455">
                  <a:moveTo>
                    <a:pt x="0" y="0"/>
                  </a:moveTo>
                  <a:lnTo>
                    <a:pt x="1481327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99563" y="3248658"/>
            <a:ext cx="677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What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0755" y="3766818"/>
            <a:ext cx="1439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eptual  design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820" y="3028200"/>
            <a:ext cx="2362200" cy="2687320"/>
          </a:xfrm>
          <a:custGeom>
            <a:avLst/>
            <a:gdLst/>
            <a:ahLst/>
            <a:cxnLst/>
            <a:rect l="l" t="t" r="r" b="b"/>
            <a:pathLst>
              <a:path w="2362200" h="2687320">
                <a:moveTo>
                  <a:pt x="85344" y="1848612"/>
                </a:moveTo>
                <a:lnTo>
                  <a:pt x="57912" y="1848612"/>
                </a:lnTo>
                <a:lnTo>
                  <a:pt x="57912" y="2590368"/>
                </a:lnTo>
                <a:lnTo>
                  <a:pt x="71628" y="2601468"/>
                </a:lnTo>
                <a:lnTo>
                  <a:pt x="85344" y="2590368"/>
                </a:lnTo>
                <a:lnTo>
                  <a:pt x="85344" y="1848612"/>
                </a:lnTo>
                <a:close/>
              </a:path>
              <a:path w="2362200" h="2687320">
                <a:moveTo>
                  <a:pt x="143256" y="2543556"/>
                </a:moveTo>
                <a:lnTo>
                  <a:pt x="71628" y="2601468"/>
                </a:lnTo>
                <a:lnTo>
                  <a:pt x="0" y="2543556"/>
                </a:lnTo>
                <a:lnTo>
                  <a:pt x="57912" y="2659380"/>
                </a:lnTo>
                <a:lnTo>
                  <a:pt x="71628" y="2686812"/>
                </a:lnTo>
                <a:lnTo>
                  <a:pt x="85344" y="2659380"/>
                </a:lnTo>
                <a:lnTo>
                  <a:pt x="143256" y="2543556"/>
                </a:lnTo>
                <a:close/>
              </a:path>
              <a:path w="2362200" h="2687320">
                <a:moveTo>
                  <a:pt x="2362200" y="24384"/>
                </a:moveTo>
                <a:lnTo>
                  <a:pt x="2346960" y="0"/>
                </a:lnTo>
                <a:lnTo>
                  <a:pt x="906157" y="864171"/>
                </a:lnTo>
                <a:lnTo>
                  <a:pt x="915924" y="790956"/>
                </a:lnTo>
                <a:lnTo>
                  <a:pt x="830580" y="926592"/>
                </a:lnTo>
                <a:lnTo>
                  <a:pt x="896112" y="921550"/>
                </a:lnTo>
                <a:lnTo>
                  <a:pt x="989076" y="914400"/>
                </a:lnTo>
                <a:lnTo>
                  <a:pt x="920927" y="888834"/>
                </a:lnTo>
                <a:lnTo>
                  <a:pt x="2362200" y="24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50180" y="3010852"/>
            <a:ext cx="2917825" cy="1877695"/>
            <a:chOff x="5250180" y="3010852"/>
            <a:chExt cx="2917825" cy="1877695"/>
          </a:xfrm>
        </p:grpSpPr>
        <p:sp>
          <p:nvSpPr>
            <p:cNvPr id="24" name="object 24"/>
            <p:cNvSpPr/>
            <p:nvPr/>
          </p:nvSpPr>
          <p:spPr>
            <a:xfrm>
              <a:off x="5250180" y="3041904"/>
              <a:ext cx="1379220" cy="850900"/>
            </a:xfrm>
            <a:custGeom>
              <a:avLst/>
              <a:gdLst/>
              <a:ahLst/>
              <a:cxnLst/>
              <a:rect l="l" t="t" r="r" b="b"/>
              <a:pathLst>
                <a:path w="1379220" h="850900">
                  <a:moveTo>
                    <a:pt x="1306068" y="806196"/>
                  </a:moveTo>
                  <a:lnTo>
                    <a:pt x="1303621" y="787848"/>
                  </a:lnTo>
                  <a:lnTo>
                    <a:pt x="15240" y="0"/>
                  </a:lnTo>
                  <a:lnTo>
                    <a:pt x="0" y="24384"/>
                  </a:lnTo>
                  <a:lnTo>
                    <a:pt x="1288670" y="812409"/>
                  </a:lnTo>
                  <a:lnTo>
                    <a:pt x="1306068" y="806196"/>
                  </a:lnTo>
                  <a:close/>
                </a:path>
                <a:path w="1379220" h="850900">
                  <a:moveTo>
                    <a:pt x="1313688" y="844720"/>
                  </a:moveTo>
                  <a:lnTo>
                    <a:pt x="1313688" y="794004"/>
                  </a:lnTo>
                  <a:lnTo>
                    <a:pt x="1298448" y="818388"/>
                  </a:lnTo>
                  <a:lnTo>
                    <a:pt x="1288670" y="812409"/>
                  </a:lnTo>
                  <a:lnTo>
                    <a:pt x="1220724" y="836676"/>
                  </a:lnTo>
                  <a:lnTo>
                    <a:pt x="1313688" y="844720"/>
                  </a:lnTo>
                  <a:close/>
                </a:path>
                <a:path w="1379220" h="850900">
                  <a:moveTo>
                    <a:pt x="1306068" y="806196"/>
                  </a:moveTo>
                  <a:lnTo>
                    <a:pt x="1288670" y="812409"/>
                  </a:lnTo>
                  <a:lnTo>
                    <a:pt x="1298448" y="818388"/>
                  </a:lnTo>
                  <a:lnTo>
                    <a:pt x="1306068" y="806196"/>
                  </a:lnTo>
                  <a:close/>
                </a:path>
                <a:path w="1379220" h="850900">
                  <a:moveTo>
                    <a:pt x="1379220" y="850392"/>
                  </a:moveTo>
                  <a:lnTo>
                    <a:pt x="1293876" y="714756"/>
                  </a:lnTo>
                  <a:lnTo>
                    <a:pt x="1303621" y="787848"/>
                  </a:lnTo>
                  <a:lnTo>
                    <a:pt x="1313688" y="794004"/>
                  </a:lnTo>
                  <a:lnTo>
                    <a:pt x="1313688" y="844720"/>
                  </a:lnTo>
                  <a:lnTo>
                    <a:pt x="1379220" y="850392"/>
                  </a:lnTo>
                  <a:close/>
                </a:path>
                <a:path w="1379220" h="850900">
                  <a:moveTo>
                    <a:pt x="1313688" y="794004"/>
                  </a:moveTo>
                  <a:lnTo>
                    <a:pt x="1303621" y="787848"/>
                  </a:lnTo>
                  <a:lnTo>
                    <a:pt x="1306068" y="806196"/>
                  </a:lnTo>
                  <a:lnTo>
                    <a:pt x="1313688" y="7940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30924" y="3025139"/>
              <a:ext cx="1522730" cy="1849120"/>
            </a:xfrm>
            <a:custGeom>
              <a:avLst/>
              <a:gdLst/>
              <a:ahLst/>
              <a:cxnLst/>
              <a:rect l="l" t="t" r="r" b="b"/>
              <a:pathLst>
                <a:path w="1522729" h="1849120">
                  <a:moveTo>
                    <a:pt x="760475" y="0"/>
                  </a:moveTo>
                  <a:lnTo>
                    <a:pt x="717408" y="1465"/>
                  </a:lnTo>
                  <a:lnTo>
                    <a:pt x="674961" y="5810"/>
                  </a:lnTo>
                  <a:lnTo>
                    <a:pt x="633197" y="12955"/>
                  </a:lnTo>
                  <a:lnTo>
                    <a:pt x="592183" y="22823"/>
                  </a:lnTo>
                  <a:lnTo>
                    <a:pt x="551982" y="35334"/>
                  </a:lnTo>
                  <a:lnTo>
                    <a:pt x="512661" y="50412"/>
                  </a:lnTo>
                  <a:lnTo>
                    <a:pt x="474283" y="67976"/>
                  </a:lnTo>
                  <a:lnTo>
                    <a:pt x="436913" y="87949"/>
                  </a:lnTo>
                  <a:lnTo>
                    <a:pt x="400617" y="110253"/>
                  </a:lnTo>
                  <a:lnTo>
                    <a:pt x="365460" y="134809"/>
                  </a:lnTo>
                  <a:lnTo>
                    <a:pt x="331505" y="161539"/>
                  </a:lnTo>
                  <a:lnTo>
                    <a:pt x="298818" y="190364"/>
                  </a:lnTo>
                  <a:lnTo>
                    <a:pt x="267465" y="221207"/>
                  </a:lnTo>
                  <a:lnTo>
                    <a:pt x="237509" y="253988"/>
                  </a:lnTo>
                  <a:lnTo>
                    <a:pt x="209015" y="288629"/>
                  </a:lnTo>
                  <a:lnTo>
                    <a:pt x="182049" y="325053"/>
                  </a:lnTo>
                  <a:lnTo>
                    <a:pt x="156675" y="363180"/>
                  </a:lnTo>
                  <a:lnTo>
                    <a:pt x="132959" y="402932"/>
                  </a:lnTo>
                  <a:lnTo>
                    <a:pt x="110964" y="444232"/>
                  </a:lnTo>
                  <a:lnTo>
                    <a:pt x="90757" y="487000"/>
                  </a:lnTo>
                  <a:lnTo>
                    <a:pt x="72401" y="531158"/>
                  </a:lnTo>
                  <a:lnTo>
                    <a:pt x="55961" y="576628"/>
                  </a:lnTo>
                  <a:lnTo>
                    <a:pt x="41503" y="623331"/>
                  </a:lnTo>
                  <a:lnTo>
                    <a:pt x="29092" y="671190"/>
                  </a:lnTo>
                  <a:lnTo>
                    <a:pt x="18792" y="720125"/>
                  </a:lnTo>
                  <a:lnTo>
                    <a:pt x="10667" y="770059"/>
                  </a:lnTo>
                  <a:lnTo>
                    <a:pt x="4784" y="820913"/>
                  </a:lnTo>
                  <a:lnTo>
                    <a:pt x="1206" y="872609"/>
                  </a:lnTo>
                  <a:lnTo>
                    <a:pt x="0" y="925067"/>
                  </a:lnTo>
                  <a:lnTo>
                    <a:pt x="1206" y="977374"/>
                  </a:lnTo>
                  <a:lnTo>
                    <a:pt x="4784" y="1028928"/>
                  </a:lnTo>
                  <a:lnTo>
                    <a:pt x="10667" y="1079650"/>
                  </a:lnTo>
                  <a:lnTo>
                    <a:pt x="18792" y="1129462"/>
                  </a:lnTo>
                  <a:lnTo>
                    <a:pt x="29092" y="1178285"/>
                  </a:lnTo>
                  <a:lnTo>
                    <a:pt x="41503" y="1226040"/>
                  </a:lnTo>
                  <a:lnTo>
                    <a:pt x="55961" y="1272649"/>
                  </a:lnTo>
                  <a:lnTo>
                    <a:pt x="72401" y="1318032"/>
                  </a:lnTo>
                  <a:lnTo>
                    <a:pt x="90757" y="1362111"/>
                  </a:lnTo>
                  <a:lnTo>
                    <a:pt x="110964" y="1404808"/>
                  </a:lnTo>
                  <a:lnTo>
                    <a:pt x="132959" y="1446043"/>
                  </a:lnTo>
                  <a:lnTo>
                    <a:pt x="156675" y="1485738"/>
                  </a:lnTo>
                  <a:lnTo>
                    <a:pt x="182049" y="1523814"/>
                  </a:lnTo>
                  <a:lnTo>
                    <a:pt x="209015" y="1560192"/>
                  </a:lnTo>
                  <a:lnTo>
                    <a:pt x="237509" y="1594795"/>
                  </a:lnTo>
                  <a:lnTo>
                    <a:pt x="267465" y="1627541"/>
                  </a:lnTo>
                  <a:lnTo>
                    <a:pt x="298818" y="1658354"/>
                  </a:lnTo>
                  <a:lnTo>
                    <a:pt x="331505" y="1687155"/>
                  </a:lnTo>
                  <a:lnTo>
                    <a:pt x="365460" y="1713864"/>
                  </a:lnTo>
                  <a:lnTo>
                    <a:pt x="400617" y="1738403"/>
                  </a:lnTo>
                  <a:lnTo>
                    <a:pt x="436913" y="1760693"/>
                  </a:lnTo>
                  <a:lnTo>
                    <a:pt x="474283" y="1780656"/>
                  </a:lnTo>
                  <a:lnTo>
                    <a:pt x="512661" y="1798213"/>
                  </a:lnTo>
                  <a:lnTo>
                    <a:pt x="551982" y="1813284"/>
                  </a:lnTo>
                  <a:lnTo>
                    <a:pt x="592183" y="1825792"/>
                  </a:lnTo>
                  <a:lnTo>
                    <a:pt x="633197" y="1835657"/>
                  </a:lnTo>
                  <a:lnTo>
                    <a:pt x="674961" y="1842802"/>
                  </a:lnTo>
                  <a:lnTo>
                    <a:pt x="717408" y="1847146"/>
                  </a:lnTo>
                  <a:lnTo>
                    <a:pt x="760475" y="1848611"/>
                  </a:lnTo>
                  <a:lnTo>
                    <a:pt x="803695" y="1847146"/>
                  </a:lnTo>
                  <a:lnTo>
                    <a:pt x="846284" y="1842802"/>
                  </a:lnTo>
                  <a:lnTo>
                    <a:pt x="888180" y="1835657"/>
                  </a:lnTo>
                  <a:lnTo>
                    <a:pt x="929316" y="1825792"/>
                  </a:lnTo>
                  <a:lnTo>
                    <a:pt x="969629" y="1813284"/>
                  </a:lnTo>
                  <a:lnTo>
                    <a:pt x="1009054" y="1798213"/>
                  </a:lnTo>
                  <a:lnTo>
                    <a:pt x="1047527" y="1780656"/>
                  </a:lnTo>
                  <a:lnTo>
                    <a:pt x="1084983" y="1760693"/>
                  </a:lnTo>
                  <a:lnTo>
                    <a:pt x="1121358" y="1738403"/>
                  </a:lnTo>
                  <a:lnTo>
                    <a:pt x="1156587" y="1713864"/>
                  </a:lnTo>
                  <a:lnTo>
                    <a:pt x="1190606" y="1687155"/>
                  </a:lnTo>
                  <a:lnTo>
                    <a:pt x="1223350" y="1658354"/>
                  </a:lnTo>
                  <a:lnTo>
                    <a:pt x="1254754" y="1627541"/>
                  </a:lnTo>
                  <a:lnTo>
                    <a:pt x="1284755" y="1594795"/>
                  </a:lnTo>
                  <a:lnTo>
                    <a:pt x="1313288" y="1560192"/>
                  </a:lnTo>
                  <a:lnTo>
                    <a:pt x="1340289" y="1523814"/>
                  </a:lnTo>
                  <a:lnTo>
                    <a:pt x="1365692" y="1485738"/>
                  </a:lnTo>
                  <a:lnTo>
                    <a:pt x="1389433" y="1446043"/>
                  </a:lnTo>
                  <a:lnTo>
                    <a:pt x="1411448" y="1404808"/>
                  </a:lnTo>
                  <a:lnTo>
                    <a:pt x="1431673" y="1362111"/>
                  </a:lnTo>
                  <a:lnTo>
                    <a:pt x="1450042" y="1318032"/>
                  </a:lnTo>
                  <a:lnTo>
                    <a:pt x="1466492" y="1272649"/>
                  </a:lnTo>
                  <a:lnTo>
                    <a:pt x="1480958" y="1226040"/>
                  </a:lnTo>
                  <a:lnTo>
                    <a:pt x="1493375" y="1178285"/>
                  </a:lnTo>
                  <a:lnTo>
                    <a:pt x="1503679" y="1129462"/>
                  </a:lnTo>
                  <a:lnTo>
                    <a:pt x="1511806" y="1079650"/>
                  </a:lnTo>
                  <a:lnTo>
                    <a:pt x="1517690" y="1028928"/>
                  </a:lnTo>
                  <a:lnTo>
                    <a:pt x="1521268" y="977374"/>
                  </a:lnTo>
                  <a:lnTo>
                    <a:pt x="1522475" y="925067"/>
                  </a:lnTo>
                  <a:lnTo>
                    <a:pt x="1521268" y="872609"/>
                  </a:lnTo>
                  <a:lnTo>
                    <a:pt x="1517690" y="820913"/>
                  </a:lnTo>
                  <a:lnTo>
                    <a:pt x="1511806" y="770059"/>
                  </a:lnTo>
                  <a:lnTo>
                    <a:pt x="1503679" y="720125"/>
                  </a:lnTo>
                  <a:lnTo>
                    <a:pt x="1493375" y="671190"/>
                  </a:lnTo>
                  <a:lnTo>
                    <a:pt x="1480958" y="623331"/>
                  </a:lnTo>
                  <a:lnTo>
                    <a:pt x="1466492" y="576628"/>
                  </a:lnTo>
                  <a:lnTo>
                    <a:pt x="1450042" y="531158"/>
                  </a:lnTo>
                  <a:lnTo>
                    <a:pt x="1431673" y="487000"/>
                  </a:lnTo>
                  <a:lnTo>
                    <a:pt x="1411448" y="444232"/>
                  </a:lnTo>
                  <a:lnTo>
                    <a:pt x="1389433" y="402932"/>
                  </a:lnTo>
                  <a:lnTo>
                    <a:pt x="1365692" y="363180"/>
                  </a:lnTo>
                  <a:lnTo>
                    <a:pt x="1340289" y="325053"/>
                  </a:lnTo>
                  <a:lnTo>
                    <a:pt x="1313288" y="288629"/>
                  </a:lnTo>
                  <a:lnTo>
                    <a:pt x="1284755" y="253988"/>
                  </a:lnTo>
                  <a:lnTo>
                    <a:pt x="1254754" y="221207"/>
                  </a:lnTo>
                  <a:lnTo>
                    <a:pt x="1223350" y="190364"/>
                  </a:lnTo>
                  <a:lnTo>
                    <a:pt x="1190606" y="161539"/>
                  </a:lnTo>
                  <a:lnTo>
                    <a:pt x="1156587" y="134809"/>
                  </a:lnTo>
                  <a:lnTo>
                    <a:pt x="1121358" y="110253"/>
                  </a:lnTo>
                  <a:lnTo>
                    <a:pt x="1084983" y="87949"/>
                  </a:lnTo>
                  <a:lnTo>
                    <a:pt x="1047527" y="67976"/>
                  </a:lnTo>
                  <a:lnTo>
                    <a:pt x="1009054" y="50412"/>
                  </a:lnTo>
                  <a:lnTo>
                    <a:pt x="969629" y="35334"/>
                  </a:lnTo>
                  <a:lnTo>
                    <a:pt x="929316" y="22823"/>
                  </a:lnTo>
                  <a:lnTo>
                    <a:pt x="888180" y="12955"/>
                  </a:lnTo>
                  <a:lnTo>
                    <a:pt x="846284" y="5810"/>
                  </a:lnTo>
                  <a:lnTo>
                    <a:pt x="803695" y="1465"/>
                  </a:lnTo>
                  <a:lnTo>
                    <a:pt x="760475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29400" y="3657599"/>
              <a:ext cx="1481455" cy="0"/>
            </a:xfrm>
            <a:custGeom>
              <a:avLst/>
              <a:gdLst/>
              <a:ahLst/>
              <a:cxnLst/>
              <a:rect l="l" t="t" r="r" b="b"/>
              <a:pathLst>
                <a:path w="1481454">
                  <a:moveTo>
                    <a:pt x="0" y="0"/>
                  </a:moveTo>
                  <a:lnTo>
                    <a:pt x="1481327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9293" y="1738375"/>
            <a:ext cx="65112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Conceptual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Design and </a:t>
            </a:r>
            <a:r>
              <a:rPr sz="2600" b="1" spc="-5" dirty="0">
                <a:solidFill>
                  <a:srgbClr val="CC0000"/>
                </a:solidFill>
                <a:latin typeface="Arial"/>
                <a:cs typeface="Arial"/>
              </a:rPr>
              <a:t>Technical</a:t>
            </a:r>
            <a:r>
              <a:rPr sz="26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Design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301" y="1758187"/>
            <a:ext cx="5591175" cy="14465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15"/>
              </a:spcBef>
              <a:tabLst>
                <a:tab pos="1150620" algn="l"/>
                <a:tab pos="3639185" algn="l"/>
                <a:tab pos="5139055" algn="l"/>
              </a:tabLst>
            </a:pP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EE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	</a:t>
            </a:r>
            <a:r>
              <a:rPr sz="27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ec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mm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nd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	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p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r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ct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ce	f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r  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descriptions (IEEE STD</a:t>
            </a:r>
            <a:r>
              <a:rPr sz="2700" b="1" spc="-3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1016-1998)</a:t>
            </a:r>
            <a:endParaRPr sz="2700">
              <a:latin typeface="Times New Roman"/>
              <a:cs typeface="Times New Roman"/>
            </a:endParaRPr>
          </a:p>
          <a:p>
            <a:pPr marL="481965" indent="-457834">
              <a:lnSpc>
                <a:spcPct val="100000"/>
              </a:lnSpc>
              <a:spcBef>
                <a:spcPts val="1850"/>
              </a:spcBef>
              <a:buFont typeface="AoyagiKouzanFontT"/>
              <a:buChar char="➢"/>
              <a:tabLst>
                <a:tab pos="481965" algn="l"/>
                <a:tab pos="4826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Scope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7463" y="1758187"/>
            <a:ext cx="12846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s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o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ft</a:t>
            </a:r>
            <a:r>
              <a:rPr sz="2700" b="1" spc="-15" dirty="0">
                <a:solidFill>
                  <a:srgbClr val="CC3200"/>
                </a:solidFill>
                <a:latin typeface="Times New Roman"/>
                <a:cs typeface="Times New Roman"/>
              </a:rPr>
              <a:t>w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a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re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3278" y="1758187"/>
            <a:ext cx="96011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d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es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i</a:t>
            </a:r>
            <a:r>
              <a:rPr sz="2700" b="1" spc="5" dirty="0">
                <a:solidFill>
                  <a:srgbClr val="CC3200"/>
                </a:solidFill>
                <a:latin typeface="Times New Roman"/>
                <a:cs typeface="Times New Roman"/>
              </a:rPr>
              <a:t>g</a:t>
            </a: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493" y="3330954"/>
            <a:ext cx="8404860" cy="325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 marR="1651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232FF"/>
                </a:solidFill>
                <a:latin typeface="Times New Roman"/>
                <a:cs typeface="Times New Roman"/>
              </a:rPr>
              <a:t>An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SDD is a representation </a:t>
            </a:r>
            <a:r>
              <a:rPr sz="2200" dirty="0">
                <a:solidFill>
                  <a:srgbClr val="3232F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a software system </a:t>
            </a:r>
            <a:r>
              <a:rPr sz="2200" dirty="0">
                <a:solidFill>
                  <a:srgbClr val="3232FF"/>
                </a:solidFill>
                <a:latin typeface="Times New Roman"/>
                <a:cs typeface="Times New Roman"/>
              </a:rPr>
              <a:t>that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is used as a medium  </a:t>
            </a:r>
            <a:r>
              <a:rPr sz="2200" dirty="0">
                <a:solidFill>
                  <a:srgbClr val="3232FF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communicating software design</a:t>
            </a:r>
            <a:r>
              <a:rPr sz="2200" spc="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FF"/>
                </a:solidFill>
                <a:latin typeface="Times New Roman"/>
                <a:cs typeface="Times New Roman"/>
              </a:rPr>
              <a:t>information.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References</a:t>
            </a:r>
            <a:endParaRPr sz="2300">
              <a:latin typeface="Arial"/>
              <a:cs typeface="Arial"/>
            </a:endParaRPr>
          </a:p>
          <a:p>
            <a:pPr marL="942340" marR="5080" lvl="1" indent="-457200">
              <a:lnSpc>
                <a:spcPct val="100000"/>
              </a:lnSpc>
              <a:spcBef>
                <a:spcPts val="2260"/>
              </a:spcBef>
              <a:buAutoNum type="romanLcPeriod"/>
              <a:tabLst>
                <a:tab pos="941705" algn="l"/>
                <a:tab pos="942340" algn="l"/>
                <a:tab pos="1819910" algn="l"/>
                <a:tab pos="2435225" algn="l"/>
                <a:tab pos="3938270" algn="l"/>
                <a:tab pos="4814570" algn="l"/>
                <a:tab pos="6844665" algn="l"/>
                <a:tab pos="8065134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EE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s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td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830-1998,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EE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re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en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ed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pra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for  software requirements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specifications.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romanLcPeriod"/>
            </a:pPr>
            <a:endParaRPr sz="1850">
              <a:latin typeface="Arial"/>
              <a:cs typeface="Arial"/>
            </a:endParaRPr>
          </a:p>
          <a:p>
            <a:pPr marL="927100" marR="6350" lvl="1" indent="-457200">
              <a:lnSpc>
                <a:spcPct val="100000"/>
              </a:lnSpc>
              <a:buAutoNum type="romanLcPeriod"/>
              <a:tabLst>
                <a:tab pos="926465" algn="l"/>
                <a:tab pos="927100" algn="l"/>
                <a:tab pos="1870075" algn="l"/>
                <a:tab pos="2549525" algn="l"/>
                <a:tab pos="4505325" algn="l"/>
                <a:tab pos="5447030" algn="l"/>
                <a:tab pos="6793865" algn="l"/>
                <a:tab pos="7333615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EE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s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td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610.12-</a:t>
            </a:r>
            <a:r>
              <a:rPr sz="2200" spc="10" dirty="0">
                <a:solidFill>
                  <a:srgbClr val="653200"/>
                </a:solidFill>
                <a:latin typeface="Arial"/>
                <a:cs typeface="Arial"/>
              </a:rPr>
              <a:t>1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990,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EE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glo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ss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ary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	s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oft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are  engineering terminology.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52094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493" y="1554361"/>
            <a:ext cx="8564245" cy="5080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420"/>
              </a:spcBef>
              <a:buFont typeface="AoyagiKouzanFontT"/>
              <a:buChar char="➢"/>
              <a:tabLst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Definitions</a:t>
            </a:r>
            <a:endParaRPr sz="2300">
              <a:latin typeface="Arial"/>
              <a:cs typeface="Arial"/>
            </a:endParaRPr>
          </a:p>
          <a:p>
            <a:pPr marL="843280" marR="5080" lvl="1" indent="-457200" algn="just">
              <a:lnSpc>
                <a:spcPct val="100000"/>
              </a:lnSpc>
              <a:spcBef>
                <a:spcPts val="1250"/>
              </a:spcBef>
              <a:buAutoNum type="romanLcPeriod"/>
              <a:tabLst>
                <a:tab pos="843280" algn="l"/>
              </a:tabLst>
            </a:pPr>
            <a:r>
              <a:rPr sz="2200" b="1" spc="-5"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entity. 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An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element (Component)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of a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design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that 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is 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structurally and functionally distinct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from other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elements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and 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that is separately named and</a:t>
            </a:r>
            <a:r>
              <a:rPr sz="2200" spc="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referenced.</a:t>
            </a:r>
            <a:endParaRPr sz="2200">
              <a:latin typeface="Arial"/>
              <a:cs typeface="Arial"/>
            </a:endParaRPr>
          </a:p>
          <a:p>
            <a:pPr marL="826135" marR="7620" lvl="1" indent="-457200" algn="just">
              <a:lnSpc>
                <a:spcPct val="100000"/>
              </a:lnSpc>
              <a:spcBef>
                <a:spcPts val="1800"/>
              </a:spcBef>
              <a:buAutoNum type="romanLcPeriod"/>
              <a:tabLst>
                <a:tab pos="826769" algn="l"/>
              </a:tabLst>
            </a:pPr>
            <a:r>
              <a:rPr sz="2200" b="1" spc="-5"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View.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 subset of design entity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attribute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information  that is specifically suited to the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needs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of a software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project 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activity.</a:t>
            </a:r>
            <a:endParaRPr sz="2200">
              <a:latin typeface="Arial"/>
              <a:cs typeface="Arial"/>
            </a:endParaRPr>
          </a:p>
          <a:p>
            <a:pPr marL="843280" marR="5080" lvl="1" indent="-457200" algn="just">
              <a:lnSpc>
                <a:spcPct val="100000"/>
              </a:lnSpc>
              <a:spcBef>
                <a:spcPts val="1705"/>
              </a:spcBef>
              <a:buAutoNum type="romanLcPeriod"/>
              <a:tabLst>
                <a:tab pos="843280" algn="l"/>
              </a:tabLst>
            </a:pPr>
            <a:r>
              <a:rPr sz="2200" b="1" spc="-5" dirty="0">
                <a:solidFill>
                  <a:srgbClr val="003265"/>
                </a:solidFill>
                <a:latin typeface="Arial"/>
                <a:cs typeface="Arial"/>
              </a:rPr>
              <a:t>Entity </a:t>
            </a:r>
            <a:r>
              <a:rPr sz="2200" b="1" dirty="0">
                <a:solidFill>
                  <a:srgbClr val="003265"/>
                </a:solidFill>
                <a:latin typeface="Arial"/>
                <a:cs typeface="Arial"/>
              </a:rPr>
              <a:t>attributes.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 named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property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characteristics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of a  design entity. It </a:t>
            </a:r>
            <a:r>
              <a:rPr sz="2200" dirty="0">
                <a:solidFill>
                  <a:srgbClr val="329932"/>
                </a:solidFill>
                <a:latin typeface="Arial"/>
                <a:cs typeface="Arial"/>
              </a:rPr>
              <a:t>provides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a statement of fact about the</a:t>
            </a:r>
            <a:r>
              <a:rPr sz="2200" spc="8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entity.</a:t>
            </a:r>
            <a:endParaRPr sz="2200">
              <a:latin typeface="Arial"/>
              <a:cs typeface="Arial"/>
            </a:endParaRPr>
          </a:p>
          <a:p>
            <a:pPr marL="843280" marR="5080" lvl="1" indent="-457200" algn="just">
              <a:lnSpc>
                <a:spcPct val="100000"/>
              </a:lnSpc>
              <a:spcBef>
                <a:spcPts val="1920"/>
              </a:spcBef>
              <a:buAutoNum type="romanLcPeriod"/>
              <a:tabLst>
                <a:tab pos="843280" algn="l"/>
              </a:tabLst>
            </a:pPr>
            <a:r>
              <a:rPr sz="2200" b="1" spc="-5" dirty="0">
                <a:solidFill>
                  <a:srgbClr val="003265"/>
                </a:solidFill>
                <a:latin typeface="Arial"/>
                <a:cs typeface="Arial"/>
              </a:rPr>
              <a:t>Software design description (SDD).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representation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of a  software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system created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to facilitate analysis, planning,  implementation and decision</a:t>
            </a:r>
            <a:r>
              <a:rPr sz="2200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making.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5493" y="1601330"/>
            <a:ext cx="8468360" cy="510921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2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Purpose </a:t>
            </a:r>
            <a:r>
              <a:rPr sz="2300"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an</a:t>
            </a:r>
            <a:r>
              <a:rPr sz="2300" spc="-2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650065"/>
                </a:solidFill>
                <a:latin typeface="Arial"/>
                <a:cs typeface="Arial"/>
              </a:rPr>
              <a:t>SDD</a:t>
            </a:r>
            <a:endParaRPr sz="2300">
              <a:latin typeface="Arial"/>
              <a:cs typeface="Arial"/>
            </a:endParaRPr>
          </a:p>
          <a:p>
            <a:pPr marL="38100" marR="5080" algn="just">
              <a:lnSpc>
                <a:spcPct val="99900"/>
              </a:lnSpc>
              <a:spcBef>
                <a:spcPts val="154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SDD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shows how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software system will be structured to  satisfy the requirements identified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SRS.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It is basically the  translation of requirements into a description of the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software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structure, software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components,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interfaces, and data necessary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for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implementation phase. Hence,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SDD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becomes the blue print for  the implementation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activity.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Design Description </a:t>
            </a:r>
            <a:r>
              <a:rPr sz="2300" spc="-10" dirty="0">
                <a:solidFill>
                  <a:srgbClr val="650065"/>
                </a:solidFill>
                <a:latin typeface="Arial"/>
                <a:cs typeface="Arial"/>
              </a:rPr>
              <a:t>Information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 Content</a:t>
            </a:r>
            <a:endParaRPr sz="230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805"/>
              </a:spcBef>
              <a:buFont typeface="AoyagiKouzanFontT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Introduction</a:t>
            </a:r>
            <a:endParaRPr sz="2200">
              <a:latin typeface="Arial"/>
              <a:cs typeface="Arial"/>
            </a:endParaRPr>
          </a:p>
          <a:p>
            <a:pPr marL="1003300" lvl="1" indent="-457200">
              <a:lnSpc>
                <a:spcPct val="100000"/>
              </a:lnSpc>
              <a:spcBef>
                <a:spcPts val="1920"/>
              </a:spcBef>
              <a:buFont typeface="AoyagiKouzanFontT"/>
              <a:buChar char="▪"/>
              <a:tabLst>
                <a:tab pos="1002665" algn="l"/>
                <a:tab pos="100330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Design entities</a:t>
            </a:r>
            <a:endParaRPr sz="2200">
              <a:latin typeface="Arial"/>
              <a:cs typeface="Arial"/>
            </a:endParaRPr>
          </a:p>
          <a:p>
            <a:pPr marL="988060" lvl="1" indent="-457200">
              <a:lnSpc>
                <a:spcPct val="100000"/>
              </a:lnSpc>
              <a:spcBef>
                <a:spcPts val="1800"/>
              </a:spcBef>
              <a:buFont typeface="AoyagiKouzanFontT"/>
              <a:buChar char="▪"/>
              <a:tabLst>
                <a:tab pos="987425" algn="l"/>
                <a:tab pos="98806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Design entity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401" y="1930399"/>
            <a:ext cx="8442325" cy="458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attributes and associated information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items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defined in the  following subsections: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742315" indent="-56896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742315" algn="l"/>
                <a:tab pos="742950" algn="l"/>
                <a:tab pos="4573905" algn="l"/>
                <a:tab pos="5142230" algn="l"/>
              </a:tabLst>
            </a:pPr>
            <a:r>
              <a:rPr sz="3900" spc="-7" baseline="1068" dirty="0">
                <a:solidFill>
                  <a:srgbClr val="650065"/>
                </a:solidFill>
                <a:latin typeface="Arial"/>
                <a:cs typeface="Arial"/>
              </a:rPr>
              <a:t>Identification	</a:t>
            </a:r>
            <a:r>
              <a:rPr sz="2600" spc="-5" dirty="0">
                <a:solidFill>
                  <a:srgbClr val="323299"/>
                </a:solidFill>
                <a:latin typeface="Arial"/>
                <a:cs typeface="Arial"/>
              </a:rPr>
              <a:t>f)	Dependencies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lphaLcParenR"/>
            </a:pPr>
            <a:endParaRPr sz="2450">
              <a:latin typeface="Arial"/>
              <a:cs typeface="Arial"/>
            </a:endParaRPr>
          </a:p>
          <a:p>
            <a:pPr marL="742315" indent="-568960">
              <a:lnSpc>
                <a:spcPct val="100000"/>
              </a:lnSpc>
              <a:buAutoNum type="alphaLcParenR"/>
              <a:tabLst>
                <a:tab pos="742315" algn="l"/>
                <a:tab pos="742950" algn="l"/>
                <a:tab pos="4578350" algn="l"/>
                <a:tab pos="5146675" algn="l"/>
              </a:tabLst>
            </a:pPr>
            <a:r>
              <a:rPr sz="2600" dirty="0">
                <a:solidFill>
                  <a:srgbClr val="CC6500"/>
                </a:solidFill>
                <a:latin typeface="Arial"/>
                <a:cs typeface="Arial"/>
              </a:rPr>
              <a:t>Type	</a:t>
            </a:r>
            <a:r>
              <a:rPr sz="3900" baseline="1068" dirty="0">
                <a:solidFill>
                  <a:srgbClr val="650065"/>
                </a:solidFill>
                <a:latin typeface="Arial"/>
                <a:cs typeface="Arial"/>
              </a:rPr>
              <a:t>g)	Interface</a:t>
            </a:r>
            <a:endParaRPr sz="3900" baseline="1068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lphaLcParenR"/>
            </a:pPr>
            <a:endParaRPr sz="2500">
              <a:latin typeface="Arial"/>
              <a:cs typeface="Arial"/>
            </a:endParaRPr>
          </a:p>
          <a:p>
            <a:pPr marL="742315" indent="-568960">
              <a:lnSpc>
                <a:spcPct val="100000"/>
              </a:lnSpc>
              <a:buAutoNum type="alphaLcParenR"/>
              <a:tabLst>
                <a:tab pos="742315" algn="l"/>
                <a:tab pos="742950" algn="l"/>
                <a:tab pos="4593590" algn="l"/>
                <a:tab pos="5161915" algn="l"/>
              </a:tabLst>
            </a:pPr>
            <a:r>
              <a:rPr sz="2600" dirty="0">
                <a:latin typeface="Arial"/>
                <a:cs typeface="Arial"/>
              </a:rPr>
              <a:t>Purpose	</a:t>
            </a:r>
            <a:r>
              <a:rPr sz="2600" dirty="0">
                <a:solidFill>
                  <a:srgbClr val="CC6500"/>
                </a:solidFill>
                <a:latin typeface="Arial"/>
                <a:cs typeface="Arial"/>
              </a:rPr>
              <a:t>h)	</a:t>
            </a:r>
            <a:r>
              <a:rPr sz="2600" spc="-5" dirty="0">
                <a:solidFill>
                  <a:srgbClr val="CC6500"/>
                </a:solidFill>
                <a:latin typeface="Arial"/>
                <a:cs typeface="Arial"/>
              </a:rPr>
              <a:t>Resources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lphaLcParenR"/>
            </a:pPr>
            <a:endParaRPr sz="2400">
              <a:latin typeface="Arial"/>
              <a:cs typeface="Arial"/>
            </a:endParaRPr>
          </a:p>
          <a:p>
            <a:pPr marL="742315" indent="-568960">
              <a:lnSpc>
                <a:spcPct val="100000"/>
              </a:lnSpc>
              <a:buAutoNum type="alphaLcParenR"/>
              <a:tabLst>
                <a:tab pos="742315" algn="l"/>
                <a:tab pos="742950" algn="l"/>
                <a:tab pos="4619625" algn="l"/>
                <a:tab pos="5187950" algn="l"/>
              </a:tabLst>
            </a:pPr>
            <a:r>
              <a:rPr sz="2600" dirty="0">
                <a:solidFill>
                  <a:srgbClr val="326500"/>
                </a:solidFill>
                <a:latin typeface="Arial"/>
                <a:cs typeface="Arial"/>
              </a:rPr>
              <a:t>Function	</a:t>
            </a:r>
            <a:r>
              <a:rPr sz="2600" spc="-5" dirty="0">
                <a:latin typeface="Arial"/>
                <a:cs typeface="Arial"/>
              </a:rPr>
              <a:t>i)	Processing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lphaLcParenR"/>
            </a:pPr>
            <a:endParaRPr sz="2150">
              <a:latin typeface="Arial"/>
              <a:cs typeface="Arial"/>
            </a:endParaRPr>
          </a:p>
          <a:p>
            <a:pPr marL="742315" indent="-568960">
              <a:lnSpc>
                <a:spcPct val="100000"/>
              </a:lnSpc>
              <a:buAutoNum type="alphaLcParenR"/>
              <a:tabLst>
                <a:tab pos="742315" algn="l"/>
                <a:tab pos="742950" algn="l"/>
                <a:tab pos="4619625" algn="l"/>
                <a:tab pos="5187950" algn="l"/>
              </a:tabLst>
            </a:pPr>
            <a:r>
              <a:rPr sz="2600" spc="-5" dirty="0">
                <a:solidFill>
                  <a:srgbClr val="650065"/>
                </a:solidFill>
                <a:latin typeface="Arial"/>
                <a:cs typeface="Arial"/>
              </a:rPr>
              <a:t>Subordinates	</a:t>
            </a:r>
            <a:r>
              <a:rPr sz="2600" spc="-5" dirty="0">
                <a:solidFill>
                  <a:srgbClr val="326500"/>
                </a:solidFill>
                <a:latin typeface="Arial"/>
                <a:cs typeface="Arial"/>
              </a:rPr>
              <a:t>j)	</a:t>
            </a:r>
            <a:r>
              <a:rPr sz="2600" dirty="0">
                <a:solidFill>
                  <a:srgbClr val="326500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493" y="1989835"/>
            <a:ext cx="8469630" cy="333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Design Description</a:t>
            </a:r>
            <a:r>
              <a:rPr sz="23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Organization</a:t>
            </a:r>
            <a:endParaRPr sz="2300">
              <a:latin typeface="Arial"/>
              <a:cs typeface="Arial"/>
            </a:endParaRPr>
          </a:p>
          <a:p>
            <a:pPr marL="38100" marR="5080" algn="just">
              <a:lnSpc>
                <a:spcPct val="100000"/>
              </a:lnSpc>
              <a:spcBef>
                <a:spcPts val="228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Each design description writer may have a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different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view of what  are considered the essential aspects of a software design.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organization of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SDD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is given in table 1. This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one of the possible  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ways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organize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and format the</a:t>
            </a:r>
            <a:r>
              <a:rPr sz="2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SDD.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27305" marR="17145" algn="just">
              <a:lnSpc>
                <a:spcPct val="100000"/>
              </a:lnSpc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recommended organization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of the 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SDD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into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separate design  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views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facilitate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information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access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and assimilation is given in  table 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2475677" y="1853826"/>
            <a:ext cx="4628533" cy="5021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9444" y="6610601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ont…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9255" y="5008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60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4000" i="1" spc="-18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4000" i="1" spc="-250" dirty="0">
                <a:solidFill>
                  <a:srgbClr val="323299"/>
                </a:solidFill>
                <a:latin typeface="Times New Roman"/>
                <a:cs typeface="Times New Roman"/>
              </a:rPr>
              <a:t>Design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7583" y="1397451"/>
            <a:ext cx="3600384" cy="5290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90077" y="3603750"/>
            <a:ext cx="1945639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3175" algn="ctr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latin typeface="Times New Roman"/>
                <a:cs typeface="Times New Roman"/>
              </a:rPr>
              <a:t>Table </a:t>
            </a:r>
            <a:r>
              <a:rPr sz="2400" spc="-10" dirty="0">
                <a:latin typeface="Times New Roman"/>
                <a:cs typeface="Times New Roman"/>
              </a:rPr>
              <a:t>1: 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Organization</a:t>
            </a:r>
            <a:r>
              <a:rPr sz="2400" spc="-8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SDD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4246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9470" y="6651749"/>
            <a:ext cx="2757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Table </a:t>
            </a:r>
            <a:r>
              <a:rPr sz="2400" spc="-10" dirty="0">
                <a:latin typeface="Times New Roman"/>
                <a:cs typeface="Times New Roman"/>
              </a:rPr>
              <a:t>2: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Design</a:t>
            </a:r>
            <a:r>
              <a:rPr sz="2400" spc="-3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views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1506" y="1585912"/>
          <a:ext cx="8686800" cy="4887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667000"/>
                <a:gridCol w="2209800"/>
                <a:gridCol w="2286000"/>
              </a:tblGrid>
              <a:tr h="583691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View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Entity</a:t>
                      </a:r>
                      <a:r>
                        <a:rPr sz="1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attribute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470534" marR="464820" indent="263525">
                        <a:lnSpc>
                          <a:spcPts val="2030"/>
                        </a:lnSpc>
                        <a:spcBef>
                          <a:spcPts val="235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Example  re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ese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986027">
                <a:tc>
                  <a:txBody>
                    <a:bodyPr/>
                    <a:lstStyle/>
                    <a:p>
                      <a:pPr marL="91440" marR="1066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iti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298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Partition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the system into  design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entities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67359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Identification, type  purpose, function,  subordinate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695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Hierarchical  decomposition diagram,  natural language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4503">
                <a:tc>
                  <a:txBody>
                    <a:bodyPr/>
                    <a:lstStyle/>
                    <a:p>
                      <a:pPr marL="91440" marR="3473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71450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Description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relationships  among entities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system  resources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04139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Identification, type,  purpose, dependencies,  resources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96875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Structure chart,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data 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flow diagrams,  transaction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diagrams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7215">
                <a:tc>
                  <a:txBody>
                    <a:bodyPr/>
                    <a:lstStyle/>
                    <a:p>
                      <a:pPr marL="91440" marR="466090">
                        <a:lnSpc>
                          <a:spcPts val="2030"/>
                        </a:lnSpc>
                        <a:spcBef>
                          <a:spcPts val="23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Interface 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escr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39700">
                        <a:lnSpc>
                          <a:spcPct val="999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List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everything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designer, developer, tester  needs to know to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design  entities that make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up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the  system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45770">
                        <a:lnSpc>
                          <a:spcPts val="2030"/>
                        </a:lnSpc>
                        <a:spcBef>
                          <a:spcPts val="23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Identification,  function,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interfaces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67715">
                        <a:lnSpc>
                          <a:spcPts val="2030"/>
                        </a:lnSpc>
                        <a:spcBef>
                          <a:spcPts val="23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Interface files,  parameter</a:t>
                      </a:r>
                      <a:r>
                        <a:rPr sz="17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tables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6027">
                <a:tc>
                  <a:txBody>
                    <a:bodyPr/>
                    <a:lstStyle/>
                    <a:p>
                      <a:pPr marL="91440" marR="4660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Detail 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escr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95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Description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the internal  design details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entity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207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Identification,  processing,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Flow charts, PDL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205" y="1758187"/>
            <a:ext cx="8410575" cy="354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just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CC3200"/>
                </a:solidFill>
                <a:latin typeface="Times New Roman"/>
                <a:cs typeface="Times New Roman"/>
              </a:rPr>
              <a:t>Object Oriented</a:t>
            </a:r>
            <a:r>
              <a:rPr sz="2700" b="1" spc="-1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CC3200"/>
                </a:solidFill>
                <a:latin typeface="Times New Roman"/>
                <a:cs typeface="Times New Roman"/>
              </a:rPr>
              <a:t>Design</a:t>
            </a:r>
            <a:endParaRPr sz="2700">
              <a:latin typeface="Times New Roman"/>
              <a:cs typeface="Times New Roman"/>
            </a:endParaRPr>
          </a:p>
          <a:p>
            <a:pPr marL="45720" marR="5080" algn="just">
              <a:lnSpc>
                <a:spcPct val="99800"/>
              </a:lnSpc>
              <a:spcBef>
                <a:spcPts val="1714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Object oriented design is the result of focusing attention not on the  function performed </a:t>
            </a:r>
            <a:r>
              <a:rPr sz="2200" spc="5" dirty="0">
                <a:solidFill>
                  <a:srgbClr val="3232FF"/>
                </a:solidFill>
                <a:latin typeface="Arial"/>
                <a:cs typeface="Arial"/>
              </a:rPr>
              <a:t>by </a:t>
            </a:r>
            <a:r>
              <a:rPr sz="2200" dirty="0">
                <a:solidFill>
                  <a:srgbClr val="3232FF"/>
                </a:solidFill>
                <a:latin typeface="Arial"/>
                <a:cs typeface="Arial"/>
              </a:rPr>
              <a:t>the program,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but instead on the data that are  to do manipulated by </a:t>
            </a:r>
            <a:r>
              <a:rPr sz="2200" dirty="0">
                <a:solidFill>
                  <a:srgbClr val="3232FF"/>
                </a:solidFill>
                <a:latin typeface="Arial"/>
                <a:cs typeface="Arial"/>
              </a:rPr>
              <a:t>the program.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Thus, it is orthogonal to </a:t>
            </a:r>
            <a:r>
              <a:rPr sz="2200" dirty="0">
                <a:solidFill>
                  <a:srgbClr val="3232FF"/>
                </a:solidFill>
                <a:latin typeface="Arial"/>
                <a:cs typeface="Arial"/>
              </a:rPr>
              <a:t>function  </a:t>
            </a: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oriented design.</a:t>
            </a:r>
            <a:endParaRPr sz="2200">
              <a:latin typeface="Arial"/>
              <a:cs typeface="Arial"/>
            </a:endParaRPr>
          </a:p>
          <a:p>
            <a:pPr marL="12700" marR="7620" algn="just">
              <a:lnSpc>
                <a:spcPct val="99800"/>
              </a:lnSpc>
              <a:spcBef>
                <a:spcPts val="1700"/>
              </a:spcBef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Object Oriented Design begins with an examination of the real  world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“things”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that are part of the problem to be solved. These  things (which </a:t>
            </a:r>
            <a:r>
              <a:rPr sz="2200" spc="-10" dirty="0">
                <a:solidFill>
                  <a:srgbClr val="653200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will call objects) are characterized individually in  terms of their attributes </a:t>
            </a:r>
            <a:r>
              <a:rPr sz="2200" dirty="0">
                <a:solidFill>
                  <a:srgbClr val="653200"/>
                </a:solidFill>
                <a:latin typeface="Arial"/>
                <a:cs typeface="Arial"/>
              </a:rPr>
              <a:t>and</a:t>
            </a:r>
            <a:r>
              <a:rPr sz="2200" spc="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behavior.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401" y="2354071"/>
            <a:ext cx="3237230" cy="987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 Oriented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Design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implementation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language.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Objects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have: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47" y="2354071"/>
            <a:ext cx="37528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650" algn="l"/>
                <a:tab pos="1167765" algn="l"/>
                <a:tab pos="2719070" algn="l"/>
                <a:tab pos="3310254" algn="l"/>
              </a:tabLst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dependen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0399" y="2354071"/>
            <a:ext cx="5014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99560">
              <a:lnSpc>
                <a:spcPct val="100000"/>
              </a:lnSpc>
              <a:spcBef>
                <a:spcPts val="100"/>
              </a:spcBef>
              <a:tabLst>
                <a:tab pos="1365885" algn="l"/>
                <a:tab pos="1976755" algn="l"/>
                <a:tab pos="3223260" algn="l"/>
                <a:tab pos="4084320" algn="l"/>
              </a:tabLst>
            </a:pP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c  P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em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m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5493" y="1806955"/>
            <a:ext cx="25114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300" dirty="0">
                <a:solidFill>
                  <a:srgbClr val="650065"/>
                </a:solidFill>
                <a:latin typeface="Arial"/>
                <a:cs typeface="Arial"/>
              </a:rPr>
              <a:t>Basic</a:t>
            </a:r>
            <a:r>
              <a:rPr sz="2300" spc="-8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Concepts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3659" y="3561078"/>
            <a:ext cx="5814060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140" indent="-457834">
              <a:lnSpc>
                <a:spcPct val="100000"/>
              </a:lnSpc>
              <a:spcBef>
                <a:spcPts val="95"/>
              </a:spcBef>
              <a:buFont typeface="AoyagiKouzanFontT"/>
              <a:buChar char="▪"/>
              <a:tabLst>
                <a:tab pos="484505" algn="l"/>
                <a:tab pos="485140" algn="l"/>
              </a:tabLst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Behavior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(they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do</a:t>
            </a:r>
            <a:r>
              <a:rPr sz="22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things)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Font typeface="AoyagiKouzanFontT"/>
              <a:buChar char="▪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State (which changes when they do</a:t>
            </a:r>
            <a:r>
              <a:rPr sz="2200" spc="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53200"/>
                </a:solidFill>
                <a:latin typeface="Arial"/>
                <a:cs typeface="Arial"/>
              </a:rPr>
              <a:t>things)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1734412"/>
            <a:ext cx="6815455" cy="430657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600" spc="-5" dirty="0">
                <a:solidFill>
                  <a:srgbClr val="CC3200"/>
                </a:solidFill>
                <a:latin typeface="Times New Roman"/>
                <a:cs typeface="Times New Roman"/>
              </a:rPr>
              <a:t>Conceptual </a:t>
            </a:r>
            <a:r>
              <a:rPr sz="2600" dirty="0">
                <a:solidFill>
                  <a:srgbClr val="CC3200"/>
                </a:solidFill>
                <a:latin typeface="Times New Roman"/>
                <a:cs typeface="Times New Roman"/>
              </a:rPr>
              <a:t>design </a:t>
            </a:r>
            <a:r>
              <a:rPr sz="2600" spc="-5" dirty="0">
                <a:solidFill>
                  <a:srgbClr val="CC3200"/>
                </a:solidFill>
                <a:latin typeface="Times New Roman"/>
                <a:cs typeface="Times New Roman"/>
              </a:rPr>
              <a:t>answers</a:t>
            </a:r>
            <a:r>
              <a:rPr sz="2600" spc="-3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2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525"/>
              </a:spcBef>
              <a:buFont typeface="AoyagiKouzanFontT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Where will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the data </a:t>
            </a:r>
            <a:r>
              <a:rPr sz="2600" spc="-10" dirty="0">
                <a:solidFill>
                  <a:srgbClr val="003265"/>
                </a:solidFill>
                <a:latin typeface="Times New Roman"/>
                <a:cs typeface="Times New Roman"/>
              </a:rPr>
              <a:t>come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from</a:t>
            </a:r>
            <a:r>
              <a:rPr sz="2600" spc="-5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860"/>
              </a:spcBef>
              <a:buFont typeface="AoyagiKouzanFontT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What will </a:t>
            </a: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happen </a:t>
            </a: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to data in </a:t>
            </a:r>
            <a:r>
              <a:rPr sz="2600" dirty="0">
                <a:solidFill>
                  <a:srgbClr val="996532"/>
                </a:solidFill>
                <a:latin typeface="Times New Roman"/>
                <a:cs typeface="Times New Roman"/>
              </a:rPr>
              <a:t>the</a:t>
            </a:r>
            <a:r>
              <a:rPr sz="2600" spc="-35" dirty="0">
                <a:solidFill>
                  <a:srgbClr val="99653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996532"/>
                </a:solidFill>
                <a:latin typeface="Times New Roman"/>
                <a:cs typeface="Times New Roman"/>
              </a:rPr>
              <a:t>system?</a:t>
            </a:r>
            <a:endParaRPr sz="2600">
              <a:latin typeface="Times New Roman"/>
              <a:cs typeface="Times New Roman"/>
            </a:endParaRPr>
          </a:p>
          <a:p>
            <a:pPr marL="1320165" indent="-572135">
              <a:lnSpc>
                <a:spcPct val="100000"/>
              </a:lnSpc>
              <a:spcBef>
                <a:spcPts val="1620"/>
              </a:spcBef>
              <a:buFont typeface="AoyagiKouzanFontT"/>
              <a:buChar char="✓"/>
              <a:tabLst>
                <a:tab pos="1320165" algn="l"/>
                <a:tab pos="132080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How will </a:t>
            </a:r>
            <a:r>
              <a:rPr sz="2600" spc="5" dirty="0">
                <a:solidFill>
                  <a:srgbClr val="3232F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system </a:t>
            </a:r>
            <a:r>
              <a:rPr sz="2600" dirty="0">
                <a:solidFill>
                  <a:srgbClr val="3232FF"/>
                </a:solidFill>
                <a:latin typeface="Times New Roman"/>
                <a:cs typeface="Times New Roman"/>
              </a:rPr>
              <a:t>look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to</a:t>
            </a:r>
            <a:r>
              <a:rPr sz="2600" spc="-6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users?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730"/>
              </a:spcBef>
              <a:buFont typeface="AoyagiKouzanFontT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What choices will </a:t>
            </a:r>
            <a:r>
              <a:rPr sz="2600" dirty="0">
                <a:solidFill>
                  <a:srgbClr val="650065"/>
                </a:solidFill>
                <a:latin typeface="Times New Roman"/>
                <a:cs typeface="Times New Roman"/>
              </a:rPr>
              <a:t>be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offered to</a:t>
            </a:r>
            <a:r>
              <a:rPr sz="2600" spc="-2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users?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775"/>
              </a:spcBef>
              <a:buFont typeface="AoyagiKouzanFontT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What is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the timings of</a:t>
            </a:r>
            <a:r>
              <a:rPr sz="2600" spc="-5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events?</a:t>
            </a:r>
            <a:endParaRPr sz="2600">
              <a:latin typeface="Times New Roman"/>
              <a:cs typeface="Times New Roman"/>
            </a:endParaRPr>
          </a:p>
          <a:p>
            <a:pPr marL="1290955" indent="-572135">
              <a:lnSpc>
                <a:spcPct val="100000"/>
              </a:lnSpc>
              <a:spcBef>
                <a:spcPts val="1835"/>
              </a:spcBef>
              <a:buFont typeface="AoyagiKouzanFontT"/>
              <a:buChar char="✓"/>
              <a:tabLst>
                <a:tab pos="1290955" algn="l"/>
                <a:tab pos="1291590" algn="l"/>
              </a:tabLst>
            </a:pPr>
            <a:r>
              <a:rPr sz="2600" spc="-5" dirty="0">
                <a:solidFill>
                  <a:srgbClr val="7F7F7F"/>
                </a:solidFill>
                <a:latin typeface="Times New Roman"/>
                <a:cs typeface="Times New Roman"/>
              </a:rPr>
              <a:t>How will </a:t>
            </a:r>
            <a:r>
              <a:rPr sz="2600" spc="5" dirty="0">
                <a:solidFill>
                  <a:srgbClr val="7F7F7F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Times New Roman"/>
                <a:cs typeface="Times New Roman"/>
              </a:rPr>
              <a:t>reports 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&amp; </a:t>
            </a:r>
            <a:r>
              <a:rPr sz="2600" spc="-5" dirty="0">
                <a:solidFill>
                  <a:srgbClr val="7F7F7F"/>
                </a:solidFill>
                <a:latin typeface="Times New Roman"/>
                <a:cs typeface="Times New Roman"/>
              </a:rPr>
              <a:t>screens look</a:t>
            </a:r>
            <a:r>
              <a:rPr sz="26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Times New Roman"/>
                <a:cs typeface="Times New Roman"/>
              </a:rPr>
              <a:t>like?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401" y="1898395"/>
            <a:ext cx="844359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The various terms related </a:t>
            </a:r>
            <a:r>
              <a:rPr sz="2100" dirty="0">
                <a:solidFill>
                  <a:srgbClr val="CC65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object design</a:t>
            </a:r>
            <a:r>
              <a:rPr sz="2100" spc="25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are: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tabLst>
                <a:tab pos="589915" algn="l"/>
              </a:tabLst>
            </a:pP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i.	Objects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"/>
              <a:cs typeface="Arial"/>
            </a:endParaRPr>
          </a:p>
          <a:p>
            <a:pPr marL="12700" marR="5080" algn="just">
              <a:lnSpc>
                <a:spcPct val="100200"/>
              </a:lnSpc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word “Object” is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used very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frequently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conveys different  meaning in different circumstances.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Here, meaning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is an entity able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save a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state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(information)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and which offers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operations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(behavior)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either examine or affect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state. An object is  characterized by number 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and a state which remembers  the effect of these</a:t>
            </a:r>
            <a:r>
              <a:rPr sz="21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96136"/>
            <a:ext cx="8455660" cy="388048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600710" indent="-568960" algn="just">
              <a:lnSpc>
                <a:spcPct val="100000"/>
              </a:lnSpc>
              <a:spcBef>
                <a:spcPts val="1525"/>
              </a:spcBef>
              <a:buAutoNum type="romanLcPeriod" startAt="2"/>
              <a:tabLst>
                <a:tab pos="601345" algn="l"/>
              </a:tabLst>
            </a:pP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Messages</a:t>
            </a:r>
            <a:endParaRPr sz="2500">
              <a:latin typeface="Arial"/>
              <a:cs typeface="Arial"/>
            </a:endParaRPr>
          </a:p>
          <a:p>
            <a:pPr marL="22860" marR="5080" algn="just">
              <a:lnSpc>
                <a:spcPct val="100200"/>
              </a:lnSpc>
              <a:spcBef>
                <a:spcPts val="120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Objects communicate by message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passing. Messages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consist of the  identity 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target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object,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name of the requested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and  any other operation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needed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perform the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function.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Message are often  implemented as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procedure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or function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calls.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581025" indent="-568960" algn="just">
              <a:lnSpc>
                <a:spcPct val="100000"/>
              </a:lnSpc>
              <a:buAutoNum type="romanLcPeriod" startAt="3"/>
              <a:tabLst>
                <a:tab pos="581660" algn="l"/>
              </a:tabLst>
            </a:pPr>
            <a:r>
              <a:rPr sz="2500" spc="-5" dirty="0">
                <a:latin typeface="Arial"/>
                <a:cs typeface="Arial"/>
              </a:rPr>
              <a:t>Abstraction</a:t>
            </a:r>
            <a:endParaRPr sz="2500">
              <a:latin typeface="Arial"/>
              <a:cs typeface="Arial"/>
            </a:endParaRPr>
          </a:p>
          <a:p>
            <a:pPr marL="12700" marR="16510" algn="just">
              <a:lnSpc>
                <a:spcPct val="100200"/>
              </a:lnSpc>
              <a:spcBef>
                <a:spcPts val="1550"/>
              </a:spcBef>
            </a:pP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oriented design,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complexity is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managed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using abstraction. </a:t>
            </a:r>
            <a:r>
              <a:rPr sz="2100" spc="5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Abstraction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elimination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the irrelevant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and the amplification of  the essentials.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62783"/>
            <a:ext cx="8454390" cy="518033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70"/>
              </a:spcBef>
            </a:pP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iv.</a:t>
            </a:r>
            <a:r>
              <a:rPr sz="2500" spc="590" dirty="0">
                <a:solidFill>
                  <a:srgbClr val="326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Class</a:t>
            </a:r>
            <a:endParaRPr sz="2500">
              <a:latin typeface="Arial"/>
              <a:cs typeface="Arial"/>
            </a:endParaRPr>
          </a:p>
          <a:p>
            <a:pPr marL="22860" marR="5080" algn="just">
              <a:lnSpc>
                <a:spcPct val="100099"/>
              </a:lnSpc>
              <a:spcBef>
                <a:spcPts val="1320"/>
              </a:spcBef>
            </a:pP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any system, there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shall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be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number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objects. Some of the objects  may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have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common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characteristics and we can group 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objects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according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these characteristics.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type of grouping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is known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as a  class.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Hence,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 class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set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objects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that share a common structure  and a common</a:t>
            </a:r>
            <a:r>
              <a:rPr sz="21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behavior.</a:t>
            </a:r>
            <a:endParaRPr sz="2100">
              <a:latin typeface="Arial"/>
              <a:cs typeface="Arial"/>
            </a:endParaRPr>
          </a:p>
          <a:p>
            <a:pPr marL="22860" marR="5080" algn="just">
              <a:lnSpc>
                <a:spcPct val="100200"/>
              </a:lnSpc>
              <a:spcBef>
                <a:spcPts val="163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We may define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“car” and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each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 that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represent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car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becomes an instance of this class. In this class “car”, Indica, Santro,  Maruti,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Indigo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are instances of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15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fig.</a:t>
            </a:r>
            <a:r>
              <a:rPr sz="2100" spc="1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20.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12700" marR="13970" algn="just">
              <a:lnSpc>
                <a:spcPct val="100200"/>
              </a:lnSpc>
            </a:pP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Classes are useful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because they </a:t>
            </a:r>
            <a:r>
              <a:rPr sz="2100" dirty="0">
                <a:solidFill>
                  <a:srgbClr val="003200"/>
                </a:solidFill>
                <a:latin typeface="Arial"/>
                <a:cs typeface="Arial"/>
              </a:rPr>
              <a:t>act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as a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blueprint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for objects. </a:t>
            </a:r>
            <a:r>
              <a:rPr sz="2100" dirty="0">
                <a:solidFill>
                  <a:srgbClr val="003200"/>
                </a:solidFill>
                <a:latin typeface="Arial"/>
                <a:cs typeface="Arial"/>
              </a:rPr>
              <a:t>If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we  want a new square we may use the square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and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simply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fill in the  particular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details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(i.e.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colour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and position) fig. 21 shows how can we </a:t>
            </a:r>
            <a:r>
              <a:rPr sz="2100" spc="570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represent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square</a:t>
            </a:r>
            <a:r>
              <a:rPr sz="2100" spc="15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class.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415124" y="2566770"/>
            <a:ext cx="7025889" cy="3147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3" y="6119873"/>
            <a:ext cx="80683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Fig.20: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Indica, Santro, Maruti,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Indigo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are all instances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of the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class</a:t>
            </a:r>
            <a:r>
              <a:rPr sz="2200" spc="2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“car”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47362" y="5738873"/>
            <a:ext cx="2810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21: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The square</a:t>
            </a:r>
            <a:r>
              <a:rPr sz="2200" spc="-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8647" y="2625077"/>
            <a:ext cx="4465376" cy="257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62783"/>
            <a:ext cx="8455660" cy="482790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581025" indent="-568960" algn="just">
              <a:lnSpc>
                <a:spcPct val="100000"/>
              </a:lnSpc>
              <a:spcBef>
                <a:spcPts val="1670"/>
              </a:spcBef>
              <a:buAutoNum type="romanLcPeriod" startAt="5"/>
              <a:tabLst>
                <a:tab pos="581660" algn="l"/>
              </a:tabLst>
            </a:pP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Attributes</a:t>
            </a:r>
            <a:endParaRPr sz="2500">
              <a:latin typeface="Arial"/>
              <a:cs typeface="Arial"/>
            </a:endParaRPr>
          </a:p>
          <a:p>
            <a:pPr marL="22860" marR="5080" algn="just">
              <a:lnSpc>
                <a:spcPct val="100200"/>
              </a:lnSpc>
              <a:spcBef>
                <a:spcPts val="132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 attributes is a data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value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held by the objects in a class. The square  class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has two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attributes: a colour and array of points. Each attributes  has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value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for each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object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instance. The attributes are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as  second part of the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fig.</a:t>
            </a:r>
            <a:r>
              <a:rPr sz="21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21.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581025" indent="-568960" algn="just">
              <a:lnSpc>
                <a:spcPct val="100000"/>
              </a:lnSpc>
              <a:buAutoNum type="romanLcPeriod" startAt="6"/>
              <a:tabLst>
                <a:tab pos="581660" algn="l"/>
              </a:tabLst>
            </a:pPr>
            <a:r>
              <a:rPr sz="2500" spc="-5" dirty="0">
                <a:solidFill>
                  <a:srgbClr val="323299"/>
                </a:solidFill>
                <a:latin typeface="Arial"/>
                <a:cs typeface="Arial"/>
              </a:rPr>
              <a:t>Operations</a:t>
            </a:r>
            <a:endParaRPr sz="2500">
              <a:latin typeface="Arial"/>
              <a:cs typeface="Arial"/>
            </a:endParaRPr>
          </a:p>
          <a:p>
            <a:pPr marL="12700" marR="15240" algn="just">
              <a:lnSpc>
                <a:spcPct val="100200"/>
              </a:lnSpc>
              <a:spcBef>
                <a:spcPts val="1775"/>
              </a:spcBef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 operation is a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function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or transformation that may be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applied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or  by objects in a class.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square class, we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two operations: set  colour() and draw(). All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objects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 a class share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same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operations.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 object “knows” its class, and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hence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right implementation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operation. Operation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are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shown in 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third part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the class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as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indicated in fig. 21.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401" y="1562783"/>
            <a:ext cx="8443595" cy="141414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670"/>
              </a:spcBef>
              <a:tabLst>
                <a:tab pos="589915" algn="l"/>
              </a:tabLst>
            </a:pPr>
            <a:r>
              <a:rPr sz="2500" spc="-5" dirty="0">
                <a:solidFill>
                  <a:srgbClr val="650065"/>
                </a:solidFill>
                <a:latin typeface="Arial"/>
                <a:cs typeface="Arial"/>
              </a:rPr>
              <a:t>vii.	Inheritance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25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Imagine that, as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well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as squares, we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triangle class. Fig. </a:t>
            </a:r>
            <a:r>
              <a:rPr sz="2100" spc="-15" dirty="0">
                <a:solidFill>
                  <a:srgbClr val="003265"/>
                </a:solidFill>
                <a:latin typeface="Arial"/>
                <a:cs typeface="Arial"/>
              </a:rPr>
              <a:t>22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shows  the class for a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triangle.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5889" y="3200400"/>
            <a:ext cx="2852510" cy="2714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4878" y="6150353"/>
            <a:ext cx="29356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22: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The triangle</a:t>
            </a:r>
            <a:r>
              <a:rPr sz="2200" spc="-3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401" y="1983739"/>
            <a:ext cx="8444865" cy="323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Now, comparing fig. 21 and 22, we can see that there is some  difference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between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triangle and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squares</a:t>
            </a:r>
            <a:r>
              <a:rPr sz="21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classes.</a:t>
            </a:r>
            <a:endParaRPr sz="2100">
              <a:latin typeface="Arial"/>
              <a:cs typeface="Arial"/>
            </a:endParaRPr>
          </a:p>
          <a:p>
            <a:pPr marL="12700" marR="5080" algn="just">
              <a:lnSpc>
                <a:spcPct val="100200"/>
              </a:lnSpc>
              <a:spcBef>
                <a:spcPts val="1265"/>
              </a:spcBef>
            </a:pP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For example, at a high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level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of abstraction, we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might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want </a:t>
            </a:r>
            <a:r>
              <a:rPr sz="2100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think of a  picture as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made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up of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shapes and </a:t>
            </a:r>
            <a:r>
              <a:rPr sz="2100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draw the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picture,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we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draw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each  shape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turn. We want </a:t>
            </a:r>
            <a:r>
              <a:rPr sz="2100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eliminate the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irrelevant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details: we do not </a:t>
            </a:r>
            <a:r>
              <a:rPr sz="2100" spc="57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care that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one shape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is a square and the other is a triangle </a:t>
            </a:r>
            <a:r>
              <a:rPr sz="2100" spc="-15" dirty="0">
                <a:solidFill>
                  <a:srgbClr val="653200"/>
                </a:solidFill>
                <a:latin typeface="Arial"/>
                <a:cs typeface="Arial"/>
              </a:rPr>
              <a:t>as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long as  both can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draw</a:t>
            </a:r>
            <a:r>
              <a:rPr sz="2100" spc="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themselves.</a:t>
            </a:r>
            <a:endParaRPr sz="2100">
              <a:latin typeface="Arial"/>
              <a:cs typeface="Arial"/>
            </a:endParaRPr>
          </a:p>
          <a:p>
            <a:pPr marL="12700" marR="6350" algn="just">
              <a:lnSpc>
                <a:spcPct val="100499"/>
              </a:lnSpc>
              <a:spcBef>
                <a:spcPts val="1250"/>
              </a:spcBef>
            </a:pP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do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this,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we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consider the important parts out of these classes in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  new class called Shape. Fig. 23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shows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1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results.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192650" y="1758855"/>
            <a:ext cx="7705578" cy="360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5201" y="5330387"/>
            <a:ext cx="8443595" cy="163830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80645" algn="ctr">
              <a:lnSpc>
                <a:spcPct val="100000"/>
              </a:lnSpc>
              <a:spcBef>
                <a:spcPts val="136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23: </a:t>
            </a:r>
            <a:r>
              <a:rPr sz="2200" spc="-10" dirty="0">
                <a:solidFill>
                  <a:srgbClr val="323299"/>
                </a:solidFill>
                <a:latin typeface="Times New Roman"/>
                <a:cs typeface="Times New Roman"/>
              </a:rPr>
              <a:t>Abstracting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common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features in a new</a:t>
            </a:r>
            <a:r>
              <a:rPr sz="2200" spc="4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00"/>
              </a:lnSpc>
              <a:spcBef>
                <a:spcPts val="1215"/>
              </a:spcBef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This sort of abstraction is called inheritance. The low level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classes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(known as subclasses or derived classes) inherit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state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and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behavior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from this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high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level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(known as a super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or base</a:t>
            </a:r>
            <a:r>
              <a:rPr sz="2100" spc="11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class).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96136"/>
            <a:ext cx="8472805" cy="510286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600710" indent="-568960" algn="just">
              <a:lnSpc>
                <a:spcPct val="100000"/>
              </a:lnSpc>
              <a:spcBef>
                <a:spcPts val="1525"/>
              </a:spcBef>
              <a:buAutoNum type="romanLcPeriod" startAt="8"/>
              <a:tabLst>
                <a:tab pos="601345" algn="l"/>
              </a:tabLst>
            </a:pP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Polymorphism</a:t>
            </a:r>
            <a:endParaRPr sz="2500">
              <a:latin typeface="Arial"/>
              <a:cs typeface="Arial"/>
            </a:endParaRPr>
          </a:p>
          <a:p>
            <a:pPr marL="22860" marR="22225" algn="just">
              <a:lnSpc>
                <a:spcPct val="100000"/>
              </a:lnSpc>
              <a:spcBef>
                <a:spcPts val="1205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When we abstract just the interface of an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 and leave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 implementation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subclasses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called a polymorphic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operation and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process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called</a:t>
            </a:r>
            <a:r>
              <a:rPr sz="21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polymorphism.</a:t>
            </a:r>
            <a:endParaRPr sz="2100">
              <a:latin typeface="Arial"/>
              <a:cs typeface="Arial"/>
            </a:endParaRPr>
          </a:p>
          <a:p>
            <a:pPr marL="600710" indent="-568960" algn="just">
              <a:lnSpc>
                <a:spcPct val="100000"/>
              </a:lnSpc>
              <a:spcBef>
                <a:spcPts val="1470"/>
              </a:spcBef>
              <a:buAutoNum type="romanLcPeriod" startAt="9"/>
              <a:tabLst>
                <a:tab pos="601345" algn="l"/>
              </a:tabLst>
            </a:pPr>
            <a:r>
              <a:rPr sz="2500" spc="-5" dirty="0">
                <a:latin typeface="Arial"/>
                <a:cs typeface="Arial"/>
              </a:rPr>
              <a:t>Encapsulation (Information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Hiding)</a:t>
            </a:r>
            <a:endParaRPr sz="2500">
              <a:latin typeface="Arial"/>
              <a:cs typeface="Arial"/>
            </a:endParaRPr>
          </a:p>
          <a:p>
            <a:pPr marL="41275" marR="5080" algn="just">
              <a:lnSpc>
                <a:spcPct val="100200"/>
              </a:lnSpc>
              <a:spcBef>
                <a:spcPts val="1635"/>
              </a:spcBef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Encapsulation is also commonly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referred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as “Information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Hiding”.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It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consists of the separation of the external aspects of an object from the  internal implementation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details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the object.</a:t>
            </a:r>
            <a:endParaRPr sz="2100">
              <a:latin typeface="Arial"/>
              <a:cs typeface="Arial"/>
            </a:endParaRPr>
          </a:p>
          <a:p>
            <a:pPr marL="614680" indent="-568960" algn="just">
              <a:lnSpc>
                <a:spcPct val="100000"/>
              </a:lnSpc>
              <a:spcBef>
                <a:spcPts val="1205"/>
              </a:spcBef>
              <a:buAutoNum type="romanLcPeriod" startAt="10"/>
              <a:tabLst>
                <a:tab pos="614680" algn="l"/>
              </a:tabLst>
            </a:pP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Hierarchy</a:t>
            </a:r>
            <a:endParaRPr sz="2500">
              <a:latin typeface="Arial"/>
              <a:cs typeface="Arial"/>
            </a:endParaRPr>
          </a:p>
          <a:p>
            <a:pPr marL="12700" marR="36195" algn="just">
              <a:lnSpc>
                <a:spcPct val="100200"/>
              </a:lnSpc>
              <a:spcBef>
                <a:spcPts val="1320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Hierarchy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involves organizing something according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some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particular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order or rank.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is another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mechanism for reducing the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complexity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 software by being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able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treat and express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sub-types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generic</a:t>
            </a:r>
            <a:r>
              <a:rPr sz="2100" spc="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way.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737" y="1478823"/>
            <a:ext cx="8387080" cy="522986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spc="-10" dirty="0">
                <a:solidFill>
                  <a:srgbClr val="CC3200"/>
                </a:solidFill>
                <a:latin typeface="Times New Roman"/>
                <a:cs typeface="Times New Roman"/>
              </a:rPr>
              <a:t>Technical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design describes</a:t>
            </a:r>
            <a:r>
              <a:rPr sz="2800" spc="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32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614"/>
              </a:spcBef>
              <a:buFont typeface="AoyagiKouzanFontT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Hardware</a:t>
            </a:r>
            <a:r>
              <a:rPr sz="2600" spc="-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configuration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814"/>
              </a:spcBef>
              <a:buFont typeface="AoyagiKouzanFontT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Software</a:t>
            </a:r>
            <a:r>
              <a:rPr sz="2600" spc="-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needs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225"/>
              </a:spcBef>
              <a:buFont typeface="AoyagiKouzanFontT"/>
              <a:buChar char="❖"/>
              <a:tabLst>
                <a:tab pos="1062355" algn="l"/>
                <a:tab pos="1062990" algn="l"/>
              </a:tabLst>
            </a:pPr>
            <a:r>
              <a:rPr sz="2600" dirty="0">
                <a:solidFill>
                  <a:srgbClr val="653200"/>
                </a:solidFill>
                <a:latin typeface="Times New Roman"/>
                <a:cs typeface="Times New Roman"/>
              </a:rPr>
              <a:t>Communication</a:t>
            </a:r>
            <a:r>
              <a:rPr sz="2600" spc="-5" dirty="0">
                <a:solidFill>
                  <a:srgbClr val="653200"/>
                </a:solidFill>
                <a:latin typeface="Times New Roman"/>
                <a:cs typeface="Times New Roman"/>
              </a:rPr>
              <a:t> interfaces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570"/>
              </a:spcBef>
              <a:buFont typeface="AoyagiKouzanFontT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I/O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of the</a:t>
            </a:r>
            <a:r>
              <a:rPr sz="2600" spc="-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560"/>
              </a:spcBef>
              <a:buFont typeface="AoyagiKouzanFontT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Software</a:t>
            </a:r>
            <a:r>
              <a:rPr sz="26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50065"/>
                </a:solidFill>
                <a:latin typeface="Times New Roman"/>
                <a:cs typeface="Times New Roman"/>
              </a:rPr>
              <a:t>architecture</a:t>
            </a:r>
            <a:endParaRPr sz="2600">
              <a:latin typeface="Times New Roman"/>
              <a:cs typeface="Times New Roman"/>
            </a:endParaRPr>
          </a:p>
          <a:p>
            <a:pPr marL="1062355" indent="-617855">
              <a:lnSpc>
                <a:spcPct val="100000"/>
              </a:lnSpc>
              <a:spcBef>
                <a:spcPts val="1570"/>
              </a:spcBef>
              <a:buFont typeface="AoyagiKouzanFontT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3232FF"/>
                </a:solidFill>
                <a:latin typeface="Times New Roman"/>
                <a:cs typeface="Times New Roman"/>
              </a:rPr>
              <a:t>Network architecture</a:t>
            </a:r>
            <a:endParaRPr sz="2600">
              <a:latin typeface="Times New Roman"/>
              <a:cs typeface="Times New Roman"/>
            </a:endParaRPr>
          </a:p>
          <a:p>
            <a:pPr marL="1062355" marR="5080" indent="-617220">
              <a:lnSpc>
                <a:spcPct val="100000"/>
              </a:lnSpc>
              <a:spcBef>
                <a:spcPts val="1575"/>
              </a:spcBef>
              <a:buFont typeface="AoyagiKouzanFontT"/>
              <a:buChar char="❖"/>
              <a:tabLst>
                <a:tab pos="1062355" algn="l"/>
                <a:tab pos="1062990" algn="l"/>
              </a:tabLst>
            </a:pP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Any other thing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translates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requirements in to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a  solution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customer’s</a:t>
            </a:r>
            <a:r>
              <a:rPr sz="2600" spc="-3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Times New Roman"/>
                <a:cs typeface="Times New Roman"/>
              </a:rPr>
              <a:t>problem.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6274" y="5967473"/>
            <a:ext cx="20821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24: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Hierarchy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588" y="2375916"/>
            <a:ext cx="8564005" cy="33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493" y="2218434"/>
            <a:ext cx="756856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z="2300" dirty="0">
                <a:solidFill>
                  <a:srgbClr val="650065"/>
                </a:solidFill>
                <a:latin typeface="Arial"/>
                <a:cs typeface="Arial"/>
              </a:rPr>
              <a:t>Steps </a:t>
            </a:r>
            <a:r>
              <a:rPr sz="2300" spc="-1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Analyze and Design Object Oriented</a:t>
            </a:r>
            <a:r>
              <a:rPr sz="2300" spc="-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650065"/>
                </a:solidFill>
                <a:latin typeface="Arial"/>
                <a:cs typeface="Arial"/>
              </a:rPr>
              <a:t>System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"/>
              <a:cs typeface="Arial"/>
            </a:endParaRPr>
          </a:p>
          <a:p>
            <a:pPr marL="13970" marR="5080">
              <a:lnSpc>
                <a:spcPct val="100499"/>
              </a:lnSpc>
              <a:tabLst>
                <a:tab pos="878205" algn="l"/>
                <a:tab pos="1432560" algn="l"/>
                <a:tab pos="2459990" algn="l"/>
                <a:tab pos="3263265" algn="l"/>
                <a:tab pos="3637915" algn="l"/>
                <a:tab pos="4175760" algn="l"/>
                <a:tab pos="5306695" algn="l"/>
                <a:tab pos="5917565" algn="l"/>
                <a:tab pos="6868795" algn="l"/>
                <a:tab pos="7258684" algn="l"/>
              </a:tabLst>
            </a:pP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ri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f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n  oriented system and are given in fig.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25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3883" y="2872231"/>
            <a:ext cx="7353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868007" y="1717336"/>
            <a:ext cx="7979929" cy="509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9107" y="5967473"/>
            <a:ext cx="5077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985" marR="5080" indent="-164592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25: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Steps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for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analysis &amp; design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object  oriented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23299"/>
                </a:solidFill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489" y="1735545"/>
            <a:ext cx="8507095" cy="410527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647700" indent="-568960">
              <a:lnSpc>
                <a:spcPct val="100000"/>
              </a:lnSpc>
              <a:spcBef>
                <a:spcPts val="1620"/>
              </a:spcBef>
              <a:buAutoNum type="romanLcPeriod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Create use case</a:t>
            </a:r>
            <a:r>
              <a:rPr sz="2400" spc="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12700" marR="68580" algn="just">
              <a:lnSpc>
                <a:spcPct val="100000"/>
              </a:lnSpc>
              <a:spcBef>
                <a:spcPts val="1335"/>
              </a:spcBef>
            </a:pP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First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step is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identify the actors interacting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with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system. We  should then write the use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case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and draw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use case</a:t>
            </a:r>
            <a:r>
              <a:rPr sz="21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diagram.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652780" indent="-568960">
              <a:lnSpc>
                <a:spcPct val="100000"/>
              </a:lnSpc>
              <a:buAutoNum type="romanLcPeriod" startAt="2"/>
              <a:tabLst>
                <a:tab pos="652145" algn="l"/>
                <a:tab pos="652780" algn="l"/>
              </a:tabLst>
            </a:pPr>
            <a:r>
              <a:rPr sz="2500" spc="-10" dirty="0">
                <a:solidFill>
                  <a:srgbClr val="CC6500"/>
                </a:solidFill>
                <a:latin typeface="Arial"/>
                <a:cs typeface="Arial"/>
              </a:rPr>
              <a:t>Draw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activity diagram </a:t>
            </a:r>
            <a:r>
              <a:rPr sz="2500" dirty="0">
                <a:solidFill>
                  <a:srgbClr val="CC6500"/>
                </a:solidFill>
                <a:latin typeface="Arial"/>
                <a:cs typeface="Arial"/>
              </a:rPr>
              <a:t>(If</a:t>
            </a:r>
            <a:r>
              <a:rPr sz="2500" spc="35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required)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74930" marR="5080" algn="just">
              <a:lnSpc>
                <a:spcPct val="100099"/>
              </a:lnSpc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Activity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Diagram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illustrate the dynamic nature of a system by modeling  the flow of control form activity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activity. An activity represents an  operation </a:t>
            </a:r>
            <a:r>
              <a:rPr sz="2100" spc="-15" dirty="0">
                <a:solidFill>
                  <a:srgbClr val="003265"/>
                </a:solidFill>
                <a:latin typeface="Arial"/>
                <a:cs typeface="Arial"/>
              </a:rPr>
              <a:t>on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some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the system that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results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a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change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the 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state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the system. Fig. 26 shows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activity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diagram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processing an  order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deliver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some</a:t>
            </a:r>
            <a:r>
              <a:rPr sz="21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goods.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0806" y="6577073"/>
            <a:ext cx="2867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26: </a:t>
            </a:r>
            <a:r>
              <a:rPr sz="2200" spc="-10" dirty="0">
                <a:solidFill>
                  <a:srgbClr val="323299"/>
                </a:solidFill>
                <a:latin typeface="Times New Roman"/>
                <a:cs typeface="Times New Roman"/>
              </a:rPr>
              <a:t>Activity</a:t>
            </a:r>
            <a:r>
              <a:rPr sz="2200" spc="1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0155" y="1777520"/>
            <a:ext cx="4568461" cy="4668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777999"/>
            <a:ext cx="8444865" cy="430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indent="-568960">
              <a:lnSpc>
                <a:spcPct val="100000"/>
              </a:lnSpc>
              <a:spcBef>
                <a:spcPts val="95"/>
              </a:spcBef>
              <a:buAutoNum type="romanLcPeriod" startAt="3"/>
              <a:tabLst>
                <a:tab pos="581025" algn="l"/>
                <a:tab pos="581660" algn="l"/>
              </a:tabLst>
            </a:pPr>
            <a:r>
              <a:rPr sz="2500" spc="-10" dirty="0">
                <a:latin typeface="Arial"/>
                <a:cs typeface="Arial"/>
              </a:rPr>
              <a:t>Draw </a:t>
            </a:r>
            <a:r>
              <a:rPr sz="2500" spc="-5" dirty="0">
                <a:latin typeface="Arial"/>
                <a:cs typeface="Arial"/>
              </a:rPr>
              <a:t>the interaction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diagram</a:t>
            </a:r>
            <a:endParaRPr sz="2500">
              <a:latin typeface="Arial"/>
              <a:cs typeface="Arial"/>
            </a:endParaRPr>
          </a:p>
          <a:p>
            <a:pPr marL="12700" marR="5080" algn="just">
              <a:lnSpc>
                <a:spcPct val="100200"/>
              </a:lnSpc>
              <a:spcBef>
                <a:spcPts val="1545"/>
              </a:spcBef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 interaction diagram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shows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an interaction, consisting of a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set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of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objects and their relationship,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including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messages that may be  dispatched among them. Interaction diagrams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address the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dynamic  view of a</a:t>
            </a:r>
            <a:r>
              <a:rPr sz="21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system.</a:t>
            </a:r>
            <a:endParaRPr sz="2100">
              <a:latin typeface="Arial"/>
              <a:cs typeface="Arial"/>
            </a:endParaRPr>
          </a:p>
          <a:p>
            <a:pPr marL="22860" algn="just">
              <a:lnSpc>
                <a:spcPct val="100000"/>
              </a:lnSpc>
              <a:spcBef>
                <a:spcPts val="1555"/>
              </a:spcBef>
            </a:pPr>
            <a:r>
              <a:rPr sz="2200" spc="-5" dirty="0">
                <a:solidFill>
                  <a:srgbClr val="3232FF"/>
                </a:solidFill>
                <a:latin typeface="Arial"/>
                <a:cs typeface="Arial"/>
              </a:rPr>
              <a:t>Steps to draws interaction diagrams are as</a:t>
            </a:r>
            <a:r>
              <a:rPr sz="2200" spc="5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FF"/>
                </a:solidFill>
                <a:latin typeface="Arial"/>
                <a:cs typeface="Arial"/>
              </a:rPr>
              <a:t>under:</a:t>
            </a:r>
            <a:endParaRPr sz="2200">
              <a:latin typeface="Arial"/>
              <a:cs typeface="Arial"/>
            </a:endParaRPr>
          </a:p>
          <a:p>
            <a:pPr marL="676910" marR="252729" lvl="1" indent="-568960">
              <a:lnSpc>
                <a:spcPct val="100000"/>
              </a:lnSpc>
              <a:spcBef>
                <a:spcPts val="1565"/>
              </a:spcBef>
              <a:buAutoNum type="alphaLcParenR"/>
              <a:tabLst>
                <a:tab pos="676910" algn="l"/>
                <a:tab pos="677545" algn="l"/>
              </a:tabLst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Firstly, we should identify that 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objects with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respects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every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use case.</a:t>
            </a:r>
            <a:endParaRPr sz="2100">
              <a:latin typeface="Arial"/>
              <a:cs typeface="Arial"/>
            </a:endParaRPr>
          </a:p>
          <a:p>
            <a:pPr marL="676910" lvl="1" indent="-568960">
              <a:lnSpc>
                <a:spcPct val="100000"/>
              </a:lnSpc>
              <a:spcBef>
                <a:spcPts val="1405"/>
              </a:spcBef>
              <a:buAutoNum type="alphaLcParenR"/>
              <a:tabLst>
                <a:tab pos="676910" algn="l"/>
                <a:tab pos="677545" algn="l"/>
              </a:tabLst>
            </a:pP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We draw the sequence </a:t>
            </a:r>
            <a:r>
              <a:rPr sz="2100" spc="-10" dirty="0">
                <a:solidFill>
                  <a:srgbClr val="CC6500"/>
                </a:solidFill>
                <a:latin typeface="Arial"/>
                <a:cs typeface="Arial"/>
              </a:rPr>
              <a:t>diagrams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for </a:t>
            </a:r>
            <a:r>
              <a:rPr sz="2100" spc="-10" dirty="0">
                <a:solidFill>
                  <a:srgbClr val="CC6500"/>
                </a:solidFill>
                <a:latin typeface="Arial"/>
                <a:cs typeface="Arial"/>
              </a:rPr>
              <a:t>every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use</a:t>
            </a:r>
            <a:r>
              <a:rPr sz="2100" spc="50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CC6500"/>
                </a:solidFill>
                <a:latin typeface="Arial"/>
                <a:cs typeface="Arial"/>
              </a:rPr>
              <a:t>case.</a:t>
            </a:r>
            <a:endParaRPr sz="2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1835"/>
              </a:spcBef>
              <a:tabLst>
                <a:tab pos="657225" algn="l"/>
              </a:tabLst>
            </a:pPr>
            <a:r>
              <a:rPr sz="2100" spc="-5" dirty="0">
                <a:solidFill>
                  <a:srgbClr val="326500"/>
                </a:solidFill>
                <a:latin typeface="Arial"/>
                <a:cs typeface="Arial"/>
              </a:rPr>
              <a:t>d)	We draw the collaboration diagrams for </a:t>
            </a:r>
            <a:r>
              <a:rPr sz="2100" spc="-10" dirty="0">
                <a:solidFill>
                  <a:srgbClr val="326500"/>
                </a:solidFill>
                <a:latin typeface="Arial"/>
                <a:cs typeface="Arial"/>
              </a:rPr>
              <a:t>every </a:t>
            </a:r>
            <a:r>
              <a:rPr sz="2100" spc="-5" dirty="0">
                <a:solidFill>
                  <a:srgbClr val="326500"/>
                </a:solidFill>
                <a:latin typeface="Arial"/>
                <a:cs typeface="Arial"/>
              </a:rPr>
              <a:t>use</a:t>
            </a:r>
            <a:r>
              <a:rPr sz="2100" spc="25" dirty="0">
                <a:solidFill>
                  <a:srgbClr val="3265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6500"/>
                </a:solidFill>
                <a:latin typeface="Arial"/>
                <a:cs typeface="Arial"/>
              </a:rPr>
              <a:t>case.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2338831"/>
            <a:ext cx="8443595" cy="667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  <a:tabLst>
                <a:tab pos="650875" algn="l"/>
                <a:tab pos="1539240" algn="l"/>
                <a:tab pos="2356485" algn="l"/>
                <a:tab pos="3112135" algn="l"/>
                <a:tab pos="3499485" algn="l"/>
                <a:tab pos="4091940" algn="l"/>
                <a:tab pos="5231765" algn="l"/>
                <a:tab pos="6136005" algn="l"/>
                <a:tab pos="6699884" algn="l"/>
                <a:tab pos="7513320" algn="l"/>
              </a:tabLst>
            </a:pP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	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ype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t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s	m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od</a:t>
            </a:r>
            <a:r>
              <a:rPr sz="2100" spc="-2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ty	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2100" spc="-20" dirty="0">
                <a:solidFill>
                  <a:srgbClr val="003265"/>
                </a:solidFill>
                <a:latin typeface="Arial"/>
                <a:cs typeface="Arial"/>
              </a:rPr>
              <a:t>j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1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,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interface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objects and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control objects </a:t>
            </a:r>
            <a:r>
              <a:rPr sz="2100" spc="-15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given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21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27.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2030" y="3837951"/>
            <a:ext cx="5961703" cy="1159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3018" y="5434073"/>
            <a:ext cx="2369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27: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Object</a:t>
            </a:r>
            <a:r>
              <a:rPr sz="2200" spc="-4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types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915159"/>
            <a:ext cx="8453755" cy="305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indent="-568960">
              <a:lnSpc>
                <a:spcPct val="100000"/>
              </a:lnSpc>
              <a:spcBef>
                <a:spcPts val="95"/>
              </a:spcBef>
              <a:buAutoNum type="romanLcPeriod" startAt="4"/>
              <a:tabLst>
                <a:tab pos="581025" algn="l"/>
                <a:tab pos="581660" algn="l"/>
              </a:tabLst>
            </a:pPr>
            <a:r>
              <a:rPr sz="2500" spc="-10" dirty="0">
                <a:solidFill>
                  <a:srgbClr val="326500"/>
                </a:solidFill>
                <a:latin typeface="Arial"/>
                <a:cs typeface="Arial"/>
              </a:rPr>
              <a:t>Draw </a:t>
            </a:r>
            <a:r>
              <a:rPr sz="2500" spc="-5" dirty="0">
                <a:solidFill>
                  <a:srgbClr val="326500"/>
                </a:solidFill>
                <a:latin typeface="Arial"/>
                <a:cs typeface="Arial"/>
              </a:rPr>
              <a:t>the class</a:t>
            </a:r>
            <a:r>
              <a:rPr sz="2500" spc="10" dirty="0">
                <a:solidFill>
                  <a:srgbClr val="32650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326500"/>
                </a:solidFill>
                <a:latin typeface="Arial"/>
                <a:cs typeface="Arial"/>
              </a:rPr>
              <a:t>diagram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26500"/>
              </a:buClr>
              <a:buFont typeface="Arial"/>
              <a:buAutoNum type="romanLcPeriod" startAt="4"/>
            </a:pPr>
            <a:endParaRPr sz="2150">
              <a:latin typeface="Arial"/>
              <a:cs typeface="Arial"/>
            </a:endParaRPr>
          </a:p>
          <a:p>
            <a:pPr marL="22860" marR="5080">
              <a:lnSpc>
                <a:spcPct val="100000"/>
              </a:lnSpc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class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diagram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shows the relationship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amongst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classes.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There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are  four types of relationships in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class</a:t>
            </a:r>
            <a:r>
              <a:rPr sz="21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diagrams.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657225" marR="5715" lvl="1" indent="-568960" algn="just">
              <a:lnSpc>
                <a:spcPct val="99800"/>
              </a:lnSpc>
              <a:spcBef>
                <a:spcPts val="5"/>
              </a:spcBef>
              <a:buAutoNum type="alphaLcParenR"/>
              <a:tabLst>
                <a:tab pos="657860" algn="l"/>
              </a:tabLst>
            </a:pPr>
            <a:r>
              <a:rPr sz="2200" b="1" spc="-5" dirty="0">
                <a:solidFill>
                  <a:srgbClr val="3232FF"/>
                </a:solidFill>
                <a:latin typeface="Arial"/>
                <a:cs typeface="Arial"/>
              </a:rPr>
              <a:t>Association </a:t>
            </a:r>
            <a:r>
              <a:rPr sz="2200" spc="-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semantic </a:t>
            </a:r>
            <a:r>
              <a:rPr sz="2200" spc="-5" dirty="0">
                <a:latin typeface="Arial"/>
                <a:cs typeface="Arial"/>
              </a:rPr>
              <a:t>connection between </a:t>
            </a:r>
            <a:r>
              <a:rPr sz="2200" dirty="0">
                <a:latin typeface="Arial"/>
                <a:cs typeface="Arial"/>
              </a:rPr>
              <a:t>classes. </a:t>
            </a:r>
            <a:r>
              <a:rPr sz="2200" spc="-10" dirty="0">
                <a:latin typeface="Arial"/>
                <a:cs typeface="Arial"/>
              </a:rPr>
              <a:t>When  </a:t>
            </a:r>
            <a:r>
              <a:rPr sz="2200" spc="-5" dirty="0">
                <a:latin typeface="Arial"/>
                <a:cs typeface="Arial"/>
              </a:rPr>
              <a:t>an association connects two classes, each class can send  messages to the other in a sequence or a collaboration  diagram. Associations </a:t>
            </a:r>
            <a:r>
              <a:rPr sz="2200" spc="-10" dirty="0">
                <a:latin typeface="Arial"/>
                <a:cs typeface="Arial"/>
              </a:rPr>
              <a:t>can </a:t>
            </a:r>
            <a:r>
              <a:rPr sz="2200" spc="-5" dirty="0">
                <a:latin typeface="Arial"/>
                <a:cs typeface="Arial"/>
              </a:rPr>
              <a:t>be bi-directional or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unidirectional.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5428488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599" y="0"/>
                </a:lnTo>
              </a:path>
            </a:pathLst>
          </a:custGeom>
          <a:ln w="38099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501" y="1854199"/>
            <a:ext cx="833564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95"/>
              </a:spcBef>
              <a:tabLst>
                <a:tab pos="581025" algn="l"/>
              </a:tabLst>
            </a:pPr>
            <a:r>
              <a:rPr sz="2200" b="1" spc="-5" dirty="0">
                <a:solidFill>
                  <a:srgbClr val="CC6500"/>
                </a:solidFill>
                <a:latin typeface="Arial"/>
                <a:cs typeface="Arial"/>
              </a:rPr>
              <a:t>b)	</a:t>
            </a:r>
            <a:r>
              <a:rPr sz="2200" b="1" dirty="0">
                <a:solidFill>
                  <a:srgbClr val="CC6500"/>
                </a:solidFill>
                <a:latin typeface="Arial"/>
                <a:cs typeface="Arial"/>
              </a:rPr>
              <a:t>Dependencies </a:t>
            </a:r>
            <a:r>
              <a:rPr sz="2200" spc="-5" dirty="0">
                <a:latin typeface="Arial"/>
                <a:cs typeface="Arial"/>
              </a:rPr>
              <a:t>connect two </a:t>
            </a:r>
            <a:r>
              <a:rPr sz="2200" dirty="0">
                <a:latin typeface="Arial"/>
                <a:cs typeface="Arial"/>
              </a:rPr>
              <a:t>classes. </a:t>
            </a:r>
            <a:r>
              <a:rPr sz="2200" spc="-5" dirty="0">
                <a:latin typeface="Arial"/>
                <a:cs typeface="Arial"/>
              </a:rPr>
              <a:t>Dependencies are  always unidirectional and show that one </a:t>
            </a:r>
            <a:r>
              <a:rPr sz="2200" dirty="0">
                <a:latin typeface="Arial"/>
                <a:cs typeface="Arial"/>
              </a:rPr>
              <a:t>class, </a:t>
            </a:r>
            <a:r>
              <a:rPr sz="2200" spc="-5" dirty="0">
                <a:latin typeface="Arial"/>
                <a:cs typeface="Arial"/>
              </a:rPr>
              <a:t>depends on the  definitions in another</a:t>
            </a:r>
            <a:r>
              <a:rPr sz="2200" dirty="0">
                <a:latin typeface="Arial"/>
                <a:cs typeface="Arial"/>
              </a:rPr>
              <a:t> class.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501" y="3682998"/>
            <a:ext cx="3124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1025" algn="l"/>
                <a:tab pos="2707005" algn="l"/>
              </a:tabLst>
            </a:pPr>
            <a:r>
              <a:rPr sz="2200" b="1" spc="-5" dirty="0">
                <a:solidFill>
                  <a:srgbClr val="323299"/>
                </a:solidFill>
                <a:latin typeface="Arial"/>
                <a:cs typeface="Arial"/>
              </a:rPr>
              <a:t>c)	</a:t>
            </a:r>
            <a:r>
              <a:rPr sz="2200" b="1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323299"/>
                </a:solidFill>
                <a:latin typeface="Arial"/>
                <a:cs typeface="Arial"/>
              </a:rPr>
              <a:t>gg</a:t>
            </a:r>
            <a:r>
              <a:rPr sz="2200" b="1" spc="-1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200" b="1" spc="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323299"/>
                </a:solidFill>
                <a:latin typeface="Arial"/>
                <a:cs typeface="Arial"/>
              </a:rPr>
              <a:t>gat</a:t>
            </a:r>
            <a:r>
              <a:rPr sz="2200" b="1" spc="5" dirty="0">
                <a:solidFill>
                  <a:srgbClr val="323299"/>
                </a:solidFill>
                <a:latin typeface="Arial"/>
                <a:cs typeface="Arial"/>
              </a:rPr>
              <a:t>io</a:t>
            </a:r>
            <a:r>
              <a:rPr sz="2200" b="1" spc="-5" dirty="0">
                <a:solidFill>
                  <a:srgbClr val="323299"/>
                </a:solidFill>
                <a:latin typeface="Arial"/>
                <a:cs typeface="Arial"/>
              </a:rPr>
              <a:t>ns</a:t>
            </a:r>
            <a:r>
              <a:rPr sz="2200" b="1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200" spc="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0886" y="3682998"/>
            <a:ext cx="4955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  <a:tab pos="2244725" algn="l"/>
                <a:tab pos="2799715" algn="l"/>
                <a:tab pos="4601210" algn="l"/>
              </a:tabLst>
            </a:pP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tronger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fo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iation.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7959" y="4018278"/>
            <a:ext cx="7381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aggregation is a relationship between a whole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501" y="5206998"/>
            <a:ext cx="8376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95"/>
              </a:spcBef>
              <a:tabLst>
                <a:tab pos="581025" algn="l"/>
              </a:tabLst>
            </a:pPr>
            <a:r>
              <a:rPr sz="2200" b="1" spc="-5" dirty="0">
                <a:solidFill>
                  <a:srgbClr val="326500"/>
                </a:solidFill>
                <a:latin typeface="Arial"/>
                <a:cs typeface="Arial"/>
              </a:rPr>
              <a:t>d)	Generalizations </a:t>
            </a:r>
            <a:r>
              <a:rPr sz="2200" spc="-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-5" dirty="0">
                <a:latin typeface="Arial"/>
                <a:cs typeface="Arial"/>
              </a:rPr>
              <a:t>to show an inheritance relationship  between </a:t>
            </a:r>
            <a:r>
              <a:rPr sz="2200" dirty="0">
                <a:latin typeface="Arial"/>
                <a:cs typeface="Arial"/>
              </a:rPr>
              <a:t>two classes.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400" y="3086243"/>
            <a:ext cx="2059305" cy="228600"/>
          </a:xfrm>
          <a:custGeom>
            <a:avLst/>
            <a:gdLst/>
            <a:ahLst/>
            <a:cxnLst/>
            <a:rect l="l" t="t" r="r" b="b"/>
            <a:pathLst>
              <a:path w="2059304" h="228600">
                <a:moveTo>
                  <a:pt x="152400" y="132445"/>
                </a:moveTo>
                <a:lnTo>
                  <a:pt x="152400" y="94345"/>
                </a:lnTo>
                <a:lnTo>
                  <a:pt x="0" y="94345"/>
                </a:lnTo>
                <a:lnTo>
                  <a:pt x="0" y="132445"/>
                </a:lnTo>
                <a:lnTo>
                  <a:pt x="152400" y="132445"/>
                </a:lnTo>
                <a:close/>
              </a:path>
              <a:path w="2059304" h="228600">
                <a:moveTo>
                  <a:pt x="419100" y="132445"/>
                </a:moveTo>
                <a:lnTo>
                  <a:pt x="419100" y="94345"/>
                </a:lnTo>
                <a:lnTo>
                  <a:pt x="266700" y="94345"/>
                </a:lnTo>
                <a:lnTo>
                  <a:pt x="266700" y="132445"/>
                </a:lnTo>
                <a:lnTo>
                  <a:pt x="419100" y="132445"/>
                </a:lnTo>
                <a:close/>
              </a:path>
              <a:path w="2059304" h="228600">
                <a:moveTo>
                  <a:pt x="685800" y="132445"/>
                </a:moveTo>
                <a:lnTo>
                  <a:pt x="685800" y="94345"/>
                </a:lnTo>
                <a:lnTo>
                  <a:pt x="533400" y="94345"/>
                </a:lnTo>
                <a:lnTo>
                  <a:pt x="533400" y="132445"/>
                </a:lnTo>
                <a:lnTo>
                  <a:pt x="685800" y="132445"/>
                </a:lnTo>
                <a:close/>
              </a:path>
              <a:path w="2059304" h="228600">
                <a:moveTo>
                  <a:pt x="952500" y="132445"/>
                </a:moveTo>
                <a:lnTo>
                  <a:pt x="952500" y="94345"/>
                </a:lnTo>
                <a:lnTo>
                  <a:pt x="800100" y="94345"/>
                </a:lnTo>
                <a:lnTo>
                  <a:pt x="800100" y="132445"/>
                </a:lnTo>
                <a:lnTo>
                  <a:pt x="952500" y="132445"/>
                </a:lnTo>
                <a:close/>
              </a:path>
              <a:path w="2059304" h="228600">
                <a:moveTo>
                  <a:pt x="1219200" y="132445"/>
                </a:moveTo>
                <a:lnTo>
                  <a:pt x="1219200" y="94345"/>
                </a:lnTo>
                <a:lnTo>
                  <a:pt x="1066800" y="94345"/>
                </a:lnTo>
                <a:lnTo>
                  <a:pt x="1066800" y="132445"/>
                </a:lnTo>
                <a:lnTo>
                  <a:pt x="1219200" y="132445"/>
                </a:lnTo>
                <a:close/>
              </a:path>
              <a:path w="2059304" h="228600">
                <a:moveTo>
                  <a:pt x="1485900" y="132445"/>
                </a:moveTo>
                <a:lnTo>
                  <a:pt x="1485900" y="94345"/>
                </a:lnTo>
                <a:lnTo>
                  <a:pt x="1333500" y="94345"/>
                </a:lnTo>
                <a:lnTo>
                  <a:pt x="1333500" y="132445"/>
                </a:lnTo>
                <a:lnTo>
                  <a:pt x="1485900" y="132445"/>
                </a:lnTo>
                <a:close/>
              </a:path>
              <a:path w="2059304" h="228600">
                <a:moveTo>
                  <a:pt x="1752600" y="132445"/>
                </a:moveTo>
                <a:lnTo>
                  <a:pt x="1752600" y="94345"/>
                </a:lnTo>
                <a:lnTo>
                  <a:pt x="1600200" y="94345"/>
                </a:lnTo>
                <a:lnTo>
                  <a:pt x="1600200" y="132445"/>
                </a:lnTo>
                <a:lnTo>
                  <a:pt x="1752600" y="132445"/>
                </a:lnTo>
                <a:close/>
              </a:path>
              <a:path w="2059304" h="228600">
                <a:moveTo>
                  <a:pt x="2058924" y="114157"/>
                </a:moveTo>
                <a:lnTo>
                  <a:pt x="1857756" y="2905"/>
                </a:lnTo>
                <a:lnTo>
                  <a:pt x="1850493" y="0"/>
                </a:lnTo>
                <a:lnTo>
                  <a:pt x="1843087" y="238"/>
                </a:lnTo>
                <a:lnTo>
                  <a:pt x="1836539" y="3333"/>
                </a:lnTo>
                <a:lnTo>
                  <a:pt x="1831848" y="9001"/>
                </a:lnTo>
                <a:lnTo>
                  <a:pt x="1828942" y="16263"/>
                </a:lnTo>
                <a:lnTo>
                  <a:pt x="1829181" y="23669"/>
                </a:lnTo>
                <a:lnTo>
                  <a:pt x="1832276" y="30218"/>
                </a:lnTo>
                <a:lnTo>
                  <a:pt x="1837944" y="34909"/>
                </a:lnTo>
                <a:lnTo>
                  <a:pt x="1944551" y="94345"/>
                </a:lnTo>
                <a:lnTo>
                  <a:pt x="2019300" y="94345"/>
                </a:lnTo>
                <a:lnTo>
                  <a:pt x="2019300" y="136070"/>
                </a:lnTo>
                <a:lnTo>
                  <a:pt x="2058924" y="114157"/>
                </a:lnTo>
                <a:close/>
              </a:path>
              <a:path w="2059304" h="228600">
                <a:moveTo>
                  <a:pt x="2019300" y="136070"/>
                </a:moveTo>
                <a:lnTo>
                  <a:pt x="2019300" y="132445"/>
                </a:lnTo>
                <a:lnTo>
                  <a:pt x="1947285" y="132445"/>
                </a:lnTo>
                <a:lnTo>
                  <a:pt x="1837944" y="193405"/>
                </a:lnTo>
                <a:lnTo>
                  <a:pt x="1832276" y="198096"/>
                </a:lnTo>
                <a:lnTo>
                  <a:pt x="1829181" y="204644"/>
                </a:lnTo>
                <a:lnTo>
                  <a:pt x="1828942" y="212050"/>
                </a:lnTo>
                <a:lnTo>
                  <a:pt x="1831848" y="219313"/>
                </a:lnTo>
                <a:lnTo>
                  <a:pt x="1836539" y="224980"/>
                </a:lnTo>
                <a:lnTo>
                  <a:pt x="1843087" y="228076"/>
                </a:lnTo>
                <a:lnTo>
                  <a:pt x="1850493" y="228314"/>
                </a:lnTo>
                <a:lnTo>
                  <a:pt x="1857756" y="225409"/>
                </a:lnTo>
                <a:lnTo>
                  <a:pt x="2019300" y="136070"/>
                </a:lnTo>
                <a:close/>
              </a:path>
              <a:path w="2059304" h="228600">
                <a:moveTo>
                  <a:pt x="1980087" y="114157"/>
                </a:moveTo>
                <a:lnTo>
                  <a:pt x="1944551" y="94345"/>
                </a:lnTo>
                <a:lnTo>
                  <a:pt x="1866900" y="94345"/>
                </a:lnTo>
                <a:lnTo>
                  <a:pt x="1866900" y="132445"/>
                </a:lnTo>
                <a:lnTo>
                  <a:pt x="1947285" y="132445"/>
                </a:lnTo>
                <a:lnTo>
                  <a:pt x="1980087" y="114157"/>
                </a:lnTo>
                <a:close/>
              </a:path>
              <a:path w="2059304" h="228600">
                <a:moveTo>
                  <a:pt x="2019300" y="132445"/>
                </a:moveTo>
                <a:lnTo>
                  <a:pt x="2019300" y="94345"/>
                </a:lnTo>
                <a:lnTo>
                  <a:pt x="1944551" y="94345"/>
                </a:lnTo>
                <a:lnTo>
                  <a:pt x="1980087" y="114157"/>
                </a:lnTo>
                <a:lnTo>
                  <a:pt x="2010156" y="97393"/>
                </a:lnTo>
                <a:lnTo>
                  <a:pt x="2010156" y="132445"/>
                </a:lnTo>
                <a:lnTo>
                  <a:pt x="2019300" y="132445"/>
                </a:lnTo>
                <a:close/>
              </a:path>
              <a:path w="2059304" h="228600">
                <a:moveTo>
                  <a:pt x="2010156" y="132445"/>
                </a:moveTo>
                <a:lnTo>
                  <a:pt x="2010156" y="130921"/>
                </a:lnTo>
                <a:lnTo>
                  <a:pt x="1980087" y="114157"/>
                </a:lnTo>
                <a:lnTo>
                  <a:pt x="1947285" y="132445"/>
                </a:lnTo>
                <a:lnTo>
                  <a:pt x="2010156" y="132445"/>
                </a:lnTo>
                <a:close/>
              </a:path>
              <a:path w="2059304" h="228600">
                <a:moveTo>
                  <a:pt x="2010156" y="130921"/>
                </a:moveTo>
                <a:lnTo>
                  <a:pt x="2010156" y="97393"/>
                </a:lnTo>
                <a:lnTo>
                  <a:pt x="1980087" y="114157"/>
                </a:lnTo>
                <a:lnTo>
                  <a:pt x="2010156" y="130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181350" y="4510277"/>
            <a:ext cx="2457450" cy="419100"/>
            <a:chOff x="3181350" y="4510277"/>
            <a:chExt cx="2457450" cy="419100"/>
          </a:xfrm>
        </p:grpSpPr>
        <p:sp>
          <p:nvSpPr>
            <p:cNvPr id="11" name="object 11"/>
            <p:cNvSpPr/>
            <p:nvPr/>
          </p:nvSpPr>
          <p:spPr>
            <a:xfrm>
              <a:off x="3581400" y="4724399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0400" y="452932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0"/>
                  </a:moveTo>
                  <a:lnTo>
                    <a:pt x="0" y="190499"/>
                  </a:lnTo>
                  <a:lnTo>
                    <a:pt x="190499" y="380999"/>
                  </a:lnTo>
                  <a:lnTo>
                    <a:pt x="380999" y="190499"/>
                  </a:lnTo>
                  <a:lnTo>
                    <a:pt x="190499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81400" y="6101333"/>
            <a:ext cx="2355850" cy="422275"/>
            <a:chOff x="3581400" y="6101333"/>
            <a:chExt cx="2355850" cy="422275"/>
          </a:xfrm>
        </p:grpSpPr>
        <p:sp>
          <p:nvSpPr>
            <p:cNvPr id="14" name="object 14"/>
            <p:cNvSpPr/>
            <p:nvPr/>
          </p:nvSpPr>
          <p:spPr>
            <a:xfrm>
              <a:off x="3581400" y="6324599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15939" y="6120383"/>
              <a:ext cx="302260" cy="384175"/>
            </a:xfrm>
            <a:custGeom>
              <a:avLst/>
              <a:gdLst/>
              <a:ahLst/>
              <a:cxnLst/>
              <a:rect l="l" t="t" r="r" b="b"/>
              <a:pathLst>
                <a:path w="302260" h="384175">
                  <a:moveTo>
                    <a:pt x="301751" y="192023"/>
                  </a:moveTo>
                  <a:lnTo>
                    <a:pt x="0" y="0"/>
                  </a:lnTo>
                  <a:lnTo>
                    <a:pt x="0" y="384047"/>
                  </a:lnTo>
                  <a:lnTo>
                    <a:pt x="301751" y="192023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562783"/>
            <a:ext cx="8455660" cy="205613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70"/>
              </a:spcBef>
            </a:pP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v. Design of state chart</a:t>
            </a:r>
            <a:r>
              <a:rPr sz="2500" spc="-204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diagrams</a:t>
            </a:r>
            <a:endParaRPr sz="2500">
              <a:latin typeface="Arial"/>
              <a:cs typeface="Arial"/>
            </a:endParaRPr>
          </a:p>
          <a:p>
            <a:pPr marL="22860" marR="5080" algn="just">
              <a:lnSpc>
                <a:spcPct val="100200"/>
              </a:lnSpc>
              <a:spcBef>
                <a:spcPts val="1320"/>
              </a:spcBef>
            </a:pP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A state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chart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diagram is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used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show the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state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space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of a given class,  the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event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that cause a transition from one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state 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another, and the  action that result from a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state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change.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A state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transition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diagram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for a  “book” in the library system is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given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 fig.</a:t>
            </a:r>
            <a:r>
              <a:rPr sz="21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28.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061" y="3791711"/>
            <a:ext cx="7570732" cy="2744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5535" y="6653273"/>
            <a:ext cx="6228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</a:t>
            </a:r>
            <a:r>
              <a:rPr sz="2200" dirty="0">
                <a:latin typeface="Times New Roman"/>
                <a:cs typeface="Times New Roman"/>
              </a:rPr>
              <a:t>28: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Transition chart </a:t>
            </a:r>
            <a:r>
              <a:rPr sz="2200" dirty="0">
                <a:solidFill>
                  <a:srgbClr val="323299"/>
                </a:solidFill>
                <a:latin typeface="Times New Roman"/>
                <a:cs typeface="Times New Roman"/>
              </a:rPr>
              <a:t>for “book” </a:t>
            </a:r>
            <a:r>
              <a:rPr sz="2200" spc="-5" dirty="0">
                <a:solidFill>
                  <a:srgbClr val="323299"/>
                </a:solidFill>
                <a:latin typeface="Times New Roman"/>
                <a:cs typeface="Times New Roman"/>
              </a:rPr>
              <a:t>in a library</a:t>
            </a:r>
            <a:r>
              <a:rPr sz="2200" spc="80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23299"/>
                </a:solidFill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3" y="1684121"/>
            <a:ext cx="4566285" cy="344424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CC3200"/>
                </a:solidFill>
                <a:latin typeface="Times New Roman"/>
                <a:cs typeface="Times New Roman"/>
              </a:rPr>
              <a:t>design needs to</a:t>
            </a:r>
            <a:r>
              <a:rPr sz="3200" spc="-25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3200"/>
                </a:solidFill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920"/>
              </a:spcBef>
              <a:buFont typeface="AoyagiKouzanFontT"/>
              <a:buChar char="➢"/>
              <a:tabLst>
                <a:tab pos="1323340" algn="l"/>
              </a:tabLst>
            </a:pPr>
            <a:r>
              <a:rPr sz="3200" dirty="0">
                <a:latin typeface="Times New Roman"/>
                <a:cs typeface="Times New Roman"/>
              </a:rPr>
              <a:t>Correct &amp;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complete</a:t>
            </a:r>
            <a:endParaRPr sz="32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080"/>
              </a:spcBef>
              <a:buFont typeface="AoyagiKouzanFontT"/>
              <a:buChar char="➢"/>
              <a:tabLst>
                <a:tab pos="1323340" algn="l"/>
              </a:tabLst>
            </a:pP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Understandable</a:t>
            </a:r>
            <a:endParaRPr sz="32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630"/>
              </a:spcBef>
              <a:buFont typeface="AoyagiKouzanFontT"/>
              <a:buChar char="➢"/>
              <a:tabLst>
                <a:tab pos="1323340" algn="l"/>
              </a:tabLst>
            </a:pP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At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the right</a:t>
            </a:r>
            <a:r>
              <a:rPr sz="3200" spc="-2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  <a:p>
            <a:pPr marL="1323340" indent="-571500">
              <a:lnSpc>
                <a:spcPct val="100000"/>
              </a:lnSpc>
              <a:spcBef>
                <a:spcPts val="1165"/>
              </a:spcBef>
              <a:buFont typeface="AoyagiKouzanFontT"/>
              <a:buChar char="➢"/>
              <a:tabLst>
                <a:tab pos="1323340" algn="l"/>
              </a:tabLst>
            </a:pPr>
            <a:r>
              <a:rPr sz="3200" dirty="0">
                <a:solidFill>
                  <a:srgbClr val="CC6500"/>
                </a:solidFill>
                <a:latin typeface="Times New Roman"/>
                <a:cs typeface="Times New Roman"/>
              </a:rPr>
              <a:t>Maintainable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973" y="1777999"/>
            <a:ext cx="8445500" cy="2570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95"/>
              </a:spcBef>
              <a:tabLst>
                <a:tab pos="641985" algn="l"/>
              </a:tabLst>
            </a:pP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vi.	</a:t>
            </a:r>
            <a:r>
              <a:rPr sz="2500" spc="-10" dirty="0">
                <a:solidFill>
                  <a:srgbClr val="CC6500"/>
                </a:solidFill>
                <a:latin typeface="Arial"/>
                <a:cs typeface="Arial"/>
              </a:rPr>
              <a:t>Draw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component </a:t>
            </a:r>
            <a:r>
              <a:rPr sz="2500" spc="-10" dirty="0">
                <a:solidFill>
                  <a:srgbClr val="CC6500"/>
                </a:solidFill>
                <a:latin typeface="Arial"/>
                <a:cs typeface="Arial"/>
              </a:rPr>
              <a:t>and development</a:t>
            </a:r>
            <a:r>
              <a:rPr sz="2500" spc="25" dirty="0">
                <a:solidFill>
                  <a:srgbClr val="CC6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C6500"/>
                </a:solidFill>
                <a:latin typeface="Arial"/>
                <a:cs typeface="Arial"/>
              </a:rPr>
              <a:t>diagram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Component diagrams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address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the static implementation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view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of a  system they are related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diagrams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in that a component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typically 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maps </a:t>
            </a:r>
            <a:r>
              <a:rPr sz="21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100" spc="-10" dirty="0">
                <a:solidFill>
                  <a:srgbClr val="003265"/>
                </a:solidFill>
                <a:latin typeface="Arial"/>
                <a:cs typeface="Arial"/>
              </a:rPr>
              <a:t>one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or more classes, interfaces or</a:t>
            </a:r>
            <a:r>
              <a:rPr sz="21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65"/>
                </a:solidFill>
                <a:latin typeface="Arial"/>
                <a:cs typeface="Arial"/>
              </a:rPr>
              <a:t>collaboration.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Deployment Diagram Captures relationship between physical  components and the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hardware.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6349" y="1883155"/>
            <a:ext cx="8326120" cy="499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100" dirty="0">
                <a:latin typeface="Arial"/>
                <a:cs typeface="Arial"/>
              </a:rPr>
              <a:t>A </a:t>
            </a:r>
            <a:r>
              <a:rPr sz="2100" spc="-5" dirty="0">
                <a:latin typeface="Arial"/>
                <a:cs typeface="Arial"/>
              </a:rPr>
              <a:t>software </a:t>
            </a:r>
            <a:r>
              <a:rPr sz="2100" spc="-10" dirty="0">
                <a:latin typeface="Arial"/>
                <a:cs typeface="Arial"/>
              </a:rPr>
              <a:t>has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be developed for automating </a:t>
            </a:r>
            <a:r>
              <a:rPr sz="2100" spc="-1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manual </a:t>
            </a:r>
            <a:r>
              <a:rPr sz="2100" spc="-10" dirty="0">
                <a:latin typeface="Arial"/>
                <a:cs typeface="Arial"/>
              </a:rPr>
              <a:t>library </a:t>
            </a:r>
            <a:r>
              <a:rPr sz="2100" spc="-5" dirty="0">
                <a:latin typeface="Arial"/>
                <a:cs typeface="Arial"/>
              </a:rPr>
              <a:t>of a  University. The system should </a:t>
            </a:r>
            <a:r>
              <a:rPr sz="2100" spc="-15" dirty="0">
                <a:latin typeface="Arial"/>
                <a:cs typeface="Arial"/>
              </a:rPr>
              <a:t>be </a:t>
            </a:r>
            <a:r>
              <a:rPr sz="2100" spc="-10" dirty="0">
                <a:latin typeface="Arial"/>
                <a:cs typeface="Arial"/>
              </a:rPr>
              <a:t>stand alone </a:t>
            </a:r>
            <a:r>
              <a:rPr sz="2100" spc="-5" dirty="0">
                <a:latin typeface="Arial"/>
                <a:cs typeface="Arial"/>
              </a:rPr>
              <a:t>in nature. </a:t>
            </a:r>
            <a:r>
              <a:rPr sz="2100" dirty="0">
                <a:latin typeface="Arial"/>
                <a:cs typeface="Arial"/>
              </a:rPr>
              <a:t>It </a:t>
            </a:r>
            <a:r>
              <a:rPr sz="2100" spc="-5" dirty="0">
                <a:latin typeface="Arial"/>
                <a:cs typeface="Arial"/>
              </a:rPr>
              <a:t>should be  designed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provide functionality’s </a:t>
            </a:r>
            <a:r>
              <a:rPr sz="2100" spc="-15" dirty="0">
                <a:latin typeface="Arial"/>
                <a:cs typeface="Arial"/>
              </a:rPr>
              <a:t>as </a:t>
            </a:r>
            <a:r>
              <a:rPr sz="2100" spc="-5" dirty="0">
                <a:latin typeface="Arial"/>
                <a:cs typeface="Arial"/>
              </a:rPr>
              <a:t>explained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below:</a:t>
            </a:r>
            <a:endParaRPr sz="21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70"/>
              </a:spcBef>
            </a:pPr>
            <a:r>
              <a:rPr sz="2100" b="1" spc="-5" dirty="0">
                <a:latin typeface="Arial"/>
                <a:cs typeface="Arial"/>
              </a:rPr>
              <a:t>Issue </a:t>
            </a:r>
            <a:r>
              <a:rPr sz="2100" b="1" dirty="0">
                <a:latin typeface="Arial"/>
                <a:cs typeface="Arial"/>
              </a:rPr>
              <a:t>of </a:t>
            </a:r>
            <a:r>
              <a:rPr sz="2100" b="1" spc="-5" dirty="0">
                <a:latin typeface="Arial"/>
                <a:cs typeface="Arial"/>
              </a:rPr>
              <a:t>Books:</a:t>
            </a:r>
            <a:endParaRPr sz="2100">
              <a:latin typeface="Arial"/>
              <a:cs typeface="Arial"/>
            </a:endParaRPr>
          </a:p>
          <a:p>
            <a:pPr marL="757555" indent="-343535" algn="just">
              <a:lnSpc>
                <a:spcPct val="100000"/>
              </a:lnSpc>
              <a:spcBef>
                <a:spcPts val="1270"/>
              </a:spcBef>
              <a:buFont typeface="AoyagiKouzanFontT"/>
              <a:buChar char="❖"/>
              <a:tabLst>
                <a:tab pos="758190" algn="l"/>
              </a:tabLst>
            </a:pP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student of any course should be </a:t>
            </a:r>
            <a:r>
              <a:rPr sz="2100" spc="-15" dirty="0">
                <a:solidFill>
                  <a:srgbClr val="323299"/>
                </a:solidFill>
                <a:latin typeface="Arial"/>
                <a:cs typeface="Arial"/>
              </a:rPr>
              <a:t>able 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get 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books</a:t>
            </a:r>
            <a:r>
              <a:rPr sz="2100" spc="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issued.</a:t>
            </a:r>
            <a:endParaRPr sz="2100">
              <a:latin typeface="Arial"/>
              <a:cs typeface="Arial"/>
            </a:endParaRPr>
          </a:p>
          <a:p>
            <a:pPr marL="757555" marR="5715" indent="-342900" algn="just">
              <a:lnSpc>
                <a:spcPct val="100499"/>
              </a:lnSpc>
              <a:spcBef>
                <a:spcPts val="1250"/>
              </a:spcBef>
              <a:buFont typeface="AoyagiKouzanFontT"/>
              <a:buChar char="❖"/>
              <a:tabLst>
                <a:tab pos="758190" algn="l"/>
              </a:tabLst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Books from General Section are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issued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all but Book bank  books are issued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only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for their respective</a:t>
            </a:r>
            <a:r>
              <a:rPr sz="21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courses.</a:t>
            </a:r>
            <a:endParaRPr sz="2100">
              <a:latin typeface="Arial"/>
              <a:cs typeface="Arial"/>
            </a:endParaRPr>
          </a:p>
          <a:p>
            <a:pPr marL="757555" marR="5080" indent="-342900" algn="just">
              <a:lnSpc>
                <a:spcPct val="100499"/>
              </a:lnSpc>
              <a:spcBef>
                <a:spcPts val="1245"/>
              </a:spcBef>
              <a:buFont typeface="AoyagiKouzanFontT"/>
              <a:buChar char="❖"/>
              <a:tabLst>
                <a:tab pos="758190" algn="l"/>
              </a:tabLst>
            </a:pPr>
            <a:r>
              <a:rPr sz="2100"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limitation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imposed </a:t>
            </a:r>
            <a:r>
              <a:rPr sz="2100" spc="-15" dirty="0">
                <a:solidFill>
                  <a:srgbClr val="653200"/>
                </a:solidFill>
                <a:latin typeface="Arial"/>
                <a:cs typeface="Arial"/>
              </a:rPr>
              <a:t>on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number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books </a:t>
            </a: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a student can  issue.</a:t>
            </a:r>
            <a:endParaRPr sz="2100">
              <a:latin typeface="Arial"/>
              <a:cs typeface="Arial"/>
            </a:endParaRPr>
          </a:p>
          <a:p>
            <a:pPr marL="757555" marR="5080" indent="-342900" algn="just">
              <a:lnSpc>
                <a:spcPct val="100200"/>
              </a:lnSpc>
              <a:spcBef>
                <a:spcPts val="1255"/>
              </a:spcBef>
              <a:buFont typeface="AoyagiKouzanFontT"/>
              <a:buChar char="❖"/>
              <a:tabLst>
                <a:tab pos="758190" algn="l"/>
              </a:tabLst>
            </a:pPr>
            <a:r>
              <a:rPr sz="2100" dirty="0">
                <a:solidFill>
                  <a:srgbClr val="3232FF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maximum of 4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books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from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Book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bank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and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3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books from 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General section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is issued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for 15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days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only.The software takes  the current system date </a:t>
            </a:r>
            <a:r>
              <a:rPr sz="2100" spc="-15" dirty="0">
                <a:solidFill>
                  <a:srgbClr val="3232FF"/>
                </a:solidFill>
                <a:latin typeface="Arial"/>
                <a:cs typeface="Arial"/>
              </a:rPr>
              <a:t>as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the date of issue and calculates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date 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return.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33" y="1777999"/>
            <a:ext cx="8604885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8225" marR="5080" indent="-3429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1038860" algn="l"/>
              </a:tabLst>
            </a:pP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A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bar code detector is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used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save the student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as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well as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book 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information.</a:t>
            </a:r>
            <a:endParaRPr sz="2100">
              <a:latin typeface="Arial"/>
              <a:cs typeface="Arial"/>
            </a:endParaRPr>
          </a:p>
          <a:p>
            <a:pPr marL="1038225" indent="-343535">
              <a:lnSpc>
                <a:spcPct val="100000"/>
              </a:lnSpc>
              <a:spcBef>
                <a:spcPts val="1270"/>
              </a:spcBef>
              <a:buFont typeface="AoyagiKouzanFontT"/>
              <a:buChar char="❖"/>
              <a:tabLst>
                <a:tab pos="1038860" algn="l"/>
              </a:tabLst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due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date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for return of the book is stamped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on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100" spc="9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book.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100" b="1" spc="-5" dirty="0">
                <a:latin typeface="Arial"/>
                <a:cs typeface="Arial"/>
              </a:rPr>
              <a:t>Return </a:t>
            </a:r>
            <a:r>
              <a:rPr sz="2100" b="1" dirty="0">
                <a:latin typeface="Arial"/>
                <a:cs typeface="Arial"/>
              </a:rPr>
              <a:t>of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Books:</a:t>
            </a:r>
            <a:endParaRPr sz="2100">
              <a:latin typeface="Arial"/>
              <a:cs typeface="Arial"/>
            </a:endParaRPr>
          </a:p>
          <a:p>
            <a:pPr marL="1038225" indent="-343535">
              <a:lnSpc>
                <a:spcPct val="100000"/>
              </a:lnSpc>
              <a:spcBef>
                <a:spcPts val="1270"/>
              </a:spcBef>
              <a:buFont typeface="AoyagiKouzanFontT"/>
              <a:buChar char="❖"/>
              <a:tabLst>
                <a:tab pos="1038860" algn="l"/>
              </a:tabLst>
            </a:pP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Any person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can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return the issued</a:t>
            </a:r>
            <a:r>
              <a:rPr sz="2100" spc="20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books.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091" y="4022850"/>
            <a:ext cx="792225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355600" algn="l"/>
                <a:tab pos="1016635" algn="l"/>
                <a:tab pos="2092325" algn="l"/>
                <a:tab pos="3611879" algn="l"/>
                <a:tab pos="4008120" algn="l"/>
                <a:tab pos="5332730" algn="l"/>
                <a:tab pos="6172200" algn="l"/>
                <a:tab pos="6743700" algn="l"/>
                <a:tab pos="7330440" algn="l"/>
              </a:tabLst>
            </a:pP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100" spc="5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uden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	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s	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sp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2100" spc="-2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z="2100" spc="5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t</a:t>
            </a:r>
            <a:r>
              <a:rPr sz="2100" spc="-25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	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ba</a:t>
            </a:r>
            <a:r>
              <a:rPr sz="2100" dirty="0">
                <a:solidFill>
                  <a:srgbClr val="323299"/>
                </a:solidFill>
                <a:latin typeface="Arial"/>
                <a:cs typeface="Arial"/>
              </a:rPr>
              <a:t>r	</a:t>
            </a:r>
            <a:r>
              <a:rPr sz="2100" spc="5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od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091" y="4181346"/>
            <a:ext cx="7923530" cy="291211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370"/>
              </a:spcBef>
            </a:pP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detector.</a:t>
            </a:r>
            <a:endParaRPr sz="2100">
              <a:latin typeface="Arial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270"/>
              </a:spcBef>
              <a:buFont typeface="AoyagiKouzanFontT"/>
              <a:buChar char="❖"/>
              <a:tabLst>
                <a:tab pos="355600" algn="l"/>
              </a:tabLst>
            </a:pP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The system displays </a:t>
            </a:r>
            <a:r>
              <a:rPr sz="2100" spc="-10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student details on whose name </a:t>
            </a:r>
            <a:r>
              <a:rPr sz="2100" spc="-10" dirty="0">
                <a:solidFill>
                  <a:srgbClr val="CC0000"/>
                </a:solidFill>
                <a:latin typeface="Arial"/>
                <a:cs typeface="Arial"/>
              </a:rPr>
              <a:t>the  </a:t>
            </a: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books were issued </a:t>
            </a:r>
            <a:r>
              <a:rPr sz="2100" spc="-15" dirty="0">
                <a:solidFill>
                  <a:srgbClr val="CC0000"/>
                </a:solidFill>
                <a:latin typeface="Arial"/>
                <a:cs typeface="Arial"/>
              </a:rPr>
              <a:t>as </a:t>
            </a:r>
            <a:r>
              <a:rPr sz="2100" spc="-10" dirty="0">
                <a:solidFill>
                  <a:srgbClr val="CC0000"/>
                </a:solidFill>
                <a:latin typeface="Arial"/>
                <a:cs typeface="Arial"/>
              </a:rPr>
              <a:t>well </a:t>
            </a: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as the </a:t>
            </a:r>
            <a:r>
              <a:rPr sz="2100" spc="-10" dirty="0">
                <a:solidFill>
                  <a:srgbClr val="CC0000"/>
                </a:solidFill>
                <a:latin typeface="Arial"/>
                <a:cs typeface="Arial"/>
              </a:rPr>
              <a:t>date </a:t>
            </a:r>
            <a:r>
              <a:rPr sz="2100" spc="-5" dirty="0">
                <a:solidFill>
                  <a:srgbClr val="CC0000"/>
                </a:solidFill>
                <a:latin typeface="Arial"/>
                <a:cs typeface="Arial"/>
              </a:rPr>
              <a:t>of issue and return of the  book.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AoyagiKouzanFontT"/>
              <a:buChar char="❖"/>
              <a:tabLst>
                <a:tab pos="355600" algn="l"/>
              </a:tabLst>
            </a:pP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The system operator verifies the duration for the</a:t>
            </a:r>
            <a:r>
              <a:rPr sz="2100" spc="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issue.</a:t>
            </a:r>
            <a:endParaRPr sz="2100">
              <a:latin typeface="Arial"/>
              <a:cs typeface="Arial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1270"/>
              </a:spcBef>
              <a:buFont typeface="AoyagiKouzanFontT"/>
              <a:buChar char="❖"/>
              <a:tabLst>
                <a:tab pos="355600" algn="l"/>
              </a:tabLst>
            </a:pP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The information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is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saved and the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corresponding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updating </a:t>
            </a:r>
            <a:r>
              <a:rPr sz="2100" spc="-10" dirty="0">
                <a:solidFill>
                  <a:srgbClr val="3232FF"/>
                </a:solidFill>
                <a:latin typeface="Arial"/>
                <a:cs typeface="Arial"/>
              </a:rPr>
              <a:t>take 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place in the</a:t>
            </a:r>
            <a:r>
              <a:rPr sz="2100" spc="-2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FF"/>
                </a:solidFill>
                <a:latin typeface="Arial"/>
                <a:cs typeface="Arial"/>
              </a:rPr>
              <a:t>database.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401" y="1617979"/>
            <a:ext cx="8307705" cy="497395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360"/>
              </a:spcBef>
            </a:pPr>
            <a:r>
              <a:rPr sz="2100" b="1" spc="-5" dirty="0">
                <a:latin typeface="Arial"/>
                <a:cs typeface="Arial"/>
              </a:rPr>
              <a:t>Query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Processing:</a:t>
            </a:r>
            <a:endParaRPr sz="2100">
              <a:latin typeface="Arial"/>
              <a:cs typeface="Arial"/>
            </a:endParaRPr>
          </a:p>
          <a:p>
            <a:pPr marL="875030" indent="-343535">
              <a:lnSpc>
                <a:spcPct val="100000"/>
              </a:lnSpc>
              <a:spcBef>
                <a:spcPts val="1260"/>
              </a:spcBef>
              <a:buFont typeface="AoyagiKouzanFontT"/>
              <a:buChar char="❖"/>
              <a:tabLst>
                <a:tab pos="875665" algn="l"/>
              </a:tabLst>
            </a:pP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The system should be </a:t>
            </a:r>
            <a:r>
              <a:rPr sz="2100" spc="-10" dirty="0">
                <a:solidFill>
                  <a:srgbClr val="003200"/>
                </a:solidFill>
                <a:latin typeface="Arial"/>
                <a:cs typeface="Arial"/>
              </a:rPr>
              <a:t>able </a:t>
            </a:r>
            <a:r>
              <a:rPr sz="2100" dirty="0">
                <a:solidFill>
                  <a:srgbClr val="003200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provide information</a:t>
            </a:r>
            <a:r>
              <a:rPr sz="2100" spc="-15" dirty="0">
                <a:solidFill>
                  <a:srgbClr val="0032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3200"/>
                </a:solidFill>
                <a:latin typeface="Arial"/>
                <a:cs typeface="Arial"/>
              </a:rPr>
              <a:t>like:</a:t>
            </a:r>
            <a:endParaRPr sz="2100">
              <a:latin typeface="Arial"/>
              <a:cs typeface="Arial"/>
            </a:endParaRPr>
          </a:p>
          <a:p>
            <a:pPr marL="875030" indent="-343535">
              <a:lnSpc>
                <a:spcPct val="100000"/>
              </a:lnSpc>
              <a:spcBef>
                <a:spcPts val="1270"/>
              </a:spcBef>
              <a:buFont typeface="AoyagiKouzanFontT"/>
              <a:buChar char="❖"/>
              <a:tabLst>
                <a:tab pos="875665" algn="l"/>
              </a:tabLst>
            </a:pP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Availability of a particular book.</a:t>
            </a:r>
            <a:endParaRPr sz="2100">
              <a:latin typeface="Arial"/>
              <a:cs typeface="Arial"/>
            </a:endParaRPr>
          </a:p>
          <a:p>
            <a:pPr marL="875030" indent="-343535">
              <a:lnSpc>
                <a:spcPct val="100000"/>
              </a:lnSpc>
              <a:spcBef>
                <a:spcPts val="1270"/>
              </a:spcBef>
              <a:buFont typeface="AoyagiKouzanFontT"/>
              <a:buChar char="❖"/>
              <a:tabLst>
                <a:tab pos="875665" algn="l"/>
              </a:tabLst>
            </a:pPr>
            <a:r>
              <a:rPr sz="2100" spc="-5" dirty="0">
                <a:solidFill>
                  <a:srgbClr val="653200"/>
                </a:solidFill>
                <a:latin typeface="Arial"/>
                <a:cs typeface="Arial"/>
              </a:rPr>
              <a:t>Availability of book of any particular</a:t>
            </a:r>
            <a:r>
              <a:rPr sz="2100" spc="2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653200"/>
                </a:solidFill>
                <a:latin typeface="Arial"/>
                <a:cs typeface="Arial"/>
              </a:rPr>
              <a:t>author.</a:t>
            </a:r>
            <a:endParaRPr sz="2100">
              <a:latin typeface="Arial"/>
              <a:cs typeface="Arial"/>
            </a:endParaRPr>
          </a:p>
          <a:p>
            <a:pPr marL="875030" indent="-343535">
              <a:lnSpc>
                <a:spcPct val="100000"/>
              </a:lnSpc>
              <a:spcBef>
                <a:spcPts val="1260"/>
              </a:spcBef>
              <a:buFont typeface="AoyagiKouzanFontT"/>
              <a:buChar char="❖"/>
              <a:tabLst>
                <a:tab pos="875665" algn="l"/>
              </a:tabLst>
            </a:pP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Number of copies 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available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of the </a:t>
            </a:r>
            <a:r>
              <a:rPr sz="2100" spc="-10" dirty="0">
                <a:solidFill>
                  <a:srgbClr val="323299"/>
                </a:solidFill>
                <a:latin typeface="Arial"/>
                <a:cs typeface="Arial"/>
              </a:rPr>
              <a:t>desired</a:t>
            </a:r>
            <a:r>
              <a:rPr sz="2100" spc="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323299"/>
                </a:solidFill>
                <a:latin typeface="Arial"/>
                <a:cs typeface="Arial"/>
              </a:rPr>
              <a:t>book.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54610" algn="just">
              <a:lnSpc>
                <a:spcPct val="100200"/>
              </a:lnSpc>
            </a:pP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 system should also be able </a:t>
            </a:r>
            <a:r>
              <a:rPr sz="2100" dirty="0">
                <a:solidFill>
                  <a:srgbClr val="650065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generate reports regarding the  details of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books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available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in the library at any given time. The 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corresponding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printouts for each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entry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(issue/return) made in the  system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should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be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generated.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Security provisions like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‘login  authenticity should be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provided.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Each user should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have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a user id and  a password. Record of the users of the system should </a:t>
            </a:r>
            <a:r>
              <a:rPr sz="2100" spc="-15" dirty="0">
                <a:solidFill>
                  <a:srgbClr val="650065"/>
                </a:solidFill>
                <a:latin typeface="Arial"/>
                <a:cs typeface="Arial"/>
              </a:rPr>
              <a:t>be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kept in the  log file. Provision should be made for full </a:t>
            </a:r>
            <a:r>
              <a:rPr sz="2100" spc="-10" dirty="0">
                <a:solidFill>
                  <a:srgbClr val="650065"/>
                </a:solidFill>
                <a:latin typeface="Arial"/>
                <a:cs typeface="Arial"/>
              </a:rPr>
              <a:t>backup of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100" spc="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650065"/>
                </a:solidFill>
                <a:latin typeface="Arial"/>
                <a:cs typeface="Arial"/>
              </a:rPr>
              <a:t>system.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4246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2144533" y="1295400"/>
            <a:ext cx="597229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500890" y="2104963"/>
            <a:ext cx="6862139" cy="425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4246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165368" y="1219200"/>
            <a:ext cx="7629629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4246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066793" y="1447800"/>
            <a:ext cx="7955280" cy="559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2059194" y="2057400"/>
            <a:ext cx="6424907" cy="490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4246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678433" y="1549061"/>
            <a:ext cx="6748265" cy="529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481" y="2667000"/>
            <a:ext cx="1682750" cy="140081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280035" marR="146685" indent="-127000">
              <a:lnSpc>
                <a:spcPct val="100000"/>
              </a:lnSpc>
              <a:spcBef>
                <a:spcPts val="20"/>
              </a:spcBef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mal  design  outline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2667000"/>
            <a:ext cx="1676400" cy="1408430"/>
          </a:xfrm>
          <a:custGeom>
            <a:avLst/>
            <a:gdLst/>
            <a:ahLst/>
            <a:cxnLst/>
            <a:rect l="l" t="t" r="r" b="b"/>
            <a:pathLst>
              <a:path w="1676400" h="1408429">
                <a:moveTo>
                  <a:pt x="0" y="0"/>
                </a:moveTo>
                <a:lnTo>
                  <a:pt x="0" y="1408175"/>
                </a:lnTo>
                <a:lnTo>
                  <a:pt x="1676399" y="1408175"/>
                </a:lnTo>
                <a:lnTo>
                  <a:pt x="16763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4650" y="2962146"/>
            <a:ext cx="1399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mal  design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800" y="2667000"/>
            <a:ext cx="1676400" cy="140081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276860" marR="271145" indent="126364" algn="just">
              <a:lnSpc>
                <a:spcPct val="100000"/>
              </a:lnSpc>
              <a:spcBef>
                <a:spcPts val="20"/>
              </a:spcBef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More  formal  de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7788" y="2685288"/>
            <a:ext cx="1828800" cy="1393190"/>
          </a:xfrm>
          <a:custGeom>
            <a:avLst/>
            <a:gdLst/>
            <a:ahLst/>
            <a:cxnLst/>
            <a:rect l="l" t="t" r="r" b="b"/>
            <a:pathLst>
              <a:path w="1828800" h="1393189">
                <a:moveTo>
                  <a:pt x="0" y="0"/>
                </a:moveTo>
                <a:lnTo>
                  <a:pt x="0" y="1392935"/>
                </a:lnTo>
                <a:lnTo>
                  <a:pt x="1828799" y="1392935"/>
                </a:lnTo>
                <a:lnTo>
                  <a:pt x="18287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0156" y="2965194"/>
            <a:ext cx="1464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ed  design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9421" y="3252216"/>
            <a:ext cx="7015480" cy="2177415"/>
            <a:chOff x="1519421" y="3252216"/>
            <a:chExt cx="7015480" cy="2177415"/>
          </a:xfrm>
        </p:grpSpPr>
        <p:sp>
          <p:nvSpPr>
            <p:cNvPr id="11" name="object 11"/>
            <p:cNvSpPr/>
            <p:nvPr/>
          </p:nvSpPr>
          <p:spPr>
            <a:xfrm>
              <a:off x="2548128" y="3252228"/>
              <a:ext cx="4924425" cy="190500"/>
            </a:xfrm>
            <a:custGeom>
              <a:avLst/>
              <a:gdLst/>
              <a:ahLst/>
              <a:cxnLst/>
              <a:rect l="l" t="t" r="r" b="b"/>
              <a:pathLst>
                <a:path w="4924425" h="190500">
                  <a:moveTo>
                    <a:pt x="533400" y="96012"/>
                  </a:moveTo>
                  <a:lnTo>
                    <a:pt x="342900" y="0"/>
                  </a:lnTo>
                  <a:lnTo>
                    <a:pt x="403364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404342" y="114300"/>
                  </a:lnTo>
                  <a:lnTo>
                    <a:pt x="342900" y="190500"/>
                  </a:lnTo>
                  <a:lnTo>
                    <a:pt x="419100" y="152704"/>
                  </a:lnTo>
                  <a:lnTo>
                    <a:pt x="533400" y="96012"/>
                  </a:lnTo>
                  <a:close/>
                </a:path>
                <a:path w="4924425" h="190500">
                  <a:moveTo>
                    <a:pt x="2727960" y="96012"/>
                  </a:moveTo>
                  <a:lnTo>
                    <a:pt x="2537460" y="0"/>
                  </a:lnTo>
                  <a:lnTo>
                    <a:pt x="2597924" y="76200"/>
                  </a:lnTo>
                  <a:lnTo>
                    <a:pt x="2194560" y="76200"/>
                  </a:lnTo>
                  <a:lnTo>
                    <a:pt x="2194560" y="114300"/>
                  </a:lnTo>
                  <a:lnTo>
                    <a:pt x="2598902" y="114300"/>
                  </a:lnTo>
                  <a:lnTo>
                    <a:pt x="2537460" y="190500"/>
                  </a:lnTo>
                  <a:lnTo>
                    <a:pt x="2613660" y="152704"/>
                  </a:lnTo>
                  <a:lnTo>
                    <a:pt x="2727960" y="96012"/>
                  </a:lnTo>
                  <a:close/>
                </a:path>
                <a:path w="4924425" h="190500">
                  <a:moveTo>
                    <a:pt x="4924044" y="96012"/>
                  </a:moveTo>
                  <a:lnTo>
                    <a:pt x="4733544" y="0"/>
                  </a:lnTo>
                  <a:lnTo>
                    <a:pt x="4794008" y="76200"/>
                  </a:lnTo>
                  <a:lnTo>
                    <a:pt x="4390644" y="76200"/>
                  </a:lnTo>
                  <a:lnTo>
                    <a:pt x="4390644" y="114300"/>
                  </a:lnTo>
                  <a:lnTo>
                    <a:pt x="4794986" y="114300"/>
                  </a:lnTo>
                  <a:lnTo>
                    <a:pt x="4733544" y="190500"/>
                  </a:lnTo>
                  <a:lnTo>
                    <a:pt x="4809744" y="152704"/>
                  </a:lnTo>
                  <a:lnTo>
                    <a:pt x="4924044" y="960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0200" y="5410200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7999" y="0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9415" y="4038612"/>
              <a:ext cx="7015480" cy="1371600"/>
            </a:xfrm>
            <a:custGeom>
              <a:avLst/>
              <a:gdLst/>
              <a:ahLst/>
              <a:cxnLst/>
              <a:rect l="l" t="t" r="r" b="b"/>
              <a:pathLst>
                <a:path w="7015480" h="1371600">
                  <a:moveTo>
                    <a:pt x="190512" y="190500"/>
                  </a:moveTo>
                  <a:lnTo>
                    <a:pt x="94500" y="0"/>
                  </a:lnTo>
                  <a:lnTo>
                    <a:pt x="0" y="190500"/>
                  </a:lnTo>
                  <a:lnTo>
                    <a:pt x="76212" y="129044"/>
                  </a:lnTo>
                  <a:lnTo>
                    <a:pt x="76212" y="1371600"/>
                  </a:lnTo>
                  <a:lnTo>
                    <a:pt x="114312" y="1371600"/>
                  </a:lnTo>
                  <a:lnTo>
                    <a:pt x="114312" y="130022"/>
                  </a:lnTo>
                  <a:lnTo>
                    <a:pt x="190512" y="190500"/>
                  </a:lnTo>
                  <a:close/>
                </a:path>
                <a:path w="7015480" h="1371600">
                  <a:moveTo>
                    <a:pt x="2429268" y="1181100"/>
                  </a:moveTo>
                  <a:lnTo>
                    <a:pt x="2333256" y="1257300"/>
                  </a:lnTo>
                  <a:lnTo>
                    <a:pt x="2238768" y="1181100"/>
                  </a:lnTo>
                  <a:lnTo>
                    <a:pt x="2314968" y="1334719"/>
                  </a:lnTo>
                  <a:lnTo>
                    <a:pt x="2333256" y="1371600"/>
                  </a:lnTo>
                  <a:lnTo>
                    <a:pt x="2353068" y="1332280"/>
                  </a:lnTo>
                  <a:lnTo>
                    <a:pt x="2429268" y="1181100"/>
                  </a:lnTo>
                  <a:close/>
                </a:path>
                <a:path w="7015480" h="1371600">
                  <a:moveTo>
                    <a:pt x="2429268" y="190500"/>
                  </a:moveTo>
                  <a:lnTo>
                    <a:pt x="2333256" y="0"/>
                  </a:lnTo>
                  <a:lnTo>
                    <a:pt x="2238768" y="190500"/>
                  </a:lnTo>
                  <a:lnTo>
                    <a:pt x="2314968" y="129044"/>
                  </a:lnTo>
                  <a:lnTo>
                    <a:pt x="2314968" y="1242542"/>
                  </a:lnTo>
                  <a:lnTo>
                    <a:pt x="2333256" y="1257300"/>
                  </a:lnTo>
                  <a:lnTo>
                    <a:pt x="2353068" y="1241564"/>
                  </a:lnTo>
                  <a:lnTo>
                    <a:pt x="2353068" y="130022"/>
                  </a:lnTo>
                  <a:lnTo>
                    <a:pt x="2429268" y="190500"/>
                  </a:lnTo>
                  <a:close/>
                </a:path>
                <a:path w="7015480" h="1371600">
                  <a:moveTo>
                    <a:pt x="4715268" y="1181100"/>
                  </a:moveTo>
                  <a:lnTo>
                    <a:pt x="4619256" y="1257300"/>
                  </a:lnTo>
                  <a:lnTo>
                    <a:pt x="4524768" y="1181100"/>
                  </a:lnTo>
                  <a:lnTo>
                    <a:pt x="4600968" y="1334719"/>
                  </a:lnTo>
                  <a:lnTo>
                    <a:pt x="4619256" y="1371600"/>
                  </a:lnTo>
                  <a:lnTo>
                    <a:pt x="4639068" y="1332280"/>
                  </a:lnTo>
                  <a:lnTo>
                    <a:pt x="4715268" y="1181100"/>
                  </a:lnTo>
                  <a:close/>
                </a:path>
                <a:path w="7015480" h="1371600">
                  <a:moveTo>
                    <a:pt x="4715268" y="190500"/>
                  </a:moveTo>
                  <a:lnTo>
                    <a:pt x="4619256" y="0"/>
                  </a:lnTo>
                  <a:lnTo>
                    <a:pt x="4524768" y="190500"/>
                  </a:lnTo>
                  <a:lnTo>
                    <a:pt x="4600968" y="129044"/>
                  </a:lnTo>
                  <a:lnTo>
                    <a:pt x="4600968" y="1242542"/>
                  </a:lnTo>
                  <a:lnTo>
                    <a:pt x="4619256" y="1257300"/>
                  </a:lnTo>
                  <a:lnTo>
                    <a:pt x="4639068" y="1241564"/>
                  </a:lnTo>
                  <a:lnTo>
                    <a:pt x="4639068" y="130022"/>
                  </a:lnTo>
                  <a:lnTo>
                    <a:pt x="4715268" y="190500"/>
                  </a:lnTo>
                  <a:close/>
                </a:path>
                <a:path w="7015480" h="1371600">
                  <a:moveTo>
                    <a:pt x="7014985" y="190500"/>
                  </a:moveTo>
                  <a:lnTo>
                    <a:pt x="6918973" y="0"/>
                  </a:lnTo>
                  <a:lnTo>
                    <a:pt x="6824485" y="190500"/>
                  </a:lnTo>
                  <a:lnTo>
                    <a:pt x="6900685" y="129044"/>
                  </a:lnTo>
                  <a:lnTo>
                    <a:pt x="6900685" y="1371600"/>
                  </a:lnTo>
                  <a:lnTo>
                    <a:pt x="6938785" y="1371600"/>
                  </a:lnTo>
                  <a:lnTo>
                    <a:pt x="6938785" y="130022"/>
                  </a:lnTo>
                  <a:lnTo>
                    <a:pt x="7014985" y="1905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6117" y="5889749"/>
            <a:ext cx="756475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345179" marR="5080" indent="-3333115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latin typeface="Times New Roman"/>
                <a:cs typeface="Times New Roman"/>
              </a:rPr>
              <a:t>Fig. </a:t>
            </a:r>
            <a:r>
              <a:rPr sz="2400" dirty="0">
                <a:latin typeface="Times New Roman"/>
                <a:cs typeface="Times New Roman"/>
              </a:rPr>
              <a:t>3 :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transformation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of an </a:t>
            </a:r>
            <a:r>
              <a:rPr sz="2400" spc="-5" dirty="0">
                <a:solidFill>
                  <a:srgbClr val="323299"/>
                </a:solidFill>
                <a:latin typeface="Times New Roman"/>
                <a:cs typeface="Times New Roman"/>
              </a:rPr>
              <a:t>informal design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to a </a:t>
            </a:r>
            <a:r>
              <a:rPr sz="2400" spc="-10" dirty="0">
                <a:solidFill>
                  <a:srgbClr val="323299"/>
                </a:solidFill>
                <a:latin typeface="Times New Roman"/>
                <a:cs typeface="Times New Roman"/>
              </a:rPr>
              <a:t>detailed  </a:t>
            </a:r>
            <a:r>
              <a:rPr sz="2400" dirty="0">
                <a:solidFill>
                  <a:srgbClr val="323299"/>
                </a:solidFill>
                <a:latin typeface="Times New Roman"/>
                <a:cs typeface="Times New Roman"/>
              </a:rPr>
              <a:t>design.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71424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929666" y="2144851"/>
            <a:ext cx="6445681" cy="405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4246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785831" y="1682213"/>
            <a:ext cx="6670616" cy="5242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4246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1666027" y="1501139"/>
            <a:ext cx="6952186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1429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255" y="424681"/>
            <a:ext cx="3037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323299"/>
                </a:solidFill>
              </a:rPr>
              <a:t>Software</a:t>
            </a:r>
            <a:r>
              <a:rPr spc="-180" dirty="0">
                <a:solidFill>
                  <a:srgbClr val="323299"/>
                </a:solidFill>
              </a:rPr>
              <a:t> </a:t>
            </a:r>
            <a:r>
              <a:rPr spc="-250" dirty="0">
                <a:solidFill>
                  <a:srgbClr val="323299"/>
                </a:solidFill>
              </a:rPr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914393" y="1295400"/>
            <a:ext cx="8225028" cy="601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3780</Words>
  <Application>Microsoft Office PowerPoint</Application>
  <PresentationFormat>Custom</PresentationFormat>
  <Paragraphs>510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AoyagiKouzanFontT</vt:lpstr>
      <vt:lpstr>Arial</vt:lpstr>
      <vt:lpstr>Calibri</vt:lpstr>
      <vt:lpstr>Times New Roman</vt:lpstr>
      <vt:lpstr>Office Theme</vt:lpstr>
      <vt:lpstr>PowerPoint Presentation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PowerPoint Presentation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Windows User</cp:lastModifiedBy>
  <cp:revision>5</cp:revision>
  <dcterms:created xsi:type="dcterms:W3CDTF">2021-01-05T06:03:44Z</dcterms:created>
  <dcterms:modified xsi:type="dcterms:W3CDTF">2022-04-08T05:09:47Z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2009-10-21T00:00:00Z</vt:filetime>
  </property>
  <property fmtid="{D5CDD505-2E9C-101B-9397-08002B2CF9AE}" pid="3" name="Creator">
    <vt:lpwstr>PDFsharp 0.9.653 (www.pdfsharp.com)</vt:lpwstr>
  </property>
  <property fmtid="{D5CDD505-2E9C-101B-9397-08002B2CF9AE}" pid="4" name="LastSaved">
    <vt:filetime>2021-01-05T00:00:00Z</vt:filetime>
  </property>
</Properties>
</file>