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336" r:id="rId3"/>
    <p:sldId id="353" r:id="rId4"/>
    <p:sldId id="337" r:id="rId5"/>
    <p:sldId id="338" r:id="rId6"/>
    <p:sldId id="339" r:id="rId7"/>
    <p:sldId id="340" r:id="rId8"/>
    <p:sldId id="341" r:id="rId9"/>
    <p:sldId id="342" r:id="rId10"/>
    <p:sldId id="350" r:id="rId11"/>
    <p:sldId id="343" r:id="rId12"/>
    <p:sldId id="344" r:id="rId13"/>
    <p:sldId id="345" r:id="rId14"/>
    <p:sldId id="346" r:id="rId15"/>
    <p:sldId id="352" r:id="rId16"/>
    <p:sldId id="347" r:id="rId17"/>
    <p:sldId id="348" r:id="rId18"/>
    <p:sldId id="293" r:id="rId19"/>
    <p:sldId id="267" r:id="rId20"/>
    <p:sldId id="268" r:id="rId21"/>
    <p:sldId id="27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30CA286-6934-4F05-B431-DA0255752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A3A231-27B1-40D1-A50C-F5A6CD4D7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A9B01-F5FC-4B74-BFDD-5AD674432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03236-3A09-4D79-B2B0-D4B45758D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1335-32CC-437D-916B-C2B89D00F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67879-A818-4A64-940C-F955E7E1C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A20F5-C886-4D7B-9860-065152360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52712-AA9D-40B7-A7EE-A530275F9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DD2C6-9A08-44D3-B5A4-FB1427031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365C8-3CFB-429B-9D03-4ACB4865B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2827D-99BF-4EBF-8527-01FC32B0C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BA430-2D48-4CEB-A50C-BAAE68A6A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CE46A-11AE-44A0-857C-59F9B63E1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84049B0-9EEA-4718-AE44-965061BE0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455F5-608A-45F4-95AF-ED75BB71B12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Oriented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95288-1861-49C3-823A-DD62B89D120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in a class can be</a:t>
            </a:r>
          </a:p>
          <a:p>
            <a:pPr lvl="1" eaLnBrk="1" hangingPunct="1"/>
            <a:r>
              <a:rPr lang="en-US" smtClean="0"/>
              <a:t>Public: accessible from outside</a:t>
            </a:r>
          </a:p>
          <a:p>
            <a:pPr lvl="1" eaLnBrk="1" hangingPunct="1"/>
            <a:r>
              <a:rPr lang="en-US" smtClean="0"/>
              <a:t>Private: accessible only from within the class</a:t>
            </a:r>
          </a:p>
          <a:p>
            <a:pPr lvl="1" eaLnBrk="1" hangingPunct="1"/>
            <a:r>
              <a:rPr lang="en-US" smtClean="0"/>
              <a:t>Protected: accessible from within the class and from within subclasses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0573EC-4D3E-4FE1-96AA-AA47E007F03F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33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457200"/>
            <a:ext cx="8229600" cy="5943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B7330B-A79C-4239-9565-0CFB3A484248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434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457200"/>
            <a:ext cx="8153400" cy="5943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AC0A2-C3DE-430C-B26B-8EBCF369B32E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536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457200"/>
            <a:ext cx="8229600" cy="5638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80644-05BF-44F6-8DF8-B6F2AB6CA389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63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81000"/>
            <a:ext cx="8458200" cy="5943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69FFF-68D8-4959-AFC5-BD9AFF12AAC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inheritance – a subclass inherits from only one superclass</a:t>
            </a:r>
          </a:p>
          <a:p>
            <a:pPr lvl="1" eaLnBrk="1" hangingPunct="1"/>
            <a:r>
              <a:rPr lang="en-US" smtClean="0"/>
              <a:t>Class hierarchy is a tree</a:t>
            </a:r>
          </a:p>
          <a:p>
            <a:pPr eaLnBrk="1" hangingPunct="1"/>
            <a:r>
              <a:rPr lang="en-US" smtClean="0"/>
              <a:t>Multiple inheritance – a class inherits from more than one class </a:t>
            </a:r>
          </a:p>
          <a:p>
            <a:pPr lvl="1" eaLnBrk="1" hangingPunct="1"/>
            <a:r>
              <a:rPr lang="en-US" smtClean="0"/>
              <a:t>Can cause runtime conflicts</a:t>
            </a:r>
          </a:p>
          <a:p>
            <a:pPr lvl="1" eaLnBrk="1" hangingPunct="1"/>
            <a:r>
              <a:rPr lang="en-US" smtClean="0"/>
              <a:t>Repeated inheritance - a class inherits from a class but from two separate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457283-3C15-453D-8814-69658FB7500E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1946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28600"/>
            <a:ext cx="8534400" cy="6172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C7C09-15D5-45D1-B012-EEE1A4932B3E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048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04800"/>
            <a:ext cx="8305800" cy="5867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CA18A3-31B6-4FC3-8DE8-0E6FE932A90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Unified Modeling Language (UML) and Modeling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74088" cy="40751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UML is a graphical notation useful for OO analysis and design</a:t>
            </a:r>
          </a:p>
          <a:p>
            <a:pPr algn="just" eaLnBrk="1" hangingPunct="1">
              <a:lnSpc>
                <a:spcPct val="90000"/>
              </a:lnSpc>
            </a:pPr>
            <a:endParaRPr lang="en-US" sz="10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Allows representing various aspects of the system</a:t>
            </a:r>
          </a:p>
          <a:p>
            <a:pPr algn="just" eaLnBrk="1" hangingPunct="1">
              <a:lnSpc>
                <a:spcPct val="90000"/>
              </a:lnSpc>
            </a:pPr>
            <a:endParaRPr lang="en-US" sz="10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Various notations are used to build different models for the system</a:t>
            </a:r>
          </a:p>
          <a:p>
            <a:pPr algn="just" eaLnBrk="1" hangingPunct="1">
              <a:lnSpc>
                <a:spcPct val="90000"/>
              </a:lnSpc>
            </a:pPr>
            <a:endParaRPr lang="en-US" sz="10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OOAD methodologies use UML to represent the models they create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C0BB9C-D239-4526-8419-0BA8A9AD252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50288" cy="3922713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Modeling is used in many disciplines – architecture, aircraft building, …</a:t>
            </a:r>
          </a:p>
          <a:p>
            <a:pPr algn="just" eaLnBrk="1" hangingPunct="1"/>
            <a:r>
              <a:rPr lang="en-US" sz="2800" smtClean="0"/>
              <a:t>A model is a simplification of reality</a:t>
            </a:r>
          </a:p>
          <a:p>
            <a:pPr algn="just" eaLnBrk="1" hangingPunct="1"/>
            <a:r>
              <a:rPr lang="en-US" sz="2800" smtClean="0"/>
              <a:t>A good model includes those statements that have broad effect and omits minor statements</a:t>
            </a:r>
          </a:p>
          <a:p>
            <a:pPr algn="just" eaLnBrk="1" hangingPunct="1"/>
            <a:r>
              <a:rPr lang="en-US" sz="2800" smtClean="0"/>
              <a:t>A model of a system is not the system!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B854CC-6CBA-478B-9369-0205997B266F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410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81000"/>
            <a:ext cx="8229600" cy="6019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FC28F-65B1-499B-9C30-4DD9DE6DEBF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build models?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574088" cy="3770313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Models help us visualize a system</a:t>
            </a:r>
          </a:p>
          <a:p>
            <a:pPr algn="just" eaLnBrk="1" hangingPunct="1"/>
            <a:r>
              <a:rPr lang="en-US" sz="2800" smtClean="0"/>
              <a:t>Help specify the system structure</a:t>
            </a:r>
          </a:p>
          <a:p>
            <a:pPr algn="just" eaLnBrk="1" hangingPunct="1"/>
            <a:r>
              <a:rPr lang="en-US" sz="2800" smtClean="0"/>
              <a:t>Gives us a template that can guide the construction</a:t>
            </a:r>
          </a:p>
          <a:p>
            <a:pPr algn="just" eaLnBrk="1" hangingPunct="1"/>
            <a:r>
              <a:rPr lang="en-US" sz="2800" smtClean="0"/>
              <a:t>Document the decisions taken and their rationale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C0CA32-CA55-4837-8989-66BFACC460E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Views in an UML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use case view</a:t>
            </a:r>
          </a:p>
          <a:p>
            <a:pPr eaLnBrk="1" hangingPunct="1"/>
            <a:r>
              <a:rPr lang="en-US" sz="2800" smtClean="0"/>
              <a:t>A design view</a:t>
            </a:r>
          </a:p>
          <a:p>
            <a:pPr eaLnBrk="1" hangingPunct="1"/>
            <a:r>
              <a:rPr lang="en-US" sz="2800" smtClean="0"/>
              <a:t>A process view</a:t>
            </a:r>
          </a:p>
          <a:p>
            <a:pPr eaLnBrk="1" hangingPunct="1"/>
            <a:r>
              <a:rPr lang="en-US" sz="2800" smtClean="0"/>
              <a:t>Implementation view</a:t>
            </a:r>
          </a:p>
          <a:p>
            <a:pPr eaLnBrk="1" hangingPunct="1"/>
            <a:r>
              <a:rPr lang="en-US" sz="2800" smtClean="0"/>
              <a:t>Deployment view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We will focus primarily on models for design – class diagram, interaction diagram,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650288" cy="43434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400" b="1" smtClean="0"/>
              <a:t>Difference between FOD &amp; OOD</a:t>
            </a:r>
          </a:p>
          <a:p>
            <a:pPr algn="just">
              <a:buFont typeface="Wingdings" pitchFamily="2" charset="2"/>
              <a:buNone/>
            </a:pPr>
            <a:endParaRPr lang="en-US" sz="2400" b="1" smtClean="0"/>
          </a:p>
          <a:p>
            <a:pPr algn="just"/>
            <a:r>
              <a:rPr lang="en-US" sz="2400" smtClean="0"/>
              <a:t>The design approach is fundamentally different from the function-oriented design approaches primarily due to the different abstraction that is used. 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It requires a different way of thinking and partitioning. 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It can be said that thinking in object-oriented terms is most important for producing truly object-oriented designs.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F315F-5CA5-4559-BC0B-B12D978E118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EBF3AE-B9B4-4046-BFCD-750CC450A8A6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614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762000"/>
            <a:ext cx="8458200" cy="5108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2CDBCA-D544-4728-8C05-7FFFC2491C2D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717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685800"/>
            <a:ext cx="8382000" cy="5638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E09099-7176-4566-BB6A-A9F22C34C3F8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819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609600"/>
            <a:ext cx="8382000" cy="55229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CFC99-F49F-4F22-AA01-D38BF1211D60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922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533400"/>
            <a:ext cx="8458200" cy="59039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21448-43BC-45E8-A712-82ACCCBFB164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024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533400"/>
            <a:ext cx="8305800" cy="5943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OO Design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3BDE8-C9B2-47BF-9A96-204BB3BFAC67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126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457200"/>
            <a:ext cx="8382000" cy="5867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3357</TotalTime>
  <Words>352</Words>
  <Application>Microsoft PowerPoint</Application>
  <PresentationFormat>On-screen Show (4:3)</PresentationFormat>
  <Paragraphs>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Blends</vt:lpstr>
      <vt:lpstr>Object Oriented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Unified Modeling Language (UML) and Modeling</vt:lpstr>
      <vt:lpstr>Modeling</vt:lpstr>
      <vt:lpstr>Why build models?</vt:lpstr>
      <vt:lpstr>Views in an UML</vt:lpstr>
    </vt:vector>
  </TitlesOfParts>
  <Company>CSE,IITK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Analysis and Design</dc:title>
  <dc:creator>Dr.P.Jalote</dc:creator>
  <cp:lastModifiedBy>Administrator</cp:lastModifiedBy>
  <cp:revision>47</cp:revision>
  <dcterms:created xsi:type="dcterms:W3CDTF">2003-06-11T12:21:25Z</dcterms:created>
  <dcterms:modified xsi:type="dcterms:W3CDTF">2020-12-09T08:53:52Z</dcterms:modified>
</cp:coreProperties>
</file>