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328" r:id="rId2"/>
    <p:sldId id="1030" r:id="rId3"/>
    <p:sldId id="1031" r:id="rId4"/>
    <p:sldId id="1032" r:id="rId5"/>
    <p:sldId id="1039" r:id="rId6"/>
    <p:sldId id="1040" r:id="rId7"/>
    <p:sldId id="1041" r:id="rId8"/>
    <p:sldId id="1042" r:id="rId9"/>
    <p:sldId id="1043" r:id="rId10"/>
    <p:sldId id="1276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2C84B-8BFD-42B0-AA53-C11BF9205B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DD12-4277-4509-82B7-09A8EF4D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876BA-1D87-48E6-86C9-5F26D3BAD4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3914" y="500881"/>
            <a:ext cx="175057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dirty="0"/>
              <a:pPr marL="12446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232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dirty="0"/>
              <a:pPr marL="12446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6537" y="1550594"/>
            <a:ext cx="3696970" cy="466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dirty="0"/>
              <a:pPr marL="12446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dirty="0"/>
              <a:pPr marL="12446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dirty="0"/>
              <a:pPr marL="12446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3" y="1387855"/>
            <a:ext cx="8529333" cy="531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232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3712" y="7030610"/>
            <a:ext cx="2495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dirty="0"/>
              <a:pPr marL="12446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E16ED9-E41A-405D-9061-8122D50320AE}"/>
              </a:ext>
            </a:extLst>
          </p:cNvPr>
          <p:cNvSpPr/>
          <p:nvPr/>
        </p:nvSpPr>
        <p:spPr>
          <a:xfrm>
            <a:off x="1905000" y="2895600"/>
            <a:ext cx="5867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Quality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50"/>
    </mc:Choice>
    <mc:Fallback xmlns="">
      <p:transition spd="slow" advTm="24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7ED-7D46-4532-8C38-473E48A8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8675370" cy="150230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59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3"/>
    </mc:Choice>
    <mc:Fallback xmlns="">
      <p:transition spd="slow" advTm="12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1414" y="3564316"/>
            <a:ext cx="7191189" cy="3072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4586" y="6717281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lang="en-US"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Maturity levels of</a:t>
            </a:r>
            <a:r>
              <a:rPr sz="18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CMM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99" y="1852675"/>
            <a:ext cx="8557895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4505" indent="-457200">
              <a:lnSpc>
                <a:spcPct val="100000"/>
              </a:lnSpc>
              <a:spcBef>
                <a:spcPts val="100"/>
              </a:spcBef>
              <a:buFont typeface="DejaVu Sans"/>
              <a:buChar char="▪"/>
              <a:tabLst>
                <a:tab pos="484505" algn="l"/>
                <a:tab pos="48514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Capability Maturity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8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It is a strategy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improving the software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process,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irrespective 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actual life cycle model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621"/>
    </mc:Choice>
    <mc:Fallback xmlns="">
      <p:transition spd="slow" advTm="2886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737" y="2126995"/>
            <a:ext cx="5349875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CC3200"/>
                </a:solidFill>
                <a:latin typeface="Arial"/>
                <a:cs typeface="Arial"/>
              </a:rPr>
              <a:t>Maturity Levels:</a:t>
            </a:r>
            <a:endParaRPr sz="2600">
              <a:latin typeface="Arial"/>
              <a:cs typeface="Arial"/>
            </a:endParaRPr>
          </a:p>
          <a:p>
            <a:pPr marL="1290955" indent="-571500">
              <a:lnSpc>
                <a:spcPct val="100000"/>
              </a:lnSpc>
              <a:spcBef>
                <a:spcPts val="2200"/>
              </a:spcBef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Initial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(Maturity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Level</a:t>
            </a:r>
            <a:r>
              <a:rPr sz="2600" spc="-5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3265"/>
                </a:solidFill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✓"/>
            </a:pPr>
            <a:endParaRPr sz="2600">
              <a:latin typeface="Times New Roman"/>
              <a:cs typeface="Times New Roman"/>
            </a:endParaRPr>
          </a:p>
          <a:p>
            <a:pPr marL="1290955" indent="-571500">
              <a:lnSpc>
                <a:spcPct val="100000"/>
              </a:lnSpc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Repeatable (Maturity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Level</a:t>
            </a:r>
            <a:r>
              <a:rPr sz="2600" spc="-45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996532"/>
                </a:solidFill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✓"/>
            </a:pPr>
            <a:endParaRPr sz="2850">
              <a:latin typeface="Times New Roman"/>
              <a:cs typeface="Times New Roman"/>
            </a:endParaRPr>
          </a:p>
          <a:p>
            <a:pPr marL="1320165" indent="-571500">
              <a:lnSpc>
                <a:spcPct val="100000"/>
              </a:lnSpc>
              <a:buFont typeface="DejaVu Sans"/>
              <a:buChar char="✓"/>
              <a:tabLst>
                <a:tab pos="1320165" algn="l"/>
                <a:tab pos="132080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Defined (Maturity Level</a:t>
            </a:r>
            <a:r>
              <a:rPr sz="2600" spc="-3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✓"/>
            </a:pPr>
            <a:endParaRPr sz="2500">
              <a:latin typeface="Times New Roman"/>
              <a:cs typeface="Times New Roman"/>
            </a:endParaRPr>
          </a:p>
          <a:p>
            <a:pPr marL="1290955" indent="-571500">
              <a:lnSpc>
                <a:spcPct val="100000"/>
              </a:lnSpc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Managed (Maturity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Level</a:t>
            </a:r>
            <a:r>
              <a:rPr sz="2600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650065"/>
                </a:solidFill>
                <a:latin typeface="Times New Roman"/>
                <a:cs typeface="Times New Roman"/>
              </a:rPr>
              <a:t>4)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✓"/>
            </a:pPr>
            <a:endParaRPr sz="2500">
              <a:latin typeface="Times New Roman"/>
              <a:cs typeface="Times New Roman"/>
            </a:endParaRPr>
          </a:p>
          <a:p>
            <a:pPr marL="1290955" indent="-571500">
              <a:lnSpc>
                <a:spcPct val="100000"/>
              </a:lnSpc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Optimizing (Maturity Level</a:t>
            </a:r>
            <a:r>
              <a:rPr sz="2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9999"/>
                </a:solidFill>
                <a:latin typeface="Times New Roman"/>
                <a:cs typeface="Times New Roman"/>
              </a:rPr>
              <a:t>5)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6"/>
    </mc:Choice>
    <mc:Fallback xmlns="">
      <p:transition spd="slow" advTm="75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4586" y="6412481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lang="en-US"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five levels of</a:t>
            </a:r>
            <a:r>
              <a:rPr sz="18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CMM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6912" y="2093404"/>
          <a:ext cx="6096000" cy="406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4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Maturity</a:t>
                      </a:r>
                      <a:r>
                        <a:rPr sz="2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Level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Characterization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Adhoc Process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965025"/>
                          </a:solidFill>
                          <a:latin typeface="Arial"/>
                          <a:cs typeface="Arial"/>
                        </a:rPr>
                        <a:t>Repeatable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965025"/>
                          </a:solidFill>
                          <a:latin typeface="Arial"/>
                          <a:cs typeface="Arial"/>
                        </a:rPr>
                        <a:t>Basic Project</a:t>
                      </a:r>
                      <a:r>
                        <a:rPr sz="2200" spc="-35" dirty="0">
                          <a:solidFill>
                            <a:srgbClr val="9650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965025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22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Managed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22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Measurement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Optimizing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Process Control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4"/>
    </mc:Choice>
    <mc:Fallback xmlns="">
      <p:transition spd="slow" advTm="241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293" y="1852675"/>
            <a:ext cx="8561705" cy="447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▪"/>
              <a:tabLst>
                <a:tab pos="484505" algn="l"/>
                <a:tab pos="48514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ISO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9000</a:t>
            </a:r>
            <a:endParaRPr sz="240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  <a:spcBef>
                <a:spcPts val="1685"/>
              </a:spcBef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SEI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capability maturity model initiative is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an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attempt to improve  software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quality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by improving the process </a:t>
            </a:r>
            <a:r>
              <a:rPr sz="2200" spc="5" dirty="0">
                <a:solidFill>
                  <a:srgbClr val="009999"/>
                </a:solidFill>
                <a:latin typeface="Arial"/>
                <a:cs typeface="Arial"/>
              </a:rPr>
              <a:t>by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which software is  developed.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99900"/>
              </a:lnSpc>
              <a:spcBef>
                <a:spcPts val="1445"/>
              </a:spcBef>
            </a:pP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ISO-9000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series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of standards is a set of document dealing with  quality systems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that can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be used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quality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assurance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purposes.  ISO-9000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series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is not just software standard. It is a series of five  related standards that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applicable to a wide variety of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industrial 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activities, including design/ development,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production,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installation,  and servicing. Within the ISO 9000 Series, standard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ISO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9001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for 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quality system is the standard </a:t>
            </a:r>
            <a:r>
              <a:rPr sz="2200" dirty="0">
                <a:solidFill>
                  <a:srgbClr val="0065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006500"/>
                </a:solidFill>
                <a:latin typeface="Arial"/>
                <a:cs typeface="Arial"/>
              </a:rPr>
              <a:t>is most applicable to software  development.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4"/>
    </mc:Choice>
    <mc:Fallback xmlns="">
      <p:transition spd="slow" advTm="228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1928875"/>
            <a:ext cx="5033010" cy="496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▪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Mapping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ISO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9001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CMM</a:t>
            </a:r>
            <a:endParaRPr sz="2400">
              <a:latin typeface="Arial"/>
              <a:cs typeface="Arial"/>
            </a:endParaRPr>
          </a:p>
          <a:p>
            <a:pPr marL="1399540" lvl="1" indent="-571500">
              <a:lnSpc>
                <a:spcPct val="100000"/>
              </a:lnSpc>
              <a:spcBef>
                <a:spcPts val="2005"/>
              </a:spcBef>
              <a:buAutoNum type="arabicPeriod"/>
              <a:tabLst>
                <a:tab pos="1398905" algn="l"/>
                <a:tab pos="139954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Management</a:t>
            </a:r>
            <a:r>
              <a:rPr sz="2600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responsibility</a:t>
            </a:r>
            <a:endParaRPr sz="2600">
              <a:latin typeface="Times New Roman"/>
              <a:cs typeface="Times New Roman"/>
            </a:endParaRPr>
          </a:p>
          <a:p>
            <a:pPr marL="1399540" lvl="1" indent="-571500">
              <a:lnSpc>
                <a:spcPct val="100000"/>
              </a:lnSpc>
              <a:spcBef>
                <a:spcPts val="1835"/>
              </a:spcBef>
              <a:buAutoNum type="arabicPeriod"/>
              <a:tabLst>
                <a:tab pos="1398905" algn="l"/>
                <a:tab pos="1399540" algn="l"/>
              </a:tabLst>
            </a:pP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Quality</a:t>
            </a:r>
            <a:r>
              <a:rPr sz="2600" spc="-10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1428115" lvl="1" indent="-571500">
              <a:lnSpc>
                <a:spcPct val="100000"/>
              </a:lnSpc>
              <a:spcBef>
                <a:spcPts val="2125"/>
              </a:spcBef>
              <a:buAutoNum type="arabicPeriod"/>
              <a:tabLst>
                <a:tab pos="1428115" algn="l"/>
                <a:tab pos="142875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Contract</a:t>
            </a:r>
            <a:r>
              <a:rPr sz="2600" spc="-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review</a:t>
            </a:r>
            <a:endParaRPr sz="2600">
              <a:latin typeface="Times New Roman"/>
              <a:cs typeface="Times New Roman"/>
            </a:endParaRPr>
          </a:p>
          <a:p>
            <a:pPr marL="1399540" lvl="1" indent="-571500">
              <a:lnSpc>
                <a:spcPct val="100000"/>
              </a:lnSpc>
              <a:spcBef>
                <a:spcPts val="2305"/>
              </a:spcBef>
              <a:buAutoNum type="arabicPeriod"/>
              <a:tabLst>
                <a:tab pos="1398905" algn="l"/>
                <a:tab pos="1399540" algn="l"/>
              </a:tabLst>
            </a:pP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Design</a:t>
            </a:r>
            <a:r>
              <a:rPr sz="26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control</a:t>
            </a:r>
            <a:endParaRPr sz="2600">
              <a:latin typeface="Times New Roman"/>
              <a:cs typeface="Times New Roman"/>
            </a:endParaRPr>
          </a:p>
          <a:p>
            <a:pPr marL="1399540" lvl="1" indent="-5715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1398905" algn="l"/>
                <a:tab pos="1399540" algn="l"/>
              </a:tabLst>
            </a:pP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Document</a:t>
            </a:r>
            <a:r>
              <a:rPr sz="2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control</a:t>
            </a:r>
            <a:endParaRPr sz="2600">
              <a:latin typeface="Times New Roman"/>
              <a:cs typeface="Times New Roman"/>
            </a:endParaRPr>
          </a:p>
          <a:p>
            <a:pPr marL="1399540" lvl="1" indent="-571500">
              <a:lnSpc>
                <a:spcPct val="100000"/>
              </a:lnSpc>
              <a:spcBef>
                <a:spcPts val="1820"/>
              </a:spcBef>
              <a:buAutoNum type="arabicPeriod"/>
              <a:tabLst>
                <a:tab pos="1398905" algn="l"/>
                <a:tab pos="1399540" algn="l"/>
              </a:tabLst>
            </a:pPr>
            <a:r>
              <a:rPr sz="2600" spc="-5" dirty="0">
                <a:latin typeface="Times New Roman"/>
                <a:cs typeface="Times New Roman"/>
              </a:rPr>
              <a:t>Purchasing</a:t>
            </a:r>
            <a:endParaRPr sz="2600">
              <a:latin typeface="Times New Roman"/>
              <a:cs typeface="Times New Roman"/>
            </a:endParaRPr>
          </a:p>
          <a:p>
            <a:pPr marL="1399540" lvl="1" indent="-5715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1398905" algn="l"/>
                <a:tab pos="1399540" algn="l"/>
              </a:tabLst>
            </a:pPr>
            <a:r>
              <a:rPr sz="2600" spc="-5" dirty="0">
                <a:solidFill>
                  <a:srgbClr val="329932"/>
                </a:solidFill>
                <a:latin typeface="Times New Roman"/>
                <a:cs typeface="Times New Roman"/>
              </a:rPr>
              <a:t>Purchaser-supplied</a:t>
            </a:r>
            <a:r>
              <a:rPr sz="2600" spc="-4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9932"/>
                </a:solidFill>
                <a:latin typeface="Times New Roman"/>
                <a:cs typeface="Times New Roman"/>
              </a:rPr>
              <a:t>product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92"/>
    </mc:Choice>
    <mc:Fallback xmlns="">
      <p:transition spd="slow" advTm="486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79" y="1707253"/>
            <a:ext cx="6089015" cy="457454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930"/>
              </a:spcBef>
              <a:buAutoNum type="arabicPeriod" startAt="8"/>
              <a:tabLst>
                <a:tab pos="583565" algn="l"/>
                <a:tab pos="584200" algn="l"/>
              </a:tabLst>
            </a:pP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Product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identification and</a:t>
            </a:r>
            <a:r>
              <a:rPr sz="2600" spc="-2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traceability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840"/>
              </a:spcBef>
              <a:buAutoNum type="arabicPeriod" startAt="8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Process</a:t>
            </a:r>
            <a:r>
              <a:rPr sz="2600" spc="-20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control</a:t>
            </a:r>
            <a:endParaRPr sz="2600">
              <a:latin typeface="Times New Roman"/>
              <a:cs typeface="Times New Roman"/>
            </a:endParaRPr>
          </a:p>
          <a:p>
            <a:pPr marL="612775" indent="-571500">
              <a:lnSpc>
                <a:spcPct val="100000"/>
              </a:lnSpc>
              <a:spcBef>
                <a:spcPts val="2120"/>
              </a:spcBef>
              <a:buAutoNum type="arabicPeriod" startAt="8"/>
              <a:tabLst>
                <a:tab pos="612775" algn="l"/>
                <a:tab pos="61341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Inspection and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testing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305"/>
              </a:spcBef>
              <a:buAutoNum type="arabicPeriod" startAt="8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Inspection, measuring and test</a:t>
            </a:r>
            <a:r>
              <a:rPr sz="26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equipment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030"/>
              </a:spcBef>
              <a:buAutoNum type="arabicPeriod" startAt="8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Inspection and test</a:t>
            </a:r>
            <a:r>
              <a:rPr sz="2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status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825"/>
              </a:spcBef>
              <a:buAutoNum type="arabicPeriod" startAt="8"/>
              <a:tabLst>
                <a:tab pos="583565" algn="l"/>
                <a:tab pos="584200" algn="l"/>
              </a:tabLst>
            </a:pPr>
            <a:r>
              <a:rPr sz="2600" dirty="0">
                <a:latin typeface="Times New Roman"/>
                <a:cs typeface="Times New Roman"/>
              </a:rPr>
              <a:t>Control </a:t>
            </a:r>
            <a:r>
              <a:rPr sz="2600" spc="5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nonconforming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product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025"/>
              </a:spcBef>
              <a:buAutoNum type="arabicPeriod" startAt="8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329932"/>
                </a:solidFill>
                <a:latin typeface="Times New Roman"/>
                <a:cs typeface="Times New Roman"/>
              </a:rPr>
              <a:t>Corrective</a:t>
            </a:r>
            <a:r>
              <a:rPr sz="2600" spc="-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9932"/>
                </a:solidFill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4"/>
    </mc:Choice>
    <mc:Fallback xmlns="">
      <p:transition spd="slow" advTm="174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79" y="1990717"/>
            <a:ext cx="6187440" cy="392430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945"/>
              </a:spcBef>
              <a:buAutoNum type="arabicPeriod" startAt="15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Handling, storage, packaging </a:t>
            </a:r>
            <a:r>
              <a:rPr sz="2600" spc="-10" dirty="0">
                <a:solidFill>
                  <a:srgbClr val="003265"/>
                </a:solidFill>
                <a:latin typeface="Times New Roman"/>
                <a:cs typeface="Times New Roman"/>
              </a:rPr>
              <a:t>and</a:t>
            </a:r>
            <a:r>
              <a:rPr sz="2600" spc="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delivery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845"/>
              </a:spcBef>
              <a:buAutoNum type="arabicPeriod" startAt="15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Quality</a:t>
            </a:r>
            <a:r>
              <a:rPr sz="2600" spc="-10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records</a:t>
            </a:r>
            <a:endParaRPr sz="2600">
              <a:latin typeface="Times New Roman"/>
              <a:cs typeface="Times New Roman"/>
            </a:endParaRPr>
          </a:p>
          <a:p>
            <a:pPr marL="612775" indent="-571500">
              <a:lnSpc>
                <a:spcPct val="100000"/>
              </a:lnSpc>
              <a:spcBef>
                <a:spcPts val="2115"/>
              </a:spcBef>
              <a:buAutoNum type="arabicPeriod" startAt="15"/>
              <a:tabLst>
                <a:tab pos="612775" algn="l"/>
                <a:tab pos="61341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Internal quality</a:t>
            </a:r>
            <a:r>
              <a:rPr sz="2600" spc="-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audits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305"/>
              </a:spcBef>
              <a:buAutoNum type="arabicPeriod" startAt="15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Training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025"/>
              </a:spcBef>
              <a:buAutoNum type="arabicPeriod" startAt="15"/>
              <a:tabLst>
                <a:tab pos="583565" algn="l"/>
                <a:tab pos="58420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Servicing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835"/>
              </a:spcBef>
              <a:buAutoNum type="arabicPeriod" startAt="15"/>
              <a:tabLst>
                <a:tab pos="583565" algn="l"/>
                <a:tab pos="584200" algn="l"/>
              </a:tabLst>
            </a:pPr>
            <a:r>
              <a:rPr sz="2600" spc="-5" dirty="0">
                <a:latin typeface="Times New Roman"/>
                <a:cs typeface="Times New Roman"/>
              </a:rPr>
              <a:t>Statistical </a:t>
            </a:r>
            <a:r>
              <a:rPr sz="2600" dirty="0">
                <a:latin typeface="Times New Roman"/>
                <a:cs typeface="Times New Roman"/>
              </a:rPr>
              <a:t>techniques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7"/>
    </mc:Choice>
    <mc:Fallback xmlns="">
      <p:transition spd="slow" advTm="149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294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1" y="1852675"/>
            <a:ext cx="9296400" cy="5106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▪"/>
              <a:tabLst>
                <a:tab pos="484505" algn="l"/>
                <a:tab pos="48514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Contrasting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ISO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9001 and </a:t>
            </a:r>
            <a:r>
              <a:rPr sz="2400" spc="-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FF0000"/>
                </a:solidFill>
                <a:latin typeface="Arial"/>
                <a:cs typeface="Arial"/>
              </a:rPr>
              <a:t>CMM</a:t>
            </a:r>
            <a:endParaRPr sz="2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There is a strong correlation between ISO 9001 and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CMM,  although some issues in ISO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9001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are not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covered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in the CMM, and  some issues in the CMM are not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addressed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in </a:t>
            </a:r>
            <a:r>
              <a:rPr sz="2200" spc="-5">
                <a:solidFill>
                  <a:srgbClr val="009999"/>
                </a:solidFill>
                <a:latin typeface="Arial"/>
                <a:cs typeface="Arial"/>
              </a:rPr>
              <a:t>ISO</a:t>
            </a:r>
            <a:r>
              <a:rPr sz="2200" spc="5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009999"/>
                </a:solidFill>
                <a:latin typeface="Arial"/>
                <a:cs typeface="Arial"/>
              </a:rPr>
              <a:t>9001.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The biggest difference, however, between </a:t>
            </a:r>
            <a:r>
              <a:rPr sz="2200" dirty="0">
                <a:latin typeface="Arial"/>
                <a:cs typeface="Arial"/>
              </a:rPr>
              <a:t>these </a:t>
            </a:r>
            <a:r>
              <a:rPr sz="2200" spc="-5" dirty="0">
                <a:latin typeface="Arial"/>
                <a:cs typeface="Arial"/>
              </a:rPr>
              <a:t>two documents is  the emphasis of the </a:t>
            </a:r>
            <a:r>
              <a:rPr sz="2200" dirty="0">
                <a:latin typeface="Arial"/>
                <a:cs typeface="Arial"/>
              </a:rPr>
              <a:t>CMM </a:t>
            </a:r>
            <a:r>
              <a:rPr sz="2200" spc="-5" dirty="0">
                <a:latin typeface="Arial"/>
                <a:cs typeface="Arial"/>
              </a:rPr>
              <a:t>on continuous </a:t>
            </a:r>
            <a:r>
              <a:rPr sz="2200" spc="-5">
                <a:latin typeface="Arial"/>
                <a:cs typeface="Arial"/>
              </a:rPr>
              <a:t>process</a:t>
            </a:r>
            <a:r>
              <a:rPr sz="2200" spc="8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improvement.</a:t>
            </a:r>
            <a:r>
              <a:rPr lang="en-US" sz="2200" spc="-5" dirty="0">
                <a:latin typeface="Arial"/>
                <a:cs typeface="Arial"/>
              </a:rPr>
              <a:t> ISO-9001 addressed the minimum criteria for an acceptable quality system.</a:t>
            </a:r>
          </a:p>
          <a:p>
            <a:pPr marL="12700" marR="5080" algn="just">
              <a:lnSpc>
                <a:spcPct val="100000"/>
              </a:lnSpc>
            </a:pPr>
            <a:endParaRPr lang="en-US" sz="2200" spc="-5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z="2200" spc="-5" dirty="0">
                <a:latin typeface="Arial"/>
                <a:cs typeface="Arial"/>
              </a:rPr>
              <a:t>It should also be noted that the CMM focuses strictly on software, while ISO-9001 has a much broader </a:t>
            </a:r>
            <a:r>
              <a:rPr lang="en-US" sz="2200" spc="-5" dirty="0" err="1">
                <a:latin typeface="Arial"/>
                <a:cs typeface="Arial"/>
              </a:rPr>
              <a:t>scope:hardware</a:t>
            </a:r>
            <a:r>
              <a:rPr lang="en-US" sz="2200" spc="-5" dirty="0">
                <a:latin typeface="Arial"/>
                <a:cs typeface="Arial"/>
              </a:rPr>
              <a:t>, software, processed materials, and services</a:t>
            </a:r>
          </a:p>
          <a:p>
            <a:pPr marL="12700" marR="5080" algn="just"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biggest similarity is that for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both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CMM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and ISO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9001, the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bottom line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“Say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you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do; do what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say”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33"/>
    </mc:Choice>
    <mc:Fallback xmlns="">
      <p:transition spd="slow" advTm="9613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413</Words>
  <Application>Microsoft Office PowerPoint</Application>
  <PresentationFormat>Custom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DejaVu Sans</vt:lpstr>
      <vt:lpstr>Times New Roman</vt:lpstr>
      <vt:lpstr>Office Theme</vt:lpstr>
      <vt:lpstr>PowerPoint Presentation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Mona_Ahan</dc:creator>
  <cp:lastModifiedBy>mona_ahan</cp:lastModifiedBy>
  <cp:revision>37</cp:revision>
  <dcterms:created xsi:type="dcterms:W3CDTF">2018-11-20T05:32:20Z</dcterms:created>
  <dcterms:modified xsi:type="dcterms:W3CDTF">2020-12-09T09:21:29Z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2009-10-21T00:00:00Z</vt:filetime>
  </property>
  <property fmtid="{D5CDD505-2E9C-101B-9397-08002B2CF9AE}" pid="3" name="Creator">
    <vt:lpwstr>PDFsharp 0.9.653 (www.pdfsharp.com)</vt:lpwstr>
  </property>
  <property fmtid="{D5CDD505-2E9C-101B-9397-08002B2CF9AE}" pid="4" name="LastSaved">
    <vt:filetime>2018-11-20T00:00:00Z</vt:filetime>
  </property>
</Properties>
</file>