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1"/>
  </p:sldMasterIdLst>
  <p:notesMasterIdLst>
    <p:notesMasterId r:id="rId49"/>
  </p:notesMasterIdLst>
  <p:sldIdLst>
    <p:sldId id="273" r:id="rId2"/>
    <p:sldId id="297" r:id="rId3"/>
    <p:sldId id="298" r:id="rId4"/>
    <p:sldId id="299" r:id="rId5"/>
    <p:sldId id="300" r:id="rId6"/>
    <p:sldId id="361" r:id="rId7"/>
    <p:sldId id="362" r:id="rId8"/>
    <p:sldId id="363" r:id="rId9"/>
    <p:sldId id="364" r:id="rId10"/>
    <p:sldId id="365" r:id="rId11"/>
    <p:sldId id="366" r:id="rId12"/>
    <p:sldId id="367" r:id="rId13"/>
    <p:sldId id="368" r:id="rId14"/>
    <p:sldId id="280" r:id="rId15"/>
    <p:sldId id="281" r:id="rId16"/>
    <p:sldId id="320" r:id="rId17"/>
    <p:sldId id="282" r:id="rId18"/>
    <p:sldId id="284" r:id="rId19"/>
    <p:sldId id="319" r:id="rId20"/>
    <p:sldId id="318" r:id="rId21"/>
    <p:sldId id="285" r:id="rId22"/>
    <p:sldId id="321" r:id="rId23"/>
    <p:sldId id="322" r:id="rId24"/>
    <p:sldId id="323" r:id="rId25"/>
    <p:sldId id="287" r:id="rId26"/>
    <p:sldId id="288" r:id="rId27"/>
    <p:sldId id="292" r:id="rId28"/>
    <p:sldId id="324" r:id="rId29"/>
    <p:sldId id="394" r:id="rId30"/>
    <p:sldId id="395" r:id="rId31"/>
    <p:sldId id="295" r:id="rId32"/>
    <p:sldId id="396" r:id="rId33"/>
    <p:sldId id="397" r:id="rId34"/>
    <p:sldId id="398" r:id="rId35"/>
    <p:sldId id="399" r:id="rId36"/>
    <p:sldId id="400" r:id="rId37"/>
    <p:sldId id="401" r:id="rId38"/>
    <p:sldId id="402" r:id="rId39"/>
    <p:sldId id="403" r:id="rId40"/>
    <p:sldId id="404" r:id="rId41"/>
    <p:sldId id="405" r:id="rId42"/>
    <p:sldId id="296" r:id="rId43"/>
    <p:sldId id="327" r:id="rId44"/>
    <p:sldId id="328" r:id="rId45"/>
    <p:sldId id="329" r:id="rId46"/>
    <p:sldId id="330" r:id="rId47"/>
    <p:sldId id="332" r:id="rId4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60" autoAdjust="0"/>
  </p:normalViewPr>
  <p:slideViewPr>
    <p:cSldViewPr>
      <p:cViewPr varScale="1">
        <p:scale>
          <a:sx n="69" d="100"/>
          <a:sy n="69" d="100"/>
        </p:scale>
        <p:origin x="-141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8" Type="http://schemas.openxmlformats.org/officeDocument/2006/relationships/slide" Target="slides/slide7.xml" /><Relationship Id="rId51"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942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F73E568C-1B7C-4B4B-B37F-D76AF96C6B4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CAE30DA4-A2A3-4DBD-837A-608148B2C6E3}" type="slidenum">
              <a:rPr lang="en-US" smtClean="0"/>
              <a:pPr/>
              <a:t>1</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hi-IN">
              <a:ea typeface="Mangal" pitchFamily="2"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29CDD49E-86DF-4764-A45A-708C3CEA16CF}" type="slidenum">
              <a:rPr lang="en-US" smtClean="0"/>
              <a:pPr/>
              <a:t>18</a:t>
            </a:fld>
            <a:endParaRPr 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hi-IN">
              <a:ea typeface="Mangal" pitchFamily="2"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C2DC0965-4850-416F-837D-D4029D9AB4D0}" type="slidenum">
              <a:rPr lang="en-US" smtClean="0"/>
              <a:pPr/>
              <a:t>19</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hi-IN">
              <a:ea typeface="Mangal" pitchFamily="2"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8F5F672B-5F8D-410C-8506-3EB5CCF2DAD6}" type="slidenum">
              <a:rPr lang="en-US" smtClean="0"/>
              <a:pPr/>
              <a:t>20</a:t>
            </a:fld>
            <a:endParaRPr 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hi-IN">
              <a:ea typeface="Mangal" pitchFamily="2"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88366D53-8046-40A2-BDB1-9543A147ACFD}" type="slidenum">
              <a:rPr lang="en-US" smtClean="0"/>
              <a:pPr/>
              <a:t>21</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endParaRPr lang="hi-IN">
              <a:ea typeface="Mangal" pitchFamily="2"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88487778-D0AE-4D61-A2BF-1031C2C6B0D3}" type="slidenum">
              <a:rPr lang="en-US" smtClean="0"/>
              <a:pPr/>
              <a:t>22</a:t>
            </a:fld>
            <a:endParaRPr 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hi-IN">
              <a:ea typeface="Mangal" pitchFamily="2"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0570D784-89B0-4429-943B-7F6D021F8421}" type="slidenum">
              <a:rPr lang="en-US" smtClean="0"/>
              <a:pPr/>
              <a:t>23</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hi-IN">
              <a:ea typeface="Mangal" pitchFamily="2"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94FD8A4F-F461-45B6-AD62-34CEC4B2590E}" type="slidenum">
              <a:rPr lang="en-US" smtClean="0"/>
              <a:pPr/>
              <a:t>24</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endParaRPr lang="hi-IN">
              <a:ea typeface="Mangal" pitchFamily="2"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70099D6C-048F-45E4-90EA-71C36E5473E6}" type="slidenum">
              <a:rPr lang="en-US" smtClean="0"/>
              <a:pPr/>
              <a:t>25</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endParaRPr lang="hi-IN">
              <a:ea typeface="Mangal" pitchFamily="2"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40440F99-23B7-4BF8-9DD5-1D2DE721DC02}" type="slidenum">
              <a:rPr lang="en-US" smtClean="0"/>
              <a:pPr/>
              <a:t>26</a:t>
            </a:fld>
            <a:endParaRPr 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hi-IN">
              <a:ea typeface="Mangal" pitchFamily="2"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C6B92F77-960A-49A4-8EFD-BC24FF6625D0}" type="slidenum">
              <a:rPr lang="en-US" smtClean="0"/>
              <a:pPr/>
              <a:t>27</a:t>
            </a:fld>
            <a:endParaRPr 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endParaRPr lang="hi-IN">
              <a:ea typeface="Mangal" pitchFamily="2"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A40F9752-6BED-4D62-9D73-138DBBE983F9}" type="slidenum">
              <a:rPr lang="en-US" smtClean="0"/>
              <a:pPr/>
              <a:t>2</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hi-IN">
              <a:ea typeface="Mangal" pitchFamily="2"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3166CC82-17AD-47D2-94C6-55ACEA2CF424}" type="slidenum">
              <a:rPr lang="en-US" smtClean="0"/>
              <a:pPr/>
              <a:t>28</a:t>
            </a:fld>
            <a:endParaRPr lang="en-US"/>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endParaRPr lang="hi-IN">
              <a:ea typeface="Mangal" pitchFamily="2"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62B43F0F-0D7D-4424-96E7-7E08C3A72352}" type="slidenum">
              <a:rPr lang="en-US" smtClean="0"/>
              <a:pPr/>
              <a:t>31</a:t>
            </a:fld>
            <a:endParaRPr 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hi-IN">
              <a:ea typeface="Mangal" pitchFamily="2"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1DF9780E-9805-4EC9-B8B3-8E8F4E0E10CF}" type="slidenum">
              <a:rPr lang="en-US" smtClean="0"/>
              <a:pPr/>
              <a:t>42</a:t>
            </a:fld>
            <a:endParaRPr 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endParaRPr lang="hi-IN">
              <a:ea typeface="Mangal" pitchFamily="2"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16E0CC33-5EC8-476B-B983-5EA89CD25F1B}" type="slidenum">
              <a:rPr lang="en-US" smtClean="0"/>
              <a:pPr/>
              <a:t>43</a:t>
            </a:fld>
            <a:endParaRPr 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endParaRPr lang="hi-IN">
              <a:ea typeface="Mangal" pitchFamily="2"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03715802-96F8-4EA5-8821-3D23BAB42AE2}" type="slidenum">
              <a:rPr lang="en-US" smtClean="0"/>
              <a:pPr/>
              <a:t>44</a:t>
            </a:fld>
            <a:endParaRPr 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endParaRPr lang="hi-IN">
              <a:ea typeface="Mangal" pitchFamily="2"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2999A2E4-EED6-4692-A702-1F4A28DFDD78}" type="slidenum">
              <a:rPr lang="en-US" smtClean="0"/>
              <a:pPr/>
              <a:t>45</a:t>
            </a:fld>
            <a:endParaRPr 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endParaRPr lang="hi-IN">
              <a:ea typeface="Mangal" pitchFamily="2"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A80453E8-4A59-4081-9203-B8D05D7EBDBD}" type="slidenum">
              <a:rPr lang="en-US" smtClean="0"/>
              <a:pPr/>
              <a:t>46</a:t>
            </a:fld>
            <a:endParaRPr 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endParaRPr lang="hi-IN">
              <a:ea typeface="Mangal" pitchFamily="2"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6BC96928-C929-4F64-A648-2DEE2C05170F}" type="slidenum">
              <a:rPr lang="en-US" smtClean="0"/>
              <a:pPr/>
              <a:t>47</a:t>
            </a:fld>
            <a:endParaRPr lang="en-US"/>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endParaRPr lang="hi-IN">
              <a:ea typeface="Mangal" pitchFamily="2"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029C263C-6427-44F1-A411-3AD32298A982}" type="slidenum">
              <a:rPr lang="en-US" smtClean="0"/>
              <a:pPr/>
              <a:t>3</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hi-IN">
              <a:ea typeface="Mangal" pitchFamily="2"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7730EDF3-D9E9-427A-8E07-3557B84F11C9}" type="slidenum">
              <a:rPr lang="en-US" smtClean="0"/>
              <a:pPr/>
              <a:t>4</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hi-IN">
              <a:ea typeface="Mangal" pitchFamily="2"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2EA6E782-D345-4BFD-A291-F9E61BA15845}" type="slidenum">
              <a:rPr lang="en-US" smtClean="0"/>
              <a:pPr/>
              <a:t>5</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hi-IN">
              <a:ea typeface="Mangal" pitchFamily="2"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848F4FA3-9ED2-4A9B-BBEE-0C01716CFA5E}" type="slidenum">
              <a:rPr lang="en-US" smtClean="0"/>
              <a:pPr/>
              <a:t>14</a:t>
            </a:fld>
            <a:endParaRPr 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hi-IN">
              <a:ea typeface="Mangal" pitchFamily="2"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84B93E60-CEBA-4F84-89D5-2E8E30A9D70E}" type="slidenum">
              <a:rPr lang="en-US" smtClean="0"/>
              <a:pPr/>
              <a:t>15</a:t>
            </a:fld>
            <a:endParaRPr 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hi-IN">
              <a:ea typeface="Mangal" pitchFamily="2"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FCEAAA93-DB7A-428D-8AB1-5CD2838FD567}" type="slidenum">
              <a:rPr lang="en-US" smtClean="0"/>
              <a:pPr/>
              <a:t>16</a:t>
            </a:fld>
            <a:endParaRPr 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hi-IN">
              <a:ea typeface="Mangal" pitchFamily="2"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155B6291-0670-4167-A9E6-9FDAAE636A46}" type="slidenum">
              <a:rPr lang="en-US" smtClean="0"/>
              <a:pPr/>
              <a:t>17</a:t>
            </a:fld>
            <a:endParaRPr 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hi-IN">
              <a:ea typeface="Mangal" pitchFamily="2"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31756"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317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Coding</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8C404D4F-B6CA-4C3A-B2A1-9D944AD430F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Coding</a:t>
            </a:r>
          </a:p>
        </p:txBody>
      </p:sp>
      <p:sp>
        <p:nvSpPr>
          <p:cNvPr id="6" name="Rectangle 13"/>
          <p:cNvSpPr>
            <a:spLocks noGrp="1" noChangeArrowheads="1"/>
          </p:cNvSpPr>
          <p:nvPr>
            <p:ph type="sldNum" sz="quarter" idx="12"/>
          </p:nvPr>
        </p:nvSpPr>
        <p:spPr>
          <a:ln/>
        </p:spPr>
        <p:txBody>
          <a:bodyPr/>
          <a:lstStyle>
            <a:lvl1pPr>
              <a:defRPr/>
            </a:lvl1pPr>
          </a:lstStyle>
          <a:p>
            <a:pPr>
              <a:defRPr/>
            </a:pPr>
            <a:fld id="{0C3AD250-AEEF-493D-85A0-8452D784DCA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Coding</a:t>
            </a:r>
          </a:p>
        </p:txBody>
      </p:sp>
      <p:sp>
        <p:nvSpPr>
          <p:cNvPr id="6" name="Rectangle 13"/>
          <p:cNvSpPr>
            <a:spLocks noGrp="1" noChangeArrowheads="1"/>
          </p:cNvSpPr>
          <p:nvPr>
            <p:ph type="sldNum" sz="quarter" idx="12"/>
          </p:nvPr>
        </p:nvSpPr>
        <p:spPr>
          <a:ln/>
        </p:spPr>
        <p:txBody>
          <a:bodyPr/>
          <a:lstStyle>
            <a:lvl1pPr>
              <a:defRPr/>
            </a:lvl1pPr>
          </a:lstStyle>
          <a:p>
            <a:pPr>
              <a:defRPr/>
            </a:pPr>
            <a:fld id="{FFA702B8-D79A-44FB-A9D3-A69A3D191DE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able Placeholder 2"/>
          <p:cNvSpPr>
            <a:spLocks noGrp="1"/>
          </p:cNvSpPr>
          <p:nvPr>
            <p:ph type="tbl" idx="1"/>
          </p:nvPr>
        </p:nvSpPr>
        <p:spPr>
          <a:xfrm>
            <a:off x="1182688" y="2017713"/>
            <a:ext cx="7772400" cy="4114800"/>
          </a:xfrm>
        </p:spPr>
        <p:txBody>
          <a:bodyPr/>
          <a:lstStyle/>
          <a:p>
            <a:pPr lvl="0"/>
            <a:endParaRPr lang="en-US" noProof="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Coding</a:t>
            </a:r>
          </a:p>
        </p:txBody>
      </p:sp>
      <p:sp>
        <p:nvSpPr>
          <p:cNvPr id="6" name="Rectangle 13"/>
          <p:cNvSpPr>
            <a:spLocks noGrp="1" noChangeArrowheads="1"/>
          </p:cNvSpPr>
          <p:nvPr>
            <p:ph type="sldNum" sz="quarter" idx="12"/>
          </p:nvPr>
        </p:nvSpPr>
        <p:spPr>
          <a:ln/>
        </p:spPr>
        <p:txBody>
          <a:bodyPr/>
          <a:lstStyle>
            <a:lvl1pPr>
              <a:defRPr/>
            </a:lvl1pPr>
          </a:lstStyle>
          <a:p>
            <a:pPr>
              <a:defRPr/>
            </a:pPr>
            <a:fld id="{D2941E73-1BDD-4C2D-B1C2-1F3842FB45DE}"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14313"/>
            <a:ext cx="7804150" cy="591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Coding</a:t>
            </a:r>
          </a:p>
        </p:txBody>
      </p:sp>
      <p:sp>
        <p:nvSpPr>
          <p:cNvPr id="5" name="Rectangle 13"/>
          <p:cNvSpPr>
            <a:spLocks noGrp="1" noChangeArrowheads="1"/>
          </p:cNvSpPr>
          <p:nvPr>
            <p:ph type="sldNum" sz="quarter" idx="12"/>
          </p:nvPr>
        </p:nvSpPr>
        <p:spPr>
          <a:ln/>
        </p:spPr>
        <p:txBody>
          <a:bodyPr/>
          <a:lstStyle>
            <a:lvl1pPr>
              <a:defRPr/>
            </a:lvl1pPr>
          </a:lstStyle>
          <a:p>
            <a:pPr>
              <a:defRPr/>
            </a:pPr>
            <a:fld id="{4B2757B5-3EC0-4D08-9F8F-688866DBAD3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Coding</a:t>
            </a:r>
          </a:p>
        </p:txBody>
      </p:sp>
      <p:sp>
        <p:nvSpPr>
          <p:cNvPr id="6" name="Rectangle 13"/>
          <p:cNvSpPr>
            <a:spLocks noGrp="1" noChangeArrowheads="1"/>
          </p:cNvSpPr>
          <p:nvPr>
            <p:ph type="sldNum" sz="quarter" idx="12"/>
          </p:nvPr>
        </p:nvSpPr>
        <p:spPr>
          <a:ln/>
        </p:spPr>
        <p:txBody>
          <a:bodyPr/>
          <a:lstStyle>
            <a:lvl1pPr>
              <a:defRPr/>
            </a:lvl1pPr>
          </a:lstStyle>
          <a:p>
            <a:pPr>
              <a:defRPr/>
            </a:pPr>
            <a:fld id="{EDDB015D-EBA8-4225-BF46-7D6D9B87D6A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Coding</a:t>
            </a:r>
          </a:p>
        </p:txBody>
      </p:sp>
      <p:sp>
        <p:nvSpPr>
          <p:cNvPr id="6" name="Rectangle 13"/>
          <p:cNvSpPr>
            <a:spLocks noGrp="1" noChangeArrowheads="1"/>
          </p:cNvSpPr>
          <p:nvPr>
            <p:ph type="sldNum" sz="quarter" idx="12"/>
          </p:nvPr>
        </p:nvSpPr>
        <p:spPr>
          <a:ln/>
        </p:spPr>
        <p:txBody>
          <a:bodyPr/>
          <a:lstStyle>
            <a:lvl1pPr>
              <a:defRPr/>
            </a:lvl1pPr>
          </a:lstStyle>
          <a:p>
            <a:pPr>
              <a:defRPr/>
            </a:pPr>
            <a:fld id="{6E41E21D-468E-4C65-A05A-783DE43317C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Coding</a:t>
            </a:r>
          </a:p>
        </p:txBody>
      </p:sp>
      <p:sp>
        <p:nvSpPr>
          <p:cNvPr id="7" name="Rectangle 13"/>
          <p:cNvSpPr>
            <a:spLocks noGrp="1" noChangeArrowheads="1"/>
          </p:cNvSpPr>
          <p:nvPr>
            <p:ph type="sldNum" sz="quarter" idx="12"/>
          </p:nvPr>
        </p:nvSpPr>
        <p:spPr>
          <a:ln/>
        </p:spPr>
        <p:txBody>
          <a:bodyPr/>
          <a:lstStyle>
            <a:lvl1pPr>
              <a:defRPr/>
            </a:lvl1pPr>
          </a:lstStyle>
          <a:p>
            <a:pPr>
              <a:defRPr/>
            </a:pPr>
            <a:fld id="{550026D3-7942-41F5-BEEE-EC249D6573D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Coding</a:t>
            </a:r>
          </a:p>
        </p:txBody>
      </p:sp>
      <p:sp>
        <p:nvSpPr>
          <p:cNvPr id="9" name="Rectangle 13"/>
          <p:cNvSpPr>
            <a:spLocks noGrp="1" noChangeArrowheads="1"/>
          </p:cNvSpPr>
          <p:nvPr>
            <p:ph type="sldNum" sz="quarter" idx="12"/>
          </p:nvPr>
        </p:nvSpPr>
        <p:spPr>
          <a:ln/>
        </p:spPr>
        <p:txBody>
          <a:bodyPr/>
          <a:lstStyle>
            <a:lvl1pPr>
              <a:defRPr/>
            </a:lvl1pPr>
          </a:lstStyle>
          <a:p>
            <a:pPr>
              <a:defRPr/>
            </a:pPr>
            <a:fld id="{43DCD36A-F2AA-4D73-B43B-FB3CA3A23A6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Coding</a:t>
            </a:r>
          </a:p>
        </p:txBody>
      </p:sp>
      <p:sp>
        <p:nvSpPr>
          <p:cNvPr id="5" name="Rectangle 13"/>
          <p:cNvSpPr>
            <a:spLocks noGrp="1" noChangeArrowheads="1"/>
          </p:cNvSpPr>
          <p:nvPr>
            <p:ph type="sldNum" sz="quarter" idx="12"/>
          </p:nvPr>
        </p:nvSpPr>
        <p:spPr>
          <a:ln/>
        </p:spPr>
        <p:txBody>
          <a:bodyPr/>
          <a:lstStyle>
            <a:lvl1pPr>
              <a:defRPr/>
            </a:lvl1pPr>
          </a:lstStyle>
          <a:p>
            <a:pPr>
              <a:defRPr/>
            </a:pPr>
            <a:fld id="{01A2A48F-8F56-41B8-90D0-B1952686CB9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Coding</a:t>
            </a:r>
          </a:p>
        </p:txBody>
      </p:sp>
      <p:sp>
        <p:nvSpPr>
          <p:cNvPr id="4" name="Rectangle 13"/>
          <p:cNvSpPr>
            <a:spLocks noGrp="1" noChangeArrowheads="1"/>
          </p:cNvSpPr>
          <p:nvPr>
            <p:ph type="sldNum" sz="quarter" idx="12"/>
          </p:nvPr>
        </p:nvSpPr>
        <p:spPr>
          <a:ln/>
        </p:spPr>
        <p:txBody>
          <a:bodyPr/>
          <a:lstStyle>
            <a:lvl1pPr>
              <a:defRPr/>
            </a:lvl1pPr>
          </a:lstStyle>
          <a:p>
            <a:pPr>
              <a:defRPr/>
            </a:pPr>
            <a:fld id="{CE4F0980-C0F4-4A3D-B08D-F9D727F9B99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Coding</a:t>
            </a:r>
          </a:p>
        </p:txBody>
      </p:sp>
      <p:sp>
        <p:nvSpPr>
          <p:cNvPr id="7" name="Rectangle 13"/>
          <p:cNvSpPr>
            <a:spLocks noGrp="1" noChangeArrowheads="1"/>
          </p:cNvSpPr>
          <p:nvPr>
            <p:ph type="sldNum" sz="quarter" idx="12"/>
          </p:nvPr>
        </p:nvSpPr>
        <p:spPr>
          <a:ln/>
        </p:spPr>
        <p:txBody>
          <a:bodyPr/>
          <a:lstStyle>
            <a:lvl1pPr>
              <a:defRPr/>
            </a:lvl1pPr>
          </a:lstStyle>
          <a:p>
            <a:pPr>
              <a:defRPr/>
            </a:pPr>
            <a:fld id="{C12F6418-2EFC-462A-9687-E821B175F15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Coding</a:t>
            </a:r>
          </a:p>
        </p:txBody>
      </p:sp>
      <p:sp>
        <p:nvSpPr>
          <p:cNvPr id="7" name="Rectangle 13"/>
          <p:cNvSpPr>
            <a:spLocks noGrp="1" noChangeArrowheads="1"/>
          </p:cNvSpPr>
          <p:nvPr>
            <p:ph type="sldNum" sz="quarter" idx="12"/>
          </p:nvPr>
        </p:nvSpPr>
        <p:spPr>
          <a:ln/>
        </p:spPr>
        <p:txBody>
          <a:bodyPr/>
          <a:lstStyle>
            <a:lvl1pPr>
              <a:defRPr/>
            </a:lvl1pPr>
          </a:lstStyle>
          <a:p>
            <a:pPr>
              <a:defRPr/>
            </a:pPr>
            <a:fld id="{D1F714B7-68BD-42EE-B62D-69B26C5A9E9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3072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30724"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3072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3072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sz="2400"/>
          </a:p>
        </p:txBody>
      </p:sp>
      <p:sp>
        <p:nvSpPr>
          <p:cNvPr id="30727"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3072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1033"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31"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p>
        </p:txBody>
      </p:sp>
      <p:sp>
        <p:nvSpPr>
          <p:cNvPr id="30732"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a:t>Coding</a:t>
            </a:r>
          </a:p>
        </p:txBody>
      </p:sp>
      <p:sp>
        <p:nvSpPr>
          <p:cNvPr id="3073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216F8FE1-817E-4771-9487-7C984C00DFF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22"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Grp="1" noChangeArrowheads="1"/>
          </p:cNvSpPr>
          <p:nvPr>
            <p:ph type="ftr" sz="quarter" idx="11"/>
          </p:nvPr>
        </p:nvSpPr>
        <p:spPr>
          <a:noFill/>
        </p:spPr>
        <p:txBody>
          <a:bodyPr/>
          <a:lstStyle/>
          <a:p>
            <a:r>
              <a:rPr lang="en-US"/>
              <a:t>Coding</a:t>
            </a:r>
          </a:p>
        </p:txBody>
      </p:sp>
      <p:sp>
        <p:nvSpPr>
          <p:cNvPr id="3075" name="Rectangle 16"/>
          <p:cNvSpPr>
            <a:spLocks noGrp="1" noChangeArrowheads="1"/>
          </p:cNvSpPr>
          <p:nvPr>
            <p:ph type="sldNum" sz="quarter" idx="12"/>
          </p:nvPr>
        </p:nvSpPr>
        <p:spPr>
          <a:noFill/>
        </p:spPr>
        <p:txBody>
          <a:bodyPr/>
          <a:lstStyle/>
          <a:p>
            <a:fld id="{D22309C2-7853-4BF3-9133-ADDEFF717FF6}" type="slidenum">
              <a:rPr lang="en-US" smtClean="0"/>
              <a:pPr/>
              <a:t>1</a:t>
            </a:fld>
            <a:endParaRPr lang="en-US"/>
          </a:p>
        </p:txBody>
      </p:sp>
      <p:sp>
        <p:nvSpPr>
          <p:cNvPr id="3076" name="Rectangle 4"/>
          <p:cNvSpPr>
            <a:spLocks noGrp="1" noChangeArrowheads="1"/>
          </p:cNvSpPr>
          <p:nvPr>
            <p:ph type="ctrTitle"/>
          </p:nvPr>
        </p:nvSpPr>
        <p:spPr/>
        <p:txBody>
          <a:bodyPr/>
          <a:lstStyle/>
          <a:p>
            <a:pPr eaLnBrk="1" hangingPunct="1"/>
            <a:r>
              <a:rPr lang="en-US"/>
              <a:t>Coding</a:t>
            </a:r>
          </a:p>
        </p:txBody>
      </p:sp>
      <p:sp>
        <p:nvSpPr>
          <p:cNvPr id="3077" name="Rectangle 5"/>
          <p:cNvSpPr>
            <a:spLocks noGrp="1" noChangeArrowheads="1"/>
          </p:cNvSpPr>
          <p:nvPr>
            <p:ph type="subTitle" idx="1"/>
          </p:nvPr>
        </p:nvSpPr>
        <p:spPr/>
        <p:txBody>
          <a:bodyPr/>
          <a:lstStyle/>
          <a:p>
            <a:pPr eaLnBrk="1" hangingPunct="1"/>
            <a:r>
              <a:rPr lang="en-GB" dirty="0" err="1"/>
              <a:t>Asheesh</a:t>
            </a:r>
            <a:r>
              <a:rPr lang="en-GB" dirty="0"/>
              <a:t> </a:t>
            </a:r>
            <a:r>
              <a:rPr lang="en-GB" dirty="0" err="1"/>
              <a:t>Tiwari</a:t>
            </a:r>
            <a:endParaRPr lang="hi-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z="3600" b="1">
                <a:solidFill>
                  <a:schemeClr val="tx1"/>
                </a:solidFill>
              </a:rPr>
              <a:t>1. Common Coding Errors…</a:t>
            </a:r>
            <a:endParaRPr lang="en-US" sz="3600"/>
          </a:p>
        </p:txBody>
      </p:sp>
      <p:sp>
        <p:nvSpPr>
          <p:cNvPr id="3" name="Content Placeholder 2"/>
          <p:cNvSpPr>
            <a:spLocks noGrp="1"/>
          </p:cNvSpPr>
          <p:nvPr>
            <p:ph idx="1"/>
          </p:nvPr>
        </p:nvSpPr>
        <p:spPr>
          <a:xfrm>
            <a:off x="228600" y="2017713"/>
            <a:ext cx="8726488" cy="4114800"/>
          </a:xfrm>
        </p:spPr>
        <p:txBody>
          <a:bodyPr/>
          <a:lstStyle/>
          <a:p>
            <a:pPr algn="just">
              <a:defRPr/>
            </a:pPr>
            <a:r>
              <a:rPr lang="en-US" sz="2800" b="1" dirty="0"/>
              <a:t>NULL Dereferencing: </a:t>
            </a:r>
            <a:r>
              <a:rPr lang="en-US" sz="2800" dirty="0"/>
              <a:t>This error occurs when we try to access the contents of a location that points to NULL. </a:t>
            </a:r>
          </a:p>
        </p:txBody>
      </p:sp>
      <p:sp>
        <p:nvSpPr>
          <p:cNvPr id="13316" name="Footer Placeholder 3"/>
          <p:cNvSpPr>
            <a:spLocks noGrp="1"/>
          </p:cNvSpPr>
          <p:nvPr>
            <p:ph type="ftr" sz="quarter" idx="11"/>
          </p:nvPr>
        </p:nvSpPr>
        <p:spPr>
          <a:noFill/>
        </p:spPr>
        <p:txBody>
          <a:bodyPr/>
          <a:lstStyle/>
          <a:p>
            <a:r>
              <a:rPr lang="en-US"/>
              <a:t>Coding</a:t>
            </a:r>
          </a:p>
        </p:txBody>
      </p:sp>
      <p:sp>
        <p:nvSpPr>
          <p:cNvPr id="13317" name="Slide Number Placeholder 4"/>
          <p:cNvSpPr>
            <a:spLocks noGrp="1"/>
          </p:cNvSpPr>
          <p:nvPr>
            <p:ph type="sldNum" sz="quarter" idx="12"/>
          </p:nvPr>
        </p:nvSpPr>
        <p:spPr>
          <a:noFill/>
        </p:spPr>
        <p:txBody>
          <a:bodyPr/>
          <a:lstStyle/>
          <a:p>
            <a:fld id="{877449F9-E498-4506-881C-84712AC4325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z="3600" b="1">
                <a:solidFill>
                  <a:schemeClr val="tx1"/>
                </a:solidFill>
              </a:rPr>
              <a:t>1. Common Coding Errors…</a:t>
            </a:r>
            <a:endParaRPr lang="en-US" sz="3600"/>
          </a:p>
        </p:txBody>
      </p:sp>
      <p:sp>
        <p:nvSpPr>
          <p:cNvPr id="3" name="Content Placeholder 2"/>
          <p:cNvSpPr>
            <a:spLocks noGrp="1"/>
          </p:cNvSpPr>
          <p:nvPr>
            <p:ph idx="1"/>
          </p:nvPr>
        </p:nvSpPr>
        <p:spPr>
          <a:xfrm>
            <a:off x="152400" y="2017713"/>
            <a:ext cx="8802688" cy="4114800"/>
          </a:xfrm>
        </p:spPr>
        <p:txBody>
          <a:bodyPr/>
          <a:lstStyle/>
          <a:p>
            <a:pPr algn="just">
              <a:defRPr/>
            </a:pPr>
            <a:r>
              <a:rPr lang="en-US" sz="2400" b="1" dirty="0"/>
              <a:t>Lack of Unique Addresses: </a:t>
            </a:r>
            <a:r>
              <a:rPr lang="en-US" sz="2400" dirty="0"/>
              <a:t>Aliasing creates many problems, and among them is violation of unique addresses when we expect different addresses. </a:t>
            </a:r>
          </a:p>
        </p:txBody>
      </p:sp>
      <p:sp>
        <p:nvSpPr>
          <p:cNvPr id="14340" name="Footer Placeholder 3"/>
          <p:cNvSpPr>
            <a:spLocks noGrp="1"/>
          </p:cNvSpPr>
          <p:nvPr>
            <p:ph type="ftr" sz="quarter" idx="11"/>
          </p:nvPr>
        </p:nvSpPr>
        <p:spPr>
          <a:noFill/>
        </p:spPr>
        <p:txBody>
          <a:bodyPr/>
          <a:lstStyle/>
          <a:p>
            <a:r>
              <a:rPr lang="en-US"/>
              <a:t>Coding</a:t>
            </a:r>
          </a:p>
        </p:txBody>
      </p:sp>
      <p:sp>
        <p:nvSpPr>
          <p:cNvPr id="14341" name="Slide Number Placeholder 4"/>
          <p:cNvSpPr>
            <a:spLocks noGrp="1"/>
          </p:cNvSpPr>
          <p:nvPr>
            <p:ph type="sldNum" sz="quarter" idx="12"/>
          </p:nvPr>
        </p:nvSpPr>
        <p:spPr>
          <a:noFill/>
        </p:spPr>
        <p:txBody>
          <a:bodyPr/>
          <a:lstStyle/>
          <a:p>
            <a:fld id="{AD59B949-5D5A-42BE-830F-CD25C367E746}"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z="3600" b="1">
                <a:solidFill>
                  <a:schemeClr val="tx1"/>
                </a:solidFill>
              </a:rPr>
              <a:t>1. Common Coding Errors…</a:t>
            </a:r>
            <a:endParaRPr lang="en-US" sz="3600"/>
          </a:p>
        </p:txBody>
      </p:sp>
      <p:sp>
        <p:nvSpPr>
          <p:cNvPr id="3" name="Content Placeholder 2"/>
          <p:cNvSpPr>
            <a:spLocks noGrp="1"/>
          </p:cNvSpPr>
          <p:nvPr>
            <p:ph idx="1"/>
          </p:nvPr>
        </p:nvSpPr>
        <p:spPr>
          <a:xfrm>
            <a:off x="152400" y="2017713"/>
            <a:ext cx="8802688" cy="4114800"/>
          </a:xfrm>
        </p:spPr>
        <p:txBody>
          <a:bodyPr/>
          <a:lstStyle/>
          <a:p>
            <a:pPr algn="just">
              <a:defRPr/>
            </a:pPr>
            <a:r>
              <a:rPr lang="en-US" sz="2400" b="1" dirty="0"/>
              <a:t>Synchronization Errors: </a:t>
            </a:r>
            <a:r>
              <a:rPr lang="en-US" sz="2400" dirty="0"/>
              <a:t>In a parallel program, where there are multiple threads possibly accessing some common resources, then synchronization errors are possible.</a:t>
            </a:r>
          </a:p>
          <a:p>
            <a:pPr lvl="1" algn="just">
              <a:defRPr/>
            </a:pPr>
            <a:r>
              <a:rPr lang="en-US" sz="2200" dirty="0">
                <a:ea typeface="+mn-ea"/>
                <a:cs typeface="+mn-cs"/>
              </a:rPr>
              <a:t>These errors are very difficult to find as they don't manifest easily. But when they do manifest, they can cause serious damage to the system. </a:t>
            </a:r>
          </a:p>
          <a:p>
            <a:pPr lvl="1" algn="just">
              <a:defRPr/>
            </a:pPr>
            <a:r>
              <a:rPr lang="en-US" sz="2200" dirty="0">
                <a:ea typeface="+mn-ea"/>
                <a:cs typeface="+mn-cs"/>
              </a:rPr>
              <a:t>There are different categories of synchronization errors, some of which are:</a:t>
            </a:r>
          </a:p>
          <a:p>
            <a:pPr lvl="2" algn="just">
              <a:defRPr/>
            </a:pPr>
            <a:r>
              <a:rPr lang="en-US" sz="2200" dirty="0">
                <a:ea typeface="+mn-ea"/>
                <a:cs typeface="+mn-cs"/>
              </a:rPr>
              <a:t>Deadlocks</a:t>
            </a:r>
          </a:p>
          <a:p>
            <a:pPr lvl="2" algn="just">
              <a:defRPr/>
            </a:pPr>
            <a:r>
              <a:rPr lang="en-US" sz="2200" dirty="0">
                <a:ea typeface="+mn-ea"/>
                <a:cs typeface="+mn-cs"/>
              </a:rPr>
              <a:t>Race conditions</a:t>
            </a:r>
          </a:p>
          <a:p>
            <a:pPr lvl="2" algn="just">
              <a:defRPr/>
            </a:pPr>
            <a:r>
              <a:rPr lang="en-US" sz="2200" dirty="0">
                <a:ea typeface="+mn-ea"/>
                <a:cs typeface="+mn-cs"/>
              </a:rPr>
              <a:t>Inconsistent synchronization</a:t>
            </a:r>
            <a:endParaRPr lang="en-US" sz="2200" b="1" dirty="0"/>
          </a:p>
        </p:txBody>
      </p:sp>
      <p:sp>
        <p:nvSpPr>
          <p:cNvPr id="15364" name="Footer Placeholder 3"/>
          <p:cNvSpPr>
            <a:spLocks noGrp="1"/>
          </p:cNvSpPr>
          <p:nvPr>
            <p:ph type="ftr" sz="quarter" idx="11"/>
          </p:nvPr>
        </p:nvSpPr>
        <p:spPr>
          <a:noFill/>
        </p:spPr>
        <p:txBody>
          <a:bodyPr/>
          <a:lstStyle/>
          <a:p>
            <a:r>
              <a:rPr lang="en-US"/>
              <a:t>Coding</a:t>
            </a:r>
          </a:p>
        </p:txBody>
      </p:sp>
      <p:sp>
        <p:nvSpPr>
          <p:cNvPr id="15365" name="Slide Number Placeholder 4"/>
          <p:cNvSpPr>
            <a:spLocks noGrp="1"/>
          </p:cNvSpPr>
          <p:nvPr>
            <p:ph type="sldNum" sz="quarter" idx="12"/>
          </p:nvPr>
        </p:nvSpPr>
        <p:spPr>
          <a:noFill/>
        </p:spPr>
        <p:txBody>
          <a:bodyPr/>
          <a:lstStyle/>
          <a:p>
            <a:fld id="{80BA240D-8F75-4B3D-82FB-056A15E11BA3}"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z="3600" b="1">
                <a:solidFill>
                  <a:schemeClr val="tx1"/>
                </a:solidFill>
              </a:rPr>
              <a:t>1. Common Coding Errors…</a:t>
            </a:r>
            <a:endParaRPr lang="en-US" sz="3600"/>
          </a:p>
        </p:txBody>
      </p:sp>
      <p:sp>
        <p:nvSpPr>
          <p:cNvPr id="16387" name="Content Placeholder 2"/>
          <p:cNvSpPr>
            <a:spLocks noGrp="1"/>
          </p:cNvSpPr>
          <p:nvPr>
            <p:ph idx="1"/>
          </p:nvPr>
        </p:nvSpPr>
        <p:spPr>
          <a:xfrm>
            <a:off x="228600" y="2017713"/>
            <a:ext cx="8726488" cy="4687887"/>
          </a:xfrm>
        </p:spPr>
        <p:txBody>
          <a:bodyPr/>
          <a:lstStyle/>
          <a:p>
            <a:pPr algn="just"/>
            <a:r>
              <a:rPr lang="en-US" sz="2300" b="1"/>
              <a:t>Array Index Out of Bounds: </a:t>
            </a:r>
            <a:r>
              <a:rPr lang="en-US" sz="2300"/>
              <a:t>Array index often goes out of bounds, leading to exceptions. Care needs to be taken to see that the array index values are not negative and do not exceed their bounds.</a:t>
            </a:r>
          </a:p>
          <a:p>
            <a:pPr algn="just"/>
            <a:r>
              <a:rPr lang="en-US" sz="2300" b="1"/>
              <a:t>Arithmetic exceptions: </a:t>
            </a:r>
            <a:r>
              <a:rPr lang="en-US" sz="2300"/>
              <a:t>These include errors like divide by zero and floating point exceptions. The result of these may vary from getting unexpected results to termination of the program.</a:t>
            </a:r>
          </a:p>
          <a:p>
            <a:pPr algn="just"/>
            <a:r>
              <a:rPr lang="en-US" sz="2300" b="1"/>
              <a:t>Off by One: </a:t>
            </a:r>
            <a:r>
              <a:rPr lang="en-US" sz="2300"/>
              <a:t>This is one of the most common errors which can be caused in many ways. For example, starting at 1 when we should start at 0 or vice versa, writing &lt;= N instead of &lt; N or vice versa, and so on.</a:t>
            </a:r>
          </a:p>
        </p:txBody>
      </p:sp>
      <p:sp>
        <p:nvSpPr>
          <p:cNvPr id="16388" name="Footer Placeholder 3"/>
          <p:cNvSpPr>
            <a:spLocks noGrp="1"/>
          </p:cNvSpPr>
          <p:nvPr>
            <p:ph type="ftr" sz="quarter" idx="11"/>
          </p:nvPr>
        </p:nvSpPr>
        <p:spPr>
          <a:noFill/>
        </p:spPr>
        <p:txBody>
          <a:bodyPr/>
          <a:lstStyle/>
          <a:p>
            <a:r>
              <a:rPr lang="en-US"/>
              <a:t>Coding</a:t>
            </a:r>
          </a:p>
        </p:txBody>
      </p:sp>
      <p:sp>
        <p:nvSpPr>
          <p:cNvPr id="16389" name="Slide Number Placeholder 4"/>
          <p:cNvSpPr>
            <a:spLocks noGrp="1"/>
          </p:cNvSpPr>
          <p:nvPr>
            <p:ph type="sldNum" sz="quarter" idx="12"/>
          </p:nvPr>
        </p:nvSpPr>
        <p:spPr>
          <a:noFill/>
        </p:spPr>
        <p:txBody>
          <a:bodyPr/>
          <a:lstStyle/>
          <a:p>
            <a:fld id="{F9567955-2D55-4C69-B118-C9B63CA4DB84}"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p:spPr>
        <p:txBody>
          <a:bodyPr/>
          <a:lstStyle/>
          <a:p>
            <a:r>
              <a:rPr lang="en-US"/>
              <a:t>Coding</a:t>
            </a:r>
          </a:p>
        </p:txBody>
      </p:sp>
      <p:sp>
        <p:nvSpPr>
          <p:cNvPr id="35843" name="Slide Number Placeholder 5"/>
          <p:cNvSpPr>
            <a:spLocks noGrp="1"/>
          </p:cNvSpPr>
          <p:nvPr>
            <p:ph type="sldNum" sz="quarter" idx="12"/>
          </p:nvPr>
        </p:nvSpPr>
        <p:spPr>
          <a:noFill/>
        </p:spPr>
        <p:txBody>
          <a:bodyPr/>
          <a:lstStyle/>
          <a:p>
            <a:fld id="{FDD1ADEA-C25A-45FA-B5A7-69B8D082086D}" type="slidenum">
              <a:rPr lang="en-US" smtClean="0"/>
              <a:pPr/>
              <a:t>14</a:t>
            </a:fld>
            <a:endParaRPr lang="en-US"/>
          </a:p>
        </p:txBody>
      </p:sp>
      <p:sp>
        <p:nvSpPr>
          <p:cNvPr id="35844" name="Rectangle 2"/>
          <p:cNvSpPr>
            <a:spLocks noGrp="1" noChangeArrowheads="1"/>
          </p:cNvSpPr>
          <p:nvPr>
            <p:ph type="title"/>
          </p:nvPr>
        </p:nvSpPr>
        <p:spPr/>
        <p:txBody>
          <a:bodyPr/>
          <a:lstStyle/>
          <a:p>
            <a:pPr eaLnBrk="1" hangingPunct="1"/>
            <a:r>
              <a:rPr lang="en-US" b="1"/>
              <a:t>Coding Process</a:t>
            </a:r>
          </a:p>
        </p:txBody>
      </p:sp>
      <p:sp>
        <p:nvSpPr>
          <p:cNvPr id="35845" name="Rectangle 5"/>
          <p:cNvSpPr>
            <a:spLocks noGrp="1" noChangeArrowheads="1"/>
          </p:cNvSpPr>
          <p:nvPr>
            <p:ph type="body" idx="1"/>
          </p:nvPr>
        </p:nvSpPr>
        <p:spPr>
          <a:xfrm>
            <a:off x="304800" y="2286000"/>
            <a:ext cx="8650288" cy="3846513"/>
          </a:xfrm>
        </p:spPr>
        <p:txBody>
          <a:bodyPr/>
          <a:lstStyle/>
          <a:p>
            <a:pPr algn="just" eaLnBrk="1" hangingPunct="1">
              <a:lnSpc>
                <a:spcPct val="90000"/>
              </a:lnSpc>
            </a:pPr>
            <a:r>
              <a:rPr lang="en-US" sz="2800"/>
              <a:t>Coding starts when specs for modules from design is available</a:t>
            </a:r>
          </a:p>
          <a:p>
            <a:pPr algn="just" eaLnBrk="1" hangingPunct="1">
              <a:lnSpc>
                <a:spcPct val="90000"/>
              </a:lnSpc>
            </a:pPr>
            <a:r>
              <a:rPr lang="en-US" sz="2800"/>
              <a:t>Usually modules are assigned to programmers for coding</a:t>
            </a:r>
          </a:p>
          <a:p>
            <a:pPr algn="just" eaLnBrk="1" hangingPunct="1">
              <a:lnSpc>
                <a:spcPct val="90000"/>
              </a:lnSpc>
            </a:pPr>
            <a:r>
              <a:rPr lang="en-US" sz="2800"/>
              <a:t>In top-down development, top level modules are developed first; in bottom-up lower levels modules</a:t>
            </a:r>
          </a:p>
          <a:p>
            <a:pPr algn="just" eaLnBrk="1" hangingPunct="1">
              <a:lnSpc>
                <a:spcPct val="90000"/>
              </a:lnSpc>
            </a:pPr>
            <a:r>
              <a:rPr lang="en-US" sz="2800"/>
              <a:t>For coding, developers use different processes; we discuss some here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p:spPr>
        <p:txBody>
          <a:bodyPr/>
          <a:lstStyle/>
          <a:p>
            <a:r>
              <a:rPr lang="en-US"/>
              <a:t>Coding</a:t>
            </a:r>
          </a:p>
        </p:txBody>
      </p:sp>
      <p:sp>
        <p:nvSpPr>
          <p:cNvPr id="36867" name="Slide Number Placeholder 5"/>
          <p:cNvSpPr>
            <a:spLocks noGrp="1"/>
          </p:cNvSpPr>
          <p:nvPr>
            <p:ph type="sldNum" sz="quarter" idx="12"/>
          </p:nvPr>
        </p:nvSpPr>
        <p:spPr>
          <a:noFill/>
        </p:spPr>
        <p:txBody>
          <a:bodyPr/>
          <a:lstStyle/>
          <a:p>
            <a:fld id="{ED6B637C-9AFD-415B-B725-C7AEAF821E5C}" type="slidenum">
              <a:rPr lang="en-US" smtClean="0"/>
              <a:pPr/>
              <a:t>15</a:t>
            </a:fld>
            <a:endParaRPr lang="en-US"/>
          </a:p>
        </p:txBody>
      </p:sp>
      <p:sp>
        <p:nvSpPr>
          <p:cNvPr id="36868" name="Rectangle 2"/>
          <p:cNvSpPr>
            <a:spLocks noGrp="1" noChangeArrowheads="1"/>
          </p:cNvSpPr>
          <p:nvPr>
            <p:ph type="title"/>
          </p:nvPr>
        </p:nvSpPr>
        <p:spPr/>
        <p:txBody>
          <a:bodyPr/>
          <a:lstStyle/>
          <a:p>
            <a:pPr eaLnBrk="1" hangingPunct="1"/>
            <a:r>
              <a:rPr lang="en-US" sz="3200" b="1"/>
              <a:t>1. An Incremental Coding Process</a:t>
            </a:r>
          </a:p>
        </p:txBody>
      </p:sp>
      <p:sp>
        <p:nvSpPr>
          <p:cNvPr id="36869" name="Rectangle 3"/>
          <p:cNvSpPr>
            <a:spLocks noGrp="1" noChangeArrowheads="1"/>
          </p:cNvSpPr>
          <p:nvPr>
            <p:ph type="body" idx="1"/>
          </p:nvPr>
        </p:nvSpPr>
        <p:spPr>
          <a:xfrm>
            <a:off x="381000" y="2017713"/>
            <a:ext cx="8574088" cy="4114800"/>
          </a:xfrm>
        </p:spPr>
        <p:txBody>
          <a:bodyPr/>
          <a:lstStyle/>
          <a:p>
            <a:pPr algn="just" eaLnBrk="1" hangingPunct="1"/>
            <a:r>
              <a:rPr lang="en-US"/>
              <a:t>Basic process: Write code for the module, unit test it, fix the bugs</a:t>
            </a:r>
          </a:p>
          <a:p>
            <a:pPr algn="just" eaLnBrk="1" hangingPunct="1"/>
            <a:r>
              <a:rPr lang="en-US"/>
              <a:t>It is better to do this incrementally – write code for part of functionality, then test it and fix it, then proceed</a:t>
            </a:r>
          </a:p>
          <a:p>
            <a:pPr algn="just" eaLnBrk="1" hangingPunct="1"/>
            <a:r>
              <a:rPr lang="en-US"/>
              <a:t>I.e. code is built code for a module incrementally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1"/>
          </p:nvPr>
        </p:nvSpPr>
        <p:spPr>
          <a:noFill/>
        </p:spPr>
        <p:txBody>
          <a:bodyPr/>
          <a:lstStyle/>
          <a:p>
            <a:r>
              <a:rPr lang="en-US"/>
              <a:t>Coding</a:t>
            </a:r>
          </a:p>
        </p:txBody>
      </p:sp>
      <p:sp>
        <p:nvSpPr>
          <p:cNvPr id="37891" name="Slide Number Placeholder 4"/>
          <p:cNvSpPr>
            <a:spLocks noGrp="1"/>
          </p:cNvSpPr>
          <p:nvPr>
            <p:ph type="sldNum" sz="quarter" idx="12"/>
          </p:nvPr>
        </p:nvSpPr>
        <p:spPr>
          <a:noFill/>
        </p:spPr>
        <p:txBody>
          <a:bodyPr/>
          <a:lstStyle/>
          <a:p>
            <a:fld id="{FC0C99F5-6EA1-4967-9ADB-002C09B76700}" type="slidenum">
              <a:rPr lang="en-US" smtClean="0"/>
              <a:pPr/>
              <a:t>16</a:t>
            </a:fld>
            <a:endParaRPr lang="en-US"/>
          </a:p>
        </p:txBody>
      </p:sp>
      <p:pic>
        <p:nvPicPr>
          <p:cNvPr id="37892" name="Picture 6" descr="Fig9-1"/>
          <p:cNvPicPr>
            <a:picLocks noGrp="1" noChangeAspect="1" noChangeArrowheads="1"/>
          </p:cNvPicPr>
          <p:nvPr>
            <p:ph/>
          </p:nvPr>
        </p:nvPicPr>
        <p:blipFill>
          <a:blip r:embed="rId3"/>
          <a:srcRect/>
          <a:stretch>
            <a:fillRect/>
          </a:stretch>
        </p:blipFill>
        <p:spPr>
          <a:xfrm>
            <a:off x="1219200" y="214313"/>
            <a:ext cx="6591300" cy="6643687"/>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p:spPr>
        <p:txBody>
          <a:bodyPr/>
          <a:lstStyle/>
          <a:p>
            <a:r>
              <a:rPr lang="en-US"/>
              <a:t>Coding</a:t>
            </a:r>
          </a:p>
        </p:txBody>
      </p:sp>
      <p:sp>
        <p:nvSpPr>
          <p:cNvPr id="38915" name="Slide Number Placeholder 5"/>
          <p:cNvSpPr>
            <a:spLocks noGrp="1"/>
          </p:cNvSpPr>
          <p:nvPr>
            <p:ph type="sldNum" sz="quarter" idx="12"/>
          </p:nvPr>
        </p:nvSpPr>
        <p:spPr>
          <a:noFill/>
        </p:spPr>
        <p:txBody>
          <a:bodyPr/>
          <a:lstStyle/>
          <a:p>
            <a:fld id="{0A84057B-786F-4A09-A03B-81A3AF5F8E82}" type="slidenum">
              <a:rPr lang="en-US" smtClean="0"/>
              <a:pPr/>
              <a:t>17</a:t>
            </a:fld>
            <a:endParaRPr lang="en-US"/>
          </a:p>
        </p:txBody>
      </p:sp>
      <p:sp>
        <p:nvSpPr>
          <p:cNvPr id="38916" name="Rectangle 2"/>
          <p:cNvSpPr>
            <a:spLocks noGrp="1" noChangeArrowheads="1"/>
          </p:cNvSpPr>
          <p:nvPr>
            <p:ph type="title"/>
          </p:nvPr>
        </p:nvSpPr>
        <p:spPr/>
        <p:txBody>
          <a:bodyPr/>
          <a:lstStyle/>
          <a:p>
            <a:pPr eaLnBrk="1" hangingPunct="1"/>
            <a:r>
              <a:rPr lang="en-US" sz="3200" b="1"/>
              <a:t>2. Test Driven Development</a:t>
            </a:r>
          </a:p>
        </p:txBody>
      </p:sp>
      <p:sp>
        <p:nvSpPr>
          <p:cNvPr id="38917" name="Rectangle 3"/>
          <p:cNvSpPr>
            <a:spLocks noGrp="1" noChangeArrowheads="1"/>
          </p:cNvSpPr>
          <p:nvPr>
            <p:ph type="body" idx="1"/>
          </p:nvPr>
        </p:nvSpPr>
        <p:spPr>
          <a:xfrm>
            <a:off x="381000" y="2017713"/>
            <a:ext cx="8574088" cy="4114800"/>
          </a:xfrm>
        </p:spPr>
        <p:txBody>
          <a:bodyPr/>
          <a:lstStyle/>
          <a:p>
            <a:pPr algn="just" eaLnBrk="1" hangingPunct="1">
              <a:lnSpc>
                <a:spcPct val="90000"/>
              </a:lnSpc>
            </a:pPr>
            <a:r>
              <a:rPr lang="en-US"/>
              <a:t>This coding process changes the order of activities in coding</a:t>
            </a:r>
          </a:p>
          <a:p>
            <a:pPr algn="just" eaLnBrk="1" hangingPunct="1">
              <a:lnSpc>
                <a:spcPct val="90000"/>
              </a:lnSpc>
            </a:pPr>
            <a:r>
              <a:rPr lang="en-US"/>
              <a:t>In TDD, programmer first writes the test scripts and then writes the code to pass the test cases in the script</a:t>
            </a:r>
          </a:p>
          <a:p>
            <a:pPr algn="just" eaLnBrk="1" hangingPunct="1">
              <a:lnSpc>
                <a:spcPct val="90000"/>
              </a:lnSpc>
            </a:pPr>
            <a:r>
              <a:rPr lang="en-US"/>
              <a:t>This is done incrementally</a:t>
            </a:r>
          </a:p>
          <a:p>
            <a:pPr algn="just" eaLnBrk="1" hangingPunct="1">
              <a:lnSpc>
                <a:spcPct val="90000"/>
              </a:lnSpc>
            </a:pPr>
            <a:r>
              <a:rPr lang="en-US"/>
              <a:t>Is a relatively new approach, and is a part of the extreme programming (XP)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a:t>Coding</a:t>
            </a:r>
          </a:p>
        </p:txBody>
      </p:sp>
      <p:sp>
        <p:nvSpPr>
          <p:cNvPr id="39939" name="Slide Number Placeholder 5"/>
          <p:cNvSpPr>
            <a:spLocks noGrp="1"/>
          </p:cNvSpPr>
          <p:nvPr>
            <p:ph type="sldNum" sz="quarter" idx="12"/>
          </p:nvPr>
        </p:nvSpPr>
        <p:spPr>
          <a:noFill/>
        </p:spPr>
        <p:txBody>
          <a:bodyPr/>
          <a:lstStyle/>
          <a:p>
            <a:fld id="{D358D212-D684-4D11-9E89-EFCFB50CE4B5}" type="slidenum">
              <a:rPr lang="en-US" smtClean="0"/>
              <a:pPr/>
              <a:t>18</a:t>
            </a:fld>
            <a:endParaRPr lang="en-US"/>
          </a:p>
        </p:txBody>
      </p:sp>
      <p:sp>
        <p:nvSpPr>
          <p:cNvPr id="39940" name="Rectangle 2"/>
          <p:cNvSpPr>
            <a:spLocks noGrp="1" noChangeArrowheads="1"/>
          </p:cNvSpPr>
          <p:nvPr>
            <p:ph type="title"/>
          </p:nvPr>
        </p:nvSpPr>
        <p:spPr/>
        <p:txBody>
          <a:bodyPr/>
          <a:lstStyle/>
          <a:p>
            <a:pPr eaLnBrk="1" hangingPunct="1"/>
            <a:r>
              <a:rPr lang="en-US" b="1"/>
              <a:t>2. TDD…</a:t>
            </a:r>
          </a:p>
        </p:txBody>
      </p:sp>
      <p:sp>
        <p:nvSpPr>
          <p:cNvPr id="39941" name="Rectangle 3"/>
          <p:cNvSpPr>
            <a:spLocks noGrp="1" noChangeArrowheads="1"/>
          </p:cNvSpPr>
          <p:nvPr>
            <p:ph type="body" idx="1"/>
          </p:nvPr>
        </p:nvSpPr>
        <p:spPr>
          <a:xfrm>
            <a:off x="457200" y="2017713"/>
            <a:ext cx="8497888" cy="4114800"/>
          </a:xfrm>
        </p:spPr>
        <p:txBody>
          <a:bodyPr/>
          <a:lstStyle/>
          <a:p>
            <a:pPr algn="just" eaLnBrk="1" hangingPunct="1">
              <a:lnSpc>
                <a:spcPct val="90000"/>
              </a:lnSpc>
            </a:pPr>
            <a:r>
              <a:rPr lang="en-US" sz="2400"/>
              <a:t>In TDD, you write just enough code to pass the test</a:t>
            </a:r>
          </a:p>
          <a:p>
            <a:pPr algn="just" eaLnBrk="1" hangingPunct="1">
              <a:lnSpc>
                <a:spcPct val="90000"/>
              </a:lnSpc>
            </a:pPr>
            <a:endParaRPr lang="en-US" sz="2400"/>
          </a:p>
          <a:p>
            <a:pPr algn="just" eaLnBrk="1" hangingPunct="1">
              <a:lnSpc>
                <a:spcPct val="90000"/>
              </a:lnSpc>
            </a:pPr>
            <a:r>
              <a:rPr lang="en-US" sz="2400"/>
              <a:t>I.e. code is always in sync with the tests and gets tested by the test cases</a:t>
            </a:r>
          </a:p>
          <a:p>
            <a:pPr lvl="1" algn="just" eaLnBrk="1" hangingPunct="1">
              <a:lnSpc>
                <a:spcPct val="90000"/>
              </a:lnSpc>
            </a:pPr>
            <a:r>
              <a:rPr lang="en-US" sz="2000"/>
              <a:t>Not true in code first approach, as test cases may only test part of functionality</a:t>
            </a:r>
          </a:p>
          <a:p>
            <a:pPr lvl="1" algn="just" eaLnBrk="1" hangingPunct="1">
              <a:lnSpc>
                <a:spcPct val="90000"/>
              </a:lnSpc>
            </a:pPr>
            <a:endParaRPr lang="en-US" sz="2400"/>
          </a:p>
          <a:p>
            <a:pPr algn="just" eaLnBrk="1" hangingPunct="1">
              <a:lnSpc>
                <a:spcPct val="90000"/>
              </a:lnSpc>
            </a:pPr>
            <a:r>
              <a:rPr lang="en-US" sz="2400"/>
              <a:t>Responsibility to ensure that all functionality is there is on test case design, not coding</a:t>
            </a:r>
          </a:p>
          <a:p>
            <a:pPr algn="just" eaLnBrk="1" hangingPunct="1">
              <a:lnSpc>
                <a:spcPct val="90000"/>
              </a:lnSpc>
            </a:pPr>
            <a:endParaRPr lang="en-US" sz="2400"/>
          </a:p>
          <a:p>
            <a:pPr algn="just" eaLnBrk="1" hangingPunct="1">
              <a:lnSpc>
                <a:spcPct val="90000"/>
              </a:lnSpc>
            </a:pPr>
            <a:r>
              <a:rPr lang="en-US" sz="2400"/>
              <a:t>Help ensure that all code is testable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p:spPr>
        <p:txBody>
          <a:bodyPr/>
          <a:lstStyle/>
          <a:p>
            <a:r>
              <a:rPr lang="en-US"/>
              <a:t>Coding</a:t>
            </a:r>
          </a:p>
        </p:txBody>
      </p:sp>
      <p:sp>
        <p:nvSpPr>
          <p:cNvPr id="40963" name="Slide Number Placeholder 5"/>
          <p:cNvSpPr>
            <a:spLocks noGrp="1"/>
          </p:cNvSpPr>
          <p:nvPr>
            <p:ph type="sldNum" sz="quarter" idx="12"/>
          </p:nvPr>
        </p:nvSpPr>
        <p:spPr>
          <a:noFill/>
        </p:spPr>
        <p:txBody>
          <a:bodyPr/>
          <a:lstStyle/>
          <a:p>
            <a:fld id="{94DB64CF-BAE4-4A92-9DF1-A3DA765B477B}" type="slidenum">
              <a:rPr lang="en-US" smtClean="0"/>
              <a:pPr/>
              <a:t>19</a:t>
            </a:fld>
            <a:endParaRPr lang="en-US"/>
          </a:p>
        </p:txBody>
      </p:sp>
      <p:sp>
        <p:nvSpPr>
          <p:cNvPr id="40964" name="Rectangle 2"/>
          <p:cNvSpPr>
            <a:spLocks noGrp="1" noChangeArrowheads="1"/>
          </p:cNvSpPr>
          <p:nvPr>
            <p:ph type="title"/>
          </p:nvPr>
        </p:nvSpPr>
        <p:spPr/>
        <p:txBody>
          <a:bodyPr/>
          <a:lstStyle/>
          <a:p>
            <a:pPr eaLnBrk="1" hangingPunct="1"/>
            <a:r>
              <a:rPr lang="en-US" b="1"/>
              <a:t>2. TDD…</a:t>
            </a:r>
          </a:p>
        </p:txBody>
      </p:sp>
      <p:sp>
        <p:nvSpPr>
          <p:cNvPr id="40965" name="Rectangle 3"/>
          <p:cNvSpPr>
            <a:spLocks noGrp="1" noChangeArrowheads="1"/>
          </p:cNvSpPr>
          <p:nvPr>
            <p:ph type="body" idx="1"/>
          </p:nvPr>
        </p:nvSpPr>
        <p:spPr>
          <a:xfrm>
            <a:off x="228600" y="2133600"/>
            <a:ext cx="8726488" cy="3998913"/>
          </a:xfrm>
        </p:spPr>
        <p:txBody>
          <a:bodyPr/>
          <a:lstStyle/>
          <a:p>
            <a:pPr algn="just" eaLnBrk="1" hangingPunct="1">
              <a:lnSpc>
                <a:spcPct val="80000"/>
              </a:lnSpc>
            </a:pPr>
            <a:r>
              <a:rPr lang="en-US" sz="2400"/>
              <a:t>Focus shifts to how code will be used as test cases are written first</a:t>
            </a:r>
          </a:p>
          <a:p>
            <a:pPr lvl="1" algn="just" eaLnBrk="1" hangingPunct="1">
              <a:lnSpc>
                <a:spcPct val="80000"/>
              </a:lnSpc>
            </a:pPr>
            <a:r>
              <a:rPr lang="en-US" sz="2000"/>
              <a:t>Helps validate user interfaces specified in the design</a:t>
            </a:r>
          </a:p>
          <a:p>
            <a:pPr lvl="1" algn="just" eaLnBrk="1" hangingPunct="1">
              <a:lnSpc>
                <a:spcPct val="80000"/>
              </a:lnSpc>
            </a:pPr>
            <a:r>
              <a:rPr lang="en-US" sz="2000"/>
              <a:t>Focuses on usage of code</a:t>
            </a:r>
          </a:p>
          <a:p>
            <a:pPr lvl="1" algn="just" eaLnBrk="1" hangingPunct="1">
              <a:lnSpc>
                <a:spcPct val="80000"/>
              </a:lnSpc>
            </a:pPr>
            <a:endParaRPr lang="en-US" sz="2400"/>
          </a:p>
          <a:p>
            <a:pPr algn="just" eaLnBrk="1" hangingPunct="1">
              <a:lnSpc>
                <a:spcPct val="80000"/>
              </a:lnSpc>
            </a:pPr>
            <a:r>
              <a:rPr lang="en-US" sz="2400"/>
              <a:t>Functionality prioritization happens naturally</a:t>
            </a:r>
          </a:p>
          <a:p>
            <a:pPr algn="just" eaLnBrk="1" hangingPunct="1">
              <a:lnSpc>
                <a:spcPct val="80000"/>
              </a:lnSpc>
            </a:pPr>
            <a:endParaRPr lang="en-US" sz="2400"/>
          </a:p>
          <a:p>
            <a:pPr algn="just" eaLnBrk="1" hangingPunct="1">
              <a:lnSpc>
                <a:spcPct val="80000"/>
              </a:lnSpc>
            </a:pPr>
            <a:r>
              <a:rPr lang="en-US" sz="2400"/>
              <a:t>Has possibility that special cases for which test cases are not possible get left out</a:t>
            </a:r>
          </a:p>
          <a:p>
            <a:pPr algn="just" eaLnBrk="1" hangingPunct="1">
              <a:lnSpc>
                <a:spcPct val="80000"/>
              </a:lnSpc>
            </a:pPr>
            <a:endParaRPr lang="en-US" sz="2400"/>
          </a:p>
          <a:p>
            <a:pPr algn="just" eaLnBrk="1" hangingPunct="1">
              <a:lnSpc>
                <a:spcPct val="80000"/>
              </a:lnSpc>
            </a:pPr>
            <a:r>
              <a:rPr lang="en-US" sz="2400"/>
              <a:t>Code improvement through refactoring will be needed to avoid getting a messy code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p:spPr>
        <p:txBody>
          <a:bodyPr/>
          <a:lstStyle/>
          <a:p>
            <a:r>
              <a:rPr lang="en-US"/>
              <a:t>Coding</a:t>
            </a:r>
          </a:p>
        </p:txBody>
      </p:sp>
      <p:sp>
        <p:nvSpPr>
          <p:cNvPr id="4099" name="Slide Number Placeholder 5"/>
          <p:cNvSpPr>
            <a:spLocks noGrp="1"/>
          </p:cNvSpPr>
          <p:nvPr>
            <p:ph type="sldNum" sz="quarter" idx="12"/>
          </p:nvPr>
        </p:nvSpPr>
        <p:spPr>
          <a:noFill/>
        </p:spPr>
        <p:txBody>
          <a:bodyPr/>
          <a:lstStyle/>
          <a:p>
            <a:fld id="{6AB2A0F7-FA07-40ED-B80F-94633A133E51}" type="slidenum">
              <a:rPr lang="en-US" smtClean="0"/>
              <a:pPr/>
              <a:t>2</a:t>
            </a:fld>
            <a:endParaRPr lang="en-US"/>
          </a:p>
        </p:txBody>
      </p:sp>
      <p:sp>
        <p:nvSpPr>
          <p:cNvPr id="4100" name="Rectangle 2"/>
          <p:cNvSpPr>
            <a:spLocks noGrp="1" noChangeArrowheads="1"/>
          </p:cNvSpPr>
          <p:nvPr>
            <p:ph type="title"/>
          </p:nvPr>
        </p:nvSpPr>
        <p:spPr/>
        <p:txBody>
          <a:bodyPr/>
          <a:lstStyle/>
          <a:p>
            <a:pPr eaLnBrk="1" hangingPunct="1"/>
            <a:r>
              <a:rPr lang="en-US"/>
              <a:t>Coding</a:t>
            </a:r>
          </a:p>
        </p:txBody>
      </p:sp>
      <p:sp>
        <p:nvSpPr>
          <p:cNvPr id="4101" name="Rectangle 3"/>
          <p:cNvSpPr>
            <a:spLocks noGrp="1" noChangeArrowheads="1"/>
          </p:cNvSpPr>
          <p:nvPr>
            <p:ph type="body" idx="1"/>
          </p:nvPr>
        </p:nvSpPr>
        <p:spPr>
          <a:xfrm>
            <a:off x="304800" y="2209800"/>
            <a:ext cx="8650288" cy="3922713"/>
          </a:xfrm>
        </p:spPr>
        <p:txBody>
          <a:bodyPr/>
          <a:lstStyle/>
          <a:p>
            <a:pPr algn="just" eaLnBrk="1" hangingPunct="1">
              <a:lnSpc>
                <a:spcPct val="90000"/>
              </a:lnSpc>
            </a:pPr>
            <a:r>
              <a:rPr lang="en-US" sz="2800"/>
              <a:t>Goal is to implement the design in best possible manner</a:t>
            </a:r>
          </a:p>
          <a:p>
            <a:pPr algn="just" eaLnBrk="1" hangingPunct="1">
              <a:lnSpc>
                <a:spcPct val="90000"/>
              </a:lnSpc>
            </a:pPr>
            <a:r>
              <a:rPr lang="en-US" sz="2800"/>
              <a:t>Coding affects testing and maintenance</a:t>
            </a:r>
          </a:p>
          <a:p>
            <a:pPr algn="just" eaLnBrk="1" hangingPunct="1">
              <a:lnSpc>
                <a:spcPct val="90000"/>
              </a:lnSpc>
            </a:pPr>
            <a:r>
              <a:rPr lang="en-US" sz="2800"/>
              <a:t>As testing and maintenance costs are high, aim of coding activity should be to write code that reduces them</a:t>
            </a:r>
          </a:p>
          <a:p>
            <a:pPr algn="just" eaLnBrk="1" hangingPunct="1">
              <a:lnSpc>
                <a:spcPct val="90000"/>
              </a:lnSpc>
            </a:pPr>
            <a:r>
              <a:rPr lang="en-US" sz="2800"/>
              <a:t>Hence, goal should not be to reduce coding cost, but testing and maintenance cost, i.e. make the job of tester and maintainer easier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1"/>
          </p:nvPr>
        </p:nvSpPr>
        <p:spPr>
          <a:noFill/>
        </p:spPr>
        <p:txBody>
          <a:bodyPr/>
          <a:lstStyle/>
          <a:p>
            <a:r>
              <a:rPr lang="en-US"/>
              <a:t>Coding</a:t>
            </a:r>
          </a:p>
        </p:txBody>
      </p:sp>
      <p:sp>
        <p:nvSpPr>
          <p:cNvPr id="41987" name="Slide Number Placeholder 4"/>
          <p:cNvSpPr>
            <a:spLocks noGrp="1"/>
          </p:cNvSpPr>
          <p:nvPr>
            <p:ph type="sldNum" sz="quarter" idx="12"/>
          </p:nvPr>
        </p:nvSpPr>
        <p:spPr>
          <a:noFill/>
        </p:spPr>
        <p:txBody>
          <a:bodyPr/>
          <a:lstStyle/>
          <a:p>
            <a:fld id="{096BE270-D6B9-4F62-894B-260850EFFA8F}" type="slidenum">
              <a:rPr lang="en-US" smtClean="0"/>
              <a:pPr/>
              <a:t>20</a:t>
            </a:fld>
            <a:endParaRPr lang="en-US"/>
          </a:p>
        </p:txBody>
      </p:sp>
      <p:pic>
        <p:nvPicPr>
          <p:cNvPr id="41988" name="Picture 5" descr="Fig9-2"/>
          <p:cNvPicPr>
            <a:picLocks noGrp="1" noChangeAspect="1" noChangeArrowheads="1"/>
          </p:cNvPicPr>
          <p:nvPr>
            <p:ph/>
          </p:nvPr>
        </p:nvPicPr>
        <p:blipFill>
          <a:blip r:embed="rId3"/>
          <a:srcRect/>
          <a:stretch>
            <a:fillRect/>
          </a:stretch>
        </p:blipFill>
        <p:spPr>
          <a:xfrm>
            <a:off x="914400" y="214313"/>
            <a:ext cx="7543800" cy="6643687"/>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p:spPr>
        <p:txBody>
          <a:bodyPr/>
          <a:lstStyle/>
          <a:p>
            <a:r>
              <a:rPr lang="en-US"/>
              <a:t>Coding</a:t>
            </a:r>
          </a:p>
        </p:txBody>
      </p:sp>
      <p:sp>
        <p:nvSpPr>
          <p:cNvPr id="43011" name="Slide Number Placeholder 5"/>
          <p:cNvSpPr>
            <a:spLocks noGrp="1"/>
          </p:cNvSpPr>
          <p:nvPr>
            <p:ph type="sldNum" sz="quarter" idx="12"/>
          </p:nvPr>
        </p:nvSpPr>
        <p:spPr>
          <a:noFill/>
        </p:spPr>
        <p:txBody>
          <a:bodyPr/>
          <a:lstStyle/>
          <a:p>
            <a:fld id="{15F0958D-1AC2-4408-BF76-61736CDC5F17}" type="slidenum">
              <a:rPr lang="en-US" smtClean="0"/>
              <a:pPr/>
              <a:t>21</a:t>
            </a:fld>
            <a:endParaRPr lang="en-US"/>
          </a:p>
        </p:txBody>
      </p:sp>
      <p:sp>
        <p:nvSpPr>
          <p:cNvPr id="43012" name="Rectangle 2"/>
          <p:cNvSpPr>
            <a:spLocks noGrp="1" noChangeArrowheads="1"/>
          </p:cNvSpPr>
          <p:nvPr>
            <p:ph type="title"/>
          </p:nvPr>
        </p:nvSpPr>
        <p:spPr/>
        <p:txBody>
          <a:bodyPr/>
          <a:lstStyle/>
          <a:p>
            <a:pPr eaLnBrk="1" hangingPunct="1"/>
            <a:r>
              <a:rPr lang="en-US" b="1"/>
              <a:t>3. Pair Programming</a:t>
            </a:r>
          </a:p>
        </p:txBody>
      </p:sp>
      <p:sp>
        <p:nvSpPr>
          <p:cNvPr id="43013" name="Rectangle 3"/>
          <p:cNvSpPr>
            <a:spLocks noGrp="1" noChangeArrowheads="1"/>
          </p:cNvSpPr>
          <p:nvPr>
            <p:ph type="body" idx="1"/>
          </p:nvPr>
        </p:nvSpPr>
        <p:spPr>
          <a:xfrm>
            <a:off x="228600" y="2133600"/>
            <a:ext cx="8726488" cy="3998913"/>
          </a:xfrm>
        </p:spPr>
        <p:txBody>
          <a:bodyPr/>
          <a:lstStyle/>
          <a:p>
            <a:pPr algn="just" eaLnBrk="1" hangingPunct="1">
              <a:lnSpc>
                <a:spcPct val="80000"/>
              </a:lnSpc>
            </a:pPr>
            <a:r>
              <a:rPr lang="en-US" sz="2800"/>
              <a:t>Also a coding process that has been proposed as key practice in XP</a:t>
            </a:r>
          </a:p>
          <a:p>
            <a:pPr algn="just" eaLnBrk="1" hangingPunct="1">
              <a:lnSpc>
                <a:spcPct val="80000"/>
              </a:lnSpc>
            </a:pPr>
            <a:r>
              <a:rPr lang="en-US" sz="2800"/>
              <a:t>Code is written by pair of programmers rather than individuals</a:t>
            </a:r>
          </a:p>
          <a:p>
            <a:pPr lvl="1" algn="just" eaLnBrk="1" hangingPunct="1">
              <a:lnSpc>
                <a:spcPct val="80000"/>
              </a:lnSpc>
            </a:pPr>
            <a:r>
              <a:rPr lang="en-US" sz="2400"/>
              <a:t>The pair together design algorithms, data structures, strategies, etc.</a:t>
            </a:r>
          </a:p>
          <a:p>
            <a:pPr lvl="1" algn="just" eaLnBrk="1" hangingPunct="1">
              <a:lnSpc>
                <a:spcPct val="80000"/>
              </a:lnSpc>
            </a:pPr>
            <a:r>
              <a:rPr lang="en-US" sz="2400"/>
              <a:t>One person types the code, the other actively reviews what is being typed</a:t>
            </a:r>
          </a:p>
          <a:p>
            <a:pPr lvl="1" algn="just" eaLnBrk="1" hangingPunct="1">
              <a:lnSpc>
                <a:spcPct val="80000"/>
              </a:lnSpc>
            </a:pPr>
            <a:r>
              <a:rPr lang="en-US" sz="2400"/>
              <a:t>Errors are pointed out and together solutions are formulated</a:t>
            </a:r>
          </a:p>
          <a:p>
            <a:pPr lvl="1" algn="just" eaLnBrk="1" hangingPunct="1">
              <a:lnSpc>
                <a:spcPct val="80000"/>
              </a:lnSpc>
            </a:pPr>
            <a:r>
              <a:rPr lang="en-US" sz="2400"/>
              <a:t>Roles are reversed periodically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a:t>Coding</a:t>
            </a:r>
          </a:p>
        </p:txBody>
      </p:sp>
      <p:sp>
        <p:nvSpPr>
          <p:cNvPr id="44035" name="Slide Number Placeholder 5"/>
          <p:cNvSpPr>
            <a:spLocks noGrp="1"/>
          </p:cNvSpPr>
          <p:nvPr>
            <p:ph type="sldNum" sz="quarter" idx="12"/>
          </p:nvPr>
        </p:nvSpPr>
        <p:spPr>
          <a:noFill/>
        </p:spPr>
        <p:txBody>
          <a:bodyPr/>
          <a:lstStyle/>
          <a:p>
            <a:fld id="{3937C750-E6E3-48BF-A44D-D0A36DAC5D71}" type="slidenum">
              <a:rPr lang="en-US" smtClean="0"/>
              <a:pPr/>
              <a:t>22</a:t>
            </a:fld>
            <a:endParaRPr lang="en-US"/>
          </a:p>
        </p:txBody>
      </p:sp>
      <p:sp>
        <p:nvSpPr>
          <p:cNvPr id="44036" name="Rectangle 2"/>
          <p:cNvSpPr>
            <a:spLocks noGrp="1" noChangeArrowheads="1"/>
          </p:cNvSpPr>
          <p:nvPr>
            <p:ph type="title"/>
          </p:nvPr>
        </p:nvSpPr>
        <p:spPr/>
        <p:txBody>
          <a:bodyPr/>
          <a:lstStyle/>
          <a:p>
            <a:pPr eaLnBrk="1" hangingPunct="1"/>
            <a:r>
              <a:rPr lang="en-US" b="1"/>
              <a:t>3. Pair Programming…</a:t>
            </a:r>
          </a:p>
        </p:txBody>
      </p:sp>
      <p:sp>
        <p:nvSpPr>
          <p:cNvPr id="44037" name="Rectangle 3"/>
          <p:cNvSpPr>
            <a:spLocks noGrp="1" noChangeArrowheads="1"/>
          </p:cNvSpPr>
          <p:nvPr>
            <p:ph type="body" idx="1"/>
          </p:nvPr>
        </p:nvSpPr>
        <p:spPr>
          <a:xfrm>
            <a:off x="381000" y="2017713"/>
            <a:ext cx="8574088" cy="4114800"/>
          </a:xfrm>
        </p:spPr>
        <p:txBody>
          <a:bodyPr/>
          <a:lstStyle/>
          <a:p>
            <a:pPr algn="just" eaLnBrk="1" hangingPunct="1">
              <a:lnSpc>
                <a:spcPct val="90000"/>
              </a:lnSpc>
            </a:pPr>
            <a:r>
              <a:rPr lang="en-US" sz="2400"/>
              <a:t>PP has continuous code review, and reviews are known to be effective</a:t>
            </a:r>
          </a:p>
          <a:p>
            <a:pPr algn="just" eaLnBrk="1" hangingPunct="1">
              <a:lnSpc>
                <a:spcPct val="90000"/>
              </a:lnSpc>
            </a:pPr>
            <a:endParaRPr lang="en-US" sz="1000"/>
          </a:p>
          <a:p>
            <a:pPr algn="just" eaLnBrk="1" hangingPunct="1">
              <a:lnSpc>
                <a:spcPct val="90000"/>
              </a:lnSpc>
            </a:pPr>
            <a:r>
              <a:rPr lang="en-US" sz="2400"/>
              <a:t>Better designs of algos/DS/logic/…</a:t>
            </a:r>
          </a:p>
          <a:p>
            <a:pPr algn="just" eaLnBrk="1" hangingPunct="1">
              <a:lnSpc>
                <a:spcPct val="90000"/>
              </a:lnSpc>
            </a:pPr>
            <a:endParaRPr lang="en-US" sz="1000"/>
          </a:p>
          <a:p>
            <a:pPr algn="just" eaLnBrk="1" hangingPunct="1">
              <a:lnSpc>
                <a:spcPct val="90000"/>
              </a:lnSpc>
            </a:pPr>
            <a:r>
              <a:rPr lang="en-US" sz="2400"/>
              <a:t>Special conditions are likely to be dealt with better and not forgotten</a:t>
            </a:r>
          </a:p>
          <a:p>
            <a:pPr algn="just" eaLnBrk="1" hangingPunct="1">
              <a:lnSpc>
                <a:spcPct val="90000"/>
              </a:lnSpc>
            </a:pPr>
            <a:endParaRPr lang="en-US" sz="1000"/>
          </a:p>
          <a:p>
            <a:pPr algn="just" eaLnBrk="1" hangingPunct="1">
              <a:lnSpc>
                <a:spcPct val="90000"/>
              </a:lnSpc>
            </a:pPr>
            <a:r>
              <a:rPr lang="en-US" sz="2400"/>
              <a:t>It may, however, result in loss of productivity</a:t>
            </a:r>
          </a:p>
          <a:p>
            <a:pPr algn="just" eaLnBrk="1" hangingPunct="1">
              <a:lnSpc>
                <a:spcPct val="90000"/>
              </a:lnSpc>
            </a:pPr>
            <a:endParaRPr lang="en-US" sz="1000"/>
          </a:p>
          <a:p>
            <a:pPr algn="just" eaLnBrk="1" hangingPunct="1">
              <a:lnSpc>
                <a:spcPct val="90000"/>
              </a:lnSpc>
            </a:pPr>
            <a:r>
              <a:rPr lang="en-US" sz="2400"/>
              <a:t>Ownership and accountability issues are also there</a:t>
            </a:r>
          </a:p>
          <a:p>
            <a:pPr algn="just" eaLnBrk="1" hangingPunct="1">
              <a:lnSpc>
                <a:spcPct val="90000"/>
              </a:lnSpc>
            </a:pPr>
            <a:endParaRPr lang="en-US" sz="1000"/>
          </a:p>
          <a:p>
            <a:pPr algn="just" eaLnBrk="1" hangingPunct="1">
              <a:lnSpc>
                <a:spcPct val="90000"/>
              </a:lnSpc>
            </a:pPr>
            <a:r>
              <a:rPr lang="en-US" sz="2400"/>
              <a:t>Effectiveness is not yet fully known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p:spPr>
        <p:txBody>
          <a:bodyPr/>
          <a:lstStyle/>
          <a:p>
            <a:r>
              <a:rPr lang="en-US"/>
              <a:t>Coding</a:t>
            </a:r>
          </a:p>
        </p:txBody>
      </p:sp>
      <p:sp>
        <p:nvSpPr>
          <p:cNvPr id="45059" name="Slide Number Placeholder 5"/>
          <p:cNvSpPr>
            <a:spLocks noGrp="1"/>
          </p:cNvSpPr>
          <p:nvPr>
            <p:ph type="sldNum" sz="quarter" idx="12"/>
          </p:nvPr>
        </p:nvSpPr>
        <p:spPr>
          <a:noFill/>
        </p:spPr>
        <p:txBody>
          <a:bodyPr/>
          <a:lstStyle/>
          <a:p>
            <a:fld id="{97AFF902-F7EA-440C-81C6-EC9EF99FD93B}" type="slidenum">
              <a:rPr lang="en-US" smtClean="0"/>
              <a:pPr/>
              <a:t>23</a:t>
            </a:fld>
            <a:endParaRPr lang="en-US"/>
          </a:p>
        </p:txBody>
      </p:sp>
      <p:sp>
        <p:nvSpPr>
          <p:cNvPr id="45060" name="Rectangle 2"/>
          <p:cNvSpPr>
            <a:spLocks noGrp="1" noChangeArrowheads="1"/>
          </p:cNvSpPr>
          <p:nvPr>
            <p:ph type="title"/>
          </p:nvPr>
        </p:nvSpPr>
        <p:spPr/>
        <p:txBody>
          <a:bodyPr/>
          <a:lstStyle/>
          <a:p>
            <a:pPr eaLnBrk="1" hangingPunct="1"/>
            <a:r>
              <a:rPr lang="en-US" sz="3600" b="1"/>
              <a:t>4. Source Code Control and Built</a:t>
            </a:r>
          </a:p>
        </p:txBody>
      </p:sp>
      <p:sp>
        <p:nvSpPr>
          <p:cNvPr id="45061" name="Rectangle 3"/>
          <p:cNvSpPr>
            <a:spLocks noGrp="1" noChangeArrowheads="1"/>
          </p:cNvSpPr>
          <p:nvPr>
            <p:ph type="body" idx="1"/>
          </p:nvPr>
        </p:nvSpPr>
        <p:spPr>
          <a:xfrm>
            <a:off x="304800" y="2017713"/>
            <a:ext cx="8650288" cy="4383087"/>
          </a:xfrm>
        </p:spPr>
        <p:txBody>
          <a:bodyPr/>
          <a:lstStyle/>
          <a:p>
            <a:pPr algn="just" eaLnBrk="1" hangingPunct="1">
              <a:lnSpc>
                <a:spcPct val="80000"/>
              </a:lnSpc>
            </a:pPr>
            <a:r>
              <a:rPr lang="en-US" sz="2800"/>
              <a:t>Source code control is an essential step programmers have to do</a:t>
            </a:r>
          </a:p>
          <a:p>
            <a:pPr algn="just" eaLnBrk="1" hangingPunct="1">
              <a:lnSpc>
                <a:spcPct val="80000"/>
              </a:lnSpc>
            </a:pPr>
            <a:r>
              <a:rPr lang="en-US" sz="2800"/>
              <a:t>Generally tools like CVS, VSS are used</a:t>
            </a:r>
          </a:p>
          <a:p>
            <a:pPr algn="just" eaLnBrk="1" hangingPunct="1">
              <a:lnSpc>
                <a:spcPct val="80000"/>
              </a:lnSpc>
            </a:pPr>
            <a:r>
              <a:rPr lang="en-US" sz="2800"/>
              <a:t>A tool consists of repository, which is a controlled directory structure</a:t>
            </a:r>
          </a:p>
          <a:p>
            <a:pPr algn="just" eaLnBrk="1" hangingPunct="1">
              <a:lnSpc>
                <a:spcPct val="80000"/>
              </a:lnSpc>
            </a:pPr>
            <a:r>
              <a:rPr lang="en-US" sz="2800"/>
              <a:t>The repository is the official source for all the code files</a:t>
            </a:r>
          </a:p>
          <a:p>
            <a:pPr algn="just" eaLnBrk="1" hangingPunct="1">
              <a:lnSpc>
                <a:spcPct val="80000"/>
              </a:lnSpc>
            </a:pPr>
            <a:r>
              <a:rPr lang="en-US" sz="2800"/>
              <a:t>System build is done from the files in the repository only</a:t>
            </a:r>
          </a:p>
          <a:p>
            <a:pPr algn="just" eaLnBrk="1" hangingPunct="1">
              <a:lnSpc>
                <a:spcPct val="80000"/>
              </a:lnSpc>
            </a:pPr>
            <a:r>
              <a:rPr lang="en-US" sz="2800"/>
              <a:t>Tool typically provides many commands to programmers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p:spPr>
        <p:txBody>
          <a:bodyPr/>
          <a:lstStyle/>
          <a:p>
            <a:r>
              <a:rPr lang="en-US"/>
              <a:t>Coding</a:t>
            </a:r>
          </a:p>
        </p:txBody>
      </p:sp>
      <p:sp>
        <p:nvSpPr>
          <p:cNvPr id="46083" name="Slide Number Placeholder 5"/>
          <p:cNvSpPr>
            <a:spLocks noGrp="1"/>
          </p:cNvSpPr>
          <p:nvPr>
            <p:ph type="sldNum" sz="quarter" idx="12"/>
          </p:nvPr>
        </p:nvSpPr>
        <p:spPr>
          <a:noFill/>
        </p:spPr>
        <p:txBody>
          <a:bodyPr/>
          <a:lstStyle/>
          <a:p>
            <a:fld id="{83D20900-597B-450D-B743-6E50A4709AC3}" type="slidenum">
              <a:rPr lang="en-US" smtClean="0"/>
              <a:pPr/>
              <a:t>24</a:t>
            </a:fld>
            <a:endParaRPr lang="en-US"/>
          </a:p>
        </p:txBody>
      </p:sp>
      <p:sp>
        <p:nvSpPr>
          <p:cNvPr id="46084" name="Rectangle 2"/>
          <p:cNvSpPr>
            <a:spLocks noGrp="1" noChangeArrowheads="1"/>
          </p:cNvSpPr>
          <p:nvPr>
            <p:ph type="title"/>
          </p:nvPr>
        </p:nvSpPr>
        <p:spPr/>
        <p:txBody>
          <a:bodyPr/>
          <a:lstStyle/>
          <a:p>
            <a:pPr eaLnBrk="1" hangingPunct="1"/>
            <a:r>
              <a:rPr lang="en-US" b="1"/>
              <a:t>4. Source code control…</a:t>
            </a:r>
          </a:p>
        </p:txBody>
      </p:sp>
      <p:sp>
        <p:nvSpPr>
          <p:cNvPr id="46085" name="Rectangle 3"/>
          <p:cNvSpPr>
            <a:spLocks noGrp="1" noChangeArrowheads="1"/>
          </p:cNvSpPr>
          <p:nvPr>
            <p:ph type="body" idx="1"/>
          </p:nvPr>
        </p:nvSpPr>
        <p:spPr>
          <a:xfrm>
            <a:off x="304800" y="2133600"/>
            <a:ext cx="8650288" cy="3998913"/>
          </a:xfrm>
        </p:spPr>
        <p:txBody>
          <a:bodyPr/>
          <a:lstStyle/>
          <a:p>
            <a:pPr algn="just" eaLnBrk="1" hangingPunct="1">
              <a:lnSpc>
                <a:spcPct val="90000"/>
              </a:lnSpc>
            </a:pPr>
            <a:r>
              <a:rPr lang="en-US" sz="2200" b="1"/>
              <a:t>Get a local copy </a:t>
            </a:r>
            <a:r>
              <a:rPr lang="en-US" sz="2200"/>
              <a:t>(Checkout a file): by this a programmer gets a local copy that can be modified. </a:t>
            </a:r>
            <a:r>
              <a:rPr lang="en-US" sz="2200" i="1"/>
              <a:t>cvs checkout &lt; module &gt;</a:t>
            </a:r>
            <a:endParaRPr lang="en-US" sz="2200"/>
          </a:p>
          <a:p>
            <a:pPr algn="just" eaLnBrk="1" hangingPunct="1">
              <a:lnSpc>
                <a:spcPct val="90000"/>
              </a:lnSpc>
            </a:pPr>
            <a:r>
              <a:rPr lang="en-US" sz="2200" b="1"/>
              <a:t>Make changes to file </a:t>
            </a:r>
            <a:r>
              <a:rPr lang="en-US" sz="2200"/>
              <a:t>(Checkin a file): changed files are uploaded in the repository and change is then available to all. </a:t>
            </a:r>
            <a:r>
              <a:rPr lang="en-US" sz="2200" i="1"/>
              <a:t>cvs commit &lt; file &gt;</a:t>
            </a:r>
            <a:endParaRPr lang="en-US" sz="2200"/>
          </a:p>
          <a:p>
            <a:pPr algn="just" eaLnBrk="1" hangingPunct="1">
              <a:lnSpc>
                <a:spcPct val="90000"/>
              </a:lnSpc>
            </a:pPr>
            <a:r>
              <a:rPr lang="en-US" sz="2200" b="1"/>
              <a:t>Update a local copy: </a:t>
            </a:r>
            <a:r>
              <a:rPr lang="en-US" sz="2200" i="1"/>
              <a:t>cvs update command</a:t>
            </a:r>
          </a:p>
          <a:p>
            <a:pPr algn="just"/>
            <a:r>
              <a:rPr lang="en-US" sz="2200" b="1"/>
              <a:t>Get Reports: </a:t>
            </a:r>
            <a:r>
              <a:rPr lang="en-US" sz="2200"/>
              <a:t>Source control tools provide a host of commands to provide different reports on the evolution of the files.</a:t>
            </a:r>
          </a:p>
          <a:p>
            <a:pPr algn="just" eaLnBrk="1" hangingPunct="1">
              <a:lnSpc>
                <a:spcPct val="90000"/>
              </a:lnSpc>
            </a:pPr>
            <a:r>
              <a:rPr lang="en-US" sz="2200"/>
              <a:t>Tools maintain complete change history and all older versions can be recovered</a:t>
            </a:r>
          </a:p>
          <a:p>
            <a:pPr algn="just" eaLnBrk="1" hangingPunct="1">
              <a:lnSpc>
                <a:spcPct val="90000"/>
              </a:lnSpc>
            </a:pPr>
            <a:r>
              <a:rPr lang="en-US" sz="2200"/>
              <a:t>Source code control is an essential tool for developing large projects and for coordination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a:noFill/>
        </p:spPr>
        <p:txBody>
          <a:bodyPr/>
          <a:lstStyle/>
          <a:p>
            <a:r>
              <a:rPr lang="en-US"/>
              <a:t>Coding</a:t>
            </a:r>
          </a:p>
        </p:txBody>
      </p:sp>
      <p:sp>
        <p:nvSpPr>
          <p:cNvPr id="47107" name="Slide Number Placeholder 5"/>
          <p:cNvSpPr>
            <a:spLocks noGrp="1"/>
          </p:cNvSpPr>
          <p:nvPr>
            <p:ph type="sldNum" sz="quarter" idx="12"/>
          </p:nvPr>
        </p:nvSpPr>
        <p:spPr>
          <a:noFill/>
        </p:spPr>
        <p:txBody>
          <a:bodyPr/>
          <a:lstStyle/>
          <a:p>
            <a:fld id="{0641CC93-3597-4947-9C24-1497859846B8}" type="slidenum">
              <a:rPr lang="en-US" smtClean="0"/>
              <a:pPr/>
              <a:t>25</a:t>
            </a:fld>
            <a:endParaRPr lang="en-US"/>
          </a:p>
        </p:txBody>
      </p:sp>
      <p:sp>
        <p:nvSpPr>
          <p:cNvPr id="47108" name="Rectangle 4"/>
          <p:cNvSpPr>
            <a:spLocks noGrp="1" noChangeArrowheads="1"/>
          </p:cNvSpPr>
          <p:nvPr>
            <p:ph type="title"/>
          </p:nvPr>
        </p:nvSpPr>
        <p:spPr/>
        <p:txBody>
          <a:bodyPr/>
          <a:lstStyle/>
          <a:p>
            <a:pPr eaLnBrk="1" hangingPunct="1"/>
            <a:r>
              <a:rPr lang="en-US" b="1"/>
              <a:t>Verification</a:t>
            </a:r>
          </a:p>
        </p:txBody>
      </p:sp>
      <p:sp>
        <p:nvSpPr>
          <p:cNvPr id="47109" name="Rectangle 6"/>
          <p:cNvSpPr>
            <a:spLocks noGrp="1" noChangeArrowheads="1"/>
          </p:cNvSpPr>
          <p:nvPr>
            <p:ph type="body" idx="1"/>
          </p:nvPr>
        </p:nvSpPr>
        <p:spPr>
          <a:xfrm>
            <a:off x="304800" y="2209800"/>
            <a:ext cx="8650288" cy="3922713"/>
          </a:xfrm>
        </p:spPr>
        <p:txBody>
          <a:bodyPr/>
          <a:lstStyle/>
          <a:p>
            <a:pPr algn="just" eaLnBrk="1" hangingPunct="1">
              <a:lnSpc>
                <a:spcPct val="80000"/>
              </a:lnSpc>
            </a:pPr>
            <a:r>
              <a:rPr lang="en-US" sz="2400"/>
              <a:t>Code has to be verified before it can be used by others</a:t>
            </a:r>
          </a:p>
          <a:p>
            <a:pPr algn="just" eaLnBrk="1" hangingPunct="1">
              <a:lnSpc>
                <a:spcPct val="80000"/>
              </a:lnSpc>
            </a:pPr>
            <a:endParaRPr lang="en-US" sz="2400"/>
          </a:p>
          <a:p>
            <a:pPr algn="just" eaLnBrk="1" hangingPunct="1">
              <a:lnSpc>
                <a:spcPct val="80000"/>
              </a:lnSpc>
            </a:pPr>
            <a:r>
              <a:rPr lang="en-US" sz="2400"/>
              <a:t>Here we discuss only verification of code written by a programmer (system verification is discussed in testing)</a:t>
            </a:r>
          </a:p>
          <a:p>
            <a:pPr algn="just" eaLnBrk="1" hangingPunct="1">
              <a:lnSpc>
                <a:spcPct val="80000"/>
              </a:lnSpc>
            </a:pPr>
            <a:endParaRPr lang="en-US" sz="2400"/>
          </a:p>
          <a:p>
            <a:pPr algn="just" eaLnBrk="1" hangingPunct="1">
              <a:lnSpc>
                <a:spcPct val="80000"/>
              </a:lnSpc>
            </a:pPr>
            <a:r>
              <a:rPr lang="en-US" sz="2400"/>
              <a:t>There are many different techniques; key ones – unit testing, inspection, and program checking</a:t>
            </a:r>
          </a:p>
          <a:p>
            <a:pPr algn="just" eaLnBrk="1" hangingPunct="1">
              <a:lnSpc>
                <a:spcPct val="80000"/>
              </a:lnSpc>
            </a:pPr>
            <a:endParaRPr lang="en-US" sz="2400"/>
          </a:p>
          <a:p>
            <a:pPr algn="just" eaLnBrk="1" hangingPunct="1">
              <a:lnSpc>
                <a:spcPct val="80000"/>
              </a:lnSpc>
            </a:pPr>
            <a:r>
              <a:rPr lang="en-US" sz="2400"/>
              <a:t>Program checking can also be used at the system level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p:spPr>
        <p:txBody>
          <a:bodyPr/>
          <a:lstStyle/>
          <a:p>
            <a:r>
              <a:rPr lang="en-US"/>
              <a:t>Coding</a:t>
            </a:r>
          </a:p>
        </p:txBody>
      </p:sp>
      <p:sp>
        <p:nvSpPr>
          <p:cNvPr id="48131" name="Slide Number Placeholder 5"/>
          <p:cNvSpPr>
            <a:spLocks noGrp="1"/>
          </p:cNvSpPr>
          <p:nvPr>
            <p:ph type="sldNum" sz="quarter" idx="12"/>
          </p:nvPr>
        </p:nvSpPr>
        <p:spPr>
          <a:noFill/>
        </p:spPr>
        <p:txBody>
          <a:bodyPr/>
          <a:lstStyle/>
          <a:p>
            <a:fld id="{D5FD4432-AD1E-4C4F-9903-1712B9AAB192}" type="slidenum">
              <a:rPr lang="en-US" smtClean="0"/>
              <a:pPr/>
              <a:t>26</a:t>
            </a:fld>
            <a:endParaRPr lang="en-US"/>
          </a:p>
        </p:txBody>
      </p:sp>
      <p:sp>
        <p:nvSpPr>
          <p:cNvPr id="48132" name="Rectangle 2"/>
          <p:cNvSpPr>
            <a:spLocks noGrp="1" noChangeArrowheads="1"/>
          </p:cNvSpPr>
          <p:nvPr>
            <p:ph type="title"/>
          </p:nvPr>
        </p:nvSpPr>
        <p:spPr/>
        <p:txBody>
          <a:bodyPr/>
          <a:lstStyle/>
          <a:p>
            <a:pPr eaLnBrk="1" hangingPunct="1"/>
            <a:r>
              <a:rPr lang="en-US" b="1"/>
              <a:t>1. Code Inspections</a:t>
            </a:r>
          </a:p>
        </p:txBody>
      </p:sp>
      <p:sp>
        <p:nvSpPr>
          <p:cNvPr id="48133" name="Rectangle 3"/>
          <p:cNvSpPr>
            <a:spLocks noGrp="1" noChangeArrowheads="1"/>
          </p:cNvSpPr>
          <p:nvPr>
            <p:ph type="body" idx="1"/>
          </p:nvPr>
        </p:nvSpPr>
        <p:spPr>
          <a:xfrm>
            <a:off x="304800" y="2209800"/>
            <a:ext cx="8650288" cy="3922713"/>
          </a:xfrm>
        </p:spPr>
        <p:txBody>
          <a:bodyPr/>
          <a:lstStyle/>
          <a:p>
            <a:pPr algn="just" eaLnBrk="1" hangingPunct="1">
              <a:lnSpc>
                <a:spcPct val="80000"/>
              </a:lnSpc>
            </a:pPr>
            <a:r>
              <a:rPr lang="en-US" sz="2800"/>
              <a:t>The inspection process can be applied to code with great effectiveness</a:t>
            </a:r>
          </a:p>
          <a:p>
            <a:pPr algn="just" eaLnBrk="1" hangingPunct="1">
              <a:lnSpc>
                <a:spcPct val="80000"/>
              </a:lnSpc>
            </a:pPr>
            <a:r>
              <a:rPr lang="en-US" sz="2800"/>
              <a:t>Inspections held when code has compiled and a few tests passed</a:t>
            </a:r>
          </a:p>
          <a:p>
            <a:pPr algn="just" eaLnBrk="1" hangingPunct="1">
              <a:lnSpc>
                <a:spcPct val="80000"/>
              </a:lnSpc>
            </a:pPr>
            <a:r>
              <a:rPr lang="en-US" sz="2800"/>
              <a:t>Usually static tools are also applied before inspections</a:t>
            </a:r>
          </a:p>
          <a:p>
            <a:pPr algn="just" eaLnBrk="1" hangingPunct="1">
              <a:lnSpc>
                <a:spcPct val="80000"/>
              </a:lnSpc>
            </a:pPr>
            <a:r>
              <a:rPr lang="en-US" sz="2800"/>
              <a:t>Inspection team focuses on finding defects and bugs in code</a:t>
            </a:r>
          </a:p>
          <a:p>
            <a:pPr algn="just" eaLnBrk="1" hangingPunct="1">
              <a:lnSpc>
                <a:spcPct val="80000"/>
              </a:lnSpc>
            </a:pPr>
            <a:r>
              <a:rPr lang="en-US" sz="2800"/>
              <a:t>Checklists are generally used to focus the attention on defects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p:spPr>
        <p:txBody>
          <a:bodyPr/>
          <a:lstStyle/>
          <a:p>
            <a:r>
              <a:rPr lang="en-US"/>
              <a:t>Coding</a:t>
            </a:r>
          </a:p>
        </p:txBody>
      </p:sp>
      <p:sp>
        <p:nvSpPr>
          <p:cNvPr id="49155" name="Slide Number Placeholder 5"/>
          <p:cNvSpPr>
            <a:spLocks noGrp="1"/>
          </p:cNvSpPr>
          <p:nvPr>
            <p:ph type="sldNum" sz="quarter" idx="12"/>
          </p:nvPr>
        </p:nvSpPr>
        <p:spPr>
          <a:noFill/>
        </p:spPr>
        <p:txBody>
          <a:bodyPr/>
          <a:lstStyle/>
          <a:p>
            <a:fld id="{D894A2B2-BFB2-4DF0-9A87-D34FDE68B8E6}" type="slidenum">
              <a:rPr lang="en-US" smtClean="0"/>
              <a:pPr/>
              <a:t>27</a:t>
            </a:fld>
            <a:endParaRPr lang="en-US"/>
          </a:p>
        </p:txBody>
      </p:sp>
      <p:sp>
        <p:nvSpPr>
          <p:cNvPr id="49156" name="Rectangle 2"/>
          <p:cNvSpPr>
            <a:spLocks noGrp="1" noChangeArrowheads="1"/>
          </p:cNvSpPr>
          <p:nvPr>
            <p:ph type="title"/>
          </p:nvPr>
        </p:nvSpPr>
        <p:spPr/>
        <p:txBody>
          <a:bodyPr/>
          <a:lstStyle/>
          <a:p>
            <a:pPr eaLnBrk="1" hangingPunct="1"/>
            <a:r>
              <a:rPr lang="en-US" b="1"/>
              <a:t>1. Code Inspections…</a:t>
            </a:r>
          </a:p>
        </p:txBody>
      </p:sp>
      <p:sp>
        <p:nvSpPr>
          <p:cNvPr id="49157" name="Rectangle 3"/>
          <p:cNvSpPr>
            <a:spLocks noGrp="1" noChangeArrowheads="1"/>
          </p:cNvSpPr>
          <p:nvPr>
            <p:ph type="body" idx="1"/>
          </p:nvPr>
        </p:nvSpPr>
        <p:spPr>
          <a:xfrm>
            <a:off x="685800" y="2133600"/>
            <a:ext cx="8269288" cy="3998913"/>
          </a:xfrm>
        </p:spPr>
        <p:txBody>
          <a:bodyPr/>
          <a:lstStyle/>
          <a:p>
            <a:pPr eaLnBrk="1" hangingPunct="1">
              <a:lnSpc>
                <a:spcPct val="90000"/>
              </a:lnSpc>
            </a:pPr>
            <a:r>
              <a:rPr lang="en-US"/>
              <a:t>Some items in a checklist are</a:t>
            </a:r>
          </a:p>
          <a:p>
            <a:pPr lvl="1" eaLnBrk="1" hangingPunct="1">
              <a:lnSpc>
                <a:spcPct val="90000"/>
              </a:lnSpc>
            </a:pPr>
            <a:r>
              <a:rPr lang="en-US"/>
              <a:t>Do all pointers point to something</a:t>
            </a:r>
          </a:p>
          <a:p>
            <a:pPr lvl="1" eaLnBrk="1" hangingPunct="1">
              <a:lnSpc>
                <a:spcPct val="90000"/>
              </a:lnSpc>
            </a:pPr>
            <a:r>
              <a:rPr lang="en-US"/>
              <a:t>Are all vars and pointers initialized</a:t>
            </a:r>
          </a:p>
          <a:p>
            <a:pPr lvl="1" eaLnBrk="1" hangingPunct="1">
              <a:lnSpc>
                <a:spcPct val="90000"/>
              </a:lnSpc>
            </a:pPr>
            <a:r>
              <a:rPr lang="en-US"/>
              <a:t>Are all array indexes within bounds</a:t>
            </a:r>
          </a:p>
          <a:p>
            <a:pPr lvl="1" eaLnBrk="1" hangingPunct="1">
              <a:lnSpc>
                <a:spcPct val="90000"/>
              </a:lnSpc>
            </a:pPr>
            <a:r>
              <a:rPr lang="en-US"/>
              <a:t>Will all loops always terminate</a:t>
            </a:r>
          </a:p>
          <a:p>
            <a:pPr lvl="1" eaLnBrk="1" hangingPunct="1">
              <a:lnSpc>
                <a:spcPct val="90000"/>
              </a:lnSpc>
            </a:pPr>
            <a:r>
              <a:rPr lang="en-US"/>
              <a:t>Any security flaws</a:t>
            </a:r>
          </a:p>
          <a:p>
            <a:pPr lvl="1" eaLnBrk="1" hangingPunct="1">
              <a:lnSpc>
                <a:spcPct val="90000"/>
              </a:lnSpc>
            </a:pPr>
            <a:r>
              <a:rPr lang="en-US"/>
              <a:t>Is input data being checked</a:t>
            </a:r>
          </a:p>
          <a:p>
            <a:pPr lvl="1" eaLnBrk="1" hangingPunct="1">
              <a:lnSpc>
                <a:spcPct val="90000"/>
              </a:lnSpc>
            </a:pPr>
            <a:r>
              <a:rPr lang="en-US"/>
              <a:t>Obvious inefficiencies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p:spPr>
        <p:txBody>
          <a:bodyPr/>
          <a:lstStyle/>
          <a:p>
            <a:r>
              <a:rPr lang="en-US"/>
              <a:t>Coding</a:t>
            </a:r>
          </a:p>
        </p:txBody>
      </p:sp>
      <p:sp>
        <p:nvSpPr>
          <p:cNvPr id="50179" name="Slide Number Placeholder 5"/>
          <p:cNvSpPr>
            <a:spLocks noGrp="1"/>
          </p:cNvSpPr>
          <p:nvPr>
            <p:ph type="sldNum" sz="quarter" idx="12"/>
          </p:nvPr>
        </p:nvSpPr>
        <p:spPr>
          <a:noFill/>
        </p:spPr>
        <p:txBody>
          <a:bodyPr/>
          <a:lstStyle/>
          <a:p>
            <a:fld id="{8CA0E31C-1803-43F6-ADF3-FD586E93105B}" type="slidenum">
              <a:rPr lang="en-US" smtClean="0"/>
              <a:pPr/>
              <a:t>28</a:t>
            </a:fld>
            <a:endParaRPr lang="en-US"/>
          </a:p>
        </p:txBody>
      </p:sp>
      <p:sp>
        <p:nvSpPr>
          <p:cNvPr id="50180" name="Rectangle 2"/>
          <p:cNvSpPr>
            <a:spLocks noGrp="1" noChangeArrowheads="1"/>
          </p:cNvSpPr>
          <p:nvPr>
            <p:ph type="title"/>
          </p:nvPr>
        </p:nvSpPr>
        <p:spPr/>
        <p:txBody>
          <a:bodyPr/>
          <a:lstStyle/>
          <a:p>
            <a:pPr eaLnBrk="1" hangingPunct="1"/>
            <a:r>
              <a:rPr lang="en-US" b="1"/>
              <a:t>1. Code inspections…</a:t>
            </a:r>
          </a:p>
        </p:txBody>
      </p:sp>
      <p:sp>
        <p:nvSpPr>
          <p:cNvPr id="50181" name="Rectangle 3"/>
          <p:cNvSpPr>
            <a:spLocks noGrp="1" noChangeArrowheads="1"/>
          </p:cNvSpPr>
          <p:nvPr>
            <p:ph type="body" idx="1"/>
          </p:nvPr>
        </p:nvSpPr>
        <p:spPr>
          <a:xfrm>
            <a:off x="381000" y="2133600"/>
            <a:ext cx="8574088" cy="3998913"/>
          </a:xfrm>
        </p:spPr>
        <p:txBody>
          <a:bodyPr/>
          <a:lstStyle/>
          <a:p>
            <a:pPr algn="just" eaLnBrk="1" hangingPunct="1"/>
            <a:r>
              <a:rPr lang="en-US" sz="2800"/>
              <a:t>Are very effective and are widely used in industry (many require all critical code segments to be inspected)</a:t>
            </a:r>
          </a:p>
          <a:p>
            <a:pPr algn="just" eaLnBrk="1" hangingPunct="1"/>
            <a:r>
              <a:rPr lang="en-US" sz="2800"/>
              <a:t>Is also expensive; for non critical code one person inspection may be used</a:t>
            </a:r>
          </a:p>
          <a:p>
            <a:pPr algn="just" eaLnBrk="1" hangingPunct="1"/>
            <a:r>
              <a:rPr lang="en-US" sz="2800"/>
              <a:t>Code reading is self inspection</a:t>
            </a:r>
          </a:p>
          <a:p>
            <a:pPr lvl="1" algn="just" eaLnBrk="1" hangingPunct="1"/>
            <a:r>
              <a:rPr lang="en-US" sz="2400"/>
              <a:t>A structured approach where code is read inside-out</a:t>
            </a:r>
          </a:p>
          <a:p>
            <a:pPr lvl="1" algn="just" eaLnBrk="1" hangingPunct="1"/>
            <a:r>
              <a:rPr lang="en-US" sz="2400"/>
              <a:t>Is also very effective</a:t>
            </a:r>
          </a:p>
          <a:p>
            <a:pPr lvl="1" algn="just" eaLnBrk="1" hangingPunct="1"/>
            <a:r>
              <a:rPr lang="en-US" sz="2400"/>
              <a:t>Code reading is sometimes called </a:t>
            </a:r>
            <a:r>
              <a:rPr lang="en-US" sz="2400" i="1"/>
              <a:t>desk review</a:t>
            </a:r>
            <a:endParaRPr 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b="1"/>
              <a:t>Metrics</a:t>
            </a:r>
            <a:endParaRPr lang="en-US"/>
          </a:p>
        </p:txBody>
      </p:sp>
      <p:sp>
        <p:nvSpPr>
          <p:cNvPr id="74755" name="Content Placeholder 2"/>
          <p:cNvSpPr>
            <a:spLocks noGrp="1"/>
          </p:cNvSpPr>
          <p:nvPr>
            <p:ph idx="1"/>
          </p:nvPr>
        </p:nvSpPr>
        <p:spPr>
          <a:xfrm>
            <a:off x="228600" y="2017713"/>
            <a:ext cx="8726488" cy="4114800"/>
          </a:xfrm>
        </p:spPr>
        <p:txBody>
          <a:bodyPr/>
          <a:lstStyle/>
          <a:p>
            <a:pPr algn="just"/>
            <a:r>
              <a:rPr lang="en-US" sz="2800"/>
              <a:t>Traditionally, work on metrics has focused on the final product, namely the code.</a:t>
            </a:r>
          </a:p>
          <a:p>
            <a:pPr algn="just"/>
            <a:endParaRPr lang="en-US" sz="1200"/>
          </a:p>
          <a:p>
            <a:pPr algn="just"/>
            <a:r>
              <a:rPr lang="en-US" sz="2800"/>
              <a:t>In a sense, all metrics for intermediate products of requirements and design are basically used to ensure that the final product has a </a:t>
            </a:r>
            <a:r>
              <a:rPr lang="en-US" sz="2800">
                <a:solidFill>
                  <a:srgbClr val="FF0000"/>
                </a:solidFill>
              </a:rPr>
              <a:t>high quality</a:t>
            </a:r>
            <a:r>
              <a:rPr lang="en-US" sz="2800"/>
              <a:t> and the </a:t>
            </a:r>
            <a:r>
              <a:rPr lang="en-US" sz="2800">
                <a:solidFill>
                  <a:srgbClr val="FF0000"/>
                </a:solidFill>
              </a:rPr>
              <a:t>productivity</a:t>
            </a:r>
            <a:r>
              <a:rPr lang="en-US" sz="2800"/>
              <a:t> of the project stays high.</a:t>
            </a:r>
          </a:p>
          <a:p>
            <a:pPr algn="just"/>
            <a:endParaRPr lang="en-US" sz="1200"/>
          </a:p>
          <a:p>
            <a:pPr algn="just"/>
            <a:r>
              <a:rPr lang="en-US" sz="2800"/>
              <a:t>For the code, the most commonly used metrics are </a:t>
            </a:r>
            <a:r>
              <a:rPr lang="en-US" sz="2800">
                <a:solidFill>
                  <a:srgbClr val="FF0000"/>
                </a:solidFill>
              </a:rPr>
              <a:t>size</a:t>
            </a:r>
            <a:r>
              <a:rPr lang="en-US" sz="2800"/>
              <a:t>, </a:t>
            </a:r>
            <a:r>
              <a:rPr lang="en-US" sz="2800">
                <a:solidFill>
                  <a:srgbClr val="FF0000"/>
                </a:solidFill>
              </a:rPr>
              <a:t>complexity</a:t>
            </a:r>
            <a:r>
              <a:rPr lang="en-US" sz="2800"/>
              <a:t>, and </a:t>
            </a:r>
            <a:r>
              <a:rPr lang="en-US" sz="2800">
                <a:solidFill>
                  <a:srgbClr val="FF0000"/>
                </a:solidFill>
              </a:rPr>
              <a:t>reliability</a:t>
            </a:r>
            <a:r>
              <a:rPr lang="en-US" sz="2800"/>
              <a:t>.</a:t>
            </a:r>
          </a:p>
        </p:txBody>
      </p:sp>
      <p:sp>
        <p:nvSpPr>
          <p:cNvPr id="74756" name="Slide Number Placeholder 4"/>
          <p:cNvSpPr>
            <a:spLocks noGrp="1"/>
          </p:cNvSpPr>
          <p:nvPr>
            <p:ph type="sldNum" sz="quarter" idx="12"/>
          </p:nvPr>
        </p:nvSpPr>
        <p:spPr>
          <a:noFill/>
        </p:spPr>
        <p:txBody>
          <a:bodyPr/>
          <a:lstStyle/>
          <a:p>
            <a:fld id="{E011DF7E-3984-4AC8-9CCE-91AB977878FE}"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p:spPr>
        <p:txBody>
          <a:bodyPr/>
          <a:lstStyle/>
          <a:p>
            <a:r>
              <a:rPr lang="en-US"/>
              <a:t>Coding</a:t>
            </a:r>
          </a:p>
        </p:txBody>
      </p:sp>
      <p:sp>
        <p:nvSpPr>
          <p:cNvPr id="5123" name="Slide Number Placeholder 5"/>
          <p:cNvSpPr>
            <a:spLocks noGrp="1"/>
          </p:cNvSpPr>
          <p:nvPr>
            <p:ph type="sldNum" sz="quarter" idx="12"/>
          </p:nvPr>
        </p:nvSpPr>
        <p:spPr>
          <a:noFill/>
        </p:spPr>
        <p:txBody>
          <a:bodyPr/>
          <a:lstStyle/>
          <a:p>
            <a:fld id="{8E672BA0-B0A0-470D-B706-8857B83A7144}" type="slidenum">
              <a:rPr lang="en-US" smtClean="0"/>
              <a:pPr/>
              <a:t>3</a:t>
            </a:fld>
            <a:endParaRPr lang="en-US"/>
          </a:p>
        </p:txBody>
      </p:sp>
      <p:sp>
        <p:nvSpPr>
          <p:cNvPr id="5124" name="Rectangle 2"/>
          <p:cNvSpPr>
            <a:spLocks noGrp="1" noChangeArrowheads="1"/>
          </p:cNvSpPr>
          <p:nvPr>
            <p:ph type="title"/>
          </p:nvPr>
        </p:nvSpPr>
        <p:spPr/>
        <p:txBody>
          <a:bodyPr/>
          <a:lstStyle/>
          <a:p>
            <a:pPr eaLnBrk="1" hangingPunct="1"/>
            <a:r>
              <a:rPr lang="en-US"/>
              <a:t>Coding…</a:t>
            </a:r>
          </a:p>
        </p:txBody>
      </p:sp>
      <p:sp>
        <p:nvSpPr>
          <p:cNvPr id="5125" name="Rectangle 3"/>
          <p:cNvSpPr>
            <a:spLocks noGrp="1" noChangeArrowheads="1"/>
          </p:cNvSpPr>
          <p:nvPr>
            <p:ph type="body" idx="1"/>
          </p:nvPr>
        </p:nvSpPr>
        <p:spPr>
          <a:xfrm>
            <a:off x="609600" y="2017713"/>
            <a:ext cx="8345488" cy="4114800"/>
          </a:xfrm>
        </p:spPr>
        <p:txBody>
          <a:bodyPr/>
          <a:lstStyle/>
          <a:p>
            <a:pPr algn="just" eaLnBrk="1" hangingPunct="1"/>
            <a:r>
              <a:rPr lang="en-US" sz="2800"/>
              <a:t>Code is read a lot more</a:t>
            </a:r>
          </a:p>
          <a:p>
            <a:pPr lvl="1" algn="just" eaLnBrk="1" hangingPunct="1"/>
            <a:r>
              <a:rPr lang="en-US" sz="2400"/>
              <a:t>Coders themselves read the code many times for debugging, extending etc</a:t>
            </a:r>
          </a:p>
          <a:p>
            <a:pPr lvl="1" algn="just" eaLnBrk="1" hangingPunct="1"/>
            <a:r>
              <a:rPr lang="en-US" sz="2400"/>
              <a:t>Maintainers spend a lot of effort reading and understanding code</a:t>
            </a:r>
          </a:p>
          <a:p>
            <a:pPr lvl="1" algn="just" eaLnBrk="1" hangingPunct="1"/>
            <a:r>
              <a:rPr lang="en-US" sz="2400"/>
              <a:t>Other developers read code when they add to existing code</a:t>
            </a:r>
          </a:p>
          <a:p>
            <a:pPr algn="just" eaLnBrk="1" hangingPunct="1"/>
            <a:r>
              <a:rPr lang="en-US" sz="2800"/>
              <a:t>Hence, code should be written so it is easy to understand and read, not easy to write!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b="1"/>
              <a:t>Size Metrics</a:t>
            </a:r>
            <a:endParaRPr lang="en-US"/>
          </a:p>
        </p:txBody>
      </p:sp>
      <p:sp>
        <p:nvSpPr>
          <p:cNvPr id="3" name="Content Placeholder 2"/>
          <p:cNvSpPr>
            <a:spLocks noGrp="1"/>
          </p:cNvSpPr>
          <p:nvPr>
            <p:ph idx="1"/>
          </p:nvPr>
        </p:nvSpPr>
        <p:spPr>
          <a:xfrm>
            <a:off x="152400" y="2133600"/>
            <a:ext cx="8802688" cy="3998913"/>
          </a:xfrm>
        </p:spPr>
        <p:txBody>
          <a:bodyPr/>
          <a:lstStyle/>
          <a:p>
            <a:pPr algn="just">
              <a:defRPr/>
            </a:pPr>
            <a:r>
              <a:rPr lang="en-US" sz="2000" dirty="0"/>
              <a:t>Size of a product is a simple measure, which can be easy to calculate.</a:t>
            </a:r>
          </a:p>
          <a:p>
            <a:pPr algn="just">
              <a:defRPr/>
            </a:pPr>
            <a:r>
              <a:rPr lang="en-US" sz="2000" b="1" dirty="0"/>
              <a:t>Reasons of importance of Size Metric:</a:t>
            </a:r>
          </a:p>
          <a:p>
            <a:pPr lvl="1" algn="just">
              <a:defRPr/>
            </a:pPr>
            <a:r>
              <a:rPr lang="en-US" sz="1600" dirty="0">
                <a:ea typeface="+mn-ea"/>
                <a:cs typeface="+mn-cs"/>
              </a:rPr>
              <a:t>The main reason for interest in size measures is that size is the major factor that affects the cost of a project. </a:t>
            </a:r>
          </a:p>
          <a:p>
            <a:pPr lvl="1" algn="just">
              <a:defRPr/>
            </a:pPr>
            <a:r>
              <a:rPr lang="en-US" sz="1600" dirty="0"/>
              <a:t>I</a:t>
            </a:r>
            <a:r>
              <a:rPr lang="en-US" sz="1600" dirty="0">
                <a:ea typeface="+mn-ea"/>
                <a:cs typeface="+mn-cs"/>
              </a:rPr>
              <a:t>t is the relationship of </a:t>
            </a:r>
            <a:r>
              <a:rPr lang="en-US" sz="1600" dirty="0">
                <a:solidFill>
                  <a:srgbClr val="FF0000"/>
                </a:solidFill>
                <a:ea typeface="+mn-ea"/>
                <a:cs typeface="+mn-cs"/>
              </a:rPr>
              <a:t>size </a:t>
            </a:r>
            <a:r>
              <a:rPr lang="en-US" sz="1600" dirty="0">
                <a:ea typeface="+mn-ea"/>
                <a:cs typeface="+mn-cs"/>
              </a:rPr>
              <a:t>with the</a:t>
            </a:r>
            <a:r>
              <a:rPr lang="en-US" sz="1600" dirty="0">
                <a:solidFill>
                  <a:srgbClr val="FF0000"/>
                </a:solidFill>
                <a:ea typeface="+mn-ea"/>
                <a:cs typeface="+mn-cs"/>
              </a:rPr>
              <a:t> cost </a:t>
            </a:r>
            <a:r>
              <a:rPr lang="en-US" sz="1600" dirty="0">
                <a:ea typeface="+mn-ea"/>
                <a:cs typeface="+mn-cs"/>
              </a:rPr>
              <a:t>and</a:t>
            </a:r>
            <a:r>
              <a:rPr lang="en-US" sz="1600" dirty="0">
                <a:solidFill>
                  <a:srgbClr val="FF0000"/>
                </a:solidFill>
                <a:ea typeface="+mn-ea"/>
                <a:cs typeface="+mn-cs"/>
              </a:rPr>
              <a:t> quality</a:t>
            </a:r>
            <a:r>
              <a:rPr lang="en-US" sz="1600" dirty="0">
                <a:ea typeface="+mn-ea"/>
                <a:cs typeface="+mn-cs"/>
              </a:rPr>
              <a:t> that makes size an important metric. It is also used to measure productivity during the project (e.g., KLOC per person month). </a:t>
            </a:r>
          </a:p>
          <a:p>
            <a:pPr lvl="1" algn="just">
              <a:defRPr/>
            </a:pPr>
            <a:r>
              <a:rPr lang="en-US" sz="1600" dirty="0">
                <a:ea typeface="+mn-ea"/>
                <a:cs typeface="+mn-cs"/>
              </a:rPr>
              <a:t>Final quality delivered by a process is also frequently normalized </a:t>
            </a:r>
            <a:r>
              <a:rPr lang="en-US" sz="1600" dirty="0"/>
              <a:t>w</a:t>
            </a:r>
            <a:r>
              <a:rPr lang="en-US" sz="1600" dirty="0">
                <a:ea typeface="+mn-ea"/>
                <a:cs typeface="+mn-cs"/>
              </a:rPr>
              <a:t>ith respect to size (number of defects per KLOC). </a:t>
            </a:r>
          </a:p>
          <a:p>
            <a:pPr algn="just">
              <a:defRPr/>
            </a:pPr>
            <a:r>
              <a:rPr lang="en-US" sz="2000" dirty="0"/>
              <a:t>The most common measure of size is delivered lines of source code, or the number of lines of code (LOC) finally delivered. </a:t>
            </a:r>
          </a:p>
          <a:p>
            <a:pPr algn="just">
              <a:defRPr/>
            </a:pPr>
            <a:r>
              <a:rPr lang="en-US" sz="2000" dirty="0"/>
              <a:t>The trouble with LOC is that the number of lines of code for a project depends heavily on the language used.</a:t>
            </a:r>
          </a:p>
        </p:txBody>
      </p:sp>
      <p:sp>
        <p:nvSpPr>
          <p:cNvPr id="75780" name="Footer Placeholder 3"/>
          <p:cNvSpPr>
            <a:spLocks noGrp="1"/>
          </p:cNvSpPr>
          <p:nvPr>
            <p:ph type="ftr" sz="quarter" idx="11"/>
          </p:nvPr>
        </p:nvSpPr>
        <p:spPr>
          <a:noFill/>
        </p:spPr>
        <p:txBody>
          <a:bodyPr/>
          <a:lstStyle/>
          <a:p>
            <a:r>
              <a:rPr lang="en-US"/>
              <a:t>Coding</a:t>
            </a:r>
          </a:p>
        </p:txBody>
      </p:sp>
      <p:sp>
        <p:nvSpPr>
          <p:cNvPr id="75781" name="Slide Number Placeholder 4"/>
          <p:cNvSpPr>
            <a:spLocks noGrp="1"/>
          </p:cNvSpPr>
          <p:nvPr>
            <p:ph type="sldNum" sz="quarter" idx="12"/>
          </p:nvPr>
        </p:nvSpPr>
        <p:spPr>
          <a:noFill/>
        </p:spPr>
        <p:txBody>
          <a:bodyPr/>
          <a:lstStyle/>
          <a:p>
            <a:fld id="{7E0F92A1-6A67-43D4-B6DD-362E2E81FB2F}"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4"/>
          <p:cNvSpPr>
            <a:spLocks noGrp="1"/>
          </p:cNvSpPr>
          <p:nvPr>
            <p:ph type="ftr" sz="quarter" idx="11"/>
          </p:nvPr>
        </p:nvSpPr>
        <p:spPr>
          <a:noFill/>
        </p:spPr>
        <p:txBody>
          <a:bodyPr/>
          <a:lstStyle/>
          <a:p>
            <a:r>
              <a:rPr lang="en-US"/>
              <a:t>Coding</a:t>
            </a:r>
          </a:p>
        </p:txBody>
      </p:sp>
      <p:sp>
        <p:nvSpPr>
          <p:cNvPr id="76803" name="Slide Number Placeholder 5"/>
          <p:cNvSpPr>
            <a:spLocks noGrp="1"/>
          </p:cNvSpPr>
          <p:nvPr>
            <p:ph type="sldNum" sz="quarter" idx="12"/>
          </p:nvPr>
        </p:nvSpPr>
        <p:spPr>
          <a:noFill/>
        </p:spPr>
        <p:txBody>
          <a:bodyPr/>
          <a:lstStyle/>
          <a:p>
            <a:fld id="{98AD5F6F-164B-41B5-8264-F8090D7511D5}" type="slidenum">
              <a:rPr lang="en-US" smtClean="0"/>
              <a:pPr/>
              <a:t>31</a:t>
            </a:fld>
            <a:endParaRPr lang="en-US"/>
          </a:p>
        </p:txBody>
      </p:sp>
      <p:sp>
        <p:nvSpPr>
          <p:cNvPr id="76804" name="Rectangle 2"/>
          <p:cNvSpPr>
            <a:spLocks noGrp="1" noChangeArrowheads="1"/>
          </p:cNvSpPr>
          <p:nvPr>
            <p:ph type="title"/>
          </p:nvPr>
        </p:nvSpPr>
        <p:spPr/>
        <p:txBody>
          <a:bodyPr/>
          <a:lstStyle/>
          <a:p>
            <a:pPr eaLnBrk="1" hangingPunct="1"/>
            <a:r>
              <a:rPr lang="en-US" b="1"/>
              <a:t>Size Metrics</a:t>
            </a:r>
          </a:p>
        </p:txBody>
      </p:sp>
      <p:sp>
        <p:nvSpPr>
          <p:cNvPr id="76805" name="Rectangle 3"/>
          <p:cNvSpPr>
            <a:spLocks noGrp="1" noChangeArrowheads="1"/>
          </p:cNvSpPr>
          <p:nvPr>
            <p:ph type="body" idx="1"/>
          </p:nvPr>
        </p:nvSpPr>
        <p:spPr>
          <a:xfrm>
            <a:off x="228600" y="2017713"/>
            <a:ext cx="8726488" cy="4535487"/>
          </a:xfrm>
        </p:spPr>
        <p:txBody>
          <a:bodyPr/>
          <a:lstStyle/>
          <a:p>
            <a:pPr eaLnBrk="1" hangingPunct="1">
              <a:lnSpc>
                <a:spcPct val="90000"/>
              </a:lnSpc>
            </a:pPr>
            <a:r>
              <a:rPr lang="en-US" sz="2400" b="1"/>
              <a:t>Halstead</a:t>
            </a:r>
            <a:r>
              <a:rPr lang="en-US" sz="2400"/>
              <a:t> has proposed metrics for length and volume of a program based on the number of operators and operands. In a program we define the following measurable quantities:</a:t>
            </a:r>
          </a:p>
          <a:p>
            <a:pPr eaLnBrk="1" hangingPunct="1">
              <a:lnSpc>
                <a:spcPct val="90000"/>
              </a:lnSpc>
            </a:pPr>
            <a:r>
              <a:rPr lang="en-US" sz="2400" b="1"/>
              <a:t>Halstead’s Volume</a:t>
            </a:r>
          </a:p>
          <a:p>
            <a:pPr lvl="1" eaLnBrk="1" hangingPunct="1">
              <a:lnSpc>
                <a:spcPct val="90000"/>
              </a:lnSpc>
            </a:pPr>
            <a:r>
              <a:rPr lang="en-US" sz="2400"/>
              <a:t>n1: no of distinct operators</a:t>
            </a:r>
          </a:p>
          <a:p>
            <a:pPr lvl="1" eaLnBrk="1" hangingPunct="1">
              <a:lnSpc>
                <a:spcPct val="90000"/>
              </a:lnSpc>
            </a:pPr>
            <a:r>
              <a:rPr lang="en-US" sz="2400"/>
              <a:t>n2: no of distinct operands</a:t>
            </a:r>
          </a:p>
          <a:p>
            <a:pPr lvl="1" eaLnBrk="1" hangingPunct="1">
              <a:lnSpc>
                <a:spcPct val="90000"/>
              </a:lnSpc>
            </a:pPr>
            <a:r>
              <a:rPr lang="en-US" sz="2400"/>
              <a:t>N1: total occurrences of operators</a:t>
            </a:r>
          </a:p>
          <a:p>
            <a:pPr lvl="1" eaLnBrk="1" hangingPunct="1">
              <a:lnSpc>
                <a:spcPct val="90000"/>
              </a:lnSpc>
            </a:pPr>
            <a:r>
              <a:rPr lang="en-US" sz="2400"/>
              <a:t>N2: Total occurrences of operands</a:t>
            </a:r>
          </a:p>
          <a:p>
            <a:pPr lvl="1" eaLnBrk="1" hangingPunct="1">
              <a:lnSpc>
                <a:spcPct val="90000"/>
              </a:lnSpc>
            </a:pPr>
            <a:r>
              <a:rPr lang="en-US" sz="2400" b="1"/>
              <a:t>Vocabulary</a:t>
            </a:r>
            <a:r>
              <a:rPr lang="en-US" sz="2400"/>
              <a:t>, n = n1 + n2</a:t>
            </a:r>
          </a:p>
          <a:p>
            <a:pPr lvl="1" eaLnBrk="1" hangingPunct="1">
              <a:lnSpc>
                <a:spcPct val="90000"/>
              </a:lnSpc>
            </a:pPr>
            <a:r>
              <a:rPr lang="en-US" sz="2400" b="1"/>
              <a:t>Length</a:t>
            </a:r>
            <a:r>
              <a:rPr lang="en-US" sz="2400"/>
              <a:t>, N = N1 + N2</a:t>
            </a:r>
          </a:p>
          <a:p>
            <a:pPr lvl="1" eaLnBrk="1" hangingPunct="1">
              <a:lnSpc>
                <a:spcPct val="90000"/>
              </a:lnSpc>
            </a:pPr>
            <a:r>
              <a:rPr lang="en-US" sz="2400" b="1"/>
              <a:t>Volume</a:t>
            </a:r>
            <a:r>
              <a:rPr lang="en-US" sz="2400"/>
              <a:t>, V = N log</a:t>
            </a:r>
            <a:r>
              <a:rPr lang="en-US" sz="2400" baseline="-25000"/>
              <a:t>2</a:t>
            </a:r>
            <a:r>
              <a:rPr lang="en-US" sz="2400"/>
              <a:t>(n)</a:t>
            </a:r>
          </a:p>
          <a:p>
            <a:pPr algn="just"/>
            <a:endParaRPr lang="en-US" sz="2400"/>
          </a:p>
          <a:p>
            <a:pPr algn="just"/>
            <a:endParaRPr 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b="1"/>
              <a:t>Size Metrics</a:t>
            </a:r>
            <a:endParaRPr lang="en-US"/>
          </a:p>
        </p:txBody>
      </p:sp>
      <p:sp>
        <p:nvSpPr>
          <p:cNvPr id="77827" name="Footer Placeholder 3"/>
          <p:cNvSpPr>
            <a:spLocks noGrp="1"/>
          </p:cNvSpPr>
          <p:nvPr>
            <p:ph type="ftr" sz="quarter" idx="11"/>
          </p:nvPr>
        </p:nvSpPr>
        <p:spPr>
          <a:noFill/>
        </p:spPr>
        <p:txBody>
          <a:bodyPr/>
          <a:lstStyle/>
          <a:p>
            <a:r>
              <a:rPr lang="en-US"/>
              <a:t>Coding</a:t>
            </a:r>
          </a:p>
        </p:txBody>
      </p:sp>
      <p:sp>
        <p:nvSpPr>
          <p:cNvPr id="77828" name="Slide Number Placeholder 4"/>
          <p:cNvSpPr>
            <a:spLocks noGrp="1"/>
          </p:cNvSpPr>
          <p:nvPr>
            <p:ph type="sldNum" sz="quarter" idx="12"/>
          </p:nvPr>
        </p:nvSpPr>
        <p:spPr>
          <a:noFill/>
        </p:spPr>
        <p:txBody>
          <a:bodyPr/>
          <a:lstStyle/>
          <a:p>
            <a:fld id="{0066C622-7258-46A5-9D53-9F62E8E02938}" type="slidenum">
              <a:rPr lang="en-US" smtClean="0"/>
              <a:pPr/>
              <a:t>32</a:t>
            </a:fld>
            <a:endParaRPr lang="en-US"/>
          </a:p>
        </p:txBody>
      </p:sp>
      <p:pic>
        <p:nvPicPr>
          <p:cNvPr id="77829" name="Picture 2"/>
          <p:cNvPicPr>
            <a:picLocks noGrp="1" noChangeAspect="1" noChangeArrowheads="1"/>
          </p:cNvPicPr>
          <p:nvPr>
            <p:ph idx="1"/>
          </p:nvPr>
        </p:nvPicPr>
        <p:blipFill>
          <a:blip r:embed="rId2"/>
          <a:srcRect/>
          <a:stretch>
            <a:fillRect/>
          </a:stretch>
        </p:blipFill>
        <p:spPr>
          <a:xfrm>
            <a:off x="304800" y="1828800"/>
            <a:ext cx="8382000" cy="4572000"/>
          </a:xfr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b="1"/>
              <a:t>Size Metrics</a:t>
            </a:r>
            <a:endParaRPr lang="en-US"/>
          </a:p>
        </p:txBody>
      </p:sp>
      <p:sp>
        <p:nvSpPr>
          <p:cNvPr id="78851" name="Footer Placeholder 3"/>
          <p:cNvSpPr>
            <a:spLocks noGrp="1"/>
          </p:cNvSpPr>
          <p:nvPr>
            <p:ph type="ftr" sz="quarter" idx="11"/>
          </p:nvPr>
        </p:nvSpPr>
        <p:spPr>
          <a:noFill/>
        </p:spPr>
        <p:txBody>
          <a:bodyPr/>
          <a:lstStyle/>
          <a:p>
            <a:r>
              <a:rPr lang="en-US"/>
              <a:t>Coding</a:t>
            </a:r>
          </a:p>
        </p:txBody>
      </p:sp>
      <p:sp>
        <p:nvSpPr>
          <p:cNvPr id="78852" name="Slide Number Placeholder 4"/>
          <p:cNvSpPr>
            <a:spLocks noGrp="1"/>
          </p:cNvSpPr>
          <p:nvPr>
            <p:ph type="sldNum" sz="quarter" idx="12"/>
          </p:nvPr>
        </p:nvSpPr>
        <p:spPr>
          <a:noFill/>
        </p:spPr>
        <p:txBody>
          <a:bodyPr/>
          <a:lstStyle/>
          <a:p>
            <a:fld id="{FCD2DCD6-1B91-4FC0-A9E3-73432390D475}" type="slidenum">
              <a:rPr lang="en-US" smtClean="0"/>
              <a:pPr/>
              <a:t>33</a:t>
            </a:fld>
            <a:endParaRPr lang="en-US"/>
          </a:p>
        </p:txBody>
      </p:sp>
      <p:pic>
        <p:nvPicPr>
          <p:cNvPr id="78853" name="Picture 2"/>
          <p:cNvPicPr>
            <a:picLocks noGrp="1" noChangeAspect="1" noChangeArrowheads="1"/>
          </p:cNvPicPr>
          <p:nvPr>
            <p:ph idx="1"/>
          </p:nvPr>
        </p:nvPicPr>
        <p:blipFill>
          <a:blip r:embed="rId2"/>
          <a:srcRect/>
          <a:stretch>
            <a:fillRect/>
          </a:stretch>
        </p:blipFill>
        <p:spPr>
          <a:xfrm>
            <a:off x="304800" y="1981200"/>
            <a:ext cx="8458200" cy="4343400"/>
          </a:xfr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b="1"/>
              <a:t>Size Metrics</a:t>
            </a:r>
            <a:endParaRPr lang="en-US"/>
          </a:p>
        </p:txBody>
      </p:sp>
      <p:sp>
        <p:nvSpPr>
          <p:cNvPr id="79875" name="Footer Placeholder 3"/>
          <p:cNvSpPr>
            <a:spLocks noGrp="1"/>
          </p:cNvSpPr>
          <p:nvPr>
            <p:ph type="ftr" sz="quarter" idx="11"/>
          </p:nvPr>
        </p:nvSpPr>
        <p:spPr>
          <a:noFill/>
        </p:spPr>
        <p:txBody>
          <a:bodyPr/>
          <a:lstStyle/>
          <a:p>
            <a:r>
              <a:rPr lang="en-US"/>
              <a:t>Coding</a:t>
            </a:r>
          </a:p>
        </p:txBody>
      </p:sp>
      <p:sp>
        <p:nvSpPr>
          <p:cNvPr id="79876" name="Slide Number Placeholder 4"/>
          <p:cNvSpPr>
            <a:spLocks noGrp="1"/>
          </p:cNvSpPr>
          <p:nvPr>
            <p:ph type="sldNum" sz="quarter" idx="12"/>
          </p:nvPr>
        </p:nvSpPr>
        <p:spPr>
          <a:noFill/>
        </p:spPr>
        <p:txBody>
          <a:bodyPr/>
          <a:lstStyle/>
          <a:p>
            <a:fld id="{99F098FC-8EA0-4DD7-A90B-AAA3845DD89D}" type="slidenum">
              <a:rPr lang="en-US" smtClean="0"/>
              <a:pPr/>
              <a:t>34</a:t>
            </a:fld>
            <a:endParaRPr lang="en-US"/>
          </a:p>
        </p:txBody>
      </p:sp>
      <p:pic>
        <p:nvPicPr>
          <p:cNvPr id="79877" name="Picture 2"/>
          <p:cNvPicPr>
            <a:picLocks noGrp="1" noChangeAspect="1" noChangeArrowheads="1"/>
          </p:cNvPicPr>
          <p:nvPr>
            <p:ph idx="1"/>
          </p:nvPr>
        </p:nvPicPr>
        <p:blipFill>
          <a:blip r:embed="rId2"/>
          <a:srcRect/>
          <a:stretch>
            <a:fillRect/>
          </a:stretch>
        </p:blipFill>
        <p:spPr>
          <a:xfrm>
            <a:off x="609600" y="1981200"/>
            <a:ext cx="8153400" cy="4419600"/>
          </a:xfr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b="1"/>
              <a:t>Size Metrics</a:t>
            </a:r>
            <a:endParaRPr lang="en-US"/>
          </a:p>
        </p:txBody>
      </p:sp>
      <p:sp>
        <p:nvSpPr>
          <p:cNvPr id="80899" name="Footer Placeholder 3"/>
          <p:cNvSpPr>
            <a:spLocks noGrp="1"/>
          </p:cNvSpPr>
          <p:nvPr>
            <p:ph type="ftr" sz="quarter" idx="11"/>
          </p:nvPr>
        </p:nvSpPr>
        <p:spPr>
          <a:noFill/>
        </p:spPr>
        <p:txBody>
          <a:bodyPr/>
          <a:lstStyle/>
          <a:p>
            <a:r>
              <a:rPr lang="en-US"/>
              <a:t>Coding</a:t>
            </a:r>
          </a:p>
        </p:txBody>
      </p:sp>
      <p:sp>
        <p:nvSpPr>
          <p:cNvPr id="80900" name="Slide Number Placeholder 4"/>
          <p:cNvSpPr>
            <a:spLocks noGrp="1"/>
          </p:cNvSpPr>
          <p:nvPr>
            <p:ph type="sldNum" sz="quarter" idx="12"/>
          </p:nvPr>
        </p:nvSpPr>
        <p:spPr>
          <a:noFill/>
        </p:spPr>
        <p:txBody>
          <a:bodyPr/>
          <a:lstStyle/>
          <a:p>
            <a:fld id="{6AB2F5C8-8D8D-4DBB-8059-807DD83D6554}" type="slidenum">
              <a:rPr lang="en-US" smtClean="0"/>
              <a:pPr/>
              <a:t>35</a:t>
            </a:fld>
            <a:endParaRPr lang="en-US"/>
          </a:p>
        </p:txBody>
      </p:sp>
      <p:pic>
        <p:nvPicPr>
          <p:cNvPr id="80901" name="Picture 2"/>
          <p:cNvPicPr>
            <a:picLocks noGrp="1" noChangeAspect="1" noChangeArrowheads="1"/>
          </p:cNvPicPr>
          <p:nvPr>
            <p:ph idx="1"/>
          </p:nvPr>
        </p:nvPicPr>
        <p:blipFill>
          <a:blip r:embed="rId2"/>
          <a:srcRect/>
          <a:stretch>
            <a:fillRect/>
          </a:stretch>
        </p:blipFill>
        <p:spPr>
          <a:xfrm>
            <a:off x="533400" y="1981200"/>
            <a:ext cx="8382000" cy="4419600"/>
          </a:xfr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b="1"/>
              <a:t>Size Metrics</a:t>
            </a:r>
            <a:endParaRPr lang="en-US"/>
          </a:p>
        </p:txBody>
      </p:sp>
      <p:sp>
        <p:nvSpPr>
          <p:cNvPr id="81923" name="Footer Placeholder 3"/>
          <p:cNvSpPr>
            <a:spLocks noGrp="1"/>
          </p:cNvSpPr>
          <p:nvPr>
            <p:ph type="ftr" sz="quarter" idx="11"/>
          </p:nvPr>
        </p:nvSpPr>
        <p:spPr>
          <a:noFill/>
        </p:spPr>
        <p:txBody>
          <a:bodyPr/>
          <a:lstStyle/>
          <a:p>
            <a:r>
              <a:rPr lang="en-US"/>
              <a:t>Coding</a:t>
            </a:r>
          </a:p>
        </p:txBody>
      </p:sp>
      <p:sp>
        <p:nvSpPr>
          <p:cNvPr id="81924" name="Slide Number Placeholder 4"/>
          <p:cNvSpPr>
            <a:spLocks noGrp="1"/>
          </p:cNvSpPr>
          <p:nvPr>
            <p:ph type="sldNum" sz="quarter" idx="12"/>
          </p:nvPr>
        </p:nvSpPr>
        <p:spPr>
          <a:noFill/>
        </p:spPr>
        <p:txBody>
          <a:bodyPr/>
          <a:lstStyle/>
          <a:p>
            <a:fld id="{E26C23D6-38CE-42E4-8019-15DDDC8D0778}" type="slidenum">
              <a:rPr lang="en-US" smtClean="0"/>
              <a:pPr/>
              <a:t>36</a:t>
            </a:fld>
            <a:endParaRPr lang="en-US"/>
          </a:p>
        </p:txBody>
      </p:sp>
      <p:pic>
        <p:nvPicPr>
          <p:cNvPr id="81925" name="Picture 2"/>
          <p:cNvPicPr>
            <a:picLocks noGrp="1" noChangeAspect="1" noChangeArrowheads="1"/>
          </p:cNvPicPr>
          <p:nvPr>
            <p:ph idx="1"/>
          </p:nvPr>
        </p:nvPicPr>
        <p:blipFill>
          <a:blip r:embed="rId2"/>
          <a:srcRect/>
          <a:stretch>
            <a:fillRect/>
          </a:stretch>
        </p:blipFill>
        <p:spPr>
          <a:xfrm>
            <a:off x="381000" y="0"/>
            <a:ext cx="8153400" cy="6858000"/>
          </a:xfr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b="1"/>
              <a:t>Size Metrics</a:t>
            </a:r>
            <a:endParaRPr lang="en-US"/>
          </a:p>
        </p:txBody>
      </p:sp>
      <p:sp>
        <p:nvSpPr>
          <p:cNvPr id="82947" name="Footer Placeholder 3"/>
          <p:cNvSpPr>
            <a:spLocks noGrp="1"/>
          </p:cNvSpPr>
          <p:nvPr>
            <p:ph type="ftr" sz="quarter" idx="11"/>
          </p:nvPr>
        </p:nvSpPr>
        <p:spPr>
          <a:noFill/>
        </p:spPr>
        <p:txBody>
          <a:bodyPr/>
          <a:lstStyle/>
          <a:p>
            <a:r>
              <a:rPr lang="en-US"/>
              <a:t>Coding</a:t>
            </a:r>
          </a:p>
        </p:txBody>
      </p:sp>
      <p:sp>
        <p:nvSpPr>
          <p:cNvPr id="82948" name="Slide Number Placeholder 4"/>
          <p:cNvSpPr>
            <a:spLocks noGrp="1"/>
          </p:cNvSpPr>
          <p:nvPr>
            <p:ph type="sldNum" sz="quarter" idx="12"/>
          </p:nvPr>
        </p:nvSpPr>
        <p:spPr>
          <a:noFill/>
        </p:spPr>
        <p:txBody>
          <a:bodyPr/>
          <a:lstStyle/>
          <a:p>
            <a:fld id="{C186818B-6163-4ACF-89BC-493D9DD8AF8D}" type="slidenum">
              <a:rPr lang="en-US" smtClean="0"/>
              <a:pPr/>
              <a:t>37</a:t>
            </a:fld>
            <a:endParaRPr lang="en-US"/>
          </a:p>
        </p:txBody>
      </p:sp>
      <p:pic>
        <p:nvPicPr>
          <p:cNvPr id="82949" name="Picture 2"/>
          <p:cNvPicPr>
            <a:picLocks noGrp="1" noChangeAspect="1" noChangeArrowheads="1"/>
          </p:cNvPicPr>
          <p:nvPr>
            <p:ph idx="1"/>
          </p:nvPr>
        </p:nvPicPr>
        <p:blipFill>
          <a:blip r:embed="rId2"/>
          <a:srcRect/>
          <a:stretch>
            <a:fillRect/>
          </a:stretch>
        </p:blipFill>
        <p:spPr>
          <a:xfrm>
            <a:off x="228600" y="152400"/>
            <a:ext cx="8458200" cy="6705600"/>
          </a:xfr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b="1"/>
              <a:t>Size Metrics</a:t>
            </a:r>
            <a:endParaRPr lang="en-US"/>
          </a:p>
        </p:txBody>
      </p:sp>
      <p:sp>
        <p:nvSpPr>
          <p:cNvPr id="83971" name="Footer Placeholder 3"/>
          <p:cNvSpPr>
            <a:spLocks noGrp="1"/>
          </p:cNvSpPr>
          <p:nvPr>
            <p:ph type="ftr" sz="quarter" idx="11"/>
          </p:nvPr>
        </p:nvSpPr>
        <p:spPr>
          <a:noFill/>
        </p:spPr>
        <p:txBody>
          <a:bodyPr/>
          <a:lstStyle/>
          <a:p>
            <a:r>
              <a:rPr lang="en-US"/>
              <a:t>Coding</a:t>
            </a:r>
          </a:p>
        </p:txBody>
      </p:sp>
      <p:sp>
        <p:nvSpPr>
          <p:cNvPr id="83972" name="Slide Number Placeholder 4"/>
          <p:cNvSpPr>
            <a:spLocks noGrp="1"/>
          </p:cNvSpPr>
          <p:nvPr>
            <p:ph type="sldNum" sz="quarter" idx="12"/>
          </p:nvPr>
        </p:nvSpPr>
        <p:spPr>
          <a:noFill/>
        </p:spPr>
        <p:txBody>
          <a:bodyPr/>
          <a:lstStyle/>
          <a:p>
            <a:fld id="{918FDFC0-C7D3-4249-9F89-2F8B9F0F9A42}" type="slidenum">
              <a:rPr lang="en-US" smtClean="0"/>
              <a:pPr/>
              <a:t>38</a:t>
            </a:fld>
            <a:endParaRPr lang="en-US"/>
          </a:p>
        </p:txBody>
      </p:sp>
      <p:pic>
        <p:nvPicPr>
          <p:cNvPr id="83973" name="Picture 2"/>
          <p:cNvPicPr>
            <a:picLocks noChangeAspect="1" noChangeArrowheads="1"/>
          </p:cNvPicPr>
          <p:nvPr/>
        </p:nvPicPr>
        <p:blipFill>
          <a:blip r:embed="rId2"/>
          <a:srcRect/>
          <a:stretch>
            <a:fillRect/>
          </a:stretch>
        </p:blipFill>
        <p:spPr bwMode="auto">
          <a:xfrm>
            <a:off x="1066800" y="0"/>
            <a:ext cx="7543800" cy="1724025"/>
          </a:xfrm>
          <a:prstGeom prst="rect">
            <a:avLst/>
          </a:prstGeom>
          <a:noFill/>
          <a:ln w="9525">
            <a:noFill/>
            <a:miter lim="800000"/>
            <a:headEnd/>
            <a:tailEnd/>
          </a:ln>
        </p:spPr>
      </p:pic>
      <p:pic>
        <p:nvPicPr>
          <p:cNvPr id="83974" name="Picture 3"/>
          <p:cNvPicPr>
            <a:picLocks noGrp="1" noChangeAspect="1" noChangeArrowheads="1"/>
          </p:cNvPicPr>
          <p:nvPr>
            <p:ph idx="1"/>
          </p:nvPr>
        </p:nvPicPr>
        <p:blipFill>
          <a:blip r:embed="rId3"/>
          <a:srcRect/>
          <a:stretch>
            <a:fillRect/>
          </a:stretch>
        </p:blipFill>
        <p:spPr>
          <a:xfrm>
            <a:off x="228600" y="1981200"/>
            <a:ext cx="8610600" cy="3546475"/>
          </a:xfr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b="1"/>
              <a:t>Size Metrics</a:t>
            </a:r>
            <a:endParaRPr lang="en-US"/>
          </a:p>
        </p:txBody>
      </p:sp>
      <p:sp>
        <p:nvSpPr>
          <p:cNvPr id="84995" name="Footer Placeholder 3"/>
          <p:cNvSpPr>
            <a:spLocks noGrp="1"/>
          </p:cNvSpPr>
          <p:nvPr>
            <p:ph type="ftr" sz="quarter" idx="11"/>
          </p:nvPr>
        </p:nvSpPr>
        <p:spPr>
          <a:noFill/>
        </p:spPr>
        <p:txBody>
          <a:bodyPr/>
          <a:lstStyle/>
          <a:p>
            <a:r>
              <a:rPr lang="en-US"/>
              <a:t>Coding</a:t>
            </a:r>
          </a:p>
        </p:txBody>
      </p:sp>
      <p:sp>
        <p:nvSpPr>
          <p:cNvPr id="84996" name="Slide Number Placeholder 4"/>
          <p:cNvSpPr>
            <a:spLocks noGrp="1"/>
          </p:cNvSpPr>
          <p:nvPr>
            <p:ph type="sldNum" sz="quarter" idx="12"/>
          </p:nvPr>
        </p:nvSpPr>
        <p:spPr>
          <a:noFill/>
        </p:spPr>
        <p:txBody>
          <a:bodyPr/>
          <a:lstStyle/>
          <a:p>
            <a:fld id="{6FBCA913-E4E5-452D-B186-EB2902AF3027}" type="slidenum">
              <a:rPr lang="en-US" smtClean="0"/>
              <a:pPr/>
              <a:t>39</a:t>
            </a:fld>
            <a:endParaRPr lang="en-US"/>
          </a:p>
        </p:txBody>
      </p:sp>
      <p:pic>
        <p:nvPicPr>
          <p:cNvPr id="84997" name="Picture 2"/>
          <p:cNvPicPr>
            <a:picLocks noGrp="1" noChangeAspect="1" noChangeArrowheads="1"/>
          </p:cNvPicPr>
          <p:nvPr>
            <p:ph idx="1"/>
          </p:nvPr>
        </p:nvPicPr>
        <p:blipFill>
          <a:blip r:embed="rId2"/>
          <a:srcRect/>
          <a:stretch>
            <a:fillRect/>
          </a:stretch>
        </p:blipFill>
        <p:spPr>
          <a:xfrm>
            <a:off x="609600" y="1828800"/>
            <a:ext cx="7467600" cy="5029200"/>
          </a:xfr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p:spPr>
        <p:txBody>
          <a:bodyPr/>
          <a:lstStyle/>
          <a:p>
            <a:r>
              <a:rPr lang="en-US"/>
              <a:t>Coding</a:t>
            </a:r>
          </a:p>
        </p:txBody>
      </p:sp>
      <p:sp>
        <p:nvSpPr>
          <p:cNvPr id="6147" name="Slide Number Placeholder 5"/>
          <p:cNvSpPr>
            <a:spLocks noGrp="1"/>
          </p:cNvSpPr>
          <p:nvPr>
            <p:ph type="sldNum" sz="quarter" idx="12"/>
          </p:nvPr>
        </p:nvSpPr>
        <p:spPr>
          <a:noFill/>
        </p:spPr>
        <p:txBody>
          <a:bodyPr/>
          <a:lstStyle/>
          <a:p>
            <a:fld id="{F3B629CD-A859-4A32-985C-46283E748CB4}" type="slidenum">
              <a:rPr lang="en-US" smtClean="0"/>
              <a:pPr/>
              <a:t>4</a:t>
            </a:fld>
            <a:endParaRPr lang="en-US"/>
          </a:p>
        </p:txBody>
      </p:sp>
      <p:sp>
        <p:nvSpPr>
          <p:cNvPr id="6148" name="Rectangle 2"/>
          <p:cNvSpPr>
            <a:spLocks noGrp="1" noChangeArrowheads="1"/>
          </p:cNvSpPr>
          <p:nvPr>
            <p:ph type="title"/>
          </p:nvPr>
        </p:nvSpPr>
        <p:spPr/>
        <p:txBody>
          <a:bodyPr/>
          <a:lstStyle/>
          <a:p>
            <a:pPr eaLnBrk="1" hangingPunct="1"/>
            <a:r>
              <a:rPr lang="en-US"/>
              <a:t>Coding…</a:t>
            </a:r>
          </a:p>
        </p:txBody>
      </p:sp>
      <p:sp>
        <p:nvSpPr>
          <p:cNvPr id="6149" name="Rectangle 3"/>
          <p:cNvSpPr>
            <a:spLocks noGrp="1" noChangeArrowheads="1"/>
          </p:cNvSpPr>
          <p:nvPr>
            <p:ph type="body" idx="1"/>
          </p:nvPr>
        </p:nvSpPr>
        <p:spPr>
          <a:xfrm>
            <a:off x="457200" y="2017713"/>
            <a:ext cx="8497888" cy="4114800"/>
          </a:xfrm>
        </p:spPr>
        <p:txBody>
          <a:bodyPr/>
          <a:lstStyle/>
          <a:p>
            <a:pPr algn="just" eaLnBrk="1" hangingPunct="1">
              <a:lnSpc>
                <a:spcPct val="90000"/>
              </a:lnSpc>
            </a:pPr>
            <a:r>
              <a:rPr lang="en-US" sz="2800"/>
              <a:t>Having clear goal for coding will help achieve them</a:t>
            </a:r>
          </a:p>
          <a:p>
            <a:pPr algn="just" eaLnBrk="1" hangingPunct="1">
              <a:lnSpc>
                <a:spcPct val="90000"/>
              </a:lnSpc>
            </a:pPr>
            <a:r>
              <a:rPr lang="en-US" sz="2800"/>
              <a:t>Weinberg experiment showed that coders achieve the goal they set</a:t>
            </a:r>
          </a:p>
          <a:p>
            <a:pPr lvl="1" algn="just" eaLnBrk="1" hangingPunct="1">
              <a:lnSpc>
                <a:spcPct val="90000"/>
              </a:lnSpc>
            </a:pPr>
            <a:r>
              <a:rPr lang="en-US" sz="2400"/>
              <a:t>Diff coders were given the same problem</a:t>
            </a:r>
          </a:p>
          <a:p>
            <a:pPr lvl="1" algn="just" eaLnBrk="1" hangingPunct="1">
              <a:lnSpc>
                <a:spcPct val="90000"/>
              </a:lnSpc>
            </a:pPr>
            <a:r>
              <a:rPr lang="en-US" sz="2400"/>
              <a:t>But different objectives were given to diff programmers – minimize effort, min size, min memory, maximize clarity, max output clarity</a:t>
            </a:r>
          </a:p>
          <a:p>
            <a:pPr lvl="1" algn="just" eaLnBrk="1" hangingPunct="1">
              <a:lnSpc>
                <a:spcPct val="90000"/>
              </a:lnSpc>
            </a:pPr>
            <a:r>
              <a:rPr lang="en-US" sz="2400"/>
              <a:t>Final programs for diff programmers generally satisfied the criteria given to them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b="1"/>
              <a:t>Size Metrics</a:t>
            </a:r>
            <a:endParaRPr lang="en-US"/>
          </a:p>
        </p:txBody>
      </p:sp>
      <p:sp>
        <p:nvSpPr>
          <p:cNvPr id="86019" name="Footer Placeholder 3"/>
          <p:cNvSpPr>
            <a:spLocks noGrp="1"/>
          </p:cNvSpPr>
          <p:nvPr>
            <p:ph type="ftr" sz="quarter" idx="11"/>
          </p:nvPr>
        </p:nvSpPr>
        <p:spPr>
          <a:noFill/>
        </p:spPr>
        <p:txBody>
          <a:bodyPr/>
          <a:lstStyle/>
          <a:p>
            <a:r>
              <a:rPr lang="en-US"/>
              <a:t>Coding</a:t>
            </a:r>
          </a:p>
        </p:txBody>
      </p:sp>
      <p:sp>
        <p:nvSpPr>
          <p:cNvPr id="86020" name="Slide Number Placeholder 4"/>
          <p:cNvSpPr>
            <a:spLocks noGrp="1"/>
          </p:cNvSpPr>
          <p:nvPr>
            <p:ph type="sldNum" sz="quarter" idx="12"/>
          </p:nvPr>
        </p:nvSpPr>
        <p:spPr>
          <a:noFill/>
        </p:spPr>
        <p:txBody>
          <a:bodyPr/>
          <a:lstStyle/>
          <a:p>
            <a:fld id="{DCBFD888-5A49-4F2E-A91C-A1945D165942}" type="slidenum">
              <a:rPr lang="en-US" smtClean="0"/>
              <a:pPr/>
              <a:t>40</a:t>
            </a:fld>
            <a:endParaRPr lang="en-US"/>
          </a:p>
        </p:txBody>
      </p:sp>
      <p:pic>
        <p:nvPicPr>
          <p:cNvPr id="86021" name="Picture 2"/>
          <p:cNvPicPr>
            <a:picLocks noGrp="1" noChangeAspect="1" noChangeArrowheads="1"/>
          </p:cNvPicPr>
          <p:nvPr>
            <p:ph idx="1"/>
          </p:nvPr>
        </p:nvPicPr>
        <p:blipFill>
          <a:blip r:embed="rId2"/>
          <a:srcRect/>
          <a:stretch>
            <a:fillRect/>
          </a:stretch>
        </p:blipFill>
        <p:spPr>
          <a:xfrm>
            <a:off x="381000" y="2057400"/>
            <a:ext cx="8153400" cy="3810000"/>
          </a:xfr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b="1"/>
              <a:t>Complexity Metrics</a:t>
            </a:r>
          </a:p>
        </p:txBody>
      </p:sp>
      <p:sp>
        <p:nvSpPr>
          <p:cNvPr id="87043" name="Content Placeholder 2"/>
          <p:cNvSpPr>
            <a:spLocks noGrp="1"/>
          </p:cNvSpPr>
          <p:nvPr>
            <p:ph idx="1"/>
          </p:nvPr>
        </p:nvSpPr>
        <p:spPr>
          <a:xfrm>
            <a:off x="228600" y="2017713"/>
            <a:ext cx="8726488" cy="4114800"/>
          </a:xfrm>
        </p:spPr>
        <p:txBody>
          <a:bodyPr/>
          <a:lstStyle/>
          <a:p>
            <a:pPr algn="just"/>
            <a:r>
              <a:rPr lang="en-US" sz="2300"/>
              <a:t>The productivity, if measured only in terms of lines of code per unit time, can vary a lot depending on the complexity of the system to be developed. </a:t>
            </a:r>
          </a:p>
          <a:p>
            <a:pPr algn="just"/>
            <a:r>
              <a:rPr lang="en-US" sz="2300"/>
              <a:t>Clearly, a programmer will produce a lesser amount of code for highly complex system programs, as compared to a simple application program. </a:t>
            </a:r>
          </a:p>
          <a:p>
            <a:pPr algn="just"/>
            <a:r>
              <a:rPr lang="en-US" sz="2300"/>
              <a:t>Similarly, complexity has great impact on the cost of maintaining a program. </a:t>
            </a:r>
          </a:p>
          <a:p>
            <a:pPr algn="just"/>
            <a:r>
              <a:rPr lang="en-US" sz="2300"/>
              <a:t>To quantify complexity beyond the fuzzy notion of the ease with which a program can be constructed or comprehended, some metrics to measure the complexity of a program are needed.</a:t>
            </a:r>
          </a:p>
        </p:txBody>
      </p:sp>
      <p:sp>
        <p:nvSpPr>
          <p:cNvPr id="87044" name="Footer Placeholder 3"/>
          <p:cNvSpPr>
            <a:spLocks noGrp="1"/>
          </p:cNvSpPr>
          <p:nvPr>
            <p:ph type="ftr" sz="quarter" idx="11"/>
          </p:nvPr>
        </p:nvSpPr>
        <p:spPr>
          <a:noFill/>
        </p:spPr>
        <p:txBody>
          <a:bodyPr/>
          <a:lstStyle/>
          <a:p>
            <a:r>
              <a:rPr lang="en-US"/>
              <a:t>Coding</a:t>
            </a:r>
          </a:p>
        </p:txBody>
      </p:sp>
      <p:sp>
        <p:nvSpPr>
          <p:cNvPr id="87045" name="Slide Number Placeholder 4"/>
          <p:cNvSpPr>
            <a:spLocks noGrp="1"/>
          </p:cNvSpPr>
          <p:nvPr>
            <p:ph type="sldNum" sz="quarter" idx="12"/>
          </p:nvPr>
        </p:nvSpPr>
        <p:spPr>
          <a:noFill/>
        </p:spPr>
        <p:txBody>
          <a:bodyPr/>
          <a:lstStyle/>
          <a:p>
            <a:fld id="{3BF2E768-AE78-4B72-BD09-D43CE45D8D89}"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4"/>
          <p:cNvSpPr>
            <a:spLocks noGrp="1"/>
          </p:cNvSpPr>
          <p:nvPr>
            <p:ph type="ftr" sz="quarter" idx="11"/>
          </p:nvPr>
        </p:nvSpPr>
        <p:spPr>
          <a:noFill/>
        </p:spPr>
        <p:txBody>
          <a:bodyPr/>
          <a:lstStyle/>
          <a:p>
            <a:r>
              <a:rPr lang="en-US"/>
              <a:t>Coding</a:t>
            </a:r>
          </a:p>
        </p:txBody>
      </p:sp>
      <p:sp>
        <p:nvSpPr>
          <p:cNvPr id="88067" name="Slide Number Placeholder 5"/>
          <p:cNvSpPr>
            <a:spLocks noGrp="1"/>
          </p:cNvSpPr>
          <p:nvPr>
            <p:ph type="sldNum" sz="quarter" idx="12"/>
          </p:nvPr>
        </p:nvSpPr>
        <p:spPr>
          <a:noFill/>
        </p:spPr>
        <p:txBody>
          <a:bodyPr/>
          <a:lstStyle/>
          <a:p>
            <a:fld id="{39C9C37C-4829-4D6A-AF1B-2FF00298FDF3}" type="slidenum">
              <a:rPr lang="en-US" smtClean="0"/>
              <a:pPr/>
              <a:t>42</a:t>
            </a:fld>
            <a:endParaRPr lang="en-US"/>
          </a:p>
        </p:txBody>
      </p:sp>
      <p:sp>
        <p:nvSpPr>
          <p:cNvPr id="88068" name="Rectangle 2"/>
          <p:cNvSpPr>
            <a:spLocks noGrp="1" noChangeArrowheads="1"/>
          </p:cNvSpPr>
          <p:nvPr>
            <p:ph type="title"/>
          </p:nvPr>
        </p:nvSpPr>
        <p:spPr/>
        <p:txBody>
          <a:bodyPr/>
          <a:lstStyle/>
          <a:p>
            <a:pPr eaLnBrk="1" hangingPunct="1"/>
            <a:r>
              <a:rPr lang="en-US" b="1"/>
              <a:t>Complexity Metrics</a:t>
            </a:r>
            <a:endParaRPr lang="en-US"/>
          </a:p>
        </p:txBody>
      </p:sp>
      <p:sp>
        <p:nvSpPr>
          <p:cNvPr id="88069" name="Rectangle 3"/>
          <p:cNvSpPr>
            <a:spLocks noGrp="1" noChangeArrowheads="1"/>
          </p:cNvSpPr>
          <p:nvPr>
            <p:ph type="body" idx="1"/>
          </p:nvPr>
        </p:nvSpPr>
        <p:spPr>
          <a:xfrm>
            <a:off x="381000" y="2209800"/>
            <a:ext cx="8574088" cy="3922713"/>
          </a:xfrm>
        </p:spPr>
        <p:txBody>
          <a:bodyPr/>
          <a:lstStyle/>
          <a:p>
            <a:pPr algn="just" eaLnBrk="1" hangingPunct="1">
              <a:lnSpc>
                <a:spcPct val="80000"/>
              </a:lnSpc>
            </a:pPr>
            <a:r>
              <a:rPr lang="en-US" sz="2800"/>
              <a:t>Cyclomatic Complexity is perhaps the most widely used measure</a:t>
            </a:r>
          </a:p>
          <a:p>
            <a:pPr algn="just" eaLnBrk="1" hangingPunct="1">
              <a:lnSpc>
                <a:spcPct val="80000"/>
              </a:lnSpc>
            </a:pPr>
            <a:r>
              <a:rPr lang="en-US" sz="2800"/>
              <a:t>Represents the program by its control flow graph with e edges, n nodes, and p parts</a:t>
            </a:r>
          </a:p>
          <a:p>
            <a:pPr algn="just" eaLnBrk="1" hangingPunct="1">
              <a:lnSpc>
                <a:spcPct val="80000"/>
              </a:lnSpc>
            </a:pPr>
            <a:r>
              <a:rPr lang="en-US" sz="2800"/>
              <a:t>Cyclomatic complexity is defined as V(G) = e-n+p</a:t>
            </a:r>
          </a:p>
          <a:p>
            <a:pPr algn="just" eaLnBrk="1" hangingPunct="1">
              <a:lnSpc>
                <a:spcPct val="80000"/>
              </a:lnSpc>
            </a:pPr>
            <a:r>
              <a:rPr lang="en-US" sz="2800"/>
              <a:t>This is same as the number of linearly independent cycles in the graph</a:t>
            </a:r>
          </a:p>
          <a:p>
            <a:pPr algn="just" eaLnBrk="1" hangingPunct="1">
              <a:lnSpc>
                <a:spcPct val="80000"/>
              </a:lnSpc>
            </a:pPr>
            <a:r>
              <a:rPr lang="en-US" sz="2800"/>
              <a:t>And is same as the number of decisions (conditionals) in the program plus one</a:t>
            </a:r>
          </a:p>
          <a:p>
            <a:pPr lvl="1" algn="just" eaLnBrk="1" hangingPunct="1">
              <a:lnSpc>
                <a:spcPct val="80000"/>
              </a:lnSpc>
            </a:pPr>
            <a:endParaRPr lang="en-US"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4"/>
          <p:cNvSpPr>
            <a:spLocks noGrp="1"/>
          </p:cNvSpPr>
          <p:nvPr>
            <p:ph type="ftr" sz="quarter" idx="11"/>
          </p:nvPr>
        </p:nvSpPr>
        <p:spPr>
          <a:noFill/>
        </p:spPr>
        <p:txBody>
          <a:bodyPr/>
          <a:lstStyle/>
          <a:p>
            <a:r>
              <a:rPr lang="en-US"/>
              <a:t>Coding</a:t>
            </a:r>
          </a:p>
        </p:txBody>
      </p:sp>
      <p:sp>
        <p:nvSpPr>
          <p:cNvPr id="89091" name="Slide Number Placeholder 5"/>
          <p:cNvSpPr>
            <a:spLocks noGrp="1"/>
          </p:cNvSpPr>
          <p:nvPr>
            <p:ph type="sldNum" sz="quarter" idx="12"/>
          </p:nvPr>
        </p:nvSpPr>
        <p:spPr>
          <a:noFill/>
        </p:spPr>
        <p:txBody>
          <a:bodyPr/>
          <a:lstStyle/>
          <a:p>
            <a:fld id="{89A1C6BF-0030-4C1A-B569-DE3BA21FCCE9}" type="slidenum">
              <a:rPr lang="en-US" smtClean="0"/>
              <a:pPr/>
              <a:t>43</a:t>
            </a:fld>
            <a:endParaRPr lang="en-US"/>
          </a:p>
        </p:txBody>
      </p:sp>
      <p:sp>
        <p:nvSpPr>
          <p:cNvPr id="89092" name="Rectangle 2"/>
          <p:cNvSpPr>
            <a:spLocks noGrp="1" noChangeArrowheads="1"/>
          </p:cNvSpPr>
          <p:nvPr>
            <p:ph type="title"/>
          </p:nvPr>
        </p:nvSpPr>
        <p:spPr/>
        <p:txBody>
          <a:bodyPr/>
          <a:lstStyle/>
          <a:p>
            <a:pPr eaLnBrk="1" hangingPunct="1"/>
            <a:r>
              <a:rPr lang="en-US" sz="4000"/>
              <a:t>Cyclomatic complexity example…</a:t>
            </a:r>
          </a:p>
        </p:txBody>
      </p:sp>
      <p:sp>
        <p:nvSpPr>
          <p:cNvPr id="89093" name="Rectangle 3"/>
          <p:cNvSpPr>
            <a:spLocks noGrp="1" noChangeArrowheads="1"/>
          </p:cNvSpPr>
          <p:nvPr>
            <p:ph type="body" idx="1"/>
          </p:nvPr>
        </p:nvSpPr>
        <p:spPr/>
        <p:txBody>
          <a:bodyPr/>
          <a:lstStyle/>
          <a:p>
            <a:pPr marL="609600" indent="-609600" eaLnBrk="1" hangingPunct="1">
              <a:lnSpc>
                <a:spcPct val="90000"/>
              </a:lnSpc>
              <a:buFont typeface="Wingdings" pitchFamily="2" charset="2"/>
              <a:buAutoNum type="arabicPeriod"/>
            </a:pPr>
            <a:r>
              <a:rPr lang="en-US" sz="2400"/>
              <a:t>{</a:t>
            </a:r>
          </a:p>
          <a:p>
            <a:pPr marL="609600" indent="-609600" eaLnBrk="1" hangingPunct="1">
              <a:lnSpc>
                <a:spcPct val="90000"/>
              </a:lnSpc>
              <a:buFont typeface="Wingdings" pitchFamily="2" charset="2"/>
              <a:buAutoNum type="arabicPeriod"/>
            </a:pPr>
            <a:r>
              <a:rPr lang="en-US" sz="2400"/>
              <a:t>    i=1;</a:t>
            </a:r>
          </a:p>
          <a:p>
            <a:pPr marL="609600" indent="-609600" eaLnBrk="1" hangingPunct="1">
              <a:lnSpc>
                <a:spcPct val="90000"/>
              </a:lnSpc>
              <a:buFont typeface="Wingdings" pitchFamily="2" charset="2"/>
              <a:buAutoNum type="arabicPeriod"/>
            </a:pPr>
            <a:r>
              <a:rPr lang="en-US" sz="2400"/>
              <a:t>    while (i&lt;=n) {</a:t>
            </a:r>
          </a:p>
          <a:p>
            <a:pPr marL="609600" indent="-609600" eaLnBrk="1" hangingPunct="1">
              <a:lnSpc>
                <a:spcPct val="90000"/>
              </a:lnSpc>
              <a:buFont typeface="Wingdings" pitchFamily="2" charset="2"/>
              <a:buAutoNum type="arabicPeriod"/>
            </a:pPr>
            <a:r>
              <a:rPr lang="en-US" sz="2400"/>
              <a:t>       J=1;</a:t>
            </a:r>
          </a:p>
          <a:p>
            <a:pPr marL="609600" indent="-609600" eaLnBrk="1" hangingPunct="1">
              <a:lnSpc>
                <a:spcPct val="90000"/>
              </a:lnSpc>
              <a:buFont typeface="Wingdings" pitchFamily="2" charset="2"/>
              <a:buAutoNum type="arabicPeriod"/>
            </a:pPr>
            <a:r>
              <a:rPr lang="en-US" sz="2400"/>
              <a:t>       while(j &lt;= i) {</a:t>
            </a:r>
          </a:p>
          <a:p>
            <a:pPr marL="609600" indent="-609600" eaLnBrk="1" hangingPunct="1">
              <a:lnSpc>
                <a:spcPct val="90000"/>
              </a:lnSpc>
              <a:buFont typeface="Wingdings" pitchFamily="2" charset="2"/>
              <a:buAutoNum type="arabicPeriod"/>
            </a:pPr>
            <a:r>
              <a:rPr lang="en-US" sz="2400"/>
              <a:t>           If (A[i]&lt;A[j])</a:t>
            </a:r>
          </a:p>
          <a:p>
            <a:pPr marL="609600" indent="-609600" eaLnBrk="1" hangingPunct="1">
              <a:lnSpc>
                <a:spcPct val="90000"/>
              </a:lnSpc>
              <a:buFont typeface="Wingdings" pitchFamily="2" charset="2"/>
              <a:buAutoNum type="arabicPeriod"/>
            </a:pPr>
            <a:r>
              <a:rPr lang="en-US" sz="2400"/>
              <a:t>               Swap(A[i], A[j]);</a:t>
            </a:r>
          </a:p>
          <a:p>
            <a:pPr marL="609600" indent="-609600" eaLnBrk="1" hangingPunct="1">
              <a:lnSpc>
                <a:spcPct val="90000"/>
              </a:lnSpc>
              <a:buFont typeface="Wingdings" pitchFamily="2" charset="2"/>
              <a:buAutoNum type="arabicPeriod"/>
            </a:pPr>
            <a:r>
              <a:rPr lang="en-US" sz="2400"/>
              <a:t>           J=j+1;}</a:t>
            </a:r>
          </a:p>
          <a:p>
            <a:pPr marL="609600" indent="-609600" eaLnBrk="1" hangingPunct="1">
              <a:lnSpc>
                <a:spcPct val="90000"/>
              </a:lnSpc>
              <a:buFont typeface="Wingdings" pitchFamily="2" charset="2"/>
              <a:buAutoNum type="arabicPeriod"/>
            </a:pPr>
            <a:r>
              <a:rPr lang="en-US" sz="2400"/>
              <a:t>   i = i+1;}</a:t>
            </a:r>
          </a:p>
          <a:p>
            <a:pPr marL="609600" indent="-609600" eaLnBrk="1" hangingPunct="1">
              <a:lnSpc>
                <a:spcPct val="90000"/>
              </a:lnSpc>
              <a:buFont typeface="Wingdings" pitchFamily="2" charset="2"/>
              <a:buAutoNum type="arabicPeriod"/>
            </a:pPr>
            <a:r>
              <a:rPr lang="en-US" sz="240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4"/>
          <p:cNvSpPr>
            <a:spLocks noGrp="1"/>
          </p:cNvSpPr>
          <p:nvPr>
            <p:ph type="ftr" sz="quarter" idx="11"/>
          </p:nvPr>
        </p:nvSpPr>
        <p:spPr>
          <a:noFill/>
        </p:spPr>
        <p:txBody>
          <a:bodyPr/>
          <a:lstStyle/>
          <a:p>
            <a:r>
              <a:rPr lang="en-US"/>
              <a:t>Coding</a:t>
            </a:r>
          </a:p>
        </p:txBody>
      </p:sp>
      <p:sp>
        <p:nvSpPr>
          <p:cNvPr id="90115" name="Slide Number Placeholder 5"/>
          <p:cNvSpPr>
            <a:spLocks noGrp="1"/>
          </p:cNvSpPr>
          <p:nvPr>
            <p:ph type="sldNum" sz="quarter" idx="12"/>
          </p:nvPr>
        </p:nvSpPr>
        <p:spPr>
          <a:noFill/>
        </p:spPr>
        <p:txBody>
          <a:bodyPr/>
          <a:lstStyle/>
          <a:p>
            <a:fld id="{3812B2C5-212E-4BAC-B903-756A7010ED23}" type="slidenum">
              <a:rPr lang="en-US" smtClean="0"/>
              <a:pPr/>
              <a:t>44</a:t>
            </a:fld>
            <a:endParaRPr lang="en-US"/>
          </a:p>
        </p:txBody>
      </p:sp>
      <p:sp>
        <p:nvSpPr>
          <p:cNvPr id="90116" name="Rectangle 2"/>
          <p:cNvSpPr>
            <a:spLocks noGrp="1" noChangeArrowheads="1"/>
          </p:cNvSpPr>
          <p:nvPr>
            <p:ph type="title"/>
          </p:nvPr>
        </p:nvSpPr>
        <p:spPr/>
        <p:txBody>
          <a:bodyPr/>
          <a:lstStyle/>
          <a:p>
            <a:pPr eaLnBrk="1" hangingPunct="1"/>
            <a:r>
              <a:rPr lang="en-US"/>
              <a:t>Example…</a:t>
            </a:r>
          </a:p>
        </p:txBody>
      </p:sp>
      <p:pic>
        <p:nvPicPr>
          <p:cNvPr id="90117" name="Picture 5" descr="Fig8-9"/>
          <p:cNvPicPr>
            <a:picLocks noGrp="1" noChangeAspect="1" noChangeArrowheads="1"/>
          </p:cNvPicPr>
          <p:nvPr>
            <p:ph idx="1"/>
          </p:nvPr>
        </p:nvPicPr>
        <p:blipFill>
          <a:blip r:embed="rId3"/>
          <a:srcRect/>
          <a:stretch>
            <a:fillRect/>
          </a:stretch>
        </p:blipFill>
        <p:spPr>
          <a:xfrm>
            <a:off x="1143000" y="1828800"/>
            <a:ext cx="6737350" cy="4648200"/>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4"/>
          <p:cNvSpPr>
            <a:spLocks noGrp="1"/>
          </p:cNvSpPr>
          <p:nvPr>
            <p:ph type="ftr" sz="quarter" idx="11"/>
          </p:nvPr>
        </p:nvSpPr>
        <p:spPr>
          <a:noFill/>
        </p:spPr>
        <p:txBody>
          <a:bodyPr/>
          <a:lstStyle/>
          <a:p>
            <a:r>
              <a:rPr lang="en-US"/>
              <a:t>Coding</a:t>
            </a:r>
          </a:p>
        </p:txBody>
      </p:sp>
      <p:sp>
        <p:nvSpPr>
          <p:cNvPr id="91139" name="Slide Number Placeholder 5"/>
          <p:cNvSpPr>
            <a:spLocks noGrp="1"/>
          </p:cNvSpPr>
          <p:nvPr>
            <p:ph type="sldNum" sz="quarter" idx="12"/>
          </p:nvPr>
        </p:nvSpPr>
        <p:spPr>
          <a:noFill/>
        </p:spPr>
        <p:txBody>
          <a:bodyPr/>
          <a:lstStyle/>
          <a:p>
            <a:fld id="{CD1177C4-819D-420A-85A7-7E0E7CAD4DCC}" type="slidenum">
              <a:rPr lang="en-US" smtClean="0"/>
              <a:pPr/>
              <a:t>45</a:t>
            </a:fld>
            <a:endParaRPr lang="en-US"/>
          </a:p>
        </p:txBody>
      </p:sp>
      <p:sp>
        <p:nvSpPr>
          <p:cNvPr id="91140" name="Rectangle 2"/>
          <p:cNvSpPr>
            <a:spLocks noGrp="1" noChangeArrowheads="1"/>
          </p:cNvSpPr>
          <p:nvPr>
            <p:ph type="title"/>
          </p:nvPr>
        </p:nvSpPr>
        <p:spPr/>
        <p:txBody>
          <a:bodyPr/>
          <a:lstStyle/>
          <a:p>
            <a:pPr eaLnBrk="1" hangingPunct="1"/>
            <a:r>
              <a:rPr lang="en-US"/>
              <a:t>Example…</a:t>
            </a:r>
          </a:p>
        </p:txBody>
      </p:sp>
      <p:sp>
        <p:nvSpPr>
          <p:cNvPr id="91141" name="Rectangle 3"/>
          <p:cNvSpPr>
            <a:spLocks noGrp="1" noChangeArrowheads="1"/>
          </p:cNvSpPr>
          <p:nvPr>
            <p:ph type="body" idx="1"/>
          </p:nvPr>
        </p:nvSpPr>
        <p:spPr/>
        <p:txBody>
          <a:bodyPr/>
          <a:lstStyle/>
          <a:p>
            <a:pPr marL="609600" indent="-609600" eaLnBrk="1" hangingPunct="1">
              <a:lnSpc>
                <a:spcPct val="90000"/>
              </a:lnSpc>
            </a:pPr>
            <a:r>
              <a:rPr lang="en-US"/>
              <a:t>V(G) = 10-7+1 = 4</a:t>
            </a:r>
          </a:p>
          <a:p>
            <a:pPr marL="609600" indent="-609600" eaLnBrk="1" hangingPunct="1">
              <a:lnSpc>
                <a:spcPct val="90000"/>
              </a:lnSpc>
            </a:pPr>
            <a:r>
              <a:rPr lang="en-US"/>
              <a:t>Independent circuits</a:t>
            </a:r>
          </a:p>
          <a:p>
            <a:pPr marL="990600" lvl="1" indent="-533400" eaLnBrk="1" hangingPunct="1">
              <a:lnSpc>
                <a:spcPct val="90000"/>
              </a:lnSpc>
              <a:buFont typeface="Wingdings" pitchFamily="2" charset="2"/>
              <a:buAutoNum type="arabicPeriod"/>
            </a:pPr>
            <a:r>
              <a:rPr lang="en-US"/>
              <a:t>b c e b</a:t>
            </a:r>
          </a:p>
          <a:p>
            <a:pPr marL="990600" lvl="1" indent="-533400" eaLnBrk="1" hangingPunct="1">
              <a:lnSpc>
                <a:spcPct val="90000"/>
              </a:lnSpc>
              <a:buFont typeface="Wingdings" pitchFamily="2" charset="2"/>
              <a:buAutoNum type="arabicPeriod"/>
            </a:pPr>
            <a:r>
              <a:rPr lang="en-US"/>
              <a:t>b c d e b</a:t>
            </a:r>
          </a:p>
          <a:p>
            <a:pPr marL="990600" lvl="1" indent="-533400" eaLnBrk="1" hangingPunct="1">
              <a:lnSpc>
                <a:spcPct val="90000"/>
              </a:lnSpc>
              <a:buFont typeface="Wingdings" pitchFamily="2" charset="2"/>
              <a:buAutoNum type="arabicPeriod"/>
            </a:pPr>
            <a:r>
              <a:rPr lang="en-US"/>
              <a:t>a b f a</a:t>
            </a:r>
          </a:p>
          <a:p>
            <a:pPr marL="990600" lvl="1" indent="-533400" eaLnBrk="1" hangingPunct="1">
              <a:lnSpc>
                <a:spcPct val="90000"/>
              </a:lnSpc>
              <a:buFont typeface="Wingdings" pitchFamily="2" charset="2"/>
              <a:buAutoNum type="arabicPeriod"/>
            </a:pPr>
            <a:r>
              <a:rPr lang="en-US"/>
              <a:t>a g a</a:t>
            </a:r>
          </a:p>
          <a:p>
            <a:pPr marL="609600" indent="-609600" eaLnBrk="1" hangingPunct="1">
              <a:lnSpc>
                <a:spcPct val="90000"/>
              </a:lnSpc>
            </a:pPr>
            <a:r>
              <a:rPr lang="en-US"/>
              <a:t>No of decisions is 3 (while, while, if); complexity is 3+1 = 4</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4"/>
          <p:cNvSpPr>
            <a:spLocks noGrp="1"/>
          </p:cNvSpPr>
          <p:nvPr>
            <p:ph type="ftr" sz="quarter" idx="11"/>
          </p:nvPr>
        </p:nvSpPr>
        <p:spPr>
          <a:noFill/>
        </p:spPr>
        <p:txBody>
          <a:bodyPr/>
          <a:lstStyle/>
          <a:p>
            <a:r>
              <a:rPr lang="en-US"/>
              <a:t>Coding</a:t>
            </a:r>
          </a:p>
        </p:txBody>
      </p:sp>
      <p:sp>
        <p:nvSpPr>
          <p:cNvPr id="92163" name="Slide Number Placeholder 5"/>
          <p:cNvSpPr>
            <a:spLocks noGrp="1"/>
          </p:cNvSpPr>
          <p:nvPr>
            <p:ph type="sldNum" sz="quarter" idx="12"/>
          </p:nvPr>
        </p:nvSpPr>
        <p:spPr>
          <a:noFill/>
        </p:spPr>
        <p:txBody>
          <a:bodyPr/>
          <a:lstStyle/>
          <a:p>
            <a:fld id="{014F1968-9C20-415A-B1C6-B69F97B97323}" type="slidenum">
              <a:rPr lang="en-US" smtClean="0"/>
              <a:pPr/>
              <a:t>46</a:t>
            </a:fld>
            <a:endParaRPr lang="en-US"/>
          </a:p>
        </p:txBody>
      </p:sp>
      <p:sp>
        <p:nvSpPr>
          <p:cNvPr id="92164" name="Rectangle 2"/>
          <p:cNvSpPr>
            <a:spLocks noGrp="1" noChangeArrowheads="1"/>
          </p:cNvSpPr>
          <p:nvPr>
            <p:ph type="title"/>
          </p:nvPr>
        </p:nvSpPr>
        <p:spPr/>
        <p:txBody>
          <a:bodyPr/>
          <a:lstStyle/>
          <a:p>
            <a:pPr eaLnBrk="1" hangingPunct="1"/>
            <a:r>
              <a:rPr lang="en-US"/>
              <a:t>Complexity metrics…</a:t>
            </a:r>
          </a:p>
        </p:txBody>
      </p:sp>
      <p:sp>
        <p:nvSpPr>
          <p:cNvPr id="92165" name="Rectangle 3"/>
          <p:cNvSpPr>
            <a:spLocks noGrp="1" noChangeArrowheads="1"/>
          </p:cNvSpPr>
          <p:nvPr>
            <p:ph type="body" idx="1"/>
          </p:nvPr>
        </p:nvSpPr>
        <p:spPr/>
        <p:txBody>
          <a:bodyPr/>
          <a:lstStyle/>
          <a:p>
            <a:pPr eaLnBrk="1" hangingPunct="1"/>
            <a:r>
              <a:rPr lang="en-US"/>
              <a:t>Halsteads</a:t>
            </a:r>
          </a:p>
          <a:p>
            <a:pPr lvl="1" eaLnBrk="1" hangingPunct="1"/>
            <a:r>
              <a:rPr lang="en-US"/>
              <a:t>N2/n2 is avg times an operand is used</a:t>
            </a:r>
          </a:p>
          <a:p>
            <a:pPr lvl="1" eaLnBrk="1" hangingPunct="1"/>
            <a:r>
              <a:rPr lang="en-US"/>
              <a:t>If vars are changed frequently, this is larger</a:t>
            </a:r>
          </a:p>
          <a:p>
            <a:pPr lvl="1" eaLnBrk="1" hangingPunct="1"/>
            <a:r>
              <a:rPr lang="en-US"/>
              <a:t>Ease of reading or writing is defined as</a:t>
            </a:r>
            <a:br>
              <a:rPr lang="en-US"/>
            </a:br>
            <a:r>
              <a:rPr lang="en-US"/>
              <a:t>		D = (n1*N2)/(2*n2)</a:t>
            </a:r>
          </a:p>
          <a:p>
            <a:pPr eaLnBrk="1" hangingPunct="1"/>
            <a:r>
              <a:rPr lang="en-US"/>
              <a:t>There are others, e.g. live variables, knot count..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4"/>
          <p:cNvSpPr>
            <a:spLocks noGrp="1"/>
          </p:cNvSpPr>
          <p:nvPr>
            <p:ph type="ftr" sz="quarter" idx="11"/>
          </p:nvPr>
        </p:nvSpPr>
        <p:spPr>
          <a:noFill/>
        </p:spPr>
        <p:txBody>
          <a:bodyPr/>
          <a:lstStyle/>
          <a:p>
            <a:r>
              <a:rPr lang="en-US"/>
              <a:t>Coding</a:t>
            </a:r>
          </a:p>
        </p:txBody>
      </p:sp>
      <p:sp>
        <p:nvSpPr>
          <p:cNvPr id="93187" name="Slide Number Placeholder 5"/>
          <p:cNvSpPr>
            <a:spLocks noGrp="1"/>
          </p:cNvSpPr>
          <p:nvPr>
            <p:ph type="sldNum" sz="quarter" idx="12"/>
          </p:nvPr>
        </p:nvSpPr>
        <p:spPr>
          <a:noFill/>
        </p:spPr>
        <p:txBody>
          <a:bodyPr/>
          <a:lstStyle/>
          <a:p>
            <a:fld id="{7EF260DF-DD90-4E2D-B04D-833F6AAF9248}" type="slidenum">
              <a:rPr lang="en-US" smtClean="0"/>
              <a:pPr/>
              <a:t>47</a:t>
            </a:fld>
            <a:endParaRPr lang="en-US"/>
          </a:p>
        </p:txBody>
      </p:sp>
      <p:sp>
        <p:nvSpPr>
          <p:cNvPr id="93188" name="Rectangle 2"/>
          <p:cNvSpPr>
            <a:spLocks noGrp="1" noChangeArrowheads="1"/>
          </p:cNvSpPr>
          <p:nvPr>
            <p:ph type="title"/>
          </p:nvPr>
        </p:nvSpPr>
        <p:spPr/>
        <p:txBody>
          <a:bodyPr/>
          <a:lstStyle/>
          <a:p>
            <a:pPr eaLnBrk="1" hangingPunct="1"/>
            <a:r>
              <a:rPr lang="en-US"/>
              <a:t>Complexity metrics…</a:t>
            </a:r>
          </a:p>
        </p:txBody>
      </p:sp>
      <p:sp>
        <p:nvSpPr>
          <p:cNvPr id="93189" name="Rectangle 3"/>
          <p:cNvSpPr>
            <a:spLocks noGrp="1" noChangeArrowheads="1"/>
          </p:cNvSpPr>
          <p:nvPr>
            <p:ph type="body" idx="1"/>
          </p:nvPr>
        </p:nvSpPr>
        <p:spPr/>
        <p:txBody>
          <a:bodyPr/>
          <a:lstStyle/>
          <a:p>
            <a:pPr algn="just" eaLnBrk="1" hangingPunct="1"/>
            <a:r>
              <a:rPr lang="en-US"/>
              <a:t>The basic use of these is to reduce the complexity of modules</a:t>
            </a:r>
          </a:p>
          <a:p>
            <a:pPr algn="just" eaLnBrk="1" hangingPunct="1"/>
            <a:r>
              <a:rPr lang="en-US"/>
              <a:t>One suggestion is that cyclomatic complexity should be less than 10</a:t>
            </a:r>
          </a:p>
          <a:p>
            <a:pPr algn="just" eaLnBrk="1" hangingPunct="1"/>
            <a:r>
              <a:rPr lang="en-US"/>
              <a:t>Another use is to identify high complexity modules and then see if their logic can be simplified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p:spPr>
        <p:txBody>
          <a:bodyPr/>
          <a:lstStyle/>
          <a:p>
            <a:r>
              <a:rPr lang="en-US"/>
              <a:t>Coding</a:t>
            </a:r>
          </a:p>
        </p:txBody>
      </p:sp>
      <p:sp>
        <p:nvSpPr>
          <p:cNvPr id="7171" name="Slide Number Placeholder 5"/>
          <p:cNvSpPr>
            <a:spLocks noGrp="1"/>
          </p:cNvSpPr>
          <p:nvPr>
            <p:ph type="sldNum" sz="quarter" idx="12"/>
          </p:nvPr>
        </p:nvSpPr>
        <p:spPr>
          <a:noFill/>
        </p:spPr>
        <p:txBody>
          <a:bodyPr/>
          <a:lstStyle/>
          <a:p>
            <a:fld id="{5376B45D-A043-4424-B77B-5E29B133A978}" type="slidenum">
              <a:rPr lang="en-US" smtClean="0"/>
              <a:pPr/>
              <a:t>5</a:t>
            </a:fld>
            <a:endParaRPr lang="en-US"/>
          </a:p>
        </p:txBody>
      </p:sp>
      <p:sp>
        <p:nvSpPr>
          <p:cNvPr id="7172" name="Rectangle 2"/>
          <p:cNvSpPr>
            <a:spLocks noGrp="1" noChangeArrowheads="1"/>
          </p:cNvSpPr>
          <p:nvPr>
            <p:ph type="title"/>
          </p:nvPr>
        </p:nvSpPr>
        <p:spPr/>
        <p:txBody>
          <a:bodyPr/>
          <a:lstStyle/>
          <a:p>
            <a:pPr eaLnBrk="1" hangingPunct="1"/>
            <a:r>
              <a:rPr lang="en-US"/>
              <a:t>Weinberg experiment..</a:t>
            </a:r>
          </a:p>
        </p:txBody>
      </p:sp>
      <p:graphicFrame>
        <p:nvGraphicFramePr>
          <p:cNvPr id="98348" name="Group 44"/>
          <p:cNvGraphicFramePr>
            <a:graphicFrameLocks noGrp="1"/>
          </p:cNvGraphicFramePr>
          <p:nvPr>
            <p:ph type="tbl" idx="1"/>
          </p:nvPr>
        </p:nvGraphicFramePr>
        <p:xfrm>
          <a:off x="609600" y="2438400"/>
          <a:ext cx="7772400" cy="3087688"/>
        </p:xfrm>
        <a:graphic>
          <a:graphicData uri="http://schemas.openxmlformats.org/drawingml/2006/table">
            <a:tbl>
              <a:tblPr/>
              <a:tblGrid>
                <a:gridCol w="3465512">
                  <a:extLst>
                    <a:ext uri="{9D8B030D-6E8A-4147-A177-3AD203B41FA5}">
                      <a16:colId xmlns:a16="http://schemas.microsoft.com/office/drawing/2014/main" val="20000"/>
                    </a:ext>
                  </a:extLst>
                </a:gridCol>
                <a:gridCol w="4306888">
                  <a:extLst>
                    <a:ext uri="{9D8B030D-6E8A-4147-A177-3AD203B41FA5}">
                      <a16:colId xmlns:a16="http://schemas.microsoft.com/office/drawing/2014/main" val="20001"/>
                    </a:ext>
                  </a:extLst>
                </a:gridCol>
              </a:tblGrid>
              <a:tr h="10302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Resulting Rank (1=best)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O1        o2        o3         o4        o5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57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Tahoma" pitchFamily="34" charset="0"/>
                        </a:rPr>
                        <a:t>Minimize Effort (o1)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Tahoma" pitchFamily="34" charset="0"/>
                        </a:rPr>
                        <a:t>Minimize </a:t>
                      </a:r>
                      <a:r>
                        <a:rPr kumimoji="0" lang="en-US" sz="2000" b="0" i="0" u="none" strike="noStrike" cap="none" normalizeH="0" baseline="0" dirty="0" err="1">
                          <a:ln>
                            <a:noFill/>
                          </a:ln>
                          <a:solidFill>
                            <a:schemeClr val="tx1"/>
                          </a:solidFill>
                          <a:effectLst/>
                          <a:latin typeface="Tahoma" pitchFamily="34" charset="0"/>
                        </a:rPr>
                        <a:t>prog</a:t>
                      </a:r>
                      <a:r>
                        <a:rPr kumimoji="0" lang="en-US" sz="2000" b="0" i="0" u="none" strike="noStrike" cap="none" normalizeH="0" baseline="0" dirty="0">
                          <a:ln>
                            <a:noFill/>
                          </a:ln>
                          <a:solidFill>
                            <a:schemeClr val="tx1"/>
                          </a:solidFill>
                          <a:effectLst/>
                          <a:latin typeface="Tahoma" pitchFamily="34" charset="0"/>
                        </a:rPr>
                        <a:t> size (o2)</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Tahoma" pitchFamily="34" charset="0"/>
                        </a:rPr>
                        <a:t>Minimize memory (o3)</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Tahoma" pitchFamily="34" charset="0"/>
                        </a:rPr>
                        <a:t>Maximize code clarity (o4)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Tahoma" pitchFamily="34" charset="0"/>
                        </a:rPr>
                        <a:t>Maximize output clarity (o5)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Tahoma" pitchFamily="34" charset="0"/>
                        </a:rPr>
                        <a:t>1          4          4           5          3</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Tahoma" pitchFamily="34" charset="0"/>
                        </a:rPr>
                        <a:t>2-3       1          2           3          5</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Tahoma" pitchFamily="34" charset="0"/>
                        </a:rPr>
                        <a:t>5          2          1           4          4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Tahoma" pitchFamily="34" charset="0"/>
                        </a:rPr>
                        <a:t>4          3          3           2           2</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Tahoma" pitchFamily="34" charset="0"/>
                        </a:rPr>
                        <a:t>2-3       5          5           1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t>Programming Principles and Guidelines</a:t>
            </a:r>
          </a:p>
        </p:txBody>
      </p:sp>
      <p:sp>
        <p:nvSpPr>
          <p:cNvPr id="9219" name="Content Placeholder 2"/>
          <p:cNvSpPr>
            <a:spLocks noGrp="1"/>
          </p:cNvSpPr>
          <p:nvPr>
            <p:ph idx="1"/>
          </p:nvPr>
        </p:nvSpPr>
        <p:spPr>
          <a:xfrm>
            <a:off x="228600" y="2209800"/>
            <a:ext cx="8726488" cy="3922713"/>
          </a:xfrm>
        </p:spPr>
        <p:txBody>
          <a:bodyPr/>
          <a:lstStyle/>
          <a:p>
            <a:pPr algn="just"/>
            <a:r>
              <a:rPr lang="en-US" sz="2400"/>
              <a:t>The main task before a programmer is to write quality code with few bugs in it. </a:t>
            </a:r>
          </a:p>
          <a:p>
            <a:pPr algn="just"/>
            <a:r>
              <a:rPr lang="en-US" sz="2400"/>
              <a:t>The additional constraint is to write code quickly. Writing solid code is a skill that can only be acquired by practice.</a:t>
            </a:r>
          </a:p>
          <a:p>
            <a:pPr algn="just"/>
            <a:r>
              <a:rPr lang="en-US" sz="2400"/>
              <a:t>However, based on experience, some general rules and guidelines can be given for the programmer. </a:t>
            </a:r>
          </a:p>
          <a:p>
            <a:pPr algn="just"/>
            <a:r>
              <a:rPr lang="en-US" sz="2400"/>
              <a:t>Good programming (producing correct and simple programs) is a practice independent of the target programming language, although well-structured programming languages make the programmer's job simpler.</a:t>
            </a:r>
          </a:p>
        </p:txBody>
      </p:sp>
      <p:sp>
        <p:nvSpPr>
          <p:cNvPr id="9220" name="Footer Placeholder 3"/>
          <p:cNvSpPr>
            <a:spLocks noGrp="1"/>
          </p:cNvSpPr>
          <p:nvPr>
            <p:ph type="ftr" sz="quarter" idx="11"/>
          </p:nvPr>
        </p:nvSpPr>
        <p:spPr>
          <a:noFill/>
        </p:spPr>
        <p:txBody>
          <a:bodyPr/>
          <a:lstStyle/>
          <a:p>
            <a:r>
              <a:rPr lang="en-US"/>
              <a:t>Coding</a:t>
            </a:r>
          </a:p>
        </p:txBody>
      </p:sp>
      <p:sp>
        <p:nvSpPr>
          <p:cNvPr id="9221" name="Slide Number Placeholder 4"/>
          <p:cNvSpPr>
            <a:spLocks noGrp="1"/>
          </p:cNvSpPr>
          <p:nvPr>
            <p:ph type="sldNum" sz="quarter" idx="12"/>
          </p:nvPr>
        </p:nvSpPr>
        <p:spPr>
          <a:noFill/>
        </p:spPr>
        <p:txBody>
          <a:bodyPr/>
          <a:lstStyle/>
          <a:p>
            <a:fld id="{84C65E45-EAD2-48E6-AC65-19A5EFBB1EB7}"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b="1">
                <a:solidFill>
                  <a:schemeClr val="tx1"/>
                </a:solidFill>
              </a:rPr>
              <a:t>1. Common Coding Errors</a:t>
            </a:r>
          </a:p>
        </p:txBody>
      </p:sp>
      <p:sp>
        <p:nvSpPr>
          <p:cNvPr id="10243" name="Content Placeholder 2"/>
          <p:cNvSpPr>
            <a:spLocks noGrp="1"/>
          </p:cNvSpPr>
          <p:nvPr>
            <p:ph idx="1"/>
          </p:nvPr>
        </p:nvSpPr>
        <p:spPr>
          <a:xfrm>
            <a:off x="304800" y="1905000"/>
            <a:ext cx="8650288" cy="4227513"/>
          </a:xfrm>
        </p:spPr>
        <p:txBody>
          <a:bodyPr/>
          <a:lstStyle/>
          <a:p>
            <a:pPr algn="just"/>
            <a:r>
              <a:rPr lang="en-US" sz="2400"/>
              <a:t>Software errors are a reality that all programmers have to deal with.</a:t>
            </a:r>
          </a:p>
          <a:p>
            <a:pPr algn="just"/>
            <a:endParaRPr lang="en-US" sz="2400"/>
          </a:p>
          <a:p>
            <a:pPr algn="just"/>
            <a:r>
              <a:rPr lang="en-US" sz="2400"/>
              <a:t>Much of effort in developing software goes in identifying and removing bugs. There are various practices that can reduce the occurrence of bugs, but regardless of the tools or methods we use, bugs are going to occur in programs.</a:t>
            </a:r>
          </a:p>
          <a:p>
            <a:pPr algn="just"/>
            <a:endParaRPr lang="en-US" sz="2400"/>
          </a:p>
          <a:p>
            <a:pPr algn="just"/>
            <a:r>
              <a:rPr lang="en-US" sz="2400"/>
              <a:t>Though errors can occur in a wide variety of ways, some types of errors are found more commonly. Here we give a list of some of the commonly occurring bugs.</a:t>
            </a:r>
          </a:p>
          <a:p>
            <a:pPr algn="just"/>
            <a:endParaRPr lang="en-US" sz="2400"/>
          </a:p>
        </p:txBody>
      </p:sp>
      <p:sp>
        <p:nvSpPr>
          <p:cNvPr id="10244" name="Footer Placeholder 3"/>
          <p:cNvSpPr>
            <a:spLocks noGrp="1"/>
          </p:cNvSpPr>
          <p:nvPr>
            <p:ph type="ftr" sz="quarter" idx="11"/>
          </p:nvPr>
        </p:nvSpPr>
        <p:spPr>
          <a:noFill/>
        </p:spPr>
        <p:txBody>
          <a:bodyPr/>
          <a:lstStyle/>
          <a:p>
            <a:r>
              <a:rPr lang="en-US"/>
              <a:t>Coding</a:t>
            </a:r>
          </a:p>
        </p:txBody>
      </p:sp>
      <p:sp>
        <p:nvSpPr>
          <p:cNvPr id="10245" name="Slide Number Placeholder 4"/>
          <p:cNvSpPr>
            <a:spLocks noGrp="1"/>
          </p:cNvSpPr>
          <p:nvPr>
            <p:ph type="sldNum" sz="quarter" idx="12"/>
          </p:nvPr>
        </p:nvSpPr>
        <p:spPr>
          <a:noFill/>
        </p:spPr>
        <p:txBody>
          <a:bodyPr/>
          <a:lstStyle/>
          <a:p>
            <a:fld id="{A8D4F055-9212-42F6-9F9C-847CA5D9EB0C}"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3600" b="1">
                <a:solidFill>
                  <a:schemeClr val="tx1"/>
                </a:solidFill>
              </a:rPr>
              <a:t>1. Common Coding Errors…</a:t>
            </a:r>
            <a:endParaRPr lang="en-US" sz="3600"/>
          </a:p>
        </p:txBody>
      </p:sp>
      <p:sp>
        <p:nvSpPr>
          <p:cNvPr id="3" name="Content Placeholder 2"/>
          <p:cNvSpPr>
            <a:spLocks noGrp="1"/>
          </p:cNvSpPr>
          <p:nvPr>
            <p:ph idx="1"/>
          </p:nvPr>
        </p:nvSpPr>
        <p:spPr>
          <a:xfrm>
            <a:off x="228600" y="2017713"/>
            <a:ext cx="8726488" cy="4114800"/>
          </a:xfrm>
        </p:spPr>
        <p:txBody>
          <a:bodyPr/>
          <a:lstStyle/>
          <a:p>
            <a:pPr algn="just">
              <a:defRPr/>
            </a:pPr>
            <a:r>
              <a:rPr lang="en-US" sz="2400" b="1" dirty="0"/>
              <a:t>Memory Leaks: </a:t>
            </a:r>
            <a:r>
              <a:rPr lang="en-US" sz="2400" dirty="0"/>
              <a:t>A memory leak is a situation where the memory is allocated to the program which is not freed subsequently. </a:t>
            </a:r>
          </a:p>
          <a:p>
            <a:pPr lvl="1" algn="just">
              <a:defRPr/>
            </a:pPr>
            <a:r>
              <a:rPr lang="en-US" sz="2000" dirty="0">
                <a:ea typeface="+mn-ea"/>
                <a:cs typeface="+mn-cs"/>
              </a:rPr>
              <a:t>This error is a common source of software failures which occurs frequently in the languages which do not have automatic garbage collection (like C, C++). </a:t>
            </a:r>
          </a:p>
          <a:p>
            <a:pPr lvl="1" algn="just">
              <a:defRPr/>
            </a:pPr>
            <a:r>
              <a:rPr lang="en-US" sz="2000" dirty="0">
                <a:ea typeface="+mn-ea"/>
                <a:cs typeface="+mn-cs"/>
              </a:rPr>
              <a:t>A software system with memory leaks keeps consuming memory, till at some point of time the program may come to an exceptional halt because of the lack of free memory.</a:t>
            </a:r>
            <a:endParaRPr lang="en-US" sz="2000" dirty="0"/>
          </a:p>
        </p:txBody>
      </p:sp>
      <p:sp>
        <p:nvSpPr>
          <p:cNvPr id="11268" name="Footer Placeholder 3"/>
          <p:cNvSpPr>
            <a:spLocks noGrp="1"/>
          </p:cNvSpPr>
          <p:nvPr>
            <p:ph type="ftr" sz="quarter" idx="11"/>
          </p:nvPr>
        </p:nvSpPr>
        <p:spPr>
          <a:noFill/>
        </p:spPr>
        <p:txBody>
          <a:bodyPr/>
          <a:lstStyle/>
          <a:p>
            <a:r>
              <a:rPr lang="en-US"/>
              <a:t>Coding</a:t>
            </a:r>
          </a:p>
        </p:txBody>
      </p:sp>
      <p:sp>
        <p:nvSpPr>
          <p:cNvPr id="11269" name="Slide Number Placeholder 4"/>
          <p:cNvSpPr>
            <a:spLocks noGrp="1"/>
          </p:cNvSpPr>
          <p:nvPr>
            <p:ph type="sldNum" sz="quarter" idx="12"/>
          </p:nvPr>
        </p:nvSpPr>
        <p:spPr>
          <a:noFill/>
        </p:spPr>
        <p:txBody>
          <a:bodyPr/>
          <a:lstStyle/>
          <a:p>
            <a:fld id="{A93E5D97-0E91-4F9F-A210-88546E3781EC}"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z="3600" b="1">
                <a:solidFill>
                  <a:schemeClr val="tx1"/>
                </a:solidFill>
              </a:rPr>
              <a:t>1. Common Coding Errors…</a:t>
            </a:r>
            <a:endParaRPr lang="en-US" sz="3600"/>
          </a:p>
        </p:txBody>
      </p:sp>
      <p:sp>
        <p:nvSpPr>
          <p:cNvPr id="3" name="Content Placeholder 2"/>
          <p:cNvSpPr>
            <a:spLocks noGrp="1"/>
          </p:cNvSpPr>
          <p:nvPr>
            <p:ph idx="1"/>
          </p:nvPr>
        </p:nvSpPr>
        <p:spPr>
          <a:xfrm>
            <a:off x="152400" y="2017713"/>
            <a:ext cx="8802688" cy="4114800"/>
          </a:xfrm>
        </p:spPr>
        <p:txBody>
          <a:bodyPr/>
          <a:lstStyle/>
          <a:p>
            <a:pPr algn="just">
              <a:defRPr/>
            </a:pPr>
            <a:r>
              <a:rPr lang="en-US" sz="2400" b="1" dirty="0"/>
              <a:t>Freeing an Already Freed Resource: </a:t>
            </a:r>
            <a:r>
              <a:rPr lang="en-US" sz="2400" dirty="0"/>
              <a:t>In general, in programs, resources are first allocated and then freed. For example, memory is first allocated and then </a:t>
            </a:r>
            <a:r>
              <a:rPr lang="en-US" sz="2400" dirty="0" err="1"/>
              <a:t>deallocated</a:t>
            </a:r>
            <a:r>
              <a:rPr lang="en-US" sz="2400" dirty="0"/>
              <a:t>. This error occurs when the programmer tries to free the already freed resource. The impact of this common error can be catastrophic.</a:t>
            </a:r>
          </a:p>
          <a:p>
            <a:pPr algn="just">
              <a:defRPr/>
            </a:pPr>
            <a:endParaRPr lang="en-US" sz="2400" dirty="0"/>
          </a:p>
        </p:txBody>
      </p:sp>
      <p:sp>
        <p:nvSpPr>
          <p:cNvPr id="12292" name="Footer Placeholder 3"/>
          <p:cNvSpPr>
            <a:spLocks noGrp="1"/>
          </p:cNvSpPr>
          <p:nvPr>
            <p:ph type="ftr" sz="quarter" idx="11"/>
          </p:nvPr>
        </p:nvSpPr>
        <p:spPr>
          <a:noFill/>
        </p:spPr>
        <p:txBody>
          <a:bodyPr/>
          <a:lstStyle/>
          <a:p>
            <a:r>
              <a:rPr lang="en-US"/>
              <a:t>Coding</a:t>
            </a:r>
          </a:p>
        </p:txBody>
      </p:sp>
      <p:sp>
        <p:nvSpPr>
          <p:cNvPr id="12293" name="Slide Number Placeholder 4"/>
          <p:cNvSpPr>
            <a:spLocks noGrp="1"/>
          </p:cNvSpPr>
          <p:nvPr>
            <p:ph type="sldNum" sz="quarter" idx="12"/>
          </p:nvPr>
        </p:nvSpPr>
        <p:spPr>
          <a:noFill/>
        </p:spPr>
        <p:txBody>
          <a:bodyPr/>
          <a:lstStyle/>
          <a:p>
            <a:fld id="{5CB367A2-6205-4E2F-9C79-5AEAFE4294A9}" type="slidenum">
              <a:rPr lang="en-US" smtClean="0"/>
              <a:pPr/>
              <a:t>9</a:t>
            </a:fld>
            <a:endParaRPr lang="en-US"/>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6070</TotalTime>
  <Words>2453</Words>
  <Application>Microsoft Office PowerPoint</Application>
  <PresentationFormat>On-screen Show (4:3)</PresentationFormat>
  <Paragraphs>354</Paragraphs>
  <Slides>47</Slides>
  <Notes>27</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Blends</vt:lpstr>
      <vt:lpstr>Coding</vt:lpstr>
      <vt:lpstr>Coding</vt:lpstr>
      <vt:lpstr>Coding…</vt:lpstr>
      <vt:lpstr>Coding…</vt:lpstr>
      <vt:lpstr>Weinberg experiment..</vt:lpstr>
      <vt:lpstr>Programming Principles and Guidelines</vt:lpstr>
      <vt:lpstr>1. Common Coding Errors</vt:lpstr>
      <vt:lpstr>1. Common Coding Errors…</vt:lpstr>
      <vt:lpstr>1. Common Coding Errors…</vt:lpstr>
      <vt:lpstr>1. Common Coding Errors…</vt:lpstr>
      <vt:lpstr>1. Common Coding Errors…</vt:lpstr>
      <vt:lpstr>1. Common Coding Errors…</vt:lpstr>
      <vt:lpstr>1. Common Coding Errors…</vt:lpstr>
      <vt:lpstr>Coding Process</vt:lpstr>
      <vt:lpstr>1. An Incremental Coding Process</vt:lpstr>
      <vt:lpstr>PowerPoint Presentation</vt:lpstr>
      <vt:lpstr>2. Test Driven Development</vt:lpstr>
      <vt:lpstr>2. TDD…</vt:lpstr>
      <vt:lpstr>2. TDD…</vt:lpstr>
      <vt:lpstr>PowerPoint Presentation</vt:lpstr>
      <vt:lpstr>3. Pair Programming</vt:lpstr>
      <vt:lpstr>3. Pair Programming…</vt:lpstr>
      <vt:lpstr>4. Source Code Control and Built</vt:lpstr>
      <vt:lpstr>4. Source code control…</vt:lpstr>
      <vt:lpstr>Verification</vt:lpstr>
      <vt:lpstr>1. Code Inspections</vt:lpstr>
      <vt:lpstr>1. Code Inspections…</vt:lpstr>
      <vt:lpstr>1. Code inspections…</vt:lpstr>
      <vt:lpstr>Metrics</vt:lpstr>
      <vt:lpstr>Size Metrics</vt:lpstr>
      <vt:lpstr>Size Metrics</vt:lpstr>
      <vt:lpstr>Size Metrics</vt:lpstr>
      <vt:lpstr>Size Metrics</vt:lpstr>
      <vt:lpstr>Size Metrics</vt:lpstr>
      <vt:lpstr>Size Metrics</vt:lpstr>
      <vt:lpstr>Size Metrics</vt:lpstr>
      <vt:lpstr>Size Metrics</vt:lpstr>
      <vt:lpstr>Size Metrics</vt:lpstr>
      <vt:lpstr>Size Metrics</vt:lpstr>
      <vt:lpstr>Size Metrics</vt:lpstr>
      <vt:lpstr>Complexity Metrics</vt:lpstr>
      <vt:lpstr>Complexity Metrics</vt:lpstr>
      <vt:lpstr>Cyclomatic complexity example…</vt:lpstr>
      <vt:lpstr>Example…</vt:lpstr>
      <vt:lpstr>Example…</vt:lpstr>
      <vt:lpstr>Complexity metrics…</vt:lpstr>
      <vt:lpstr>Complexity metrics…</vt:lpstr>
    </vt:vector>
  </TitlesOfParts>
  <Company>IIT Kanpur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Raju</dc:creator>
  <cp:lastModifiedBy>Unknown User</cp:lastModifiedBy>
  <cp:revision>117</cp:revision>
  <dcterms:created xsi:type="dcterms:W3CDTF">1999-08-12T04:53:24Z</dcterms:created>
  <dcterms:modified xsi:type="dcterms:W3CDTF">2020-11-10T02:55:33Z</dcterms:modified>
</cp:coreProperties>
</file>