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rchitects Daughter"/>
      <p:regular r:id="rId24"/>
    </p:embeddedFont>
    <p:embeddedFont>
      <p:font typeface="Nuni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rchitectsDaughter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056950b28_0_1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27056950b2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7056950b28_0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27056950b2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7056950b28_0_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27056950b2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7056950b28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27056950b2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7056950b28_0_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27056950b2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7056950b28_0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27056950b2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7056950b28_0_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27056950b2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7056950b28_0_1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g27056950b2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7056950b28_0_1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g27056950b2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7056950b28_0_2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g27056950b28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7056950b28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27056950b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7056950b28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27056950b2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7056950b28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27056950b2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056950b28_0_1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27056950b2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7056950b28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27056950b2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7056950b28_0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27056950b28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7056950b28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27056950b2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7056950b28_0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27056950b2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8" name="Google Shape;58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4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66" name="Google Shape;66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72" name="Google Shape;72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6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6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7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79" name="Google Shape;79;p7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80" name="Google Shape;80;p7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7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7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84" name="Google Shape;84;p7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7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7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" name="Google Shape;87;p7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88" name="Google Shape;88;p7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7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0" name="Google Shape;90;p7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4" name="Google Shape;94;p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8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8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8" name="Google Shape;98;p8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9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02" name="Google Shape;102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5" name="Google Shape;105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0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08" name="Google Shape;108;p10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09" name="Google Shape;109;p1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0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" name="Google Shape;113;p10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14" name="Google Shape;114;p1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0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0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0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" name="Google Shape;119;p10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20" name="Google Shape;120;p1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0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0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" name="Google Shape;124;p10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25" name="Google Shape;125;p1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0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0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" name="Google Shape;128;p10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29" name="Google Shape;129;p10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0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10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0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0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" name="Google Shape;134;p10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35" name="Google Shape;135;p1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10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10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0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9" name="Google Shape;139;p10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40" name="Google Shape;140;p10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10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0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3" name="Google Shape;143;p10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44" name="Google Shape;144;p10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0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0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10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" name="Google Shape;149;p10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50" name="Google Shape;150;p10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0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0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0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0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55" name="Google Shape;155;p1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0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0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0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0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60" name="Google Shape;160;p10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0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0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10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64" name="Google Shape;164;p10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0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169" name="Google Shape;169;p10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0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3" name="Google Shape;173;p10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174" name="Google Shape;174;p10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0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9" name="Google Shape;179;p10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80" name="Google Shape;180;p10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0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0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0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0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185" name="Google Shape;185;p1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0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0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10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189" name="Google Shape;189;p10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10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0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0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3" name="Google Shape;193;p10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194" name="Google Shape;194;p10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1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0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0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10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9" name="Google Shape;199;p10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00" name="Google Shape;200;p10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0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0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10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4" name="Google Shape;204;p10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05" name="Google Shape;205;p1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0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0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10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09" name="Google Shape;209;p10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0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0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0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0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10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15" name="Google Shape;215;p1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0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0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0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0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20" name="Google Shape;220;p10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0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0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10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" name="Google Shape;224;p10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25" name="Google Shape;225;p1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0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0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0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29" name="Google Shape;229;p10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0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0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0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3" name="Google Shape;233;p10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4" name="Google Shape;234;p10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5" name="Google Shape;235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4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png"/><Relationship Id="rId4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14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34.png"/><Relationship Id="rId5" Type="http://schemas.openxmlformats.org/officeDocument/2006/relationships/image" Target="../media/image9.png"/><Relationship Id="rId6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30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4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 txBox="1"/>
          <p:nvPr>
            <p:ph type="ctrTitle"/>
          </p:nvPr>
        </p:nvSpPr>
        <p:spPr>
          <a:xfrm>
            <a:off x="559950" y="323025"/>
            <a:ext cx="7187100" cy="27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i="1" lang="en-GB" u="sng"/>
              <a:t>Detection and Mitigation of Bias and Toxicity in Meme’s</a:t>
            </a:r>
            <a:endParaRPr i="1" u="sng">
              <a:solidFill>
                <a:schemeClr val="lt1"/>
              </a:solidFill>
            </a:endParaRPr>
          </a:p>
        </p:txBody>
      </p:sp>
      <p:sp>
        <p:nvSpPr>
          <p:cNvPr id="243" name="Google Shape;243;p12"/>
          <p:cNvSpPr/>
          <p:nvPr/>
        </p:nvSpPr>
        <p:spPr>
          <a:xfrm>
            <a:off x="0" y="-323165"/>
            <a:ext cx="70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br>
              <a:rPr b="0" i="0" lang="en-GB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2"/>
          <p:cNvSpPr txBox="1"/>
          <p:nvPr>
            <p:ph type="ctrTitle"/>
          </p:nvPr>
        </p:nvSpPr>
        <p:spPr>
          <a:xfrm>
            <a:off x="5235875" y="3176200"/>
            <a:ext cx="41028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aseline="-25000" i="1" lang="en-GB" sz="3400"/>
              <a:t>Supervised by:</a:t>
            </a:r>
            <a:endParaRPr baseline="-25000" i="1" sz="3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aseline="-25000" i="1" lang="en-GB" sz="3400"/>
              <a:t>Prof. Tanmoy </a:t>
            </a:r>
            <a:r>
              <a:rPr baseline="-25000" i="1" lang="en-GB" sz="3400"/>
              <a:t>Chakraborty</a:t>
            </a:r>
            <a:endParaRPr baseline="-25000" i="1" sz="3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aseline="-25000" i="1" lang="en-GB" sz="3400"/>
              <a:t>Electrical Engineering Dept.</a:t>
            </a:r>
            <a:endParaRPr baseline="-25000" i="1" sz="3400"/>
          </a:p>
        </p:txBody>
      </p:sp>
      <p:sp>
        <p:nvSpPr>
          <p:cNvPr id="245" name="Google Shape;245;p12"/>
          <p:cNvSpPr txBox="1"/>
          <p:nvPr>
            <p:ph type="ctrTitle"/>
          </p:nvPr>
        </p:nvSpPr>
        <p:spPr>
          <a:xfrm>
            <a:off x="255600" y="3176200"/>
            <a:ext cx="43164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aseline="-25000" i="1" lang="en-GB" sz="3400"/>
              <a:t>Ananya Sharma</a:t>
            </a:r>
            <a:endParaRPr baseline="-25000" i="1" sz="3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aseline="-25000" i="1" lang="en-GB" sz="3400"/>
              <a:t>M.Tech Computer Technology</a:t>
            </a:r>
            <a:endParaRPr baseline="-25000" i="1" sz="3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aseline="-25000" i="1" lang="en-GB" sz="3400"/>
              <a:t>2023EET2186</a:t>
            </a:r>
            <a:endParaRPr baseline="-25000" i="1" sz="3400"/>
          </a:p>
        </p:txBody>
      </p:sp>
      <p:sp>
        <p:nvSpPr>
          <p:cNvPr id="246" name="Google Shape;246;p12"/>
          <p:cNvSpPr/>
          <p:nvPr/>
        </p:nvSpPr>
        <p:spPr>
          <a:xfrm>
            <a:off x="248225" y="3527125"/>
            <a:ext cx="4316400" cy="1541400"/>
          </a:xfrm>
          <a:prstGeom prst="rect">
            <a:avLst/>
          </a:prstGeom>
          <a:noFill/>
          <a:ln cap="flat" cmpd="sng" w="38100">
            <a:solidFill>
              <a:srgbClr val="0F0F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7" name="Google Shape;247;p12"/>
          <p:cNvSpPr/>
          <p:nvPr/>
        </p:nvSpPr>
        <p:spPr>
          <a:xfrm>
            <a:off x="4845600" y="3527125"/>
            <a:ext cx="4316400" cy="1541400"/>
          </a:xfrm>
          <a:prstGeom prst="rect">
            <a:avLst/>
          </a:prstGeom>
          <a:noFill/>
          <a:ln cap="flat" cmpd="sng" w="38100">
            <a:solidFill>
              <a:srgbClr val="0F0F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8" name="Google Shape;248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/>
          <p:nvPr/>
        </p:nvSpPr>
        <p:spPr>
          <a:xfrm>
            <a:off x="0" y="-323165"/>
            <a:ext cx="70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br>
              <a:rPr b="0" i="0" lang="en-GB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21"/>
          <p:cNvPicPr preferRelativeResize="0"/>
          <p:nvPr/>
        </p:nvPicPr>
        <p:blipFill rotWithShape="1">
          <a:blip r:embed="rId3">
            <a:alphaModFix/>
          </a:blip>
          <a:srcRect b="0" l="-4215" r="-11271" t="0"/>
          <a:stretch/>
        </p:blipFill>
        <p:spPr>
          <a:xfrm>
            <a:off x="70500" y="1194337"/>
            <a:ext cx="2859450" cy="275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8250" y="1194325"/>
            <a:ext cx="5909251" cy="3623304"/>
          </a:xfrm>
          <a:prstGeom prst="rect">
            <a:avLst/>
          </a:prstGeom>
          <a:noFill/>
          <a:ln cap="flat" cmpd="sng" w="762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1" name="Google Shape;341;p21"/>
          <p:cNvSpPr/>
          <p:nvPr/>
        </p:nvSpPr>
        <p:spPr>
          <a:xfrm>
            <a:off x="256350" y="3743625"/>
            <a:ext cx="2673600" cy="10740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Great!! Now Toxicity enters in response here too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2" name="Google Shape;342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3" name="Google Shape;343;p21"/>
          <p:cNvSpPr txBox="1"/>
          <p:nvPr>
            <p:ph type="ctrTitle"/>
          </p:nvPr>
        </p:nvSpPr>
        <p:spPr>
          <a:xfrm>
            <a:off x="-35250" y="0"/>
            <a:ext cx="92145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i="1" lang="en-GB" u="sng"/>
              <a:t> Experiments and Results:</a:t>
            </a:r>
            <a:endParaRPr i="1"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/>
          <p:nvPr/>
        </p:nvSpPr>
        <p:spPr>
          <a:xfrm>
            <a:off x="0" y="-323165"/>
            <a:ext cx="70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br>
              <a:rPr b="0" i="0" lang="en-GB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p22"/>
          <p:cNvPicPr preferRelativeResize="0"/>
          <p:nvPr/>
        </p:nvPicPr>
        <p:blipFill rotWithShape="1">
          <a:blip r:embed="rId3">
            <a:alphaModFix/>
          </a:blip>
          <a:srcRect b="0" l="-4215" r="-11271" t="0"/>
          <a:stretch/>
        </p:blipFill>
        <p:spPr>
          <a:xfrm>
            <a:off x="70500" y="1194337"/>
            <a:ext cx="2859450" cy="275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2"/>
          <p:cNvSpPr/>
          <p:nvPr/>
        </p:nvSpPr>
        <p:spPr>
          <a:xfrm>
            <a:off x="565700" y="3764700"/>
            <a:ext cx="2673600" cy="10740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Now, Let’s try some malicious prompts!!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1" name="Google Shape;3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9800" y="1202625"/>
            <a:ext cx="5563633" cy="3636075"/>
          </a:xfrm>
          <a:prstGeom prst="rect">
            <a:avLst/>
          </a:prstGeom>
          <a:noFill/>
          <a:ln cap="flat" cmpd="sng" w="7620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2" name="Google Shape;352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3" name="Google Shape;353;p22"/>
          <p:cNvSpPr txBox="1"/>
          <p:nvPr>
            <p:ph type="ctrTitle"/>
          </p:nvPr>
        </p:nvSpPr>
        <p:spPr>
          <a:xfrm>
            <a:off x="-35250" y="0"/>
            <a:ext cx="92145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i="1" lang="en-GB" u="sng"/>
              <a:t> Experiments and Results:</a:t>
            </a:r>
            <a:endParaRPr i="1" u="sng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3"/>
          <p:cNvSpPr txBox="1"/>
          <p:nvPr>
            <p:ph type="ctrTitle"/>
          </p:nvPr>
        </p:nvSpPr>
        <p:spPr>
          <a:xfrm>
            <a:off x="-35250" y="0"/>
            <a:ext cx="92145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i="1" lang="en-GB" u="sng"/>
              <a:t>Jailbreaking: Future Direction</a:t>
            </a:r>
            <a:endParaRPr i="1" u="sng">
              <a:solidFill>
                <a:schemeClr val="lt1"/>
              </a:solidFill>
            </a:endParaRPr>
          </a:p>
        </p:txBody>
      </p:sp>
      <p:sp>
        <p:nvSpPr>
          <p:cNvPr id="359" name="Google Shape;359;p23"/>
          <p:cNvSpPr/>
          <p:nvPr/>
        </p:nvSpPr>
        <p:spPr>
          <a:xfrm>
            <a:off x="0" y="-323165"/>
            <a:ext cx="70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br>
              <a:rPr b="0" i="0" lang="en-GB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61" name="Google Shape;3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2000"/>
            <a:ext cx="3299701" cy="358040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2" name="Google Shape;3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6250" y="1074376"/>
            <a:ext cx="5143500" cy="3468288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4"/>
          <p:cNvSpPr txBox="1"/>
          <p:nvPr>
            <p:ph type="ctrTitle"/>
          </p:nvPr>
        </p:nvSpPr>
        <p:spPr>
          <a:xfrm>
            <a:off x="-35250" y="0"/>
            <a:ext cx="92145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i="1" lang="en-GB" u="sng"/>
              <a:t>Jailbreaking </a:t>
            </a:r>
            <a:r>
              <a:rPr i="1" lang="en-GB" u="sng"/>
              <a:t>Experiments and Results:</a:t>
            </a:r>
            <a:endParaRPr i="1" u="sng">
              <a:solidFill>
                <a:schemeClr val="lt1"/>
              </a:solidFill>
            </a:endParaRPr>
          </a:p>
        </p:txBody>
      </p:sp>
      <p:sp>
        <p:nvSpPr>
          <p:cNvPr id="368" name="Google Shape;368;p24"/>
          <p:cNvSpPr/>
          <p:nvPr/>
        </p:nvSpPr>
        <p:spPr>
          <a:xfrm>
            <a:off x="0" y="-323165"/>
            <a:ext cx="70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br>
              <a:rPr b="0" i="0" lang="en-GB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24"/>
          <p:cNvPicPr preferRelativeResize="0"/>
          <p:nvPr/>
        </p:nvPicPr>
        <p:blipFill rotWithShape="1">
          <a:blip r:embed="rId3">
            <a:alphaModFix/>
          </a:blip>
          <a:srcRect b="0" l="-4215" r="-11271" t="0"/>
          <a:stretch/>
        </p:blipFill>
        <p:spPr>
          <a:xfrm>
            <a:off x="70500" y="1194337"/>
            <a:ext cx="2859450" cy="275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4150" y="1202625"/>
            <a:ext cx="5466900" cy="3753600"/>
          </a:xfrm>
          <a:prstGeom prst="rect">
            <a:avLst/>
          </a:prstGeom>
          <a:noFill/>
          <a:ln cap="flat" cmpd="sng" w="762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1" name="Google Shape;371;p24"/>
          <p:cNvSpPr/>
          <p:nvPr/>
        </p:nvSpPr>
        <p:spPr>
          <a:xfrm>
            <a:off x="600550" y="3739950"/>
            <a:ext cx="2673600" cy="10740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Tried to Jailbreak !!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2" name="Google Shape;372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25"/>
          <p:cNvPicPr preferRelativeResize="0"/>
          <p:nvPr/>
        </p:nvPicPr>
        <p:blipFill rotWithShape="1">
          <a:blip r:embed="rId3">
            <a:alphaModFix/>
          </a:blip>
          <a:srcRect b="0" l="-4215" r="-11271" t="0"/>
          <a:stretch/>
        </p:blipFill>
        <p:spPr>
          <a:xfrm>
            <a:off x="70500" y="1194337"/>
            <a:ext cx="2859450" cy="275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9950" y="1202625"/>
            <a:ext cx="5909250" cy="3481001"/>
          </a:xfrm>
          <a:prstGeom prst="rect">
            <a:avLst/>
          </a:prstGeom>
          <a:noFill/>
          <a:ln cap="flat" cmpd="sng" w="762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9" name="Google Shape;379;p25"/>
          <p:cNvSpPr/>
          <p:nvPr/>
        </p:nvSpPr>
        <p:spPr>
          <a:xfrm>
            <a:off x="372650" y="3837050"/>
            <a:ext cx="2673600" cy="10740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Tried to Jailbreak !!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0" name="Google Shape;380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1" name="Google Shape;381;p25"/>
          <p:cNvSpPr txBox="1"/>
          <p:nvPr>
            <p:ph type="ctrTitle"/>
          </p:nvPr>
        </p:nvSpPr>
        <p:spPr>
          <a:xfrm>
            <a:off x="-35250" y="0"/>
            <a:ext cx="92145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i="1" lang="en-GB" u="sng"/>
              <a:t>Jailbreaking Experiments and Results:</a:t>
            </a:r>
            <a:endParaRPr i="1"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6"/>
          <p:cNvSpPr/>
          <p:nvPr/>
        </p:nvSpPr>
        <p:spPr>
          <a:xfrm>
            <a:off x="0" y="-323165"/>
            <a:ext cx="70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br>
              <a:rPr b="0" i="0" lang="en-GB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7" name="Google Shape;387;p26"/>
          <p:cNvPicPr preferRelativeResize="0"/>
          <p:nvPr/>
        </p:nvPicPr>
        <p:blipFill rotWithShape="1">
          <a:blip r:embed="rId3">
            <a:alphaModFix/>
          </a:blip>
          <a:srcRect b="0" l="-4215" r="-11271" t="0"/>
          <a:stretch/>
        </p:blipFill>
        <p:spPr>
          <a:xfrm>
            <a:off x="70500" y="1194337"/>
            <a:ext cx="2859450" cy="275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7625" y="207600"/>
            <a:ext cx="3901800" cy="2210125"/>
          </a:xfrm>
          <a:prstGeom prst="rect">
            <a:avLst/>
          </a:prstGeom>
          <a:noFill/>
          <a:ln cap="flat" cmpd="sng" w="1143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9" name="Google Shape;38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9400" y="2958963"/>
            <a:ext cx="7086600" cy="2066925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0" name="Google Shape;390;p26"/>
          <p:cNvSpPr/>
          <p:nvPr/>
        </p:nvSpPr>
        <p:spPr>
          <a:xfrm>
            <a:off x="3109350" y="890425"/>
            <a:ext cx="2412900" cy="9693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b="1" lang="en-GB">
                <a:latin typeface="Nunito"/>
                <a:ea typeface="Nunito"/>
                <a:cs typeface="Nunito"/>
                <a:sym typeface="Nunito"/>
              </a:rPr>
              <a:t>asked</a:t>
            </a:r>
            <a:r>
              <a:rPr b="1" lang="en-GB">
                <a:latin typeface="Nunito"/>
                <a:ea typeface="Nunito"/>
                <a:cs typeface="Nunito"/>
                <a:sym typeface="Nunito"/>
              </a:rPr>
              <a:t> RACE- Prompt!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JailBreak attempt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1" name="Google Shape;391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2" name="Google Shape;392;p26"/>
          <p:cNvSpPr txBox="1"/>
          <p:nvPr>
            <p:ph type="ctrTitle"/>
          </p:nvPr>
        </p:nvSpPr>
        <p:spPr>
          <a:xfrm>
            <a:off x="-35250" y="-86600"/>
            <a:ext cx="59637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i="1" lang="en-GB" u="sng"/>
              <a:t>Jailbreaking Experiments</a:t>
            </a:r>
            <a:endParaRPr i="1" u="sng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27"/>
          <p:cNvPicPr preferRelativeResize="0"/>
          <p:nvPr/>
        </p:nvPicPr>
        <p:blipFill rotWithShape="1">
          <a:blip r:embed="rId3">
            <a:alphaModFix/>
          </a:blip>
          <a:srcRect b="0" l="-4215" r="-11271" t="0"/>
          <a:stretch/>
        </p:blipFill>
        <p:spPr>
          <a:xfrm>
            <a:off x="70500" y="1194337"/>
            <a:ext cx="2859450" cy="275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9950" y="1194325"/>
            <a:ext cx="5909251" cy="3350550"/>
          </a:xfrm>
          <a:prstGeom prst="rect">
            <a:avLst/>
          </a:prstGeom>
          <a:noFill/>
          <a:ln cap="flat" cmpd="sng" w="762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9" name="Google Shape;399;p27"/>
          <p:cNvSpPr/>
          <p:nvPr/>
        </p:nvSpPr>
        <p:spPr>
          <a:xfrm>
            <a:off x="163425" y="3819600"/>
            <a:ext cx="2673600" cy="10740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After </a:t>
            </a:r>
            <a:r>
              <a:rPr b="1" lang="en-GB">
                <a:latin typeface="Nunito"/>
                <a:ea typeface="Nunito"/>
                <a:cs typeface="Nunito"/>
                <a:sym typeface="Nunito"/>
              </a:rPr>
              <a:t>detection, how to mitigate bias and toxicity…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0" name="Google Shape;400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1" name="Google Shape;401;p27"/>
          <p:cNvSpPr txBox="1"/>
          <p:nvPr>
            <p:ph type="ctrTitle"/>
          </p:nvPr>
        </p:nvSpPr>
        <p:spPr>
          <a:xfrm>
            <a:off x="-35250" y="-155850"/>
            <a:ext cx="92145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i="1" lang="en-GB" u="sng"/>
              <a:t>Jailbreaking Experiments and Results:</a:t>
            </a:r>
            <a:endParaRPr i="1" u="sng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8"/>
          <p:cNvSpPr txBox="1"/>
          <p:nvPr>
            <p:ph type="ctrTitle"/>
          </p:nvPr>
        </p:nvSpPr>
        <p:spPr>
          <a:xfrm>
            <a:off x="-35250" y="131225"/>
            <a:ext cx="92145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i="1" lang="en-GB" u="sng"/>
              <a:t>Framework for Mitigation of Toxicity:</a:t>
            </a:r>
            <a:endParaRPr i="1" u="sng">
              <a:solidFill>
                <a:schemeClr val="lt1"/>
              </a:solidFill>
            </a:endParaRPr>
          </a:p>
        </p:txBody>
      </p:sp>
      <p:sp>
        <p:nvSpPr>
          <p:cNvPr id="407" name="Google Shape;407;p28"/>
          <p:cNvSpPr/>
          <p:nvPr/>
        </p:nvSpPr>
        <p:spPr>
          <a:xfrm>
            <a:off x="0" y="-323165"/>
            <a:ext cx="70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br>
              <a:rPr b="0" i="0" lang="en-GB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09" name="Google Shape;4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775" y="1186750"/>
            <a:ext cx="5181001" cy="3550224"/>
          </a:xfrm>
          <a:prstGeom prst="rect">
            <a:avLst/>
          </a:prstGeom>
          <a:noFill/>
          <a:ln cap="flat" cmpd="sng" w="762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0" name="Google Shape;410;p28"/>
          <p:cNvSpPr/>
          <p:nvPr/>
        </p:nvSpPr>
        <p:spPr>
          <a:xfrm>
            <a:off x="6326150" y="1186750"/>
            <a:ext cx="2673600" cy="10740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What does future hold??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9"/>
          <p:cNvSpPr txBox="1"/>
          <p:nvPr>
            <p:ph type="ctrTitle"/>
          </p:nvPr>
        </p:nvSpPr>
        <p:spPr>
          <a:xfrm>
            <a:off x="-35250" y="131225"/>
            <a:ext cx="92145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i="1" lang="en-GB" u="sng"/>
              <a:t>Future Work: Chain of Thoughts approach:</a:t>
            </a:r>
            <a:endParaRPr i="1" u="sng">
              <a:solidFill>
                <a:schemeClr val="lt1"/>
              </a:solidFill>
            </a:endParaRPr>
          </a:p>
        </p:txBody>
      </p:sp>
      <p:sp>
        <p:nvSpPr>
          <p:cNvPr id="416" name="Google Shape;416;p29"/>
          <p:cNvSpPr/>
          <p:nvPr/>
        </p:nvSpPr>
        <p:spPr>
          <a:xfrm>
            <a:off x="0" y="-323165"/>
            <a:ext cx="70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br>
              <a:rPr b="0" i="0" lang="en-GB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18" name="Google Shape;4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738" y="1010825"/>
            <a:ext cx="6366528" cy="3827875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19" name="Google Shape;41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9075" y="3199550"/>
            <a:ext cx="2020175" cy="122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0475" y="1010825"/>
            <a:ext cx="2226825" cy="12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"/>
          <p:cNvSpPr txBox="1"/>
          <p:nvPr>
            <p:ph type="ctrTitle"/>
          </p:nvPr>
        </p:nvSpPr>
        <p:spPr>
          <a:xfrm>
            <a:off x="824000" y="316775"/>
            <a:ext cx="81786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i="1" lang="en-GB" u="sng"/>
              <a:t>What is a MEME?</a:t>
            </a:r>
            <a:endParaRPr i="1" u="sng">
              <a:solidFill>
                <a:schemeClr val="lt1"/>
              </a:solidFill>
            </a:endParaRPr>
          </a:p>
        </p:txBody>
      </p:sp>
      <p:sp>
        <p:nvSpPr>
          <p:cNvPr id="254" name="Google Shape;254;p13"/>
          <p:cNvSpPr/>
          <p:nvPr/>
        </p:nvSpPr>
        <p:spPr>
          <a:xfrm>
            <a:off x="0" y="-323165"/>
            <a:ext cx="70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br>
              <a:rPr b="0" i="0" lang="en-GB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8775"/>
            <a:ext cx="6792775" cy="3405325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6" name="Google Shape;2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3325" y="1196363"/>
            <a:ext cx="4942350" cy="3076475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7" name="Google Shape;2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00" y="1441350"/>
            <a:ext cx="4618650" cy="3312749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8" name="Google Shape;2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93475" y="1590675"/>
            <a:ext cx="4812225" cy="2867025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9" name="Google Shape;259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5891225" y="367350"/>
            <a:ext cx="2673600" cy="10740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Are all Meme’s humorous and satirical??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"/>
          <p:cNvSpPr txBox="1"/>
          <p:nvPr>
            <p:ph type="ctrTitle"/>
          </p:nvPr>
        </p:nvSpPr>
        <p:spPr>
          <a:xfrm>
            <a:off x="824000" y="316775"/>
            <a:ext cx="81786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i="1" lang="en-GB" u="sng"/>
              <a:t>Bias and Toxicity in MEME’s</a:t>
            </a:r>
            <a:endParaRPr i="1" u="sng">
              <a:solidFill>
                <a:schemeClr val="lt1"/>
              </a:solidFill>
            </a:endParaRPr>
          </a:p>
        </p:txBody>
      </p:sp>
      <p:sp>
        <p:nvSpPr>
          <p:cNvPr id="266" name="Google Shape;266;p14"/>
          <p:cNvSpPr/>
          <p:nvPr/>
        </p:nvSpPr>
        <p:spPr>
          <a:xfrm>
            <a:off x="0" y="-323165"/>
            <a:ext cx="70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br>
              <a:rPr b="0" i="0" lang="en-GB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8775"/>
            <a:ext cx="4260303" cy="3642325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8" name="Google Shape;2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0750" y="1348775"/>
            <a:ext cx="3862075" cy="3642325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9" name="Google Shape;2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625" y="1038338"/>
            <a:ext cx="3171825" cy="3705225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0" name="Google Shape;27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8450" y="1348775"/>
            <a:ext cx="4460225" cy="3642325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1" name="Google Shape;271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2" name="Google Shape;272;p14"/>
          <p:cNvSpPr/>
          <p:nvPr/>
        </p:nvSpPr>
        <p:spPr>
          <a:xfrm>
            <a:off x="6259225" y="448625"/>
            <a:ext cx="2673600" cy="10740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Why is Meme a tough problem to solve?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 txBox="1"/>
          <p:nvPr>
            <p:ph type="ctrTitle"/>
          </p:nvPr>
        </p:nvSpPr>
        <p:spPr>
          <a:xfrm>
            <a:off x="163400" y="316775"/>
            <a:ext cx="88392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i="1" lang="en-GB" u="sng"/>
              <a:t>Why is the problem so important to solve?</a:t>
            </a:r>
            <a:endParaRPr i="1" u="sng">
              <a:solidFill>
                <a:schemeClr val="lt1"/>
              </a:solidFill>
            </a:endParaRPr>
          </a:p>
        </p:txBody>
      </p:sp>
      <p:sp>
        <p:nvSpPr>
          <p:cNvPr id="278" name="Google Shape;278;p15"/>
          <p:cNvSpPr/>
          <p:nvPr/>
        </p:nvSpPr>
        <p:spPr>
          <a:xfrm>
            <a:off x="0" y="-323165"/>
            <a:ext cx="70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br>
              <a:rPr b="0" i="0" lang="en-GB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25150"/>
            <a:ext cx="8839202" cy="2569703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0" name="Google Shape;2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00" y="1632364"/>
            <a:ext cx="9144002" cy="1346671"/>
          </a:xfrm>
          <a:prstGeom prst="rect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1" name="Google Shape;2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8150" y="2714863"/>
            <a:ext cx="6210300" cy="2066925"/>
          </a:xfrm>
          <a:prstGeom prst="rect">
            <a:avLst/>
          </a:prstGeom>
          <a:noFill/>
          <a:ln cap="flat" cmpd="sng" w="762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2" name="Google Shape;28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4000" y="3804000"/>
            <a:ext cx="8021650" cy="1090850"/>
          </a:xfrm>
          <a:prstGeom prst="rect">
            <a:avLst/>
          </a:prstGeom>
          <a:noFill/>
          <a:ln cap="flat" cmpd="sng" w="762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3" name="Google Shape;283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4" name="Google Shape;284;p15"/>
          <p:cNvSpPr/>
          <p:nvPr/>
        </p:nvSpPr>
        <p:spPr>
          <a:xfrm>
            <a:off x="6172050" y="981375"/>
            <a:ext cx="2673600" cy="12165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Previous Unimodal approaches ….Datasets… 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6"/>
          <p:cNvSpPr txBox="1"/>
          <p:nvPr>
            <p:ph type="ctrTitle"/>
          </p:nvPr>
        </p:nvSpPr>
        <p:spPr>
          <a:xfrm>
            <a:off x="-35250" y="96350"/>
            <a:ext cx="92145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i="1" lang="en-GB" u="sng"/>
              <a:t>Proposing a novel multi modal framework :</a:t>
            </a:r>
            <a:endParaRPr i="1" u="sng">
              <a:solidFill>
                <a:schemeClr val="lt1"/>
              </a:solidFill>
            </a:endParaRPr>
          </a:p>
        </p:txBody>
      </p:sp>
      <p:sp>
        <p:nvSpPr>
          <p:cNvPr id="290" name="Google Shape;290;p16"/>
          <p:cNvSpPr/>
          <p:nvPr/>
        </p:nvSpPr>
        <p:spPr>
          <a:xfrm>
            <a:off x="0" y="-323165"/>
            <a:ext cx="70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br>
              <a:rPr b="0" i="0" lang="en-GB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92" name="Google Shape;2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050" y="975950"/>
            <a:ext cx="7446825" cy="3862750"/>
          </a:xfrm>
          <a:prstGeom prst="rect">
            <a:avLst/>
          </a:prstGeom>
          <a:noFill/>
          <a:ln cap="flat" cmpd="sng" w="762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"/>
          <p:cNvSpPr txBox="1"/>
          <p:nvPr>
            <p:ph type="ctrTitle"/>
          </p:nvPr>
        </p:nvSpPr>
        <p:spPr>
          <a:xfrm>
            <a:off x="-35250" y="96350"/>
            <a:ext cx="92145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i="1" lang="en-GB" u="sng"/>
              <a:t>Proposing a novel framework :</a:t>
            </a:r>
            <a:endParaRPr i="1" u="sng">
              <a:solidFill>
                <a:schemeClr val="lt1"/>
              </a:solidFill>
            </a:endParaRPr>
          </a:p>
        </p:txBody>
      </p:sp>
      <p:sp>
        <p:nvSpPr>
          <p:cNvPr id="298" name="Google Shape;298;p17"/>
          <p:cNvSpPr/>
          <p:nvPr/>
        </p:nvSpPr>
        <p:spPr>
          <a:xfrm>
            <a:off x="0" y="-323165"/>
            <a:ext cx="70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br>
              <a:rPr b="0" i="0" lang="en-GB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600" y="1379675"/>
            <a:ext cx="3420900" cy="2978725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0" name="Google Shape;300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1" name="Google Shape;301;p17"/>
          <p:cNvSpPr/>
          <p:nvPr/>
        </p:nvSpPr>
        <p:spPr>
          <a:xfrm>
            <a:off x="6470400" y="323025"/>
            <a:ext cx="2673600" cy="10740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Let’s see an example for clarity..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8000" y="1295300"/>
            <a:ext cx="4413401" cy="3441676"/>
          </a:xfrm>
          <a:prstGeom prst="rect">
            <a:avLst/>
          </a:prstGeom>
          <a:noFill/>
          <a:ln cap="flat" cmpd="sng" w="762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/>
          <p:nvPr/>
        </p:nvSpPr>
        <p:spPr>
          <a:xfrm>
            <a:off x="0" y="-323165"/>
            <a:ext cx="70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br>
              <a:rPr b="0" i="0" lang="en-GB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475" y="135100"/>
            <a:ext cx="6338450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0" name="Google Shape;310;p18"/>
          <p:cNvSpPr txBox="1"/>
          <p:nvPr/>
        </p:nvSpPr>
        <p:spPr>
          <a:xfrm>
            <a:off x="207800" y="3778800"/>
            <a:ext cx="1697100" cy="11544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F7F7F8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Overview of Prompt Framework </a:t>
            </a:r>
            <a:endParaRPr b="1" sz="2100">
              <a:solidFill>
                <a:srgbClr val="F7F7F8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7875" y="1685950"/>
            <a:ext cx="5480826" cy="33224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8"/>
          <p:cNvSpPr/>
          <p:nvPr/>
        </p:nvSpPr>
        <p:spPr>
          <a:xfrm>
            <a:off x="6635900" y="3306125"/>
            <a:ext cx="2673600" cy="10740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Let’s look at some cool results…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ctrTitle"/>
          </p:nvPr>
        </p:nvSpPr>
        <p:spPr>
          <a:xfrm>
            <a:off x="-35250" y="0"/>
            <a:ext cx="92145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i="1" lang="en-GB" u="sng"/>
              <a:t> Experiments and Results:</a:t>
            </a:r>
            <a:endParaRPr i="1" u="sng">
              <a:solidFill>
                <a:schemeClr val="lt1"/>
              </a:solidFill>
            </a:endParaRPr>
          </a:p>
        </p:txBody>
      </p:sp>
      <p:sp>
        <p:nvSpPr>
          <p:cNvPr id="318" name="Google Shape;318;p19"/>
          <p:cNvSpPr/>
          <p:nvPr/>
        </p:nvSpPr>
        <p:spPr>
          <a:xfrm>
            <a:off x="0" y="-323165"/>
            <a:ext cx="70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br>
              <a:rPr b="0" i="0" lang="en-GB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19"/>
          <p:cNvPicPr preferRelativeResize="0"/>
          <p:nvPr/>
        </p:nvPicPr>
        <p:blipFill rotWithShape="1">
          <a:blip r:embed="rId3">
            <a:alphaModFix/>
          </a:blip>
          <a:srcRect b="0" l="-4215" r="-11271" t="0"/>
          <a:stretch/>
        </p:blipFill>
        <p:spPr>
          <a:xfrm>
            <a:off x="0" y="975975"/>
            <a:ext cx="2859450" cy="275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9"/>
          <p:cNvSpPr/>
          <p:nvPr/>
        </p:nvSpPr>
        <p:spPr>
          <a:xfrm>
            <a:off x="737850" y="3488325"/>
            <a:ext cx="2371500" cy="10566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Let’s test on other prompts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1" name="Google Shape;3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3125" y="879600"/>
            <a:ext cx="5701425" cy="2063200"/>
          </a:xfrm>
          <a:prstGeom prst="rect">
            <a:avLst/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2" name="Google Shape;3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3125" y="3167475"/>
            <a:ext cx="5701425" cy="1976025"/>
          </a:xfrm>
          <a:prstGeom prst="rect">
            <a:avLst/>
          </a:prstGeom>
          <a:noFill/>
          <a:ln cap="flat" cmpd="sng" w="762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3" name="Google Shape;323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/>
          <p:nvPr/>
        </p:nvSpPr>
        <p:spPr>
          <a:xfrm>
            <a:off x="0" y="-323165"/>
            <a:ext cx="70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br>
              <a:rPr b="0" i="0" lang="en-GB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20"/>
          <p:cNvPicPr preferRelativeResize="0"/>
          <p:nvPr/>
        </p:nvPicPr>
        <p:blipFill rotWithShape="1">
          <a:blip r:embed="rId3">
            <a:alphaModFix/>
          </a:blip>
          <a:srcRect b="0" l="-4215" r="-11271" t="0"/>
          <a:stretch/>
        </p:blipFill>
        <p:spPr>
          <a:xfrm>
            <a:off x="70500" y="1194337"/>
            <a:ext cx="2859450" cy="275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4225" y="1194325"/>
            <a:ext cx="5649125" cy="3636074"/>
          </a:xfrm>
          <a:prstGeom prst="rect">
            <a:avLst/>
          </a:prstGeom>
          <a:noFill/>
          <a:ln cap="flat" cmpd="sng" w="762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1" name="Google Shape;331;p20"/>
          <p:cNvSpPr/>
          <p:nvPr/>
        </p:nvSpPr>
        <p:spPr>
          <a:xfrm>
            <a:off x="470625" y="3756400"/>
            <a:ext cx="2673600" cy="10740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Nunito"/>
                <a:ea typeface="Nunito"/>
                <a:cs typeface="Nunito"/>
                <a:sym typeface="Nunito"/>
              </a:rPr>
              <a:t>Great!! Now Toxicity enters in </a:t>
            </a:r>
            <a:r>
              <a:rPr b="1" lang="en-GB">
                <a:latin typeface="Nunito"/>
                <a:ea typeface="Nunito"/>
                <a:cs typeface="Nunito"/>
                <a:sym typeface="Nunito"/>
              </a:rPr>
              <a:t>response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2" name="Google Shape;332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3" name="Google Shape;333;p20"/>
          <p:cNvSpPr txBox="1"/>
          <p:nvPr>
            <p:ph type="ctrTitle"/>
          </p:nvPr>
        </p:nvSpPr>
        <p:spPr>
          <a:xfrm>
            <a:off x="-35250" y="0"/>
            <a:ext cx="92145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i="1" lang="en-GB" u="sng"/>
              <a:t> Experiments and Results:</a:t>
            </a:r>
            <a:endParaRPr i="1"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