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73" r:id="rId6"/>
    <p:sldId id="260" r:id="rId7"/>
    <p:sldId id="274" r:id="rId8"/>
    <p:sldId id="276" r:id="rId9"/>
    <p:sldId id="275" r:id="rId10"/>
    <p:sldId id="281" r:id="rId11"/>
    <p:sldId id="282" r:id="rId12"/>
    <p:sldId id="283" r:id="rId13"/>
    <p:sldId id="280" r:id="rId14"/>
    <p:sldId id="289" r:id="rId15"/>
    <p:sldId id="290" r:id="rId16"/>
    <p:sldId id="284" r:id="rId17"/>
    <p:sldId id="285" r:id="rId18"/>
    <p:sldId id="286" r:id="rId19"/>
    <p:sldId id="287" r:id="rId20"/>
    <p:sldId id="288" r:id="rId21"/>
    <p:sldId id="278" r:id="rId22"/>
  </p:sldIdLst>
  <p:sldSz cx="12192000" cy="6858000"/>
  <p:notesSz cx="6858000" cy="9144000"/>
  <p:embeddedFontLst>
    <p:embeddedFont>
      <p:font typeface="Arial Black" panose="020B0A04020102020204" pitchFamily="34" charset="0"/>
      <p:regular r:id="rId24"/>
      <p:bold r:id="rId25"/>
    </p:embeddedFont>
    <p:embeddedFont>
      <p:font typeface="Calibri" panose="020F0502020204030204" pitchFamily="34" charset="0"/>
      <p:regular r:id="rId26"/>
      <p:bold r:id="rId27"/>
      <p:italic r:id="rId28"/>
      <p:boldItalic r:id="rId29"/>
    </p:embeddedFont>
    <p:embeddedFont>
      <p:font typeface="Raleway ExtraBold"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1C5CBE-A4F3-4F7F-AE8E-C184BAC5BA65}">
  <a:tblStyle styleId="{AB1C5CBE-A4F3-4F7F-AE8E-C184BAC5BA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p:scale>
          <a:sx n="109" d="100"/>
          <a:sy n="109" d="100"/>
        </p:scale>
        <p:origin x="45" y="-61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4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029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267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5554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61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216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17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5499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366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13"/>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4"/>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96" name="Google Shape;96;p14"/>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 name="Google Shape;97;p14"/>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 name="Google Shape;98;p14"/>
          <p:cNvSpPr/>
          <p:nvPr/>
        </p:nvSpPr>
        <p:spPr>
          <a:xfrm>
            <a:off x="2723381" y="1729854"/>
            <a:ext cx="6829500" cy="27972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dirty="0">
                <a:solidFill>
                  <a:srgbClr val="000000"/>
                </a:solidFill>
                <a:latin typeface="Calibri"/>
                <a:ea typeface="Calibri"/>
                <a:cs typeface="Calibri"/>
                <a:sym typeface="Calibri"/>
              </a:rPr>
              <a:t>Submitted in the partial fulfillment for the award of the degree of</a:t>
            </a:r>
            <a:endParaRPr dirty="0"/>
          </a:p>
          <a:p>
            <a:pPr marL="0" marR="0" lvl="0" indent="0" algn="ctr" rtl="0">
              <a:lnSpc>
                <a:spcPct val="150000"/>
              </a:lnSpc>
              <a:spcBef>
                <a:spcPts val="0"/>
              </a:spcBef>
              <a:spcAft>
                <a:spcPts val="0"/>
              </a:spcAft>
              <a:buNone/>
            </a:pPr>
            <a:r>
              <a:rPr lang="en-US" sz="2000" i="0" u="none" strike="noStrike" cap="none" dirty="0">
                <a:solidFill>
                  <a:srgbClr val="000000"/>
                </a:solidFill>
                <a:latin typeface="Calibri"/>
                <a:ea typeface="Calibri"/>
                <a:cs typeface="Calibri"/>
                <a:sym typeface="Calibri"/>
              </a:rPr>
              <a:t>BACHELOR OF ENGINEERING </a:t>
            </a:r>
            <a:endParaRPr sz="2000" i="0" u="none" strike="noStrike" cap="none" dirty="0">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000" i="1" u="none" strike="noStrike" cap="none" dirty="0">
                <a:solidFill>
                  <a:srgbClr val="000000"/>
                </a:solidFill>
                <a:latin typeface="Calibri"/>
                <a:ea typeface="Calibri"/>
                <a:cs typeface="Calibri"/>
                <a:sym typeface="Calibri"/>
              </a:rPr>
              <a:t> IN</a:t>
            </a:r>
            <a:endParaRPr sz="2000" dirty="0"/>
          </a:p>
          <a:p>
            <a:pPr marL="69850" marR="1270" lvl="0" indent="-6350" algn="ctr" rtl="0">
              <a:lnSpc>
                <a:spcPct val="103333"/>
              </a:lnSpc>
              <a:spcBef>
                <a:spcPts val="0"/>
              </a:spcBef>
              <a:spcAft>
                <a:spcPts val="0"/>
              </a:spcAft>
              <a:buClr>
                <a:schemeClr val="dk1"/>
              </a:buClr>
              <a:buSzPts val="1100"/>
              <a:buFont typeface="Arial"/>
              <a:buNone/>
            </a:pPr>
            <a:r>
              <a:rPr lang="en-US" sz="2000" dirty="0">
                <a:solidFill>
                  <a:schemeClr val="dk1"/>
                </a:solidFill>
                <a:latin typeface="Times New Roman"/>
                <a:ea typeface="Times New Roman"/>
                <a:cs typeface="Times New Roman"/>
                <a:sym typeface="Times New Roman"/>
              </a:rPr>
              <a:t>COMPUTER SCIENCE ENGINEERING </a:t>
            </a:r>
            <a:endParaRPr sz="2000" dirty="0">
              <a:solidFill>
                <a:schemeClr val="dk1"/>
              </a:solidFill>
              <a:latin typeface="Times New Roman"/>
              <a:ea typeface="Times New Roman"/>
              <a:cs typeface="Times New Roman"/>
              <a:sym typeface="Times New Roman"/>
            </a:endParaRPr>
          </a:p>
          <a:p>
            <a:pPr marL="69850" marR="3175" lvl="0" indent="-6350" algn="ctr" rtl="0">
              <a:lnSpc>
                <a:spcPct val="103333"/>
              </a:lnSpc>
              <a:spcBef>
                <a:spcPts val="60"/>
              </a:spcBef>
              <a:spcAft>
                <a:spcPts val="0"/>
              </a:spcAft>
              <a:buClr>
                <a:schemeClr val="dk1"/>
              </a:buClr>
              <a:buSzPts val="1100"/>
              <a:buFont typeface="Arial"/>
              <a:buNone/>
            </a:pPr>
            <a:r>
              <a:rPr lang="en-US" sz="2000" i="1" dirty="0">
                <a:solidFill>
                  <a:schemeClr val="dk1"/>
                </a:solidFill>
                <a:latin typeface="Times New Roman"/>
                <a:ea typeface="Times New Roman"/>
                <a:cs typeface="Times New Roman"/>
                <a:sym typeface="Times New Roman"/>
              </a:rPr>
              <a:t>WITH </a:t>
            </a:r>
            <a:endParaRPr sz="2000" i="1" dirty="0">
              <a:solidFill>
                <a:schemeClr val="dk1"/>
              </a:solidFill>
              <a:latin typeface="Times New Roman"/>
              <a:ea typeface="Times New Roman"/>
              <a:cs typeface="Times New Roman"/>
              <a:sym typeface="Times New Roman"/>
            </a:endParaRPr>
          </a:p>
          <a:p>
            <a:pPr marL="69850" marR="12065" lvl="0" indent="-6350" algn="ctr" rtl="0">
              <a:lnSpc>
                <a:spcPct val="103333"/>
              </a:lnSpc>
              <a:spcBef>
                <a:spcPts val="60"/>
              </a:spcBef>
              <a:spcAft>
                <a:spcPts val="60"/>
              </a:spcAft>
              <a:buClr>
                <a:schemeClr val="dk1"/>
              </a:buClr>
              <a:buSzPts val="1100"/>
              <a:buFont typeface="Arial"/>
              <a:buNone/>
            </a:pPr>
            <a:r>
              <a:rPr lang="en-US" sz="2000" dirty="0">
                <a:solidFill>
                  <a:schemeClr val="dk1"/>
                </a:solidFill>
                <a:latin typeface="Times New Roman"/>
                <a:ea typeface="Times New Roman"/>
                <a:cs typeface="Times New Roman"/>
                <a:sym typeface="Times New Roman"/>
              </a:rPr>
              <a:t>SPECIALIZATION IN INTERNET OF THINGS</a:t>
            </a:r>
            <a:endParaRPr sz="2000" dirty="0">
              <a:latin typeface="Calibri"/>
              <a:ea typeface="Calibri"/>
              <a:cs typeface="Calibri"/>
              <a:sym typeface="Calibri"/>
            </a:endParaRPr>
          </a:p>
        </p:txBody>
      </p:sp>
      <p:sp>
        <p:nvSpPr>
          <p:cNvPr id="99" name="Google Shape;99;p14"/>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4"/>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01" name="Google Shape;101;p14"/>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4"/>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dirty="0">
                <a:solidFill>
                  <a:srgbClr val="FF0000"/>
                </a:solidFill>
                <a:latin typeface="Times New Roman"/>
                <a:ea typeface="Times New Roman"/>
                <a:cs typeface="Times New Roman"/>
                <a:sym typeface="Times New Roman"/>
              </a:rPr>
              <a:t>Department of AIT-CSE</a:t>
            </a:r>
            <a:endParaRPr sz="1600" b="0" i="0" u="none" strike="noStrike" cap="none" dirty="0">
              <a:solidFill>
                <a:srgbClr val="FF0000"/>
              </a:solidFill>
              <a:latin typeface="Times New Roman"/>
              <a:ea typeface="Times New Roman"/>
              <a:cs typeface="Times New Roman"/>
              <a:sym typeface="Times New Roman"/>
            </a:endParaRPr>
          </a:p>
        </p:txBody>
      </p:sp>
      <p:sp>
        <p:nvSpPr>
          <p:cNvPr id="103" name="Google Shape;103;p14"/>
          <p:cNvSpPr txBox="1"/>
          <p:nvPr/>
        </p:nvSpPr>
        <p:spPr>
          <a:xfrm>
            <a:off x="1657138" y="443068"/>
            <a:ext cx="9696662"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err="1">
                <a:solidFill>
                  <a:schemeClr val="dk1"/>
                </a:solidFill>
                <a:latin typeface="Arial Black"/>
                <a:ea typeface="Arial Black"/>
                <a:cs typeface="Arial Black"/>
                <a:sym typeface="Arial Black"/>
              </a:rPr>
              <a:t>IntelliHome</a:t>
            </a:r>
            <a:r>
              <a:rPr lang="en-US" sz="3600" b="1" dirty="0">
                <a:solidFill>
                  <a:schemeClr val="dk1"/>
                </a:solidFill>
                <a:latin typeface="Arial Black"/>
                <a:ea typeface="Arial Black"/>
                <a:cs typeface="Arial Black"/>
                <a:sym typeface="Arial Black"/>
              </a:rPr>
              <a:t> : The Automated household Infrastructure</a:t>
            </a:r>
            <a:endParaRPr sz="3600" b="0" i="0" u="none" strike="noStrike" cap="none" dirty="0">
              <a:solidFill>
                <a:schemeClr val="dk1"/>
              </a:solidFill>
              <a:latin typeface="Raleway ExtraBold"/>
              <a:ea typeface="Raleway ExtraBold"/>
              <a:cs typeface="Raleway ExtraBold"/>
              <a:sym typeface="Raleway ExtraBold"/>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5" name="Google Shape;105;p14"/>
          <p:cNvSpPr txBox="1"/>
          <p:nvPr/>
        </p:nvSpPr>
        <p:spPr>
          <a:xfrm>
            <a:off x="1737925" y="4875144"/>
            <a:ext cx="2749500" cy="12772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1" i="0" u="none" strike="noStrike" cap="none" dirty="0">
                <a:solidFill>
                  <a:schemeClr val="dk1"/>
                </a:solidFill>
                <a:latin typeface="Calibri"/>
                <a:ea typeface="Calibri"/>
                <a:cs typeface="Calibri"/>
                <a:sym typeface="Calibri"/>
              </a:rPr>
              <a:t>Submitted by: </a:t>
            </a:r>
            <a:endParaRPr sz="1300" dirty="0"/>
          </a:p>
          <a:p>
            <a:pPr marL="0" marR="0" lvl="0" indent="0" algn="l" rtl="0">
              <a:spcBef>
                <a:spcPts val="0"/>
              </a:spcBef>
              <a:spcAft>
                <a:spcPts val="0"/>
              </a:spcAft>
              <a:buNone/>
            </a:pPr>
            <a:r>
              <a:rPr lang="en-US" sz="1900" dirty="0">
                <a:solidFill>
                  <a:schemeClr val="dk1"/>
                </a:solidFill>
                <a:latin typeface="Calibri"/>
                <a:ea typeface="Calibri"/>
                <a:cs typeface="Calibri"/>
                <a:sym typeface="Calibri"/>
              </a:rPr>
              <a:t>SIDDHARTH SINGH</a:t>
            </a:r>
            <a:endParaRPr sz="19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900" dirty="0">
                <a:solidFill>
                  <a:schemeClr val="dk1"/>
                </a:solidFill>
                <a:latin typeface="Calibri"/>
                <a:ea typeface="Calibri"/>
                <a:cs typeface="Calibri"/>
                <a:sym typeface="Calibri"/>
              </a:rPr>
              <a:t>ANANYA SINGH </a:t>
            </a:r>
            <a:endParaRPr sz="19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06" name="Google Shape;106;p14"/>
          <p:cNvSpPr txBox="1"/>
          <p:nvPr/>
        </p:nvSpPr>
        <p:spPr>
          <a:xfrm>
            <a:off x="7681250" y="4725655"/>
            <a:ext cx="290901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Under the Supervision of: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Mrs. Geeta Rani</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Feature Identification/Analysis</a:t>
            </a:r>
            <a:endParaRPr b="1" dirty="0">
              <a:latin typeface="Times New Roman" panose="02020603050405020304" pitchFamily="18" charset="0"/>
              <a:cs typeface="Times New Roman" panose="02020603050405020304" pitchFamily="18" charset="0"/>
            </a:endParaRPr>
          </a:p>
        </p:txBody>
      </p:sp>
      <p:sp>
        <p:nvSpPr>
          <p:cNvPr id="134" name="Google Shape;134;p18"/>
          <p:cNvSpPr txBox="1">
            <a:spLocks noGrp="1"/>
          </p:cNvSpPr>
          <p:nvPr>
            <p:ph type="body" idx="1"/>
          </p:nvPr>
        </p:nvSpPr>
        <p:spPr>
          <a:xfrm>
            <a:off x="838200" y="1496594"/>
            <a:ext cx="10515600" cy="4667251"/>
          </a:xfrm>
          <a:prstGeom prst="rect">
            <a:avLst/>
          </a:prstGeom>
          <a:noFill/>
          <a:ln>
            <a:noFill/>
          </a:ln>
        </p:spPr>
        <p:txBody>
          <a:bodyPr spcFirstLastPara="1" wrap="square" lIns="91425" tIns="45700" rIns="91425" bIns="45700" anchor="t" anchorCtr="0">
            <a:normAutofit lnSpcReduction="10000"/>
          </a:bodyPr>
          <a:lstStyle/>
          <a:p>
            <a:pPr>
              <a:lnSpc>
                <a:spcPct val="200000"/>
              </a:lnSpc>
              <a:spcBef>
                <a:spcPts val="0"/>
              </a:spcBef>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Home Automation</a:t>
            </a:r>
            <a:endParaRPr sz="1700" dirty="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Energy Management</a:t>
            </a:r>
            <a:endParaRPr sz="1700" dirty="0">
              <a:latin typeface="Times New Roman" panose="02020603050405020304" pitchFamily="18" charset="0"/>
              <a:cs typeface="Times New Roman" panose="02020603050405020304" pitchFamily="18" charset="0"/>
            </a:endParaRPr>
          </a:p>
          <a:p>
            <a:pPr lvl="0" algn="l" rtl="0">
              <a:lnSpc>
                <a:spcPct val="200000"/>
              </a:lnSpc>
              <a:spcBef>
                <a:spcPts val="0"/>
              </a:spcBef>
              <a:spcAft>
                <a:spcPts val="0"/>
              </a:spcAft>
              <a:buSzPts val="180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Appliance Control </a:t>
            </a:r>
          </a:p>
          <a:p>
            <a:pPr lvl="0" algn="l" rtl="0">
              <a:lnSpc>
                <a:spcPct val="200000"/>
              </a:lnSpc>
              <a:spcBef>
                <a:spcPts val="0"/>
              </a:spcBef>
              <a:spcAft>
                <a:spcPts val="0"/>
              </a:spcAft>
              <a:buSzPts val="1800"/>
              <a:buFont typeface="Wingdings" panose="05000000000000000000" pitchFamily="2" charset="2"/>
              <a:buChar char="ü"/>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Smart Inventory Management</a:t>
            </a:r>
          </a:p>
          <a:p>
            <a:pPr lvl="0" algn="l" rtl="0">
              <a:lnSpc>
                <a:spcPct val="200000"/>
              </a:lnSpc>
              <a:spcBef>
                <a:spcPts val="0"/>
              </a:spcBef>
              <a:spcAft>
                <a:spcPts val="0"/>
              </a:spcAft>
              <a:buSzPts val="1800"/>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Smart Path Finder </a:t>
            </a:r>
          </a:p>
          <a:p>
            <a:pPr lvl="0" algn="l" rtl="0">
              <a:lnSpc>
                <a:spcPct val="200000"/>
              </a:lnSpc>
              <a:spcBef>
                <a:spcPts val="0"/>
              </a:spcBef>
              <a:spcAft>
                <a:spcPts val="0"/>
              </a:spcAft>
              <a:buSzPts val="1800"/>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Convertible Kitchen</a:t>
            </a:r>
            <a:endParaRPr lang="en-US" sz="1700" dirty="0">
              <a:latin typeface="Times New Roman" panose="02020603050405020304" pitchFamily="18" charset="0"/>
              <a:cs typeface="Times New Roman" panose="02020603050405020304" pitchFamily="18" charset="0"/>
            </a:endParaRPr>
          </a:p>
          <a:p>
            <a:pPr lvl="0" algn="l" rtl="0">
              <a:lnSpc>
                <a:spcPct val="200000"/>
              </a:lnSpc>
              <a:spcBef>
                <a:spcPts val="0"/>
              </a:spcBef>
              <a:spcAft>
                <a:spcPts val="0"/>
              </a:spcAft>
              <a:buSzPts val="180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Automated Cleaning System</a:t>
            </a:r>
          </a:p>
          <a:p>
            <a:pPr>
              <a:lnSpc>
                <a:spcPct val="200000"/>
              </a:lnSpc>
              <a:spcBef>
                <a:spcPts val="0"/>
              </a:spcBef>
              <a:buFont typeface="Wingdings" panose="05000000000000000000" pitchFamily="2" charset="2"/>
              <a:buChar char="ü"/>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Smart Humidifier Implementation</a:t>
            </a:r>
            <a:endParaRPr sz="1700" dirty="0">
              <a:latin typeface="Times New Roman" panose="02020603050405020304" pitchFamily="18" charset="0"/>
              <a:cs typeface="Times New Roman" panose="02020603050405020304" pitchFamily="18" charset="0"/>
            </a:endParaRPr>
          </a:p>
          <a:p>
            <a:pPr lvl="0" algn="l" rtl="0">
              <a:lnSpc>
                <a:spcPct val="200000"/>
              </a:lnSpc>
              <a:spcBef>
                <a:spcPts val="0"/>
              </a:spcBef>
              <a:spcAft>
                <a:spcPts val="0"/>
              </a:spcAft>
              <a:buSzPts val="180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Security and </a:t>
            </a:r>
            <a:r>
              <a:rPr lang="en-IN" sz="1700" dirty="0">
                <a:latin typeface="Times New Roman" panose="02020603050405020304" pitchFamily="18" charset="0"/>
                <a:cs typeface="Times New Roman" panose="02020603050405020304" pitchFamily="18" charset="0"/>
              </a:rPr>
              <a:t>Surveillance</a:t>
            </a:r>
          </a:p>
        </p:txBody>
      </p:sp>
      <p:sp>
        <p:nvSpPr>
          <p:cNvPr id="135" name="Google Shape;1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6698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Constraint Identification</a:t>
            </a:r>
            <a:endParaRPr b="1" dirty="0">
              <a:latin typeface="Times New Roman" panose="02020603050405020304" pitchFamily="18" charset="0"/>
              <a:cs typeface="Times New Roman" panose="02020603050405020304" pitchFamily="18" charset="0"/>
            </a:endParaRPr>
          </a:p>
        </p:txBody>
      </p:sp>
      <p:sp>
        <p:nvSpPr>
          <p:cNvPr id="134" name="Google Shape;134;p18"/>
          <p:cNvSpPr txBox="1">
            <a:spLocks noGrp="1"/>
          </p:cNvSpPr>
          <p:nvPr>
            <p:ph type="body" idx="1"/>
          </p:nvPr>
        </p:nvSpPr>
        <p:spPr>
          <a:xfrm>
            <a:off x="838200" y="1629597"/>
            <a:ext cx="10515600" cy="4667251"/>
          </a:xfrm>
          <a:prstGeom prst="rect">
            <a:avLst/>
          </a:prstGeom>
          <a:noFill/>
          <a:ln>
            <a:noFill/>
          </a:ln>
        </p:spPr>
        <p:txBody>
          <a:bodyPr spcFirstLastPara="1" wrap="square" lIns="91425" tIns="45700" rIns="91425" bIns="45700" anchor="t" anchorCtr="0">
            <a:normAutofit/>
          </a:bodyPr>
          <a:lstStyle/>
          <a:p>
            <a:pPr algn="l">
              <a:buFont typeface="+mj-lt"/>
              <a:buAutoNum type="arabicPeriod"/>
            </a:pPr>
            <a:r>
              <a:rPr lang="en-US" sz="1900" b="1" i="0" dirty="0">
                <a:solidFill>
                  <a:schemeClr val="tx1"/>
                </a:solidFill>
                <a:effectLst/>
                <a:latin typeface="Times New Roman" panose="02020603050405020304" pitchFamily="18" charset="0"/>
                <a:cs typeface="Times New Roman" panose="02020603050405020304" pitchFamily="18" charset="0"/>
              </a:rPr>
              <a:t>Technical Constraints:</a:t>
            </a:r>
            <a:endParaRPr lang="en-US" sz="1900" b="0" i="0" dirty="0">
              <a:solidFill>
                <a:schemeClr val="tx1"/>
              </a:solidFill>
              <a:effectLst/>
              <a:latin typeface="Times New Roman" panose="02020603050405020304" pitchFamily="18" charset="0"/>
              <a:cs typeface="Times New Roman" panose="02020603050405020304" pitchFamily="18" charset="0"/>
            </a:endParaRPr>
          </a:p>
          <a:p>
            <a:pPr marL="800100" lvl="1">
              <a:buFont typeface="Wingdings" panose="05000000000000000000" pitchFamily="2" charset="2"/>
              <a:buChar char="ü"/>
            </a:pPr>
            <a:r>
              <a:rPr lang="en-US" sz="1900" b="1" i="0" dirty="0">
                <a:solidFill>
                  <a:schemeClr val="tx1"/>
                </a:solidFill>
                <a:effectLst/>
                <a:latin typeface="Times New Roman" panose="02020603050405020304" pitchFamily="18" charset="0"/>
                <a:cs typeface="Times New Roman" panose="02020603050405020304" pitchFamily="18" charset="0"/>
              </a:rPr>
              <a:t>Interoperability:</a:t>
            </a:r>
            <a:r>
              <a:rPr lang="en-US" sz="1900" b="0" i="0" dirty="0">
                <a:solidFill>
                  <a:schemeClr val="tx1"/>
                </a:solidFill>
                <a:effectLst/>
                <a:latin typeface="Times New Roman" panose="02020603050405020304" pitchFamily="18" charset="0"/>
                <a:cs typeface="Times New Roman" panose="02020603050405020304" pitchFamily="18" charset="0"/>
              </a:rPr>
              <a:t> Different smart devices and platforms may use different communication protocols. Ensuring that devices can work together seamlessly can be a challenge.</a:t>
            </a:r>
          </a:p>
          <a:p>
            <a:pPr marL="800100" lvl="1">
              <a:buFont typeface="Wingdings" panose="05000000000000000000" pitchFamily="2" charset="2"/>
              <a:buChar char="ü"/>
            </a:pPr>
            <a:r>
              <a:rPr lang="en-US" sz="1900" b="1" i="0" dirty="0">
                <a:solidFill>
                  <a:schemeClr val="tx1"/>
                </a:solidFill>
                <a:effectLst/>
                <a:latin typeface="Times New Roman" panose="02020603050405020304" pitchFamily="18" charset="0"/>
                <a:cs typeface="Times New Roman" panose="02020603050405020304" pitchFamily="18" charset="0"/>
              </a:rPr>
              <a:t>Security:</a:t>
            </a:r>
            <a:r>
              <a:rPr lang="en-US" sz="1900" b="0" i="0" dirty="0">
                <a:solidFill>
                  <a:schemeClr val="tx1"/>
                </a:solidFill>
                <a:effectLst/>
                <a:latin typeface="Times New Roman" panose="02020603050405020304" pitchFamily="18" charset="0"/>
                <a:cs typeface="Times New Roman" panose="02020603050405020304" pitchFamily="18" charset="0"/>
              </a:rPr>
              <a:t> Smart homes are susceptible to cybersecurity threats.</a:t>
            </a:r>
          </a:p>
          <a:p>
            <a:pPr marL="800100" lvl="1">
              <a:buFont typeface="Wingdings" panose="05000000000000000000" pitchFamily="2" charset="2"/>
              <a:buChar char="ü"/>
            </a:pPr>
            <a:r>
              <a:rPr lang="en-US" sz="1900" b="1" i="0" dirty="0">
                <a:solidFill>
                  <a:schemeClr val="tx1"/>
                </a:solidFill>
                <a:effectLst/>
                <a:latin typeface="Times New Roman" panose="02020603050405020304" pitchFamily="18" charset="0"/>
                <a:cs typeface="Times New Roman" panose="02020603050405020304" pitchFamily="18" charset="0"/>
              </a:rPr>
              <a:t>Reliability:</a:t>
            </a:r>
            <a:r>
              <a:rPr lang="en-US" sz="1900" b="0" i="0" dirty="0">
                <a:solidFill>
                  <a:schemeClr val="tx1"/>
                </a:solidFill>
                <a:effectLst/>
                <a:latin typeface="Times New Roman" panose="02020603050405020304" pitchFamily="18" charset="0"/>
                <a:cs typeface="Times New Roman" panose="02020603050405020304" pitchFamily="18" charset="0"/>
              </a:rPr>
              <a:t> The technology used in smart homes must be reliable to avoid system failures.</a:t>
            </a:r>
          </a:p>
          <a:p>
            <a:pPr marL="800100" lvl="1">
              <a:buFont typeface="Wingdings" panose="05000000000000000000" pitchFamily="2" charset="2"/>
              <a:buChar char="ü"/>
            </a:pPr>
            <a:r>
              <a:rPr lang="en-US" sz="1900" b="1" i="0" dirty="0">
                <a:solidFill>
                  <a:schemeClr val="tx1"/>
                </a:solidFill>
                <a:effectLst/>
                <a:latin typeface="Times New Roman" panose="02020603050405020304" pitchFamily="18" charset="0"/>
                <a:cs typeface="Times New Roman" panose="02020603050405020304" pitchFamily="18" charset="0"/>
              </a:rPr>
              <a:t>Scalability:</a:t>
            </a:r>
            <a:r>
              <a:rPr lang="en-US" sz="1900" b="0" i="0" dirty="0">
                <a:solidFill>
                  <a:schemeClr val="tx1"/>
                </a:solidFill>
                <a:effectLst/>
                <a:latin typeface="Times New Roman" panose="02020603050405020304" pitchFamily="18" charset="0"/>
                <a:cs typeface="Times New Roman" panose="02020603050405020304" pitchFamily="18" charset="0"/>
              </a:rPr>
              <a:t> The system must be able to handle the addition of new devices and features without significant performance degradation.</a:t>
            </a:r>
          </a:p>
          <a:p>
            <a:pPr algn="l">
              <a:buFont typeface="+mj-lt"/>
              <a:buAutoNum type="arabicPeriod"/>
            </a:pPr>
            <a:r>
              <a:rPr lang="en-US" sz="1900" b="1" i="0" dirty="0">
                <a:solidFill>
                  <a:schemeClr val="tx1"/>
                </a:solidFill>
                <a:effectLst/>
                <a:latin typeface="Times New Roman" panose="02020603050405020304" pitchFamily="18" charset="0"/>
                <a:cs typeface="Times New Roman" panose="02020603050405020304" pitchFamily="18" charset="0"/>
              </a:rPr>
              <a:t>Economic Constraints:</a:t>
            </a:r>
            <a:endParaRPr lang="en-US" sz="1900" b="0" i="0" dirty="0">
              <a:solidFill>
                <a:schemeClr val="tx1"/>
              </a:solidFill>
              <a:effectLst/>
              <a:latin typeface="Times New Roman" panose="02020603050405020304" pitchFamily="18" charset="0"/>
              <a:cs typeface="Times New Roman" panose="02020603050405020304" pitchFamily="18" charset="0"/>
            </a:endParaRPr>
          </a:p>
          <a:p>
            <a:pPr marL="800100" lvl="1" algn="l">
              <a:buFont typeface="Wingdings" panose="05000000000000000000" pitchFamily="2" charset="2"/>
              <a:buChar char="ü"/>
            </a:pPr>
            <a:r>
              <a:rPr lang="en-US" sz="1900" b="1" i="0" dirty="0">
                <a:solidFill>
                  <a:schemeClr val="tx1"/>
                </a:solidFill>
                <a:effectLst/>
                <a:latin typeface="Times New Roman" panose="02020603050405020304" pitchFamily="18" charset="0"/>
                <a:cs typeface="Times New Roman" panose="02020603050405020304" pitchFamily="18" charset="0"/>
              </a:rPr>
              <a:t>Cost:</a:t>
            </a:r>
            <a:r>
              <a:rPr lang="en-US" sz="1900" b="0" i="0" dirty="0">
                <a:solidFill>
                  <a:schemeClr val="tx1"/>
                </a:solidFill>
                <a:effectLst/>
                <a:latin typeface="Times New Roman" panose="02020603050405020304" pitchFamily="18" charset="0"/>
                <a:cs typeface="Times New Roman" panose="02020603050405020304" pitchFamily="18" charset="0"/>
              </a:rPr>
              <a:t> The cost of implementing smart home technology can be a major constraint. It includes the cost of devices, installation, and ongoing maintenance.</a:t>
            </a:r>
          </a:p>
          <a:p>
            <a:pPr marL="800100" lvl="1" algn="l">
              <a:buFont typeface="Wingdings" panose="05000000000000000000" pitchFamily="2" charset="2"/>
              <a:buChar char="ü"/>
            </a:pPr>
            <a:r>
              <a:rPr lang="en-US" sz="1900" b="1" i="0" dirty="0">
                <a:solidFill>
                  <a:schemeClr val="tx1"/>
                </a:solidFill>
                <a:effectLst/>
                <a:latin typeface="Times New Roman" panose="02020603050405020304" pitchFamily="18" charset="0"/>
                <a:cs typeface="Times New Roman" panose="02020603050405020304" pitchFamily="18" charset="0"/>
              </a:rPr>
              <a:t>Return on Investment (ROI):</a:t>
            </a:r>
            <a:r>
              <a:rPr lang="en-US" sz="1900" b="0" i="0" dirty="0">
                <a:solidFill>
                  <a:schemeClr val="tx1"/>
                </a:solidFill>
                <a:effectLst/>
                <a:latin typeface="Times New Roman" panose="02020603050405020304" pitchFamily="18" charset="0"/>
                <a:cs typeface="Times New Roman" panose="02020603050405020304" pitchFamily="18" charset="0"/>
              </a:rPr>
              <a:t> Homeowners must weigh the benefits of smart home technology against its cost. The ROI must be compelling to justify the investment.</a:t>
            </a:r>
          </a:p>
          <a:p>
            <a:pPr marL="114300" indent="0">
              <a:lnSpc>
                <a:spcPct val="200000"/>
              </a:lnSpc>
              <a:spcBef>
                <a:spcPts val="0"/>
              </a:spcBef>
              <a:buNone/>
            </a:pPr>
            <a:endParaRPr lang="en-IN" sz="1700" dirty="0">
              <a:latin typeface="Times New Roman" panose="02020603050405020304" pitchFamily="18" charset="0"/>
              <a:cs typeface="Times New Roman" panose="02020603050405020304" pitchFamily="18" charset="0"/>
            </a:endParaRPr>
          </a:p>
        </p:txBody>
      </p:sp>
      <p:sp>
        <p:nvSpPr>
          <p:cNvPr id="135" name="Google Shape;1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57496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Constraint Identification</a:t>
            </a:r>
            <a:endParaRPr b="1" dirty="0">
              <a:latin typeface="Times New Roman" panose="02020603050405020304" pitchFamily="18" charset="0"/>
              <a:cs typeface="Times New Roman" panose="02020603050405020304" pitchFamily="18" charset="0"/>
            </a:endParaRPr>
          </a:p>
        </p:txBody>
      </p:sp>
      <p:sp>
        <p:nvSpPr>
          <p:cNvPr id="134" name="Google Shape;134;p18"/>
          <p:cNvSpPr txBox="1">
            <a:spLocks noGrp="1"/>
          </p:cNvSpPr>
          <p:nvPr>
            <p:ph type="body" idx="1"/>
          </p:nvPr>
        </p:nvSpPr>
        <p:spPr>
          <a:xfrm>
            <a:off x="838200" y="1496594"/>
            <a:ext cx="10515600" cy="4667251"/>
          </a:xfrm>
          <a:prstGeom prst="rect">
            <a:avLst/>
          </a:prstGeom>
          <a:noFill/>
          <a:ln>
            <a:noFill/>
          </a:ln>
        </p:spPr>
        <p:txBody>
          <a:bodyPr spcFirstLastPara="1" wrap="square" lIns="91425" tIns="45700" rIns="91425" bIns="45700" anchor="t" anchorCtr="0">
            <a:normAutofit/>
          </a:bodyPr>
          <a:lstStyle/>
          <a:p>
            <a:pPr marL="114300" indent="0" algn="l">
              <a:buNone/>
            </a:pPr>
            <a:r>
              <a:rPr lang="en-US" sz="1900" b="1" i="0" dirty="0">
                <a:solidFill>
                  <a:schemeClr val="tx1"/>
                </a:solidFill>
                <a:effectLst/>
                <a:latin typeface="Times New Roman" panose="02020603050405020304" pitchFamily="18" charset="0"/>
                <a:cs typeface="Times New Roman" panose="02020603050405020304" pitchFamily="18" charset="0"/>
              </a:rPr>
              <a:t>3</a:t>
            </a:r>
            <a:r>
              <a:rPr lang="en-US" sz="1800" b="1" i="0" dirty="0">
                <a:solidFill>
                  <a:schemeClr val="tx1"/>
                </a:solidFill>
                <a:effectLst/>
                <a:latin typeface="Times New Roman" panose="02020603050405020304" pitchFamily="18" charset="0"/>
                <a:cs typeface="Times New Roman" panose="02020603050405020304" pitchFamily="18" charset="0"/>
              </a:rPr>
              <a:t>. Ethical Constraints: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sz="1800" b="1" i="0" dirty="0">
                <a:solidFill>
                  <a:schemeClr val="tx1"/>
                </a:solidFill>
                <a:effectLst/>
                <a:latin typeface="Times New Roman" panose="02020603050405020304" pitchFamily="18" charset="0"/>
                <a:cs typeface="Times New Roman" panose="02020603050405020304" pitchFamily="18" charset="0"/>
              </a:rPr>
              <a:t>Privacy:</a:t>
            </a:r>
            <a:r>
              <a:rPr lang="en-US" sz="1800" b="0" i="0" dirty="0">
                <a:solidFill>
                  <a:schemeClr val="tx1"/>
                </a:solidFill>
                <a:effectLst/>
                <a:latin typeface="Times New Roman" panose="02020603050405020304" pitchFamily="18" charset="0"/>
                <a:cs typeface="Times New Roman" panose="02020603050405020304" pitchFamily="18" charset="0"/>
              </a:rPr>
              <a:t> Smart home devices often collect and transmit data. Balancing the convenience of these systems with privacy concerns is a significant ethical challenge.</a:t>
            </a:r>
          </a:p>
          <a:p>
            <a:pPr marL="742950" lvl="1" indent="-285750" algn="l">
              <a:buFont typeface="Wingdings" panose="05000000000000000000" pitchFamily="2" charset="2"/>
              <a:buChar char="ü"/>
            </a:pPr>
            <a:r>
              <a:rPr lang="en-US" sz="1800" b="1" i="0" dirty="0">
                <a:solidFill>
                  <a:schemeClr val="tx1"/>
                </a:solidFill>
                <a:effectLst/>
                <a:latin typeface="Times New Roman" panose="02020603050405020304" pitchFamily="18" charset="0"/>
                <a:cs typeface="Times New Roman" panose="02020603050405020304" pitchFamily="18" charset="0"/>
              </a:rPr>
              <a:t>Data Usage:</a:t>
            </a:r>
            <a:r>
              <a:rPr lang="en-US" sz="1800" b="0" i="0" dirty="0">
                <a:solidFill>
                  <a:schemeClr val="tx1"/>
                </a:solidFill>
                <a:effectLst/>
                <a:latin typeface="Times New Roman" panose="02020603050405020304" pitchFamily="18" charset="0"/>
                <a:cs typeface="Times New Roman" panose="02020603050405020304" pitchFamily="18" charset="0"/>
              </a:rPr>
              <a:t> The ethical use of data collected by smart devices is a growing concern. Data should be used responsibly and in compliance with privacy regulations.</a:t>
            </a:r>
          </a:p>
          <a:p>
            <a:pPr marL="114300" indent="0">
              <a:lnSpc>
                <a:spcPct val="200000"/>
              </a:lnSpc>
              <a:spcBef>
                <a:spcPts val="0"/>
              </a:spcBef>
              <a:buNone/>
            </a:pPr>
            <a:endParaRPr lang="en-IN" sz="1700" dirty="0">
              <a:latin typeface="Times New Roman" panose="02020603050405020304" pitchFamily="18" charset="0"/>
              <a:cs typeface="Times New Roman" panose="02020603050405020304" pitchFamily="18" charset="0"/>
            </a:endParaRPr>
          </a:p>
        </p:txBody>
      </p:sp>
      <p:sp>
        <p:nvSpPr>
          <p:cNvPr id="135" name="Google Shape;1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90585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Design Selection</a:t>
            </a:r>
            <a:endParaRPr b="1" dirty="0">
              <a:latin typeface="Times New Roman" panose="02020603050405020304" pitchFamily="18" charset="0"/>
              <a:cs typeface="Times New Roman" panose="02020603050405020304" pitchFamily="18" charset="0"/>
            </a:endParaRPr>
          </a:p>
        </p:txBody>
      </p:sp>
      <p:sp>
        <p:nvSpPr>
          <p:cNvPr id="142" name="Google Shape;14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 name="Picture 2">
            <a:extLst>
              <a:ext uri="{FF2B5EF4-FFF2-40B4-BE49-F238E27FC236}">
                <a16:creationId xmlns:a16="http://schemas.microsoft.com/office/drawing/2014/main" id="{02857C3C-8BE7-835F-6626-87C40253C89D}"/>
              </a:ext>
            </a:extLst>
          </p:cNvPr>
          <p:cNvPicPr>
            <a:picLocks noChangeAspect="1"/>
          </p:cNvPicPr>
          <p:nvPr/>
        </p:nvPicPr>
        <p:blipFill>
          <a:blip r:embed="rId3"/>
          <a:stretch>
            <a:fillRect/>
          </a:stretch>
        </p:blipFill>
        <p:spPr>
          <a:xfrm>
            <a:off x="2121719" y="1427816"/>
            <a:ext cx="8187693" cy="5065059"/>
          </a:xfrm>
          <a:prstGeom prst="rect">
            <a:avLst/>
          </a:prstGeom>
        </p:spPr>
      </p:pic>
    </p:spTree>
    <p:extLst>
      <p:ext uri="{BB962C8B-B14F-4D97-AF65-F5344CB8AC3E}">
        <p14:creationId xmlns:p14="http://schemas.microsoft.com/office/powerpoint/2010/main" val="389766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83BB-8EC1-1613-DD40-4708C7BCAAB9}"/>
              </a:ext>
            </a:extLst>
          </p:cNvPr>
          <p:cNvSpPr>
            <a:spLocks noGrp="1"/>
          </p:cNvSpPr>
          <p:nvPr>
            <p:ph type="title"/>
          </p:nvPr>
        </p:nvSpPr>
        <p:spPr/>
        <p:txBody>
          <a:bodyPr>
            <a:normAutofit fontScale="90000"/>
          </a:bodyPr>
          <a:lstStyle/>
          <a:p>
            <a:br>
              <a:rPr lang="en-US" dirty="0"/>
            </a:br>
            <a:r>
              <a:rPr lang="en-US" dirty="0"/>
              <a:t>HARDWARE IMPLEMENTION</a:t>
            </a:r>
            <a:br>
              <a:rPr lang="en-US" dirty="0"/>
            </a:br>
            <a:endParaRPr lang="en-IN" sz="2200" dirty="0"/>
          </a:p>
        </p:txBody>
      </p:sp>
      <p:sp>
        <p:nvSpPr>
          <p:cNvPr id="5" name="Slide Number Placeholder 4">
            <a:extLst>
              <a:ext uri="{FF2B5EF4-FFF2-40B4-BE49-F238E27FC236}">
                <a16:creationId xmlns:a16="http://schemas.microsoft.com/office/drawing/2014/main" id="{B708C903-E4DF-77F2-D986-BBF37B819C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12" name="TextBox 11">
            <a:extLst>
              <a:ext uri="{FF2B5EF4-FFF2-40B4-BE49-F238E27FC236}">
                <a16:creationId xmlns:a16="http://schemas.microsoft.com/office/drawing/2014/main" id="{CAF7FF97-3FB0-5F96-D228-46C56D8C63FE}"/>
              </a:ext>
            </a:extLst>
          </p:cNvPr>
          <p:cNvSpPr txBox="1"/>
          <p:nvPr/>
        </p:nvSpPr>
        <p:spPr>
          <a:xfrm>
            <a:off x="2957946" y="5412805"/>
            <a:ext cx="5652654" cy="369332"/>
          </a:xfrm>
          <a:prstGeom prst="rect">
            <a:avLst/>
          </a:prstGeom>
          <a:noFill/>
        </p:spPr>
        <p:txBody>
          <a:bodyPr wrap="square">
            <a:spAutoFit/>
          </a:bodyPr>
          <a:lstStyle/>
          <a:p>
            <a:pPr algn="ctr"/>
            <a:r>
              <a:rPr lang="en-IN" sz="1800" dirty="0">
                <a:effectLst/>
                <a:latin typeface="Times New Roman" panose="02020603050405020304" pitchFamily="18" charset="0"/>
                <a:ea typeface="SimSun" panose="02010600030101010101" pitchFamily="2" charset="-122"/>
              </a:rPr>
              <a:t>             Object Detection Via ESP32 CAM Module</a:t>
            </a:r>
            <a:endParaRPr lang="en-IN" dirty="0"/>
          </a:p>
        </p:txBody>
      </p:sp>
      <p:pic>
        <p:nvPicPr>
          <p:cNvPr id="4" name="Picture 3">
            <a:extLst>
              <a:ext uri="{FF2B5EF4-FFF2-40B4-BE49-F238E27FC236}">
                <a16:creationId xmlns:a16="http://schemas.microsoft.com/office/drawing/2014/main" id="{A3F26BBE-115C-045A-5E22-532C15BBA1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5037" y="1690688"/>
            <a:ext cx="6369017" cy="3517237"/>
          </a:xfrm>
          <a:prstGeom prst="rect">
            <a:avLst/>
          </a:prstGeom>
          <a:noFill/>
        </p:spPr>
      </p:pic>
    </p:spTree>
    <p:extLst>
      <p:ext uri="{BB962C8B-B14F-4D97-AF65-F5344CB8AC3E}">
        <p14:creationId xmlns:p14="http://schemas.microsoft.com/office/powerpoint/2010/main" val="419132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83BB-8EC1-1613-DD40-4708C7BCAAB9}"/>
              </a:ext>
            </a:extLst>
          </p:cNvPr>
          <p:cNvSpPr>
            <a:spLocks noGrp="1"/>
          </p:cNvSpPr>
          <p:nvPr>
            <p:ph type="title"/>
          </p:nvPr>
        </p:nvSpPr>
        <p:spPr/>
        <p:txBody>
          <a:bodyPr>
            <a:normAutofit fontScale="90000"/>
          </a:bodyPr>
          <a:lstStyle/>
          <a:p>
            <a:br>
              <a:rPr lang="en-US" dirty="0"/>
            </a:br>
            <a:r>
              <a:rPr lang="en-US" dirty="0"/>
              <a:t>HARDWARE IMPLEMENTION</a:t>
            </a:r>
            <a:br>
              <a:rPr lang="en-US" dirty="0"/>
            </a:br>
            <a:endParaRPr lang="en-IN" sz="2200" dirty="0"/>
          </a:p>
        </p:txBody>
      </p:sp>
      <p:sp>
        <p:nvSpPr>
          <p:cNvPr id="5" name="Slide Number Placeholder 4">
            <a:extLst>
              <a:ext uri="{FF2B5EF4-FFF2-40B4-BE49-F238E27FC236}">
                <a16:creationId xmlns:a16="http://schemas.microsoft.com/office/drawing/2014/main" id="{B708C903-E4DF-77F2-D986-BBF37B819C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12" name="TextBox 11">
            <a:extLst>
              <a:ext uri="{FF2B5EF4-FFF2-40B4-BE49-F238E27FC236}">
                <a16:creationId xmlns:a16="http://schemas.microsoft.com/office/drawing/2014/main" id="{CAF7FF97-3FB0-5F96-D228-46C56D8C63FE}"/>
              </a:ext>
            </a:extLst>
          </p:cNvPr>
          <p:cNvSpPr txBox="1"/>
          <p:nvPr/>
        </p:nvSpPr>
        <p:spPr>
          <a:xfrm>
            <a:off x="3010396" y="5426620"/>
            <a:ext cx="5652654" cy="369332"/>
          </a:xfrm>
          <a:prstGeom prst="rect">
            <a:avLst/>
          </a:prstGeom>
          <a:noFill/>
        </p:spPr>
        <p:txBody>
          <a:bodyPr wrap="square">
            <a:spAutoFit/>
          </a:bodyPr>
          <a:lstStyle/>
          <a:p>
            <a:pPr algn="ctr"/>
            <a:r>
              <a:rPr lang="en-IN" sz="1800" dirty="0">
                <a:effectLst/>
                <a:latin typeface="Times New Roman" panose="02020603050405020304" pitchFamily="18" charset="0"/>
                <a:ea typeface="SimSun" panose="02010600030101010101" pitchFamily="2" charset="-122"/>
              </a:rPr>
              <a:t>             IOT-Enabled Smart Lighting</a:t>
            </a:r>
            <a:endParaRPr lang="en-IN" dirty="0"/>
          </a:p>
        </p:txBody>
      </p:sp>
      <p:pic>
        <p:nvPicPr>
          <p:cNvPr id="3" name="Picture 2">
            <a:extLst>
              <a:ext uri="{FF2B5EF4-FFF2-40B4-BE49-F238E27FC236}">
                <a16:creationId xmlns:a16="http://schemas.microsoft.com/office/drawing/2014/main" id="{B7EA9004-09F9-F331-5391-BFBF1440337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6359" y="1714767"/>
            <a:ext cx="6939281" cy="3428465"/>
          </a:xfrm>
          <a:prstGeom prst="rect">
            <a:avLst/>
          </a:prstGeom>
          <a:noFill/>
        </p:spPr>
      </p:pic>
    </p:spTree>
    <p:extLst>
      <p:ext uri="{BB962C8B-B14F-4D97-AF65-F5344CB8AC3E}">
        <p14:creationId xmlns:p14="http://schemas.microsoft.com/office/powerpoint/2010/main" val="2294683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C7CD-5659-7491-4937-33BC7BCEA9FC}"/>
              </a:ext>
            </a:extLst>
          </p:cNvPr>
          <p:cNvSpPr>
            <a:spLocks noGrp="1"/>
          </p:cNvSpPr>
          <p:nvPr>
            <p:ph type="title"/>
          </p:nvPr>
        </p:nvSpPr>
        <p:spPr/>
        <p:txBody>
          <a:bodyPr>
            <a:normAutofit/>
          </a:bodyPr>
          <a:lstStyle/>
          <a:p>
            <a:r>
              <a:rPr lang="en-US" dirty="0"/>
              <a:t>RESULTS </a:t>
            </a:r>
            <a:br>
              <a:rPr lang="en-US" dirty="0"/>
            </a:br>
            <a:r>
              <a:rPr lang="en-US" sz="1800" i="1" dirty="0"/>
              <a:t>PHASE 1: Smart Inventory Management</a:t>
            </a:r>
            <a:endParaRPr lang="en-IN" sz="1800" i="1" dirty="0"/>
          </a:p>
        </p:txBody>
      </p:sp>
      <p:sp>
        <p:nvSpPr>
          <p:cNvPr id="5" name="Slide Number Placeholder 4">
            <a:extLst>
              <a:ext uri="{FF2B5EF4-FFF2-40B4-BE49-F238E27FC236}">
                <a16:creationId xmlns:a16="http://schemas.microsoft.com/office/drawing/2014/main" id="{A7F04F18-4BAB-D681-8634-CE11B6149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8" name="Title 1">
            <a:extLst>
              <a:ext uri="{FF2B5EF4-FFF2-40B4-BE49-F238E27FC236}">
                <a16:creationId xmlns:a16="http://schemas.microsoft.com/office/drawing/2014/main" id="{3E7D338E-C363-7229-8A27-1C4DADE6392F}"/>
              </a:ext>
            </a:extLst>
          </p:cNvPr>
          <p:cNvSpPr txBox="1">
            <a:spLocks/>
          </p:cNvSpPr>
          <p:nvPr/>
        </p:nvSpPr>
        <p:spPr>
          <a:xfrm>
            <a:off x="1430977" y="4793240"/>
            <a:ext cx="4720441" cy="108504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1800" spc="-5" dirty="0">
                <a:effectLst/>
                <a:latin typeface="Times New Roman" panose="02020603050405020304" pitchFamily="18" charset="0"/>
                <a:ea typeface="SimSun" panose="02010600030101010101" pitchFamily="2" charset="-122"/>
              </a:rPr>
              <a:t>Object detection using yolo on visual studio code</a:t>
            </a:r>
          </a:p>
          <a:p>
            <a:endParaRPr lang="en-IN" sz="5400" dirty="0"/>
          </a:p>
        </p:txBody>
      </p:sp>
      <p:sp>
        <p:nvSpPr>
          <p:cNvPr id="10" name="Title 1">
            <a:extLst>
              <a:ext uri="{FF2B5EF4-FFF2-40B4-BE49-F238E27FC236}">
                <a16:creationId xmlns:a16="http://schemas.microsoft.com/office/drawing/2014/main" id="{D03E0070-B303-CEFF-6A69-B8C94615035B}"/>
              </a:ext>
            </a:extLst>
          </p:cNvPr>
          <p:cNvSpPr txBox="1">
            <a:spLocks/>
          </p:cNvSpPr>
          <p:nvPr/>
        </p:nvSpPr>
        <p:spPr>
          <a:xfrm>
            <a:off x="6662057" y="4718766"/>
            <a:ext cx="4039589" cy="498840"/>
          </a:xfrm>
          <a:prstGeom prst="rect">
            <a:avLst/>
          </a:prstGeom>
          <a:noFill/>
          <a:ln>
            <a:noFill/>
          </a:ln>
        </p:spPr>
        <p:txBody>
          <a:bodyPr spcFirstLastPara="1" wrap="square" lIns="91425" tIns="45700" rIns="91425" bIns="45700" anchor="ctr" anchorCtr="0">
            <a:normAutofit fontScale="92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1800" dirty="0">
                <a:effectLst/>
                <a:latin typeface="Times New Roman" panose="02020603050405020304" pitchFamily="18" charset="0"/>
                <a:ea typeface="SimSun" panose="02010600030101010101" pitchFamily="2" charset="-122"/>
              </a:rPr>
              <a:t>OPENCV Source Code for Object Detection</a:t>
            </a:r>
            <a:endParaRPr lang="en-IN" sz="5400" dirty="0"/>
          </a:p>
        </p:txBody>
      </p:sp>
      <p:pic>
        <p:nvPicPr>
          <p:cNvPr id="3" name="Picture 2">
            <a:extLst>
              <a:ext uri="{FF2B5EF4-FFF2-40B4-BE49-F238E27FC236}">
                <a16:creationId xmlns:a16="http://schemas.microsoft.com/office/drawing/2014/main" id="{A681DC79-6307-58EF-A14B-2786E2DA6B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3976" y="1797843"/>
            <a:ext cx="4581310" cy="2677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175F01E0-F54D-0A14-FEC3-724724F68D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3005" y="1775426"/>
            <a:ext cx="4495019" cy="2760948"/>
          </a:xfrm>
          <a:prstGeom prst="rect">
            <a:avLst/>
          </a:prstGeom>
          <a:noFill/>
        </p:spPr>
      </p:pic>
    </p:spTree>
    <p:extLst>
      <p:ext uri="{BB962C8B-B14F-4D97-AF65-F5344CB8AC3E}">
        <p14:creationId xmlns:p14="http://schemas.microsoft.com/office/powerpoint/2010/main" val="9028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862C-9056-D31B-5749-17A021AB1932}"/>
              </a:ext>
            </a:extLst>
          </p:cNvPr>
          <p:cNvSpPr>
            <a:spLocks noGrp="1"/>
          </p:cNvSpPr>
          <p:nvPr>
            <p:ph type="title"/>
          </p:nvPr>
        </p:nvSpPr>
        <p:spPr/>
        <p:txBody>
          <a:bodyPr/>
          <a:lstStyle/>
          <a:p>
            <a:r>
              <a:rPr lang="en-US" dirty="0"/>
              <a:t>RESULTS</a:t>
            </a:r>
            <a:endParaRPr lang="en-IN" dirty="0"/>
          </a:p>
        </p:txBody>
      </p:sp>
      <p:sp>
        <p:nvSpPr>
          <p:cNvPr id="5" name="Slide Number Placeholder 4">
            <a:extLst>
              <a:ext uri="{FF2B5EF4-FFF2-40B4-BE49-F238E27FC236}">
                <a16:creationId xmlns:a16="http://schemas.microsoft.com/office/drawing/2014/main" id="{F6A10DE4-0637-CF1E-5C6F-C5DBC01081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Title 1">
            <a:extLst>
              <a:ext uri="{FF2B5EF4-FFF2-40B4-BE49-F238E27FC236}">
                <a16:creationId xmlns:a16="http://schemas.microsoft.com/office/drawing/2014/main" id="{BB3EE6EA-AB0A-9471-2D08-A2248778F624}"/>
              </a:ext>
            </a:extLst>
          </p:cNvPr>
          <p:cNvSpPr txBox="1">
            <a:spLocks/>
          </p:cNvSpPr>
          <p:nvPr/>
        </p:nvSpPr>
        <p:spPr>
          <a:xfrm>
            <a:off x="2497282" y="5638169"/>
            <a:ext cx="3415146" cy="374072"/>
          </a:xfrm>
          <a:prstGeom prst="rect">
            <a:avLst/>
          </a:prstGeom>
          <a:noFill/>
          <a:ln>
            <a:noFill/>
          </a:ln>
        </p:spPr>
        <p:txBody>
          <a:bodyPr spcFirstLastPara="1" wrap="square" lIns="91425" tIns="45700" rIns="91425" bIns="45700" anchor="ctr" anchorCtr="0">
            <a:normAutofit fontScale="92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1800" dirty="0">
                <a:effectLst/>
                <a:latin typeface="Times New Roman" panose="02020603050405020304" pitchFamily="18" charset="0"/>
                <a:ea typeface="SimSun" panose="02010600030101010101" pitchFamily="2" charset="-122"/>
              </a:rPr>
              <a:t>Arduino code for ESP8266 Module</a:t>
            </a:r>
            <a:endParaRPr lang="en-IN" sz="5400" dirty="0"/>
          </a:p>
        </p:txBody>
      </p:sp>
      <p:sp>
        <p:nvSpPr>
          <p:cNvPr id="12" name="Title 1">
            <a:extLst>
              <a:ext uri="{FF2B5EF4-FFF2-40B4-BE49-F238E27FC236}">
                <a16:creationId xmlns:a16="http://schemas.microsoft.com/office/drawing/2014/main" id="{DD6A86C8-81FB-5A5B-88E9-212D268BBF90}"/>
              </a:ext>
            </a:extLst>
          </p:cNvPr>
          <p:cNvSpPr txBox="1">
            <a:spLocks/>
          </p:cNvSpPr>
          <p:nvPr/>
        </p:nvSpPr>
        <p:spPr>
          <a:xfrm>
            <a:off x="7518071" y="5534260"/>
            <a:ext cx="3415146" cy="37407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1800" spc="-5" dirty="0">
                <a:effectLst/>
                <a:latin typeface="Times New Roman" panose="02020603050405020304" pitchFamily="18" charset="0"/>
                <a:ea typeface="SimSun" panose="02010600030101010101" pitchFamily="2" charset="-122"/>
              </a:rPr>
              <a:t>Object detection Using Yolo</a:t>
            </a:r>
          </a:p>
          <a:p>
            <a:endParaRPr lang="en-IN" sz="5400" dirty="0"/>
          </a:p>
        </p:txBody>
      </p:sp>
      <p:pic>
        <p:nvPicPr>
          <p:cNvPr id="3" name="Picture 2">
            <a:extLst>
              <a:ext uri="{FF2B5EF4-FFF2-40B4-BE49-F238E27FC236}">
                <a16:creationId xmlns:a16="http://schemas.microsoft.com/office/drawing/2014/main" id="{5A3DEA0F-5E7E-D609-2B49-9C3C434C6C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7480" y="1690688"/>
            <a:ext cx="3812137" cy="3800554"/>
          </a:xfrm>
          <a:prstGeom prst="rect">
            <a:avLst/>
          </a:prstGeom>
          <a:noFill/>
        </p:spPr>
      </p:pic>
      <p:pic>
        <p:nvPicPr>
          <p:cNvPr id="4" name="Picture 3">
            <a:extLst>
              <a:ext uri="{FF2B5EF4-FFF2-40B4-BE49-F238E27FC236}">
                <a16:creationId xmlns:a16="http://schemas.microsoft.com/office/drawing/2014/main" id="{6AFDE76C-9A0F-ED4F-0A31-DC58AF5FA2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1358" y="1875179"/>
            <a:ext cx="3391803" cy="3107641"/>
          </a:xfrm>
          <a:prstGeom prst="rect">
            <a:avLst/>
          </a:prstGeom>
          <a:noFill/>
          <a:ln>
            <a:noFill/>
          </a:ln>
        </p:spPr>
      </p:pic>
    </p:spTree>
    <p:extLst>
      <p:ext uri="{BB962C8B-B14F-4D97-AF65-F5344CB8AC3E}">
        <p14:creationId xmlns:p14="http://schemas.microsoft.com/office/powerpoint/2010/main" val="296284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83BB-8EC1-1613-DD40-4708C7BCAAB9}"/>
              </a:ext>
            </a:extLst>
          </p:cNvPr>
          <p:cNvSpPr>
            <a:spLocks noGrp="1"/>
          </p:cNvSpPr>
          <p:nvPr>
            <p:ph type="title"/>
          </p:nvPr>
        </p:nvSpPr>
        <p:spPr/>
        <p:txBody>
          <a:bodyPr/>
          <a:lstStyle/>
          <a:p>
            <a:r>
              <a:rPr lang="en-US" dirty="0"/>
              <a:t>RESULTS</a:t>
            </a:r>
            <a:endParaRPr lang="en-IN" dirty="0"/>
          </a:p>
        </p:txBody>
      </p:sp>
      <p:sp>
        <p:nvSpPr>
          <p:cNvPr id="5" name="Slide Number Placeholder 4">
            <a:extLst>
              <a:ext uri="{FF2B5EF4-FFF2-40B4-BE49-F238E27FC236}">
                <a16:creationId xmlns:a16="http://schemas.microsoft.com/office/drawing/2014/main" id="{B708C903-E4DF-77F2-D986-BBF37B819C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9" name="TextBox 8">
            <a:extLst>
              <a:ext uri="{FF2B5EF4-FFF2-40B4-BE49-F238E27FC236}">
                <a16:creationId xmlns:a16="http://schemas.microsoft.com/office/drawing/2014/main" id="{4081D7FE-0EF9-D0DE-CA8B-80FD731462CD}"/>
              </a:ext>
            </a:extLst>
          </p:cNvPr>
          <p:cNvSpPr txBox="1"/>
          <p:nvPr/>
        </p:nvSpPr>
        <p:spPr>
          <a:xfrm>
            <a:off x="0" y="5315815"/>
            <a:ext cx="6097384" cy="355482"/>
          </a:xfrm>
          <a:prstGeom prst="rect">
            <a:avLst/>
          </a:prstGeom>
          <a:noFill/>
        </p:spPr>
        <p:txBody>
          <a:bodyPr wrap="square">
            <a:spAutoFit/>
          </a:bodyPr>
          <a:lstStyle/>
          <a:p>
            <a:pPr marR="635" indent="182880" algn="ctr">
              <a:lnSpc>
                <a:spcPct val="95000"/>
              </a:lnSpc>
              <a:spcBef>
                <a:spcPts val="475"/>
              </a:spcBef>
              <a:spcAft>
                <a:spcPts val="600"/>
              </a:spcAft>
              <a:tabLst>
                <a:tab pos="182880" algn="l"/>
              </a:tabLst>
            </a:pPr>
            <a:r>
              <a:rPr lang="en-IN" sz="1800" dirty="0">
                <a:effectLst/>
                <a:latin typeface="Times New Roman" panose="02020603050405020304" pitchFamily="18" charset="0"/>
                <a:ea typeface="SimSun" panose="02010600030101010101" pitchFamily="2" charset="-122"/>
              </a:rPr>
              <a:t>IFTTT WEBHOOKS Interface</a:t>
            </a:r>
            <a:endParaRPr lang="en-IN" sz="1400" spc="-5" dirty="0">
              <a:effectLst/>
              <a:latin typeface="Times New Roman" panose="02020603050405020304" pitchFamily="18" charset="0"/>
              <a:ea typeface="SimSun" panose="02010600030101010101" pitchFamily="2" charset="-122"/>
            </a:endParaRPr>
          </a:p>
        </p:txBody>
      </p:sp>
      <p:sp>
        <p:nvSpPr>
          <p:cNvPr id="12" name="TextBox 11">
            <a:extLst>
              <a:ext uri="{FF2B5EF4-FFF2-40B4-BE49-F238E27FC236}">
                <a16:creationId xmlns:a16="http://schemas.microsoft.com/office/drawing/2014/main" id="{CAF7FF97-3FB0-5F96-D228-46C56D8C63FE}"/>
              </a:ext>
            </a:extLst>
          </p:cNvPr>
          <p:cNvSpPr txBox="1"/>
          <p:nvPr/>
        </p:nvSpPr>
        <p:spPr>
          <a:xfrm>
            <a:off x="5308271" y="5152735"/>
            <a:ext cx="5652654" cy="646331"/>
          </a:xfrm>
          <a:prstGeom prst="rect">
            <a:avLst/>
          </a:prstGeom>
          <a:noFill/>
        </p:spPr>
        <p:txBody>
          <a:bodyPr wrap="square">
            <a:spAutoFit/>
          </a:bodyPr>
          <a:lstStyle/>
          <a:p>
            <a:pPr algn="ctr"/>
            <a:r>
              <a:rPr lang="en-IN" sz="1800" dirty="0">
                <a:effectLst/>
                <a:latin typeface="Times New Roman" panose="02020603050405020304" pitchFamily="18" charset="0"/>
                <a:ea typeface="SimSun" panose="02010600030101010101" pitchFamily="2" charset="-122"/>
              </a:rPr>
              <a:t>Mails generated via IFTTT Webhooks services using Triggers</a:t>
            </a:r>
            <a:endParaRPr lang="en-IN" dirty="0"/>
          </a:p>
        </p:txBody>
      </p:sp>
      <p:pic>
        <p:nvPicPr>
          <p:cNvPr id="3" name="Picture 2">
            <a:extLst>
              <a:ext uri="{FF2B5EF4-FFF2-40B4-BE49-F238E27FC236}">
                <a16:creationId xmlns:a16="http://schemas.microsoft.com/office/drawing/2014/main" id="{7F59A0F2-C3CB-EB96-138A-420E917605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1585" y="1742822"/>
            <a:ext cx="3089910" cy="1614805"/>
          </a:xfrm>
          <a:prstGeom prst="rect">
            <a:avLst/>
          </a:prstGeom>
          <a:noFill/>
        </p:spPr>
      </p:pic>
      <p:pic>
        <p:nvPicPr>
          <p:cNvPr id="4" name="Picture 3">
            <a:extLst>
              <a:ext uri="{FF2B5EF4-FFF2-40B4-BE49-F238E27FC236}">
                <a16:creationId xmlns:a16="http://schemas.microsoft.com/office/drawing/2014/main" id="{534D32E0-BB62-21B8-9164-8B421B6CBA6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1584" y="3731857"/>
            <a:ext cx="3194479" cy="1454897"/>
          </a:xfrm>
          <a:prstGeom prst="rect">
            <a:avLst/>
          </a:prstGeom>
          <a:noFill/>
        </p:spPr>
      </p:pic>
      <p:pic>
        <p:nvPicPr>
          <p:cNvPr id="8" name="Picture 7">
            <a:extLst>
              <a:ext uri="{FF2B5EF4-FFF2-40B4-BE49-F238E27FC236}">
                <a16:creationId xmlns:a16="http://schemas.microsoft.com/office/drawing/2014/main" id="{4168A05D-5BA9-D495-C4F4-5E324CC542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0843" y="2066621"/>
            <a:ext cx="4703815" cy="2515291"/>
          </a:xfrm>
          <a:prstGeom prst="rect">
            <a:avLst/>
          </a:prstGeom>
          <a:noFill/>
        </p:spPr>
      </p:pic>
    </p:spTree>
    <p:extLst>
      <p:ext uri="{BB962C8B-B14F-4D97-AF65-F5344CB8AC3E}">
        <p14:creationId xmlns:p14="http://schemas.microsoft.com/office/powerpoint/2010/main" val="967278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83BB-8EC1-1613-DD40-4708C7BCAAB9}"/>
              </a:ext>
            </a:extLst>
          </p:cNvPr>
          <p:cNvSpPr>
            <a:spLocks noGrp="1"/>
          </p:cNvSpPr>
          <p:nvPr>
            <p:ph type="title"/>
          </p:nvPr>
        </p:nvSpPr>
        <p:spPr/>
        <p:txBody>
          <a:bodyPr>
            <a:normAutofit/>
          </a:bodyPr>
          <a:lstStyle/>
          <a:p>
            <a:r>
              <a:rPr lang="en-US" dirty="0"/>
              <a:t>RESULTS</a:t>
            </a:r>
            <a:br>
              <a:rPr lang="en-US" dirty="0"/>
            </a:br>
            <a:r>
              <a:rPr lang="en-US" sz="2000" i="1" dirty="0"/>
              <a:t>PHASE 2: Smart Home Functionality Implementation</a:t>
            </a:r>
            <a:endParaRPr lang="en-IN" sz="2200" i="1" dirty="0"/>
          </a:p>
        </p:txBody>
      </p:sp>
      <p:sp>
        <p:nvSpPr>
          <p:cNvPr id="5" name="Slide Number Placeholder 4">
            <a:extLst>
              <a:ext uri="{FF2B5EF4-FFF2-40B4-BE49-F238E27FC236}">
                <a16:creationId xmlns:a16="http://schemas.microsoft.com/office/drawing/2014/main" id="{B708C903-E4DF-77F2-D986-BBF37B819C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9" name="TextBox 8">
            <a:extLst>
              <a:ext uri="{FF2B5EF4-FFF2-40B4-BE49-F238E27FC236}">
                <a16:creationId xmlns:a16="http://schemas.microsoft.com/office/drawing/2014/main" id="{4081D7FE-0EF9-D0DE-CA8B-80FD731462CD}"/>
              </a:ext>
            </a:extLst>
          </p:cNvPr>
          <p:cNvSpPr txBox="1"/>
          <p:nvPr/>
        </p:nvSpPr>
        <p:spPr>
          <a:xfrm>
            <a:off x="-243444" y="5120418"/>
            <a:ext cx="6097384" cy="355482"/>
          </a:xfrm>
          <a:prstGeom prst="rect">
            <a:avLst/>
          </a:prstGeom>
          <a:noFill/>
        </p:spPr>
        <p:txBody>
          <a:bodyPr wrap="square">
            <a:spAutoFit/>
          </a:bodyPr>
          <a:lstStyle/>
          <a:p>
            <a:pPr marR="635" indent="182880" algn="ctr">
              <a:lnSpc>
                <a:spcPct val="95000"/>
              </a:lnSpc>
              <a:spcBef>
                <a:spcPts val="475"/>
              </a:spcBef>
              <a:spcAft>
                <a:spcPts val="600"/>
              </a:spcAft>
              <a:tabLst>
                <a:tab pos="182880" algn="l"/>
              </a:tabLst>
            </a:pPr>
            <a:r>
              <a:rPr lang="en-IN" sz="1800" dirty="0">
                <a:effectLst/>
                <a:latin typeface="Times New Roman" panose="02020603050405020304" pitchFamily="18" charset="0"/>
                <a:ea typeface="SimSun" panose="02010600030101010101" pitchFamily="2" charset="-122"/>
              </a:rPr>
              <a:t>IoT- Enabled smart lighting</a:t>
            </a:r>
            <a:endParaRPr lang="en-IN" sz="1400" spc="-5" dirty="0">
              <a:effectLst/>
              <a:latin typeface="Times New Roman" panose="02020603050405020304" pitchFamily="18" charset="0"/>
              <a:ea typeface="SimSun" panose="02010600030101010101" pitchFamily="2" charset="-122"/>
            </a:endParaRPr>
          </a:p>
        </p:txBody>
      </p:sp>
      <p:sp>
        <p:nvSpPr>
          <p:cNvPr id="12" name="TextBox 11">
            <a:extLst>
              <a:ext uri="{FF2B5EF4-FFF2-40B4-BE49-F238E27FC236}">
                <a16:creationId xmlns:a16="http://schemas.microsoft.com/office/drawing/2014/main" id="{CAF7FF97-3FB0-5F96-D228-46C56D8C63FE}"/>
              </a:ext>
            </a:extLst>
          </p:cNvPr>
          <p:cNvSpPr txBox="1"/>
          <p:nvPr/>
        </p:nvSpPr>
        <p:spPr>
          <a:xfrm>
            <a:off x="5308271" y="5152735"/>
            <a:ext cx="5652654" cy="369332"/>
          </a:xfrm>
          <a:prstGeom prst="rect">
            <a:avLst/>
          </a:prstGeom>
          <a:noFill/>
        </p:spPr>
        <p:txBody>
          <a:bodyPr wrap="square">
            <a:spAutoFit/>
          </a:bodyPr>
          <a:lstStyle/>
          <a:p>
            <a:pPr algn="ctr"/>
            <a:r>
              <a:rPr lang="en-IN" sz="1800" dirty="0">
                <a:effectLst/>
                <a:latin typeface="Times New Roman" panose="02020603050405020304" pitchFamily="18" charset="0"/>
                <a:ea typeface="SimSun" panose="02010600030101010101" pitchFamily="2" charset="-122"/>
              </a:rPr>
              <a:t>             Adafruit dashboard for Smart lighting</a:t>
            </a:r>
            <a:endParaRPr lang="en-IN" dirty="0"/>
          </a:p>
        </p:txBody>
      </p:sp>
      <p:pic>
        <p:nvPicPr>
          <p:cNvPr id="6" name="Picture 5">
            <a:extLst>
              <a:ext uri="{FF2B5EF4-FFF2-40B4-BE49-F238E27FC236}">
                <a16:creationId xmlns:a16="http://schemas.microsoft.com/office/drawing/2014/main" id="{99DDFCE5-A131-6DAC-C6C6-46EBA22B06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582" y="2352032"/>
            <a:ext cx="4652220" cy="2515291"/>
          </a:xfrm>
          <a:prstGeom prst="rect">
            <a:avLst/>
          </a:prstGeom>
          <a:noFill/>
        </p:spPr>
      </p:pic>
      <p:pic>
        <p:nvPicPr>
          <p:cNvPr id="7" name="Picture 6">
            <a:extLst>
              <a:ext uri="{FF2B5EF4-FFF2-40B4-BE49-F238E27FC236}">
                <a16:creationId xmlns:a16="http://schemas.microsoft.com/office/drawing/2014/main" id="{119F45FD-7661-4A51-1C3A-695473EAD6C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940" y="2352032"/>
            <a:ext cx="5468321" cy="2445220"/>
          </a:xfrm>
          <a:prstGeom prst="rect">
            <a:avLst/>
          </a:prstGeom>
          <a:noFill/>
        </p:spPr>
      </p:pic>
    </p:spTree>
    <p:extLst>
      <p:ext uri="{BB962C8B-B14F-4D97-AF65-F5344CB8AC3E}">
        <p14:creationId xmlns:p14="http://schemas.microsoft.com/office/powerpoint/2010/main" val="124400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Outline</a:t>
            </a:r>
            <a:endParaRPr dirty="0"/>
          </a:p>
        </p:txBody>
      </p:sp>
      <p:sp>
        <p:nvSpPr>
          <p:cNvPr id="112" name="Google Shape;112;p15"/>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panose="02020603050405020304" pitchFamily="18" charset="0"/>
                <a:ea typeface="Times New Roman"/>
                <a:cs typeface="Times New Roman" panose="02020603050405020304" pitchFamily="18" charset="0"/>
                <a:sym typeface="Times New Roman"/>
              </a:rPr>
              <a:t>Scope of the Project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sym typeface="Times New Roman"/>
              </a:rPr>
              <a:t>Hardware Used</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sym typeface="Times New Roman"/>
              </a:rPr>
              <a:t>Software used</a:t>
            </a:r>
          </a:p>
          <a:p>
            <a:pPr marL="228600" lvl="0" indent="-228600" algn="l" rtl="0">
              <a:lnSpc>
                <a:spcPct val="90000"/>
              </a:lnSpc>
              <a:spcBef>
                <a:spcPts val="100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sym typeface="Times New Roman"/>
              </a:rPr>
              <a:t>Objectives of the work</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US" dirty="0">
                <a:latin typeface="Times New Roman" panose="02020603050405020304" pitchFamily="18" charset="0"/>
                <a:ea typeface="Times New Roman"/>
                <a:cs typeface="Times New Roman" panose="02020603050405020304" pitchFamily="18" charset="0"/>
                <a:sym typeface="Times New Roman"/>
              </a:rPr>
              <a:t>Methodology</a:t>
            </a:r>
          </a:p>
          <a:p>
            <a:pPr marL="228600" lvl="0" indent="-228600" algn="l" rtl="0">
              <a:lnSpc>
                <a:spcPct val="90000"/>
              </a:lnSpc>
              <a:spcBef>
                <a:spcPts val="1000"/>
              </a:spcBef>
              <a:spcAft>
                <a:spcPts val="0"/>
              </a:spcAft>
              <a:buClr>
                <a:schemeClr val="dk1"/>
              </a:buClr>
              <a:buSzPts val="2800"/>
              <a:buChar char="•"/>
            </a:pPr>
            <a:r>
              <a:rPr lang="en-US" dirty="0">
                <a:latin typeface="Times New Roman" panose="02020603050405020304" pitchFamily="18" charset="0"/>
                <a:cs typeface="Times New Roman" panose="02020603050405020304" pitchFamily="18" charset="0"/>
                <a:sym typeface="Times New Roman"/>
              </a:rPr>
              <a:t>References</a:t>
            </a:r>
            <a:endParaRPr dirty="0">
              <a:latin typeface="Times New Roman" panose="02020603050405020304" pitchFamily="18" charset="0"/>
              <a:cs typeface="Times New Roman" panose="02020603050405020304" pitchFamily="18" charset="0"/>
            </a:endParaRPr>
          </a:p>
          <a:p>
            <a:pPr marL="228600" lvl="0" indent="-50800" algn="l" rtl="0">
              <a:lnSpc>
                <a:spcPct val="90000"/>
              </a:lnSpc>
              <a:spcBef>
                <a:spcPts val="1000"/>
              </a:spcBef>
              <a:spcAft>
                <a:spcPts val="0"/>
              </a:spcAft>
              <a:buClr>
                <a:schemeClr val="dk1"/>
              </a:buClr>
              <a:buSzPts val="2800"/>
              <a:buNone/>
            </a:pPr>
            <a:endParaRPr dirty="0"/>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83BB-8EC1-1613-DD40-4708C7BCAAB9}"/>
              </a:ext>
            </a:extLst>
          </p:cNvPr>
          <p:cNvSpPr>
            <a:spLocks noGrp="1"/>
          </p:cNvSpPr>
          <p:nvPr>
            <p:ph type="title"/>
          </p:nvPr>
        </p:nvSpPr>
        <p:spPr/>
        <p:txBody>
          <a:bodyPr>
            <a:normAutofit/>
          </a:bodyPr>
          <a:lstStyle/>
          <a:p>
            <a:r>
              <a:rPr lang="en-US" dirty="0"/>
              <a:t>RESULTS</a:t>
            </a:r>
            <a:br>
              <a:rPr lang="en-US" dirty="0"/>
            </a:br>
            <a:r>
              <a:rPr lang="en-US" sz="2000" i="1" dirty="0"/>
              <a:t>PHASE 2: Smart Home Functionality Implementation</a:t>
            </a:r>
            <a:endParaRPr lang="en-IN" sz="2200" i="1" dirty="0"/>
          </a:p>
        </p:txBody>
      </p:sp>
      <p:sp>
        <p:nvSpPr>
          <p:cNvPr id="5" name="Slide Number Placeholder 4">
            <a:extLst>
              <a:ext uri="{FF2B5EF4-FFF2-40B4-BE49-F238E27FC236}">
                <a16:creationId xmlns:a16="http://schemas.microsoft.com/office/drawing/2014/main" id="{B708C903-E4DF-77F2-D986-BBF37B819C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12" name="TextBox 11">
            <a:extLst>
              <a:ext uri="{FF2B5EF4-FFF2-40B4-BE49-F238E27FC236}">
                <a16:creationId xmlns:a16="http://schemas.microsoft.com/office/drawing/2014/main" id="{CAF7FF97-3FB0-5F96-D228-46C56D8C63FE}"/>
              </a:ext>
            </a:extLst>
          </p:cNvPr>
          <p:cNvSpPr txBox="1"/>
          <p:nvPr/>
        </p:nvSpPr>
        <p:spPr>
          <a:xfrm>
            <a:off x="3515097" y="5167312"/>
            <a:ext cx="5652654" cy="369332"/>
          </a:xfrm>
          <a:prstGeom prst="rect">
            <a:avLst/>
          </a:prstGeom>
          <a:noFill/>
        </p:spPr>
        <p:txBody>
          <a:bodyPr wrap="square">
            <a:spAutoFit/>
          </a:bodyPr>
          <a:lstStyle/>
          <a:p>
            <a:pPr algn="ctr"/>
            <a:r>
              <a:rPr lang="en-IN" sz="1800" dirty="0">
                <a:effectLst/>
                <a:latin typeface="Times New Roman" panose="02020603050405020304" pitchFamily="18" charset="0"/>
                <a:ea typeface="SimSun" panose="02010600030101010101" pitchFamily="2" charset="-122"/>
              </a:rPr>
              <a:t>Adafruit Key for Smart lighting</a:t>
            </a:r>
            <a:endParaRPr lang="en-IN" dirty="0"/>
          </a:p>
        </p:txBody>
      </p:sp>
      <p:pic>
        <p:nvPicPr>
          <p:cNvPr id="3" name="Picture 2">
            <a:extLst>
              <a:ext uri="{FF2B5EF4-FFF2-40B4-BE49-F238E27FC236}">
                <a16:creationId xmlns:a16="http://schemas.microsoft.com/office/drawing/2014/main" id="{5D938F32-E6F6-89ED-0414-91A669ACE0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3266" y="1932864"/>
            <a:ext cx="5397334" cy="3234448"/>
          </a:xfrm>
          <a:prstGeom prst="rect">
            <a:avLst/>
          </a:prstGeom>
          <a:noFill/>
        </p:spPr>
      </p:pic>
    </p:spTree>
    <p:extLst>
      <p:ext uri="{BB962C8B-B14F-4D97-AF65-F5344CB8AC3E}">
        <p14:creationId xmlns:p14="http://schemas.microsoft.com/office/powerpoint/2010/main" val="2883365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References</a:t>
            </a:r>
            <a:endParaRPr b="1" dirty="0">
              <a:latin typeface="Times New Roman" panose="02020603050405020304" pitchFamily="18" charset="0"/>
              <a:cs typeface="Times New Roman" panose="02020603050405020304" pitchFamily="18" charset="0"/>
            </a:endParaRPr>
          </a:p>
        </p:txBody>
      </p:sp>
      <p:sp>
        <p:nvSpPr>
          <p:cNvPr id="141" name="Google Shape;141;p19"/>
          <p:cNvSpPr txBox="1">
            <a:spLocks noGrp="1"/>
          </p:cNvSpPr>
          <p:nvPr>
            <p:ph type="body" idx="1"/>
          </p:nvPr>
        </p:nvSpPr>
        <p:spPr>
          <a:xfrm>
            <a:off x="838200" y="1565649"/>
            <a:ext cx="11353800" cy="4718610"/>
          </a:xfrm>
          <a:prstGeom prst="rect">
            <a:avLst/>
          </a:prstGeom>
          <a:noFill/>
          <a:ln>
            <a:noFill/>
          </a:ln>
        </p:spPr>
        <p:txBody>
          <a:bodyPr spcFirstLastPara="1" wrap="square" lIns="91425" tIns="45700" rIns="91425" bIns="45700" anchor="t" anchorCtr="0">
            <a:normAutofit fontScale="25000" lnSpcReduction="20000"/>
          </a:bodyPr>
          <a:lstStyle/>
          <a:p>
            <a:pPr marL="342900" marR="889000" lvl="0" indent="-342900" algn="just">
              <a:lnSpc>
                <a:spcPct val="150000"/>
              </a:lnSpc>
              <a:spcAft>
                <a:spcPts val="0"/>
              </a:spcAft>
              <a:buSzPts val="1200"/>
              <a:buFont typeface="Times New Roman" panose="02020603050405020304" pitchFamily="18" charset="0"/>
              <a:buAutoNum type="arabicPeriod"/>
            </a:pPr>
            <a:r>
              <a:rPr lang="en-US" sz="4800" dirty="0">
                <a:effectLst/>
                <a:latin typeface="Times New Roman" panose="02020603050405020304" pitchFamily="18" charset="0"/>
                <a:ea typeface="Times New Roman" panose="02020603050405020304" pitchFamily="18" charset="0"/>
              </a:rPr>
              <a:t>"Smart Home Automation: A Literature Review" by </a:t>
            </a:r>
            <a:r>
              <a:rPr lang="en-US" sz="4800" dirty="0" err="1">
                <a:effectLst/>
                <a:latin typeface="Times New Roman" panose="02020603050405020304" pitchFamily="18" charset="0"/>
                <a:ea typeface="Times New Roman" panose="02020603050405020304" pitchFamily="18" charset="0"/>
              </a:rPr>
              <a:t>Anitha</a:t>
            </a:r>
            <a:r>
              <a:rPr lang="en-US" sz="4800" dirty="0">
                <a:effectLst/>
                <a:latin typeface="Times New Roman" panose="02020603050405020304" pitchFamily="18" charset="0"/>
                <a:ea typeface="Times New Roman" panose="02020603050405020304" pitchFamily="18" charset="0"/>
              </a:rPr>
              <a:t> Juliette Albert and Dr. M. Sangeetha - This paper reviews the various aspects of smart home automation, including its architecture, technologies, challenges, and applications. Yar  H,  Imran  AS,  Khan  ZA,  Sajjad  M,  </a:t>
            </a:r>
            <a:r>
              <a:rPr lang="en-US" sz="4800" dirty="0" err="1">
                <a:effectLst/>
                <a:latin typeface="Times New Roman" panose="02020603050405020304" pitchFamily="18" charset="0"/>
                <a:ea typeface="Times New Roman" panose="02020603050405020304" pitchFamily="18" charset="0"/>
              </a:rPr>
              <a:t>Kastrati</a:t>
            </a:r>
            <a:r>
              <a:rPr lang="en-US" sz="4800" dirty="0">
                <a:effectLst/>
                <a:latin typeface="Times New Roman" panose="02020603050405020304" pitchFamily="18" charset="0"/>
                <a:ea typeface="Times New Roman" panose="02020603050405020304" pitchFamily="18" charset="0"/>
              </a:rPr>
              <a:t>  Z.  Towards  smart  home  automation  using  IoT-enabled  edge-computing paradigm. Sensors. 2021 Jul 20 </a:t>
            </a:r>
            <a:endParaRPr lang="en-IN" sz="4800" dirty="0">
              <a:effectLst/>
              <a:latin typeface="Times New Roman" panose="02020603050405020304" pitchFamily="18" charset="0"/>
              <a:ea typeface="Times New Roman" panose="02020603050405020304" pitchFamily="18" charset="0"/>
            </a:endParaRPr>
          </a:p>
          <a:p>
            <a:pPr marL="342900" marR="889000" lvl="0" indent="-342900" algn="just">
              <a:lnSpc>
                <a:spcPct val="150000"/>
              </a:lnSpc>
              <a:spcAft>
                <a:spcPts val="0"/>
              </a:spcAft>
              <a:buSzPts val="1200"/>
              <a:buFont typeface="Times New Roman" panose="02020603050405020304" pitchFamily="18" charset="0"/>
              <a:buAutoNum type="arabicPeriod"/>
            </a:pPr>
            <a:r>
              <a:rPr lang="en-US" sz="4800" dirty="0">
                <a:effectLst/>
                <a:latin typeface="Times New Roman" panose="02020603050405020304" pitchFamily="18" charset="0"/>
                <a:ea typeface="Times New Roman" panose="02020603050405020304" pitchFamily="18" charset="0"/>
              </a:rPr>
              <a:t>P.  </a:t>
            </a:r>
            <a:r>
              <a:rPr lang="en-US" sz="4800" dirty="0" err="1">
                <a:effectLst/>
                <a:latin typeface="Times New Roman" panose="02020603050405020304" pitchFamily="18" charset="0"/>
                <a:ea typeface="Times New Roman" panose="02020603050405020304" pitchFamily="18" charset="0"/>
              </a:rPr>
              <a:t>Suesaowaluk</a:t>
            </a:r>
            <a:r>
              <a:rPr lang="en-US" sz="4800" dirty="0">
                <a:effectLst/>
                <a:latin typeface="Times New Roman" panose="02020603050405020304" pitchFamily="18" charset="0"/>
                <a:ea typeface="Times New Roman" panose="02020603050405020304" pitchFamily="18" charset="0"/>
              </a:rPr>
              <a:t>,  "Home  Automation  System  Based Mobile  Application,"  2020  2nd  World  Symposium  on  Artificial Intelligence (WSAI), Guangzhou, China, 2020 </a:t>
            </a:r>
            <a:endParaRPr lang="en-IN" sz="4800" dirty="0">
              <a:effectLst/>
              <a:latin typeface="Times New Roman" panose="02020603050405020304" pitchFamily="18" charset="0"/>
              <a:ea typeface="Times New Roman" panose="02020603050405020304" pitchFamily="18" charset="0"/>
            </a:endParaRPr>
          </a:p>
          <a:p>
            <a:pPr marL="342900" marR="889000" lvl="0" indent="-342900" algn="just">
              <a:lnSpc>
                <a:spcPct val="150000"/>
              </a:lnSpc>
              <a:spcAft>
                <a:spcPts val="0"/>
              </a:spcAft>
              <a:buSzPts val="1200"/>
              <a:buFont typeface="Times New Roman" panose="02020603050405020304" pitchFamily="18" charset="0"/>
              <a:buAutoNum type="arabicPeriod"/>
            </a:pPr>
            <a:r>
              <a:rPr lang="en-US" sz="4800" dirty="0">
                <a:effectLst/>
                <a:latin typeface="Times New Roman" panose="02020603050405020304" pitchFamily="18" charset="0"/>
                <a:ea typeface="Times New Roman" panose="02020603050405020304" pitchFamily="18" charset="0"/>
              </a:rPr>
              <a:t>Garg  S,  Yadav  A,  Jamloki  S,  </a:t>
            </a:r>
            <a:r>
              <a:rPr lang="en-US" sz="4800" dirty="0" err="1">
                <a:effectLst/>
                <a:latin typeface="Times New Roman" panose="02020603050405020304" pitchFamily="18" charset="0"/>
                <a:ea typeface="Times New Roman" panose="02020603050405020304" pitchFamily="18" charset="0"/>
              </a:rPr>
              <a:t>Sadana</a:t>
            </a:r>
            <a:r>
              <a:rPr lang="en-US" sz="4800" dirty="0">
                <a:effectLst/>
                <a:latin typeface="Times New Roman" panose="02020603050405020304" pitchFamily="18" charset="0"/>
                <a:ea typeface="Times New Roman" panose="02020603050405020304" pitchFamily="18" charset="0"/>
              </a:rPr>
              <a:t>  A,  Tharani  K.  IoT  based  home  automation.  Journal  of  Information  and  Optimization Sciences. 2020 Jan 2.  </a:t>
            </a:r>
            <a:endParaRPr lang="en-IN" sz="4800" dirty="0">
              <a:effectLst/>
              <a:latin typeface="Times New Roman" panose="02020603050405020304" pitchFamily="18" charset="0"/>
              <a:ea typeface="Times New Roman" panose="02020603050405020304" pitchFamily="18" charset="0"/>
            </a:endParaRPr>
          </a:p>
          <a:p>
            <a:pPr marL="342900" marR="889000" lvl="0" indent="-342900" algn="just">
              <a:lnSpc>
                <a:spcPct val="150000"/>
              </a:lnSpc>
              <a:spcAft>
                <a:spcPts val="0"/>
              </a:spcAft>
              <a:buSzPts val="1200"/>
              <a:buFont typeface="Times New Roman" panose="02020603050405020304" pitchFamily="18" charset="0"/>
              <a:buAutoNum type="arabicPeriod"/>
            </a:pPr>
            <a:r>
              <a:rPr lang="en-US" sz="4800" dirty="0">
                <a:effectLst/>
                <a:latin typeface="Times New Roman" panose="02020603050405020304" pitchFamily="18" charset="0"/>
                <a:ea typeface="Times New Roman" panose="02020603050405020304" pitchFamily="18" charset="0"/>
              </a:rPr>
              <a:t>Malagi M.  Voice control personal assistant using Raspberry PI. </a:t>
            </a:r>
            <a:r>
              <a:rPr lang="en-US" sz="5600" dirty="0">
                <a:effectLst/>
                <a:latin typeface="Times New Roman" panose="02020603050405020304" pitchFamily="18" charset="0"/>
                <a:ea typeface="Times New Roman" panose="02020603050405020304" pitchFamily="18" charset="0"/>
              </a:rPr>
              <a:t>2019</a:t>
            </a:r>
            <a:r>
              <a:rPr lang="en-US" sz="4800" dirty="0">
                <a:effectLst/>
                <a:latin typeface="Times New Roman" panose="02020603050405020304" pitchFamily="18" charset="0"/>
                <a:ea typeface="Times New Roman" panose="02020603050405020304" pitchFamily="18" charset="0"/>
              </a:rPr>
              <a:t> </a:t>
            </a:r>
            <a:endParaRPr lang="en-IN" sz="4800" dirty="0">
              <a:effectLst/>
              <a:latin typeface="Times New Roman" panose="02020603050405020304" pitchFamily="18" charset="0"/>
              <a:ea typeface="Times New Roman" panose="02020603050405020304" pitchFamily="18" charset="0"/>
            </a:endParaRPr>
          </a:p>
          <a:p>
            <a:pPr marL="342900" marR="889000" lvl="0" indent="-342900" algn="just">
              <a:lnSpc>
                <a:spcPct val="150000"/>
              </a:lnSpc>
              <a:spcAft>
                <a:spcPts val="0"/>
              </a:spcAft>
              <a:buSzPts val="1200"/>
              <a:buFont typeface="Times New Roman" panose="02020603050405020304" pitchFamily="18" charset="0"/>
              <a:buAutoNum type="arabicPeriod"/>
            </a:pPr>
            <a:r>
              <a:rPr lang="en-US" sz="4800" dirty="0">
                <a:effectLst/>
                <a:latin typeface="Times New Roman" panose="02020603050405020304" pitchFamily="18" charset="0"/>
                <a:ea typeface="Times New Roman" panose="02020603050405020304" pitchFamily="18" charset="0"/>
              </a:rPr>
              <a:t>Majeed  R,  Abdullah  NA,  Ashraf  I,  Zikria  YB,  Mushtaq  MF,  Umer  M.  An  intelligent,  secure,  and  smart  home  automation  system.  Scientific  Programming.  2020  Oct 29 </a:t>
            </a:r>
            <a:endParaRPr lang="en-IN" sz="4800" dirty="0">
              <a:effectLst/>
              <a:latin typeface="Times New Roman" panose="02020603050405020304" pitchFamily="18" charset="0"/>
              <a:ea typeface="Times New Roman" panose="02020603050405020304" pitchFamily="18" charset="0"/>
            </a:endParaRPr>
          </a:p>
          <a:p>
            <a:pPr marL="342900" marR="889000" lvl="0" indent="-342900" algn="just">
              <a:lnSpc>
                <a:spcPct val="150000"/>
              </a:lnSpc>
              <a:spcAft>
                <a:spcPts val="0"/>
              </a:spcAft>
              <a:buSzPts val="1200"/>
              <a:buFont typeface="Times New Roman" panose="02020603050405020304" pitchFamily="18" charset="0"/>
              <a:buAutoNum type="arabicPeriod"/>
            </a:pPr>
            <a:r>
              <a:rPr lang="en-US" sz="4800" dirty="0">
                <a:effectLst/>
                <a:latin typeface="Times New Roman" panose="02020603050405020304" pitchFamily="18" charset="0"/>
                <a:ea typeface="Times New Roman" panose="02020603050405020304" pitchFamily="18" charset="0"/>
              </a:rPr>
              <a:t>Alam  T,  Salem  AA,  </a:t>
            </a:r>
            <a:r>
              <a:rPr lang="en-US" sz="4800" dirty="0" err="1">
                <a:effectLst/>
                <a:latin typeface="Times New Roman" panose="02020603050405020304" pitchFamily="18" charset="0"/>
                <a:ea typeface="Times New Roman" panose="02020603050405020304" pitchFamily="18" charset="0"/>
              </a:rPr>
              <a:t>Alsharif</a:t>
            </a:r>
            <a:r>
              <a:rPr lang="en-US" sz="4800" dirty="0">
                <a:effectLst/>
                <a:latin typeface="Times New Roman" panose="02020603050405020304" pitchFamily="18" charset="0"/>
                <a:ea typeface="Times New Roman" panose="02020603050405020304" pitchFamily="18" charset="0"/>
              </a:rPr>
              <a:t>  AO,  Alhejaili  AM.  Smart  home  automation  towards  the  development  of  smart  cities.  APTIKOM  Journal  on  Computer  Science  and Information Technologies. 2020 Mar,5 </a:t>
            </a:r>
            <a:endParaRPr lang="en-IN" sz="4800" dirty="0">
              <a:effectLst/>
              <a:latin typeface="Times New Roman" panose="02020603050405020304" pitchFamily="18" charset="0"/>
              <a:ea typeface="Times New Roman" panose="02020603050405020304" pitchFamily="18" charset="0"/>
            </a:endParaRPr>
          </a:p>
          <a:p>
            <a:pPr marL="342900" marR="889000" lvl="0" indent="-342900" algn="just">
              <a:lnSpc>
                <a:spcPct val="150000"/>
              </a:lnSpc>
              <a:spcAft>
                <a:spcPts val="0"/>
              </a:spcAft>
              <a:buSzPts val="1200"/>
              <a:buFont typeface="Times New Roman" panose="02020603050405020304" pitchFamily="18" charset="0"/>
              <a:buAutoNum type="arabicPeriod"/>
            </a:pPr>
            <a:r>
              <a:rPr lang="en-US" sz="4800" dirty="0">
                <a:effectLst/>
                <a:latin typeface="Times New Roman" panose="02020603050405020304" pitchFamily="18" charset="0"/>
                <a:ea typeface="Times New Roman" panose="02020603050405020304" pitchFamily="18" charset="0"/>
              </a:rPr>
              <a:t>Agarwal  K,  Agarwal  A,  Misra  G.  Review  and  performance  analysis  on  wireless  smart  home  and  home  automation  using  </a:t>
            </a:r>
            <a:r>
              <a:rPr lang="en-US" sz="4800" dirty="0" err="1">
                <a:effectLst/>
                <a:latin typeface="Times New Roman" panose="02020603050405020304" pitchFamily="18" charset="0"/>
                <a:ea typeface="Times New Roman" panose="02020603050405020304" pitchFamily="18" charset="0"/>
              </a:rPr>
              <a:t>iot</a:t>
            </a:r>
            <a:r>
              <a:rPr lang="en-US" sz="4800" dirty="0">
                <a:effectLst/>
                <a:latin typeface="Times New Roman" panose="02020603050405020304" pitchFamily="18" charset="0"/>
                <a:ea typeface="Times New Roman" panose="02020603050405020304" pitchFamily="18" charset="0"/>
              </a:rPr>
              <a:t>.  In2019  Third  International conference  on  I-SMAC  (IoT  in  Social,  Mobile,  Analytics  and  Cloud)(I-SMAC)  2019  Dec  12  (pp. 629-633) 	. IEEE. </a:t>
            </a:r>
            <a:endParaRPr lang="en-IN" sz="4800" dirty="0">
              <a:effectLst/>
              <a:latin typeface="Times New Roman" panose="02020603050405020304" pitchFamily="18" charset="0"/>
              <a:ea typeface="Times New Roman" panose="02020603050405020304" pitchFamily="18" charset="0"/>
            </a:endParaRPr>
          </a:p>
          <a:p>
            <a:pPr marL="342900" marR="889000" lvl="0" indent="-342900" algn="just">
              <a:lnSpc>
                <a:spcPct val="150000"/>
              </a:lnSpc>
              <a:spcAft>
                <a:spcPts val="0"/>
              </a:spcAft>
              <a:buSzPts val="1200"/>
              <a:buFont typeface="Times New Roman" panose="02020603050405020304" pitchFamily="18" charset="0"/>
              <a:buAutoNum type="arabicPeriod"/>
            </a:pPr>
            <a:endParaRPr lang="en-US" sz="1800" dirty="0">
              <a:effectLst/>
              <a:latin typeface="Times New Roman" panose="02020603050405020304" pitchFamily="18" charset="0"/>
              <a:ea typeface="Times New Roman" panose="02020603050405020304" pitchFamily="18" charset="0"/>
            </a:endParaRPr>
          </a:p>
          <a:p>
            <a:pPr marL="342900" marR="889000" lvl="0" indent="-342900" algn="just">
              <a:lnSpc>
                <a:spcPct val="150000"/>
              </a:lnSpc>
              <a:spcAft>
                <a:spcPts val="0"/>
              </a:spcAft>
              <a:buSzPts val="1200"/>
              <a:buFont typeface="Times New Roman" panose="02020603050405020304" pitchFamily="18" charset="0"/>
              <a:buAutoNum type="arabicPeriod"/>
            </a:pPr>
            <a:endParaRPr lang="en-IN" sz="1800" dirty="0">
              <a:effectLst/>
              <a:latin typeface="Times New Roman" panose="02020603050405020304" pitchFamily="18" charset="0"/>
              <a:ea typeface="Times New Roman" panose="02020603050405020304" pitchFamily="18" charset="0"/>
            </a:endParaRPr>
          </a:p>
          <a:p>
            <a:pPr marL="228600" lvl="0" indent="0" algn="l" rtl="0">
              <a:lnSpc>
                <a:spcPct val="90000"/>
              </a:lnSpc>
              <a:spcBef>
                <a:spcPts val="0"/>
              </a:spcBef>
              <a:spcAft>
                <a:spcPts val="0"/>
              </a:spcAft>
              <a:buNone/>
            </a:pPr>
            <a:endParaRPr lang="en-IN" dirty="0"/>
          </a:p>
        </p:txBody>
      </p:sp>
      <p:sp>
        <p:nvSpPr>
          <p:cNvPr id="142" name="Google Shape;14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89934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Scope of the Project</a:t>
            </a:r>
            <a:endParaRPr b="1" dirty="0">
              <a:latin typeface="Times New Roman" panose="02020603050405020304" pitchFamily="18" charset="0"/>
              <a:cs typeface="Times New Roman" panose="02020603050405020304" pitchFamily="18" charset="0"/>
            </a:endParaRPr>
          </a:p>
        </p:txBody>
      </p:sp>
      <p:sp>
        <p:nvSpPr>
          <p:cNvPr id="119" name="Google Shape;119;p16"/>
          <p:cNvSpPr txBox="1">
            <a:spLocks noGrp="1"/>
          </p:cNvSpPr>
          <p:nvPr>
            <p:ph type="body" idx="1"/>
          </p:nvPr>
        </p:nvSpPr>
        <p:spPr>
          <a:xfrm>
            <a:off x="838200" y="1825625"/>
            <a:ext cx="5681400" cy="3501300"/>
          </a:xfrm>
          <a:prstGeom prst="rect">
            <a:avLst/>
          </a:prstGeom>
          <a:noFill/>
          <a:ln>
            <a:noFill/>
          </a:ln>
        </p:spPr>
        <p:txBody>
          <a:bodyPr spcFirstLastPara="1" wrap="square" lIns="91425" tIns="45700" rIns="91425" bIns="45700" anchor="t" anchorCtr="0">
            <a:normAutofit lnSpcReduction="10000"/>
          </a:bodyPr>
          <a:lstStyle/>
          <a:p>
            <a:pPr marL="285750" indent="-285750" algn="just">
              <a:lnSpc>
                <a:spcPct val="100000"/>
              </a:lnSpc>
              <a:spcBef>
                <a:spcPts val="0"/>
              </a:spcBef>
              <a:buSzPct val="51162"/>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The project aims to enhance convenience, efficiency and control through integration of various technologies. This includes automated and controlled lighting, temperature, security and more using different sensors. </a:t>
            </a:r>
          </a:p>
          <a:p>
            <a:pPr marL="285750" indent="-285750" algn="just">
              <a:lnSpc>
                <a:spcPct val="100000"/>
              </a:lnSpc>
              <a:spcBef>
                <a:spcPts val="0"/>
              </a:spcBef>
              <a:buSzPct val="51162"/>
              <a:buFont typeface="Wingdings" panose="05000000000000000000" pitchFamily="2" charset="2"/>
              <a:buChar char="q"/>
            </a:pPr>
            <a:endParaRPr lang="en-IN" sz="1800" dirty="0">
              <a:latin typeface="Times New Roman" panose="02020603050405020304" pitchFamily="18" charset="0"/>
              <a:ea typeface="Times New Roman" panose="02020603050405020304" pitchFamily="18" charset="0"/>
            </a:endParaRPr>
          </a:p>
          <a:p>
            <a:pPr marL="285750" indent="-285750" algn="just">
              <a:lnSpc>
                <a:spcPct val="100000"/>
              </a:lnSpc>
              <a:spcBef>
                <a:spcPts val="0"/>
              </a:spcBef>
              <a:buSzPct val="51162"/>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The main highlight of the project is the use of OpenCV for object detection to implement smart </a:t>
            </a:r>
            <a:r>
              <a:rPr lang="en-IN" sz="1800" dirty="0">
                <a:latin typeface="Times New Roman" panose="02020603050405020304" pitchFamily="18" charset="0"/>
                <a:ea typeface="Times New Roman" panose="02020603050405020304" pitchFamily="18" charset="0"/>
              </a:rPr>
              <a:t>inventory management</a:t>
            </a:r>
            <a:r>
              <a:rPr lang="en-IN" sz="1800" dirty="0">
                <a:effectLst/>
                <a:latin typeface="Times New Roman" panose="02020603050405020304" pitchFamily="18" charset="0"/>
                <a:ea typeface="Times New Roman" panose="02020603050405020304" pitchFamily="18" charset="0"/>
              </a:rPr>
              <a:t>, automated cleaning systems and face recognition systems for enhanced security and privacy. </a:t>
            </a:r>
          </a:p>
          <a:p>
            <a:pPr marL="285750" indent="-285750" algn="just">
              <a:lnSpc>
                <a:spcPct val="100000"/>
              </a:lnSpc>
              <a:spcBef>
                <a:spcPts val="0"/>
              </a:spcBef>
              <a:buSzPct val="51162"/>
              <a:buFont typeface="Wingdings" panose="05000000000000000000" pitchFamily="2" charset="2"/>
              <a:buChar char="q"/>
            </a:pPr>
            <a:endParaRPr lang="en-IN" sz="1800" dirty="0">
              <a:latin typeface="Times New Roman" panose="02020603050405020304" pitchFamily="18" charset="0"/>
              <a:ea typeface="Times New Roman" panose="02020603050405020304" pitchFamily="18" charset="0"/>
            </a:endParaRPr>
          </a:p>
          <a:p>
            <a:pPr marL="285750" indent="-285750" algn="just">
              <a:lnSpc>
                <a:spcPct val="100000"/>
              </a:lnSpc>
              <a:spcBef>
                <a:spcPts val="0"/>
              </a:spcBef>
              <a:buSzPct val="51162"/>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The project further includes implementation of convertible kitchen, smart humidifier, path finder and energy management as per homeowner’s requirements.</a:t>
            </a:r>
          </a:p>
          <a:p>
            <a:pPr marL="0" lvl="0" indent="0" algn="l" rtl="0">
              <a:lnSpc>
                <a:spcPct val="100000"/>
              </a:lnSpc>
              <a:spcBef>
                <a:spcPts val="0"/>
              </a:spcBef>
              <a:spcAft>
                <a:spcPts val="0"/>
              </a:spcAft>
              <a:buClr>
                <a:schemeClr val="dk1"/>
              </a:buClr>
              <a:buSzPct val="51162"/>
              <a:buFont typeface="Arial"/>
              <a:buNone/>
            </a:pPr>
            <a:endParaRPr sz="2150" b="1" dirty="0">
              <a:latin typeface="Times New Roman"/>
              <a:ea typeface="Times New Roman"/>
              <a:cs typeface="Times New Roman"/>
              <a:sym typeface="Times New Roman"/>
            </a:endParaRPr>
          </a:p>
          <a:p>
            <a:pPr marL="228600" lvl="0" indent="0" algn="l" rtl="0">
              <a:lnSpc>
                <a:spcPct val="90000"/>
              </a:lnSpc>
              <a:spcBef>
                <a:spcPts val="0"/>
              </a:spcBef>
              <a:spcAft>
                <a:spcPts val="0"/>
              </a:spcAft>
              <a:buNone/>
            </a:pPr>
            <a:endParaRPr dirty="0"/>
          </a:p>
        </p:txBody>
      </p:sp>
      <p:sp>
        <p:nvSpPr>
          <p:cNvPr id="120" name="Google Shape;1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3" name="Picture 2">
            <a:extLst>
              <a:ext uri="{FF2B5EF4-FFF2-40B4-BE49-F238E27FC236}">
                <a16:creationId xmlns:a16="http://schemas.microsoft.com/office/drawing/2014/main" id="{4C3D3BF9-9E7A-0652-1D22-632441FB458B}"/>
              </a:ext>
            </a:extLst>
          </p:cNvPr>
          <p:cNvPicPr>
            <a:picLocks noChangeAspect="1"/>
          </p:cNvPicPr>
          <p:nvPr/>
        </p:nvPicPr>
        <p:blipFill>
          <a:blip r:embed="rId3"/>
          <a:stretch>
            <a:fillRect/>
          </a:stretch>
        </p:blipFill>
        <p:spPr>
          <a:xfrm>
            <a:off x="7112475" y="1825625"/>
            <a:ext cx="4039619" cy="316729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Hardware Requirements</a:t>
            </a:r>
            <a:endParaRPr b="1" dirty="0">
              <a:latin typeface="Times New Roman" panose="02020603050405020304" pitchFamily="18" charset="0"/>
              <a:cs typeface="Times New Roman" panose="02020603050405020304" pitchFamily="18" charset="0"/>
            </a:endParaRPr>
          </a:p>
        </p:txBody>
      </p:sp>
      <p:sp>
        <p:nvSpPr>
          <p:cNvPr id="127" name="Google Shape;12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nSpc>
                <a:spcPct val="107000"/>
              </a:lnSpc>
              <a:spcAft>
                <a:spcPts val="30"/>
              </a:spcAft>
              <a:buNone/>
            </a:pPr>
            <a:endParaRPr lang="en-IN" sz="1800" u="none" strike="noStrike"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ESP32-CAM Module</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PIR Motion Sensor</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DHT11 Humidity/ Temperature Sensor</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Bending Beam Weight Sensors</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LDR Sensors</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Power Meter/Power Meter</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Breadboard</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Thermostat</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Transistor</a:t>
            </a:r>
          </a:p>
          <a:p>
            <a:pPr marL="342900" lvl="0" indent="-342900">
              <a:lnSpc>
                <a:spcPct val="107000"/>
              </a:lnSpc>
              <a:spcAft>
                <a:spcPts val="17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Smoke Sensors </a:t>
            </a:r>
          </a:p>
          <a:p>
            <a:pPr marL="0" lvl="0" indent="0" algn="just" rtl="0">
              <a:lnSpc>
                <a:spcPct val="95833"/>
              </a:lnSpc>
              <a:spcBef>
                <a:spcPts val="260"/>
              </a:spcBef>
              <a:spcAft>
                <a:spcPts val="0"/>
              </a:spcAft>
              <a:buNone/>
            </a:pPr>
            <a:endParaRPr sz="1700" dirty="0">
              <a:latin typeface="Times New Roman"/>
              <a:ea typeface="Times New Roman"/>
              <a:cs typeface="Times New Roman"/>
              <a:sym typeface="Times New Roman"/>
            </a:endParaRPr>
          </a:p>
        </p:txBody>
      </p:sp>
      <p:sp>
        <p:nvSpPr>
          <p:cNvPr id="128" name="Google Shape;1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38200" y="32067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Software Requirements</a:t>
            </a:r>
            <a:endParaRPr b="1" dirty="0">
              <a:latin typeface="Times New Roman" panose="02020603050405020304" pitchFamily="18" charset="0"/>
              <a:cs typeface="Times New Roman" panose="02020603050405020304" pitchFamily="18" charset="0"/>
            </a:endParaRPr>
          </a:p>
        </p:txBody>
      </p:sp>
      <p:sp>
        <p:nvSpPr>
          <p:cNvPr id="127" name="Google Shape;12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Python IDE </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Arduino IDE</a:t>
            </a: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IFTTT Webhooks Services</a:t>
            </a:r>
          </a:p>
          <a:p>
            <a:pPr marL="342900" lvl="0" indent="-342900">
              <a:lnSpc>
                <a:spcPct val="107000"/>
              </a:lnSpc>
              <a:spcAft>
                <a:spcPts val="30"/>
              </a:spcAft>
              <a:buFont typeface="Arial" panose="020B0604020202020204" pitchFamily="34" charset="0"/>
              <a:buChar char="●"/>
            </a:pPr>
            <a:r>
              <a:rPr lang="en-IN" sz="1800" u="none" strike="noStrike" dirty="0" err="1">
                <a:effectLst/>
                <a:latin typeface="Times New Roman" panose="02020603050405020304" pitchFamily="18" charset="0"/>
                <a:ea typeface="Times New Roman" panose="02020603050405020304" pitchFamily="18" charset="0"/>
              </a:rPr>
              <a:t>ThingSpeak</a:t>
            </a:r>
            <a:endParaRPr lang="en-IN" sz="1800" u="none" strike="noStrike"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3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Android Studio</a:t>
            </a:r>
          </a:p>
          <a:p>
            <a:pPr marL="342900" lvl="0" indent="-342900">
              <a:lnSpc>
                <a:spcPct val="107000"/>
              </a:lnSpc>
              <a:spcAft>
                <a:spcPts val="170"/>
              </a:spcAft>
              <a:buFont typeface="Arial" panose="020B0604020202020204" pitchFamily="34" charset="0"/>
              <a:buChar char="●"/>
            </a:pPr>
            <a:r>
              <a:rPr lang="en-IN" sz="1800" u="none" strike="noStrike" dirty="0">
                <a:effectLst/>
                <a:latin typeface="Times New Roman" panose="02020603050405020304" pitchFamily="18" charset="0"/>
                <a:ea typeface="Times New Roman" panose="02020603050405020304" pitchFamily="18" charset="0"/>
              </a:rPr>
              <a:t>Home Assistants</a:t>
            </a:r>
          </a:p>
          <a:p>
            <a:pPr marL="0" lvl="0" indent="0" algn="just" rtl="0">
              <a:lnSpc>
                <a:spcPct val="95833"/>
              </a:lnSpc>
              <a:spcBef>
                <a:spcPts val="260"/>
              </a:spcBef>
              <a:spcAft>
                <a:spcPts val="0"/>
              </a:spcAft>
              <a:buNone/>
            </a:pPr>
            <a:endParaRPr sz="1700" dirty="0">
              <a:latin typeface="Times New Roman"/>
              <a:ea typeface="Times New Roman"/>
              <a:cs typeface="Times New Roman"/>
              <a:sym typeface="Times New Roman"/>
            </a:endParaRPr>
          </a:p>
        </p:txBody>
      </p:sp>
      <p:sp>
        <p:nvSpPr>
          <p:cNvPr id="128" name="Google Shape;1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81681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Objectives of the Work</a:t>
            </a:r>
            <a:endParaRPr b="1" dirty="0">
              <a:latin typeface="Times New Roman" panose="02020603050405020304" pitchFamily="18" charset="0"/>
              <a:cs typeface="Times New Roman" panose="02020603050405020304" pitchFamily="18" charset="0"/>
            </a:endParaRPr>
          </a:p>
        </p:txBody>
      </p:sp>
      <p:sp>
        <p:nvSpPr>
          <p:cNvPr id="134" name="Google Shape;134;p18"/>
          <p:cNvSpPr txBox="1">
            <a:spLocks noGrp="1"/>
          </p:cNvSpPr>
          <p:nvPr>
            <p:ph type="body" idx="1"/>
          </p:nvPr>
        </p:nvSpPr>
        <p:spPr>
          <a:xfrm>
            <a:off x="838200" y="1496594"/>
            <a:ext cx="10515600" cy="4667251"/>
          </a:xfrm>
          <a:prstGeom prst="rect">
            <a:avLst/>
          </a:prstGeom>
          <a:noFill/>
          <a:ln>
            <a:noFill/>
          </a:ln>
        </p:spPr>
        <p:txBody>
          <a:bodyPr spcFirstLastPara="1" wrap="square" lIns="91425" tIns="45700" rIns="91425" bIns="45700" anchor="t" anchorCtr="0">
            <a:normAutofit lnSpcReduction="10000"/>
          </a:bodyPr>
          <a:lstStyle/>
          <a:p>
            <a:pPr>
              <a:lnSpc>
                <a:spcPct val="200000"/>
              </a:lnSpc>
              <a:spcBef>
                <a:spcPts val="0"/>
              </a:spcBef>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Home Automation</a:t>
            </a:r>
            <a:endParaRPr sz="1700" dirty="0">
              <a:latin typeface="Times New Roman" panose="02020603050405020304" pitchFamily="18" charset="0"/>
              <a:cs typeface="Times New Roman" panose="02020603050405020304" pitchFamily="18" charset="0"/>
            </a:endParaRPr>
          </a:p>
          <a:p>
            <a:pPr>
              <a:lnSpc>
                <a:spcPct val="200000"/>
              </a:lnSpc>
              <a:spcBef>
                <a:spcPts val="0"/>
              </a:spcBef>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Energy Management</a:t>
            </a:r>
            <a:endParaRPr sz="1700" dirty="0">
              <a:latin typeface="Times New Roman" panose="02020603050405020304" pitchFamily="18" charset="0"/>
              <a:cs typeface="Times New Roman" panose="02020603050405020304" pitchFamily="18" charset="0"/>
            </a:endParaRPr>
          </a:p>
          <a:p>
            <a:pPr lvl="0" algn="l" rtl="0">
              <a:lnSpc>
                <a:spcPct val="200000"/>
              </a:lnSpc>
              <a:spcBef>
                <a:spcPts val="0"/>
              </a:spcBef>
              <a:spcAft>
                <a:spcPts val="0"/>
              </a:spcAft>
              <a:buSzPts val="180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Appliance Control </a:t>
            </a:r>
          </a:p>
          <a:p>
            <a:pPr lvl="0" algn="l" rtl="0">
              <a:lnSpc>
                <a:spcPct val="200000"/>
              </a:lnSpc>
              <a:spcBef>
                <a:spcPts val="0"/>
              </a:spcBef>
              <a:spcAft>
                <a:spcPts val="0"/>
              </a:spcAft>
              <a:buSzPts val="1800"/>
              <a:buFont typeface="Wingdings" panose="05000000000000000000" pitchFamily="2" charset="2"/>
              <a:buChar char="ü"/>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Smart Inventory Management</a:t>
            </a:r>
          </a:p>
          <a:p>
            <a:pPr lvl="0" algn="l" rtl="0">
              <a:lnSpc>
                <a:spcPct val="200000"/>
              </a:lnSpc>
              <a:spcBef>
                <a:spcPts val="0"/>
              </a:spcBef>
              <a:spcAft>
                <a:spcPts val="0"/>
              </a:spcAft>
              <a:buSzPts val="1800"/>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Smart Path Finder </a:t>
            </a:r>
          </a:p>
          <a:p>
            <a:pPr lvl="0" algn="l" rtl="0">
              <a:lnSpc>
                <a:spcPct val="200000"/>
              </a:lnSpc>
              <a:spcBef>
                <a:spcPts val="0"/>
              </a:spcBef>
              <a:spcAft>
                <a:spcPts val="0"/>
              </a:spcAft>
              <a:buSzPts val="1800"/>
              <a:buFont typeface="Wingdings" panose="05000000000000000000" pitchFamily="2" charset="2"/>
              <a:buChar char="ü"/>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Convertible Kitchen</a:t>
            </a:r>
            <a:endParaRPr lang="en-US" sz="1700" dirty="0">
              <a:latin typeface="Times New Roman" panose="02020603050405020304" pitchFamily="18" charset="0"/>
              <a:cs typeface="Times New Roman" panose="02020603050405020304" pitchFamily="18" charset="0"/>
            </a:endParaRPr>
          </a:p>
          <a:p>
            <a:pPr lvl="0" algn="l" rtl="0">
              <a:lnSpc>
                <a:spcPct val="200000"/>
              </a:lnSpc>
              <a:spcBef>
                <a:spcPts val="0"/>
              </a:spcBef>
              <a:spcAft>
                <a:spcPts val="0"/>
              </a:spcAft>
              <a:buSzPts val="180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Automated Cleaning System</a:t>
            </a:r>
          </a:p>
          <a:p>
            <a:pPr>
              <a:lnSpc>
                <a:spcPct val="200000"/>
              </a:lnSpc>
              <a:spcBef>
                <a:spcPts val="0"/>
              </a:spcBef>
              <a:buFont typeface="Wingdings" panose="05000000000000000000" pitchFamily="2" charset="2"/>
              <a:buChar char="ü"/>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Smart Humidifier Implementation</a:t>
            </a:r>
            <a:endParaRPr sz="1700" dirty="0">
              <a:latin typeface="Times New Roman" panose="02020603050405020304" pitchFamily="18" charset="0"/>
              <a:cs typeface="Times New Roman" panose="02020603050405020304" pitchFamily="18" charset="0"/>
            </a:endParaRPr>
          </a:p>
          <a:p>
            <a:pPr lvl="0" algn="l" rtl="0">
              <a:lnSpc>
                <a:spcPct val="200000"/>
              </a:lnSpc>
              <a:spcBef>
                <a:spcPts val="0"/>
              </a:spcBef>
              <a:spcAft>
                <a:spcPts val="0"/>
              </a:spcAft>
              <a:buSzPts val="180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Security and </a:t>
            </a:r>
            <a:r>
              <a:rPr lang="en-IN" sz="1700" dirty="0">
                <a:latin typeface="Times New Roman" panose="02020603050405020304" pitchFamily="18" charset="0"/>
                <a:cs typeface="Times New Roman" panose="02020603050405020304" pitchFamily="18" charset="0"/>
              </a:rPr>
              <a:t>Surveillance</a:t>
            </a:r>
          </a:p>
        </p:txBody>
      </p:sp>
      <p:sp>
        <p:nvSpPr>
          <p:cNvPr id="135" name="Google Shape;1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838200" y="1111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Methodology used</a:t>
            </a:r>
            <a:endParaRPr b="1" dirty="0">
              <a:latin typeface="Times New Roman" panose="02020603050405020304" pitchFamily="18" charset="0"/>
              <a:cs typeface="Times New Roman" panose="02020603050405020304" pitchFamily="18" charset="0"/>
            </a:endParaRPr>
          </a:p>
        </p:txBody>
      </p:sp>
      <p:sp>
        <p:nvSpPr>
          <p:cNvPr id="141" name="Google Shape;141;p19"/>
          <p:cNvSpPr txBox="1">
            <a:spLocks noGrp="1"/>
          </p:cNvSpPr>
          <p:nvPr>
            <p:ph type="body" idx="1"/>
          </p:nvPr>
        </p:nvSpPr>
        <p:spPr>
          <a:xfrm>
            <a:off x="838200" y="1236786"/>
            <a:ext cx="10726271" cy="5621214"/>
          </a:xfrm>
          <a:prstGeom prst="rect">
            <a:avLst/>
          </a:prstGeom>
          <a:noFill/>
          <a:ln>
            <a:noFill/>
          </a:ln>
        </p:spPr>
        <p:txBody>
          <a:bodyPr spcFirstLastPara="1" wrap="square" lIns="91425" tIns="45700" rIns="91425" bIns="45700" anchor="t" anchorCtr="0">
            <a:normAutofit fontScale="25000" lnSpcReduction="20000"/>
          </a:bodyPr>
          <a:lstStyle/>
          <a:p>
            <a:pPr marL="0" marR="889000" lvl="0" indent="0" algn="just">
              <a:lnSpc>
                <a:spcPct val="150000"/>
              </a:lnSpc>
              <a:spcAft>
                <a:spcPts val="0"/>
              </a:spcAft>
              <a:buNone/>
            </a:pPr>
            <a:r>
              <a:rPr lang="en-US" sz="8000" b="1" dirty="0">
                <a:effectLst/>
                <a:latin typeface="Times New Roman" panose="02020603050405020304" pitchFamily="18" charset="0"/>
                <a:ea typeface="Times New Roman" panose="02020603050405020304" pitchFamily="18" charset="0"/>
              </a:rPr>
              <a:t>Planning and Design</a:t>
            </a:r>
            <a:r>
              <a:rPr lang="en-US" sz="8000" dirty="0">
                <a:effectLst/>
                <a:latin typeface="Times New Roman" panose="02020603050405020304" pitchFamily="18" charset="0"/>
                <a:ea typeface="Times New Roman" panose="02020603050405020304" pitchFamily="18" charset="0"/>
              </a:rPr>
              <a:t>: Define the scope of the project, create a detailed blueprint for the automated infrastructure, and select the appropriate technologies and devices.</a:t>
            </a:r>
            <a:endParaRPr lang="en-IN" sz="8000" dirty="0">
              <a:latin typeface="Times New Roman" panose="02020603050405020304" pitchFamily="18" charset="0"/>
              <a:ea typeface="Times New Roman" panose="02020603050405020304" pitchFamily="18" charset="0"/>
            </a:endParaRPr>
          </a:p>
          <a:p>
            <a:pPr marL="0" marR="889000" lvl="0" indent="0" algn="just">
              <a:lnSpc>
                <a:spcPct val="150000"/>
              </a:lnSpc>
              <a:spcAft>
                <a:spcPts val="0"/>
              </a:spcAft>
              <a:buNone/>
            </a:pPr>
            <a:r>
              <a:rPr lang="en-US" sz="8000" b="1" dirty="0">
                <a:effectLst/>
                <a:latin typeface="Times New Roman" panose="02020603050405020304" pitchFamily="18" charset="0"/>
                <a:ea typeface="Times New Roman" panose="02020603050405020304" pitchFamily="18" charset="0"/>
              </a:rPr>
              <a:t>Integration and Development</a:t>
            </a:r>
            <a:r>
              <a:rPr lang="en-US" sz="8000" dirty="0">
                <a:effectLst/>
                <a:latin typeface="Times New Roman" panose="02020603050405020304" pitchFamily="18" charset="0"/>
                <a:ea typeface="Times New Roman" panose="02020603050405020304" pitchFamily="18" charset="0"/>
              </a:rPr>
              <a:t>: Integrate smart devices, sensors, and systems according to the design plan, and develop the central control platform and mobile application.</a:t>
            </a:r>
          </a:p>
          <a:p>
            <a:pPr marL="0" marR="889000" lvl="0" indent="0" algn="just">
              <a:lnSpc>
                <a:spcPct val="150000"/>
              </a:lnSpc>
              <a:buNone/>
            </a:pPr>
            <a:r>
              <a:rPr lang="en-US" sz="8000" b="1" dirty="0">
                <a:solidFill>
                  <a:srgbClr val="000000"/>
                </a:solidFill>
                <a:effectLst/>
                <a:latin typeface="Times New Roman" panose="02020603050405020304" pitchFamily="18" charset="0"/>
                <a:ea typeface="Times New Roman" panose="02020603050405020304" pitchFamily="18" charset="0"/>
              </a:rPr>
              <a:t>Smart Inventory Management Implementation: </a:t>
            </a:r>
            <a:r>
              <a:rPr lang="en-US" sz="8000" dirty="0">
                <a:solidFill>
                  <a:srgbClr val="000000"/>
                </a:solidFill>
                <a:effectLst/>
                <a:latin typeface="Times New Roman" panose="02020603050405020304" pitchFamily="18" charset="0"/>
                <a:ea typeface="Times New Roman" panose="02020603050405020304" pitchFamily="18" charset="0"/>
              </a:rPr>
              <a:t>The ESP32 and CAM Module will be used with OpenCV for detection of objects. Then the microcontroller will be used to compare the prices online and send the notification to the user to order according to the best price.</a:t>
            </a:r>
            <a:endParaRPr lang="en-IN" sz="8000" dirty="0">
              <a:solidFill>
                <a:srgbClr val="000000"/>
              </a:solidFill>
              <a:latin typeface="Times New Roman" panose="02020603050405020304" pitchFamily="18" charset="0"/>
              <a:ea typeface="Times New Roman" panose="02020603050405020304" pitchFamily="18" charset="0"/>
            </a:endParaRPr>
          </a:p>
          <a:p>
            <a:pPr marL="0" marR="889000" lvl="0" indent="0" algn="just">
              <a:lnSpc>
                <a:spcPct val="150000"/>
              </a:lnSpc>
              <a:buNone/>
            </a:pPr>
            <a:r>
              <a:rPr lang="en-US" sz="8000" b="1" dirty="0">
                <a:effectLst/>
                <a:latin typeface="Times New Roman" panose="02020603050405020304" pitchFamily="18" charset="0"/>
                <a:ea typeface="Times New Roman" panose="02020603050405020304" pitchFamily="18" charset="0"/>
              </a:rPr>
              <a:t>Automated Cleaning system Implementation:</a:t>
            </a:r>
            <a:r>
              <a:rPr lang="en-US" sz="8000" dirty="0">
                <a:effectLst/>
                <a:latin typeface="Times New Roman" panose="02020603050405020304" pitchFamily="18" charset="0"/>
                <a:ea typeface="Times New Roman" panose="02020603050405020304" pitchFamily="18" charset="0"/>
              </a:rPr>
              <a:t> To implement a system using OpenCV that will automatically detect the dirt in the house and deploy the required device for cleaning.</a:t>
            </a:r>
            <a:endParaRPr lang="en-IN" sz="8000" dirty="0">
              <a:effectLst/>
              <a:latin typeface="Times New Roman" panose="02020603050405020304" pitchFamily="18" charset="0"/>
              <a:ea typeface="Times New Roman" panose="02020603050405020304" pitchFamily="18" charset="0"/>
            </a:endParaRPr>
          </a:p>
          <a:p>
            <a:pPr marL="0" marR="889000" lvl="0" indent="0" algn="just">
              <a:lnSpc>
                <a:spcPct val="150000"/>
              </a:lnSpc>
              <a:spcAft>
                <a:spcPts val="0"/>
              </a:spcAft>
              <a:buNone/>
            </a:pPr>
            <a:r>
              <a:rPr lang="en-US" sz="8000" b="1" dirty="0">
                <a:effectLst/>
                <a:latin typeface="Times New Roman" panose="02020603050405020304" pitchFamily="18" charset="0"/>
                <a:ea typeface="Times New Roman" panose="02020603050405020304" pitchFamily="18" charset="0"/>
              </a:rPr>
              <a:t>Energy Management Implementation:</a:t>
            </a:r>
            <a:r>
              <a:rPr lang="en-US" sz="8000" dirty="0">
                <a:effectLst/>
                <a:latin typeface="Times New Roman" panose="02020603050405020304" pitchFamily="18" charset="0"/>
                <a:ea typeface="Times New Roman" panose="02020603050405020304" pitchFamily="18" charset="0"/>
              </a:rPr>
              <a:t> Implement energy optimization algorithms and automated routines for efficient resource utilization.</a:t>
            </a:r>
            <a:endParaRPr lang="en-IN" sz="8000" dirty="0">
              <a:latin typeface="Times New Roman" panose="02020603050405020304" pitchFamily="18" charset="0"/>
              <a:ea typeface="Times New Roman" panose="02020603050405020304" pitchFamily="18" charset="0"/>
            </a:endParaRPr>
          </a:p>
          <a:p>
            <a:pPr marL="0" marR="889000" lvl="0" indent="0" algn="just">
              <a:lnSpc>
                <a:spcPct val="150000"/>
              </a:lnSpc>
              <a:spcAft>
                <a:spcPts val="0"/>
              </a:spcAft>
              <a:buNone/>
            </a:pPr>
            <a:r>
              <a:rPr lang="en-US" sz="8000" dirty="0">
                <a:effectLst/>
                <a:latin typeface="Times New Roman" panose="02020603050405020304" pitchFamily="18" charset="0"/>
                <a:ea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228600" lvl="0" indent="0" algn="l" rtl="0">
              <a:lnSpc>
                <a:spcPct val="90000"/>
              </a:lnSpc>
              <a:spcBef>
                <a:spcPts val="0"/>
              </a:spcBef>
              <a:spcAft>
                <a:spcPts val="0"/>
              </a:spcAft>
              <a:buNone/>
            </a:pPr>
            <a:endParaRPr lang="en-IN" dirty="0"/>
          </a:p>
        </p:txBody>
      </p:sp>
      <p:sp>
        <p:nvSpPr>
          <p:cNvPr id="142" name="Google Shape;14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81278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Methodology used</a:t>
            </a:r>
            <a:endParaRPr b="1" dirty="0">
              <a:latin typeface="Times New Roman" panose="02020603050405020304" pitchFamily="18" charset="0"/>
              <a:cs typeface="Times New Roman" panose="02020603050405020304" pitchFamily="18" charset="0"/>
            </a:endParaRPr>
          </a:p>
        </p:txBody>
      </p:sp>
      <p:sp>
        <p:nvSpPr>
          <p:cNvPr id="141" name="Google Shape;141;p19"/>
          <p:cNvSpPr txBox="1">
            <a:spLocks noGrp="1"/>
          </p:cNvSpPr>
          <p:nvPr>
            <p:ph type="body" idx="1"/>
          </p:nvPr>
        </p:nvSpPr>
        <p:spPr>
          <a:xfrm>
            <a:off x="1219200" y="1565649"/>
            <a:ext cx="10345271" cy="4718610"/>
          </a:xfrm>
          <a:prstGeom prst="rect">
            <a:avLst/>
          </a:prstGeom>
          <a:noFill/>
          <a:ln>
            <a:noFill/>
          </a:ln>
        </p:spPr>
        <p:txBody>
          <a:bodyPr spcFirstLastPara="1" wrap="square" lIns="91425" tIns="45700" rIns="91425" bIns="45700" anchor="t" anchorCtr="0">
            <a:normAutofit/>
          </a:bodyPr>
          <a:lstStyle/>
          <a:p>
            <a:pPr marL="0" marR="889000" lvl="0" indent="0" algn="just">
              <a:lnSpc>
                <a:spcPct val="150000"/>
              </a:lnSpc>
              <a:buNone/>
            </a:pPr>
            <a:r>
              <a:rPr lang="en-US" sz="1800" b="1" dirty="0">
                <a:effectLst/>
                <a:latin typeface="Times New Roman" panose="02020603050405020304" pitchFamily="18" charset="0"/>
                <a:ea typeface="Times New Roman" panose="02020603050405020304" pitchFamily="18" charset="0"/>
              </a:rPr>
              <a:t>Smart Path Finder Implementation:</a:t>
            </a:r>
            <a:r>
              <a:rPr lang="en-US" sz="1800" dirty="0">
                <a:effectLst/>
                <a:latin typeface="Times New Roman" panose="02020603050405020304" pitchFamily="18" charset="0"/>
                <a:ea typeface="Times New Roman" panose="02020603050405020304" pitchFamily="18" charset="0"/>
              </a:rPr>
              <a:t> To implement path finder, LED lights and triggers generated by user will be integrated via IFTTT services. ESP32 Microcontroller will be used to control the LEDs</a:t>
            </a:r>
            <a:endParaRPr lang="en-IN" sz="1800" dirty="0">
              <a:latin typeface="Times New Roman" panose="02020603050405020304" pitchFamily="18" charset="0"/>
              <a:ea typeface="Times New Roman" panose="02020603050405020304" pitchFamily="18" charset="0"/>
            </a:endParaRPr>
          </a:p>
          <a:p>
            <a:pPr marL="0" marR="889000" lvl="0" indent="0" algn="just">
              <a:lnSpc>
                <a:spcPct val="150000"/>
              </a:lnSpc>
              <a:buNone/>
            </a:pPr>
            <a:r>
              <a:rPr lang="en-US" sz="1800" b="1" dirty="0">
                <a:effectLst/>
                <a:latin typeface="Times New Roman" panose="02020603050405020304" pitchFamily="18" charset="0"/>
                <a:ea typeface="Times New Roman" panose="02020603050405020304" pitchFamily="18" charset="0"/>
              </a:rPr>
              <a:t>Convertible Kitchen:</a:t>
            </a:r>
            <a:r>
              <a:rPr lang="en-US" sz="1800" dirty="0">
                <a:effectLst/>
                <a:latin typeface="Times New Roman" panose="02020603050405020304" pitchFamily="18" charset="0"/>
                <a:ea typeface="Times New Roman" panose="02020603050405020304" pitchFamily="18" charset="0"/>
              </a:rPr>
              <a:t> In order to implement convertible kitchen, DC motors will be deployed along with the microcontroller that can slide the wall of the kitchen as per instructions provided by the user.</a:t>
            </a:r>
            <a:endParaRPr lang="en-IN" sz="1800" dirty="0">
              <a:latin typeface="Times New Roman" panose="02020603050405020304" pitchFamily="18" charset="0"/>
              <a:ea typeface="Times New Roman" panose="02020603050405020304" pitchFamily="18" charset="0"/>
            </a:endParaRPr>
          </a:p>
          <a:p>
            <a:pPr marL="0" marR="889000" lvl="0" indent="0" algn="just">
              <a:lnSpc>
                <a:spcPct val="150000"/>
              </a:lnSpc>
              <a:buNone/>
            </a:pPr>
            <a:r>
              <a:rPr lang="en-US" sz="1800" b="1" dirty="0">
                <a:effectLst/>
                <a:latin typeface="Times New Roman" panose="02020603050405020304" pitchFamily="18" charset="0"/>
                <a:ea typeface="Times New Roman" panose="02020603050405020304" pitchFamily="18" charset="0"/>
              </a:rPr>
              <a:t>Smart Humidifier Implementation</a:t>
            </a:r>
            <a:r>
              <a:rPr lang="en-US" sz="1800" dirty="0">
                <a:effectLst/>
                <a:latin typeface="Times New Roman" panose="02020603050405020304" pitchFamily="18" charset="0"/>
                <a:ea typeface="Times New Roman" panose="02020603050405020304" pitchFamily="18" charset="0"/>
              </a:rPr>
              <a:t>: This system can be implemented by deploying DHT11 humidity/Temperature Sensors to detect the Outdoor temperature and humidity levels and set the Indoor temperature relatively. For example, For humidity level of 35 % outside, a temperature of +20 Degree Fahrenheit will be maintained indoor.</a:t>
            </a:r>
            <a:endParaRPr lang="en-IN" sz="1800" dirty="0">
              <a:effectLst/>
              <a:latin typeface="Times New Roman" panose="02020603050405020304" pitchFamily="18" charset="0"/>
              <a:ea typeface="Times New Roman" panose="02020603050405020304" pitchFamily="18" charset="0"/>
            </a:endParaRPr>
          </a:p>
          <a:p>
            <a:pPr marL="228600" lvl="0" indent="0" algn="l" rtl="0">
              <a:lnSpc>
                <a:spcPct val="90000"/>
              </a:lnSpc>
              <a:spcBef>
                <a:spcPts val="0"/>
              </a:spcBef>
              <a:spcAft>
                <a:spcPts val="0"/>
              </a:spcAft>
              <a:buNone/>
            </a:pPr>
            <a:endParaRPr lang="en-IN" dirty="0"/>
          </a:p>
        </p:txBody>
      </p:sp>
      <p:sp>
        <p:nvSpPr>
          <p:cNvPr id="142" name="Google Shape;14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06716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Methodology used</a:t>
            </a:r>
            <a:endParaRPr b="1" dirty="0">
              <a:latin typeface="Times New Roman" panose="02020603050405020304" pitchFamily="18" charset="0"/>
              <a:cs typeface="Times New Roman" panose="02020603050405020304" pitchFamily="18" charset="0"/>
            </a:endParaRPr>
          </a:p>
        </p:txBody>
      </p:sp>
      <p:sp>
        <p:nvSpPr>
          <p:cNvPr id="141" name="Google Shape;141;p19"/>
          <p:cNvSpPr txBox="1">
            <a:spLocks noGrp="1"/>
          </p:cNvSpPr>
          <p:nvPr>
            <p:ph type="body" idx="1"/>
          </p:nvPr>
        </p:nvSpPr>
        <p:spPr>
          <a:xfrm>
            <a:off x="838200" y="1565649"/>
            <a:ext cx="10726271" cy="4718610"/>
          </a:xfrm>
          <a:prstGeom prst="rect">
            <a:avLst/>
          </a:prstGeom>
          <a:noFill/>
          <a:ln>
            <a:noFill/>
          </a:ln>
        </p:spPr>
        <p:txBody>
          <a:bodyPr spcFirstLastPara="1" wrap="square" lIns="91425" tIns="45700" rIns="91425" bIns="45700" anchor="t" anchorCtr="0">
            <a:normAutofit lnSpcReduction="10000"/>
          </a:bodyPr>
          <a:lstStyle/>
          <a:p>
            <a:pPr marL="0" marR="889000" indent="0" algn="just">
              <a:lnSpc>
                <a:spcPct val="150000"/>
              </a:lnSpc>
              <a:buNone/>
            </a:pPr>
            <a:r>
              <a:rPr lang="en-US" sz="1800" b="1" dirty="0">
                <a:effectLst/>
                <a:latin typeface="Times New Roman" panose="02020603050405020304" pitchFamily="18" charset="0"/>
                <a:ea typeface="Times New Roman" panose="02020603050405020304" pitchFamily="18" charset="0"/>
              </a:rPr>
              <a:t>Security and Safety Setup:</a:t>
            </a:r>
            <a:r>
              <a:rPr lang="en-US" sz="1800" dirty="0">
                <a:effectLst/>
                <a:latin typeface="Times New Roman" panose="02020603050405020304" pitchFamily="18" charset="0"/>
                <a:ea typeface="Times New Roman" panose="02020603050405020304" pitchFamily="18" charset="0"/>
              </a:rPr>
              <a:t> Install security devices such as cameras, motion sensors, and smart locks, and develop the security management system.  </a:t>
            </a:r>
            <a:endParaRPr lang="en-US" sz="1800" b="1" dirty="0">
              <a:effectLst/>
              <a:latin typeface="Times New Roman" panose="02020603050405020304" pitchFamily="18" charset="0"/>
              <a:ea typeface="Times New Roman" panose="02020603050405020304" pitchFamily="18" charset="0"/>
            </a:endParaRPr>
          </a:p>
          <a:p>
            <a:pPr marL="0" marR="889000" lvl="0" indent="0" algn="just">
              <a:lnSpc>
                <a:spcPct val="150000"/>
              </a:lnSpc>
              <a:spcAft>
                <a:spcPts val="0"/>
              </a:spcAft>
              <a:buNone/>
            </a:pPr>
            <a:r>
              <a:rPr lang="en-US" sz="1800" b="1" dirty="0">
                <a:effectLst/>
                <a:latin typeface="Times New Roman" panose="02020603050405020304" pitchFamily="18" charset="0"/>
                <a:ea typeface="Times New Roman" panose="02020603050405020304" pitchFamily="18" charset="0"/>
              </a:rPr>
              <a:t>User Interface Development:</a:t>
            </a:r>
            <a:r>
              <a:rPr lang="en-US" sz="1800" dirty="0">
                <a:effectLst/>
                <a:latin typeface="Times New Roman" panose="02020603050405020304" pitchFamily="18" charset="0"/>
                <a:ea typeface="Times New Roman" panose="02020603050405020304" pitchFamily="18" charset="0"/>
              </a:rPr>
              <a:t> Design and develop an intuitive user interface for the mobile application, enabling residents to control and monitor the automated systems.</a:t>
            </a:r>
            <a:endParaRPr lang="en-IN" sz="1800" dirty="0">
              <a:effectLst/>
              <a:latin typeface="Times New Roman" panose="02020603050405020304" pitchFamily="18" charset="0"/>
              <a:ea typeface="Times New Roman" panose="02020603050405020304" pitchFamily="18" charset="0"/>
            </a:endParaRPr>
          </a:p>
          <a:p>
            <a:pPr marL="0" marR="889000" lvl="0" indent="0" algn="just">
              <a:lnSpc>
                <a:spcPct val="150000"/>
              </a:lnSpc>
              <a:spcAft>
                <a:spcPts val="0"/>
              </a:spcAft>
              <a:buNone/>
            </a:pPr>
            <a:r>
              <a:rPr lang="en-US" sz="1800" b="1" dirty="0">
                <a:effectLst/>
                <a:latin typeface="Times New Roman" panose="02020603050405020304" pitchFamily="18" charset="0"/>
                <a:ea typeface="Times New Roman" panose="02020603050405020304" pitchFamily="18" charset="0"/>
              </a:rPr>
              <a:t>Data Collection and Insights:</a:t>
            </a:r>
            <a:r>
              <a:rPr lang="en-US" sz="1800" dirty="0">
                <a:effectLst/>
                <a:latin typeface="Times New Roman" panose="02020603050405020304" pitchFamily="18" charset="0"/>
                <a:ea typeface="Times New Roman" panose="02020603050405020304" pitchFamily="18" charset="0"/>
              </a:rPr>
              <a:t> Set up data collection mechanisms and implement data analytics to provide residents with insights into their energy usage and occupancy patterns.</a:t>
            </a:r>
          </a:p>
          <a:p>
            <a:pPr marL="0" marR="889000" lvl="0" indent="0" algn="just">
              <a:lnSpc>
                <a:spcPct val="150000"/>
              </a:lnSpc>
              <a:spcAft>
                <a:spcPts val="0"/>
              </a:spcAft>
              <a:buNone/>
            </a:pPr>
            <a:r>
              <a:rPr lang="en-US" sz="1800" b="1" dirty="0">
                <a:effectLst/>
                <a:latin typeface="Times New Roman" panose="02020603050405020304" pitchFamily="18" charset="0"/>
                <a:ea typeface="Times New Roman" panose="02020603050405020304" pitchFamily="18" charset="0"/>
              </a:rPr>
              <a:t>Testing and Quality Assurance:</a:t>
            </a:r>
            <a:r>
              <a:rPr lang="en-US" sz="1800" dirty="0">
                <a:effectLst/>
                <a:latin typeface="Times New Roman" panose="02020603050405020304" pitchFamily="18" charset="0"/>
                <a:ea typeface="Times New Roman" panose="02020603050405020304" pitchFamily="18" charset="0"/>
              </a:rPr>
              <a:t> Thoroughly test the entire automated infrastructure for reliability, security, and seamless integration</a:t>
            </a:r>
            <a:endParaRPr lang="en-US" sz="1700" b="1" dirty="0">
              <a:effectLst/>
              <a:latin typeface="Times New Roman" panose="02020603050405020304" pitchFamily="18" charset="0"/>
              <a:ea typeface="Times New Roman" panose="02020603050405020304" pitchFamily="18" charset="0"/>
            </a:endParaRPr>
          </a:p>
          <a:p>
            <a:pPr marL="0" marR="889000" lvl="0" indent="0" algn="just">
              <a:lnSpc>
                <a:spcPct val="150000"/>
              </a:lnSpc>
              <a:spcAft>
                <a:spcPts val="0"/>
              </a:spcAft>
              <a:buNone/>
            </a:pPr>
            <a:r>
              <a:rPr lang="en-US" sz="1700" b="1" dirty="0">
                <a:effectLst/>
                <a:latin typeface="Times New Roman" panose="02020603050405020304" pitchFamily="18" charset="0"/>
                <a:ea typeface="Times New Roman" panose="02020603050405020304" pitchFamily="18" charset="0"/>
              </a:rPr>
              <a:t>Deployment and Launch:</a:t>
            </a:r>
            <a:r>
              <a:rPr lang="en-US" sz="1700" dirty="0">
                <a:effectLst/>
                <a:latin typeface="Times New Roman" panose="02020603050405020304" pitchFamily="18" charset="0"/>
                <a:ea typeface="Times New Roman" panose="02020603050405020304" pitchFamily="18" charset="0"/>
              </a:rPr>
              <a:t> Deploy the fully functional automated infrastructure within the household and launch the project to enhance the residents' living experience.</a:t>
            </a:r>
            <a:endParaRPr lang="en-IN" sz="2800" dirty="0">
              <a:effectLst/>
              <a:latin typeface="Times New Roman" panose="02020603050405020304" pitchFamily="18" charset="0"/>
              <a:ea typeface="Times New Roman" panose="02020603050405020304" pitchFamily="18" charset="0"/>
            </a:endParaRPr>
          </a:p>
          <a:p>
            <a:pPr marL="228600" lvl="0" indent="0" algn="l" rtl="0">
              <a:lnSpc>
                <a:spcPct val="90000"/>
              </a:lnSpc>
              <a:spcBef>
                <a:spcPts val="0"/>
              </a:spcBef>
              <a:spcAft>
                <a:spcPts val="0"/>
              </a:spcAft>
              <a:buNone/>
            </a:pPr>
            <a:endParaRPr lang="en-IN" dirty="0"/>
          </a:p>
        </p:txBody>
      </p:sp>
      <p:sp>
        <p:nvSpPr>
          <p:cNvPr id="142" name="Google Shape;14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14814694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1240</Words>
  <Application>Microsoft Office PowerPoint</Application>
  <PresentationFormat>Widescreen</PresentationFormat>
  <Paragraphs>145</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Raleway ExtraBold</vt:lpstr>
      <vt:lpstr>Wingdings</vt:lpstr>
      <vt:lpstr>Times New Roman</vt:lpstr>
      <vt:lpstr>Arial Black</vt:lpstr>
      <vt:lpstr>Calibri</vt:lpstr>
      <vt:lpstr>Arial</vt:lpstr>
      <vt:lpstr>1_Office Theme</vt:lpstr>
      <vt:lpstr>PowerPoint Presentation</vt:lpstr>
      <vt:lpstr>Outline</vt:lpstr>
      <vt:lpstr>Scope of the Project</vt:lpstr>
      <vt:lpstr>Hardware Requirements</vt:lpstr>
      <vt:lpstr>Software Requirements</vt:lpstr>
      <vt:lpstr>Objectives of the Work</vt:lpstr>
      <vt:lpstr>Methodology used</vt:lpstr>
      <vt:lpstr>Methodology used</vt:lpstr>
      <vt:lpstr>Methodology used</vt:lpstr>
      <vt:lpstr>Feature Identification/Analysis</vt:lpstr>
      <vt:lpstr>Constraint Identification</vt:lpstr>
      <vt:lpstr>Constraint Identification</vt:lpstr>
      <vt:lpstr>Design Selection</vt:lpstr>
      <vt:lpstr> HARDWARE IMPLEMENTION </vt:lpstr>
      <vt:lpstr> HARDWARE IMPLEMENTION </vt:lpstr>
      <vt:lpstr>RESULTS  PHASE 1: Smart Inventory Management</vt:lpstr>
      <vt:lpstr>RESULTS</vt:lpstr>
      <vt:lpstr>RESULTS</vt:lpstr>
      <vt:lpstr>RESULTS PHASE 2: Smart Home Functionality Implementation</vt:lpstr>
      <vt:lpstr>RESULTS PHASE 2: Smart Home Functionality Implementation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Ananya Singh</dc:creator>
  <cp:lastModifiedBy>Ananya Singh</cp:lastModifiedBy>
  <cp:revision>12</cp:revision>
  <dcterms:modified xsi:type="dcterms:W3CDTF">2023-11-29T15:58:48Z</dcterms:modified>
</cp:coreProperties>
</file>