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1AA-59ED-47B1-BB00-77D43EF6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7B8A7-A582-4288-A209-A51A7C15B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1053-5673-4BE0-9D18-3136DB41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DB66-E6EF-4023-AD57-E5E2CF74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2B60-67E9-4F4A-9CEA-9A81454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3A3A-9FE2-4571-911A-4BEA1A30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6F051-F54A-43F2-A31F-B58378DB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A2F1-9D92-4A84-A054-AB54CF9F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2007-356A-4820-B60A-D2A96A8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C9D8-5052-48B2-A309-FF97B008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5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23B6D-0B75-4936-8F33-D3DC1FBE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A8B0-9B72-4448-B584-D923CEC8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41CB-E172-448A-9824-8997175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06EF-ED14-4C35-8BC6-CFE40BCC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2863-58F1-47A3-B26B-41C20726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6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3BA2-FDC1-454A-BF78-60C7C75D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3B28-A733-4679-A3C1-B3066F04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2BF5-F92E-4410-9641-EB4BAAF0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6311-629D-4107-BEF3-B87FF1DD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1077-ACE1-45E7-8E81-6AF47C97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5665-E04C-46A9-95CC-F09EF645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68752-8536-415A-854B-24E03E67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ED95-0089-4A14-8572-CCE4ADA2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5852-032E-4D52-9A04-A24BD4ED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23A2-B1DB-4C2B-8125-98F4968B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EDCC-401A-457D-A16B-3A9794A6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FE41-48CA-4BDB-97E1-0AC219123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B9B13-ECD3-4E79-B81D-8A219ABC2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D9FF-8EF6-4768-98B6-978205D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7F09-9A98-4EE1-819D-7EB1D86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DD21-76C9-4F85-A106-2E45B4FF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34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F287-193B-4C7F-A50E-BBF254DA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B9DC3-1387-4FA0-93CF-FC7DB2E3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6F639-900A-4D4B-9441-ACF7A7F4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45CAB-4D68-4D26-A037-4C985C3AF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DCE9E-BB5A-46F4-8529-86CB90E08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651DF-EFD7-426F-9C51-CD6FF01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20309-EC32-4294-96D7-CAC881DA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76002-8F62-4E05-84CE-01DB5EF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D028-4AF4-4A78-AF00-BB9AED7E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F62D4-D0E5-4A80-9C1C-49216BF0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4B7E4-B538-4EC0-83C0-443E26A3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1D094-9368-47A3-8004-492D63BC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D3BB2-9F23-40D2-B7EE-A50B5A98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D94A9-BE5D-4FED-B961-89F7D2A9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C9963-DB76-4212-893D-5E9E151A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6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818B-588C-4739-A45A-CD8D1E79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487E-E18F-4CD4-B4C4-4B614FC4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D6D1-C3B7-487A-92D7-DB19838C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55DD1-296C-4F88-A700-E8DF2B51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A0E30-7D03-40CE-BE2F-E3414516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4DF4-B06E-43B9-8785-3D801B91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9D1-D83D-41A3-A90E-C3D8AC4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76C0E-453F-44AB-911C-D28536B9D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E537B-4105-49E9-967B-9E25FA5B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0AEC0-37C8-4846-BB2A-252B045C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B666-825D-4D4C-BB9C-06A191A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3AC0F-7216-4FC5-A852-8F7313A5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63F79-360B-4940-90A5-F0988188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B545-43EE-40E0-912C-BF311BB2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53F2-CC8C-4319-A616-E70158D1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FC5E-4D9B-4028-97D5-2526DBBD38B8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8DDF-F919-493E-8F69-BB82180C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8822-5196-48B6-B664-4416A341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09B39-363B-4937-B7E0-06E0037AE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3FFC-2F52-4D42-B5A4-3C043D090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pc="-5" dirty="0"/>
              <a:t>INVESTMENT</a:t>
            </a:r>
            <a:r>
              <a:rPr lang="en-IN" spc="-40" dirty="0"/>
              <a:t> </a:t>
            </a:r>
            <a:r>
              <a:rPr lang="en-IN" spc="-5" dirty="0"/>
              <a:t>CASE</a:t>
            </a:r>
            <a:r>
              <a:rPr lang="en-IN" spc="-25" dirty="0"/>
              <a:t> </a:t>
            </a:r>
            <a:r>
              <a:rPr lang="en-IN" spc="-5" dirty="0"/>
              <a:t>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32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DCC0691-9EB9-4162-B503-1E13444DC9C2}"/>
              </a:ext>
            </a:extLst>
          </p:cNvPr>
          <p:cNvSpPr txBox="1"/>
          <p:nvPr/>
        </p:nvSpPr>
        <p:spPr>
          <a:xfrm>
            <a:off x="483819" y="1751560"/>
            <a:ext cx="10780395" cy="42602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51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countries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USA,UK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India.</a:t>
            </a:r>
          </a:p>
          <a:p>
            <a:pPr marL="120014" indent="-107950">
              <a:lnSpc>
                <a:spcPct val="100000"/>
              </a:lnSpc>
              <a:spcBef>
                <a:spcPts val="42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companies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investment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120014" indent="-107950">
              <a:lnSpc>
                <a:spcPct val="100000"/>
              </a:lnSpc>
              <a:spcBef>
                <a:spcPts val="434"/>
              </a:spcBef>
              <a:buSzPct val="95833"/>
              <a:buFont typeface="Arial"/>
              <a:buChar char="•"/>
              <a:tabLst>
                <a:tab pos="120650" algn="l"/>
                <a:tab pos="3340735" algn="l"/>
              </a:tabLst>
            </a:pPr>
            <a:r>
              <a:rPr sz="2400" spc="-5" dirty="0">
                <a:latin typeface="Times New Roman"/>
                <a:cs typeface="Times New Roman"/>
              </a:rPr>
              <a:t>/organization/virtustream	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/organization/shotspotter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</a:t>
            </a:r>
            <a:r>
              <a:rPr sz="2400" spc="-5" dirty="0">
                <a:latin typeface="Times New Roman"/>
                <a:cs typeface="Times New Roman"/>
              </a:rPr>
              <a:t> USA)</a:t>
            </a:r>
            <a:endParaRPr sz="2400" dirty="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42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/organization/electric-cloud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/organization/celltick-technologies(In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UK)</a:t>
            </a:r>
            <a:endParaRPr sz="2400" dirty="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42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/organization/firstcry-com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/organization/manthan-systems(In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India)</a:t>
            </a:r>
          </a:p>
          <a:p>
            <a:pPr marL="120014" indent="-107950">
              <a:lnSpc>
                <a:spcPts val="2595"/>
              </a:lnSpc>
              <a:spcBef>
                <a:spcPts val="43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In sec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Social,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Finance,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aly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ics,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vertis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anking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best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</a:p>
          <a:p>
            <a:pPr marL="12700">
              <a:lnSpc>
                <a:spcPts val="2595"/>
              </a:lnSpc>
            </a:pPr>
            <a:r>
              <a:rPr sz="2400" dirty="0">
                <a:latin typeface="Times New Roman"/>
                <a:cs typeface="Times New Roman"/>
              </a:rPr>
              <a:t>others.</a:t>
            </a:r>
          </a:p>
          <a:p>
            <a:pPr marL="12700" marR="278130">
              <a:lnSpc>
                <a:spcPts val="2300"/>
              </a:lnSpc>
              <a:spcBef>
                <a:spcPts val="98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safe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virtustream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shotspotter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 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tightly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coupled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USA.</a:t>
            </a:r>
            <a:endParaRPr sz="2400" dirty="0">
              <a:latin typeface="Times New Roman"/>
              <a:cs typeface="Times New Roman"/>
            </a:endParaRPr>
          </a:p>
          <a:p>
            <a:pPr marL="120014" indent="-107950">
              <a:lnSpc>
                <a:spcPts val="2595"/>
              </a:lnSpc>
              <a:spcBef>
                <a:spcPts val="44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 best </a:t>
            </a:r>
            <a:r>
              <a:rPr sz="2400" spc="-5" dirty="0">
                <a:latin typeface="Times New Roman"/>
                <a:cs typeface="Times New Roman"/>
              </a:rPr>
              <a:t>place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invest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would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company</a:t>
            </a:r>
            <a:r>
              <a:rPr sz="2400" dirty="0">
                <a:latin typeface="Times New Roman"/>
                <a:cs typeface="Times New Roman"/>
              </a:rPr>
              <a:t> dealing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Social,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Finance,</a:t>
            </a: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Times New Roman"/>
                <a:cs typeface="Times New Roman"/>
              </a:rPr>
              <a:t>Analyt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cs,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Advertis</a:t>
            </a:r>
            <a:r>
              <a:rPr sz="2400" dirty="0">
                <a:latin typeface="Times New Roman"/>
                <a:cs typeface="Times New Roman"/>
              </a:rPr>
              <a:t>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ndia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UK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A032574-4838-4845-8EF9-C2F094AD9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730" y="846225"/>
            <a:ext cx="558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/>
              <a:t>Findings</a:t>
            </a:r>
            <a:r>
              <a:rPr sz="2800" b="1" spc="-30" dirty="0"/>
              <a:t> </a:t>
            </a:r>
            <a:r>
              <a:rPr sz="2800" b="1" spc="-5" dirty="0"/>
              <a:t>and</a:t>
            </a:r>
            <a:r>
              <a:rPr sz="2800" b="1" spc="-10" dirty="0"/>
              <a:t> </a:t>
            </a:r>
            <a:r>
              <a:rPr sz="2800" b="1" spc="-5" dirty="0"/>
              <a:t>conclusion</a:t>
            </a:r>
            <a:r>
              <a:rPr sz="2800" b="1" spc="-30" dirty="0"/>
              <a:t> </a:t>
            </a:r>
            <a:r>
              <a:rPr sz="2800" b="1" spc="-5" dirty="0"/>
              <a:t>on</a:t>
            </a:r>
            <a:r>
              <a:rPr sz="2800" b="1" spc="5" dirty="0"/>
              <a:t> </a:t>
            </a:r>
            <a:r>
              <a:rPr sz="2800" b="1" spc="-5" dirty="0"/>
              <a:t>investment</a:t>
            </a:r>
          </a:p>
        </p:txBody>
      </p:sp>
    </p:spTree>
    <p:extLst>
      <p:ext uri="{BB962C8B-B14F-4D97-AF65-F5344CB8AC3E}">
        <p14:creationId xmlns:p14="http://schemas.microsoft.com/office/powerpoint/2010/main" val="257570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E5799DB-4F3A-4A48-A165-79E4BC0E52E9}"/>
              </a:ext>
            </a:extLst>
          </p:cNvPr>
          <p:cNvSpPr txBox="1"/>
          <p:nvPr/>
        </p:nvSpPr>
        <p:spPr>
          <a:xfrm>
            <a:off x="483819" y="1828926"/>
            <a:ext cx="10782935" cy="429194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375285" indent="-342900">
              <a:lnSpc>
                <a:spcPts val="1630"/>
              </a:lnSpc>
              <a:spcBef>
                <a:spcPts val="500"/>
              </a:spcBef>
            </a:pP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700" b="1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Spark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Funds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wants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understand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700" b="1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global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trends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700" b="1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investments</a:t>
            </a:r>
            <a:r>
              <a:rPr sz="1700" b="1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1700" b="1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they can take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investment</a:t>
            </a:r>
            <a:r>
              <a:rPr sz="1700" b="1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decisions </a:t>
            </a:r>
            <a:r>
              <a:rPr sz="1700" b="1" i="1" spc="-409" dirty="0"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effectively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Constraints:</a:t>
            </a:r>
            <a:endParaRPr sz="17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5" dirty="0">
                <a:latin typeface="Times New Roman"/>
                <a:cs typeface="Times New Roman"/>
              </a:rPr>
              <a:t> wants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invest between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5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to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15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million</a:t>
            </a:r>
            <a:r>
              <a:rPr sz="1700" b="1" spc="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USD </a:t>
            </a:r>
            <a:r>
              <a:rPr sz="1700" dirty="0">
                <a:latin typeface="Times New Roman"/>
                <a:cs typeface="Times New Roman"/>
              </a:rPr>
              <a:t>per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round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investment</a:t>
            </a:r>
            <a:endParaRPr sz="17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wants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invest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only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English-speaking</a:t>
            </a:r>
            <a:r>
              <a:rPr sz="1700" b="1" spc="4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countries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because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the ease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-5" dirty="0">
                <a:latin typeface="Times New Roman"/>
                <a:cs typeface="Times New Roman"/>
              </a:rPr>
              <a:t>communication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companies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would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invest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in.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b="1" i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7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analyse</a:t>
            </a:r>
            <a:r>
              <a:rPr sz="17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7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</a:t>
            </a:r>
            <a:r>
              <a:rPr lang="en-IN"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700" b="1" i="1" u="sng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ude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700" dirty="0">
              <a:latin typeface="Times New Roman"/>
              <a:cs typeface="Times New Roman"/>
            </a:endParaRPr>
          </a:p>
          <a:p>
            <a:pPr marL="241300" marR="25019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60" dirty="0">
                <a:latin typeface="Times New Roman"/>
                <a:cs typeface="Times New Roman"/>
              </a:rPr>
              <a:t>To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identify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best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sectors,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countries,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suitable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investment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type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5" dirty="0">
                <a:latin typeface="Times New Roman"/>
                <a:cs typeface="Times New Roman"/>
              </a:rPr>
              <a:t> making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investments.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overall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strategy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invest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others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investing.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</a:t>
            </a:r>
            <a:r>
              <a:rPr sz="1700" b="1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Goals:</a:t>
            </a:r>
            <a:endParaRPr sz="1700" dirty="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600"/>
              </a:spcBef>
              <a:buAutoNum type="romanUcPeriod"/>
              <a:tabLst>
                <a:tab pos="413384" algn="l"/>
                <a:tab pos="414020" algn="l"/>
              </a:tabLst>
            </a:pPr>
            <a:r>
              <a:rPr sz="1700" spc="-5" dirty="0">
                <a:latin typeface="Times New Roman"/>
                <a:cs typeface="Times New Roman"/>
              </a:rPr>
              <a:t>Investment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type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analysis</a:t>
            </a:r>
            <a:endParaRPr sz="1700" dirty="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spcBef>
                <a:spcPts val="590"/>
              </a:spcBef>
              <a:buAutoNum type="romanUcPeriod"/>
              <a:tabLst>
                <a:tab pos="413384" algn="l"/>
                <a:tab pos="414020" algn="l"/>
              </a:tabLst>
            </a:pPr>
            <a:r>
              <a:rPr sz="1700" dirty="0">
                <a:latin typeface="Times New Roman"/>
                <a:cs typeface="Times New Roman"/>
              </a:rPr>
              <a:t>Coun</a:t>
            </a:r>
            <a:r>
              <a:rPr sz="1700" spc="-10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ry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Ana</a:t>
            </a:r>
            <a:r>
              <a:rPr sz="1700" spc="-10" dirty="0">
                <a:latin typeface="Times New Roman"/>
                <a:cs typeface="Times New Roman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ys</a:t>
            </a:r>
            <a:r>
              <a:rPr sz="1700" spc="-15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</a:t>
            </a:r>
          </a:p>
          <a:p>
            <a:pPr marL="413384" indent="-401320">
              <a:lnSpc>
                <a:spcPct val="100000"/>
              </a:lnSpc>
              <a:spcBef>
                <a:spcPts val="590"/>
              </a:spcBef>
              <a:buAutoNum type="romanUcPeriod"/>
              <a:tabLst>
                <a:tab pos="413384" algn="l"/>
                <a:tab pos="414020" algn="l"/>
              </a:tabLst>
            </a:pPr>
            <a:r>
              <a:rPr sz="1700" dirty="0">
                <a:latin typeface="Times New Roman"/>
                <a:cs typeface="Times New Roman"/>
              </a:rPr>
              <a:t>Sec</a:t>
            </a:r>
            <a:r>
              <a:rPr sz="1700" spc="-10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Ana</a:t>
            </a:r>
            <a:r>
              <a:rPr sz="1700" spc="-10" dirty="0">
                <a:latin typeface="Times New Roman"/>
                <a:cs typeface="Times New Roman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ys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790B370-23BF-4DE0-87B6-6F4F95DEE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19" y="826872"/>
            <a:ext cx="70145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Objective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/Problem </a:t>
            </a:r>
            <a:r>
              <a:rPr sz="3200" b="1" spc="-5" dirty="0">
                <a:latin typeface="Times New Roman"/>
                <a:cs typeface="Times New Roman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803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BE47C12-15B5-465B-976E-5CA80A37B4F1}"/>
              </a:ext>
            </a:extLst>
          </p:cNvPr>
          <p:cNvSpPr txBox="1">
            <a:spLocks/>
          </p:cNvSpPr>
          <p:nvPr/>
        </p:nvSpPr>
        <p:spPr>
          <a:xfrm>
            <a:off x="-12776" y="32711"/>
            <a:ext cx="3174467" cy="504625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b="1" spc="-5" dirty="0">
                <a:latin typeface="Times New Roman"/>
                <a:cs typeface="Times New Roman"/>
              </a:rPr>
              <a:t>Data</a:t>
            </a:r>
            <a:r>
              <a:rPr lang="en-IN" sz="3200" b="1" spc="-55" dirty="0">
                <a:latin typeface="Times New Roman"/>
                <a:cs typeface="Times New Roman"/>
              </a:rPr>
              <a:t> </a:t>
            </a:r>
            <a:r>
              <a:rPr lang="en-IN" sz="3200" b="1" spc="-5" dirty="0">
                <a:latin typeface="Times New Roman"/>
                <a:cs typeface="Times New Roman"/>
              </a:rPr>
              <a:t>Flow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EFB9110-A048-40E6-856F-0B0212BC6338}"/>
              </a:ext>
            </a:extLst>
          </p:cNvPr>
          <p:cNvSpPr txBox="1"/>
          <p:nvPr/>
        </p:nvSpPr>
        <p:spPr>
          <a:xfrm>
            <a:off x="3028188" y="304800"/>
            <a:ext cx="1442085" cy="25654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Calibri"/>
                <a:cs typeface="Calibri"/>
              </a:rPr>
              <a:t>Load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7F29D55-5ECF-4670-8B6D-6C4B4E874D5A}"/>
              </a:ext>
            </a:extLst>
          </p:cNvPr>
          <p:cNvSpPr txBox="1"/>
          <p:nvPr/>
        </p:nvSpPr>
        <p:spPr>
          <a:xfrm>
            <a:off x="1280160" y="1537716"/>
            <a:ext cx="1554480" cy="416559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200" spc="-10" dirty="0">
                <a:latin typeface="Calibri"/>
                <a:cs typeface="Calibri"/>
              </a:rPr>
              <a:t>Lowercase</a:t>
            </a:r>
            <a:r>
              <a:rPr sz="1200" dirty="0">
                <a:latin typeface="Calibri"/>
                <a:cs typeface="Calibri"/>
              </a:rPr>
              <a:t> –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“Permalink”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C1AB200-C8C6-4D46-BFB3-9B3DBA7FA882}"/>
              </a:ext>
            </a:extLst>
          </p:cNvPr>
          <p:cNvSpPr txBox="1"/>
          <p:nvPr/>
        </p:nvSpPr>
        <p:spPr>
          <a:xfrm>
            <a:off x="1280160" y="822960"/>
            <a:ext cx="1554480" cy="416559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16535" marR="209550" indent="215900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latin typeface="Calibri"/>
                <a:cs typeface="Calibri"/>
              </a:rPr>
              <a:t>Companies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(ISO-8859-1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‘/t’)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FE5FDA1-2850-4624-B570-3ADCFCB18565}"/>
              </a:ext>
            </a:extLst>
          </p:cNvPr>
          <p:cNvSpPr txBox="1"/>
          <p:nvPr/>
        </p:nvSpPr>
        <p:spPr>
          <a:xfrm>
            <a:off x="4469891" y="822960"/>
            <a:ext cx="1554480" cy="410209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0825" marR="241935" indent="257175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latin typeface="Calibri"/>
                <a:cs typeface="Calibri"/>
              </a:rPr>
              <a:t>Rounds2 </a:t>
            </a:r>
            <a:r>
              <a:rPr sz="1200" spc="-5" dirty="0">
                <a:latin typeface="Calibri"/>
                <a:cs typeface="Calibri"/>
              </a:rPr>
              <a:t> (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-8859-1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10" dirty="0">
                <a:latin typeface="Calibri"/>
                <a:cs typeface="Calibri"/>
              </a:rPr>
              <a:t>‘</a:t>
            </a:r>
            <a:r>
              <a:rPr sz="1200" spc="-85" dirty="0">
                <a:latin typeface="Calibri"/>
                <a:cs typeface="Calibri"/>
              </a:rPr>
              <a:t>,</a:t>
            </a:r>
            <a:r>
              <a:rPr sz="1200" dirty="0">
                <a:latin typeface="Calibri"/>
                <a:cs typeface="Calibri"/>
              </a:rPr>
              <a:t>’ 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E41C5FE-0F19-4913-9F09-1753454EE5E7}"/>
              </a:ext>
            </a:extLst>
          </p:cNvPr>
          <p:cNvSpPr txBox="1"/>
          <p:nvPr/>
        </p:nvSpPr>
        <p:spPr>
          <a:xfrm>
            <a:off x="4469891" y="1519427"/>
            <a:ext cx="1554480" cy="38735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200" spc="-10" dirty="0">
                <a:latin typeface="Calibri"/>
                <a:cs typeface="Calibri"/>
              </a:rPr>
              <a:t>Lowercase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-col</a:t>
            </a:r>
            <a:endParaRPr sz="12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“company_permalink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626346E-01E7-4A00-A472-0CA8083D951E}"/>
              </a:ext>
            </a:extLst>
          </p:cNvPr>
          <p:cNvSpPr txBox="1"/>
          <p:nvPr/>
        </p:nvSpPr>
        <p:spPr>
          <a:xfrm>
            <a:off x="4469891" y="2186939"/>
            <a:ext cx="1554480" cy="83693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116839" marR="106045" indent="-1905" algn="ctr">
              <a:lnSpc>
                <a:spcPct val="100000"/>
              </a:lnSpc>
              <a:spcBef>
                <a:spcPts val="1060"/>
              </a:spcBef>
            </a:pPr>
            <a:r>
              <a:rPr sz="1200" spc="-5" dirty="0">
                <a:latin typeface="Calibri"/>
                <a:cs typeface="Calibri"/>
              </a:rPr>
              <a:t>Rename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-col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“company_permalink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”</a:t>
            </a:r>
            <a:r>
              <a:rPr sz="1200" spc="-5" dirty="0">
                <a:latin typeface="Calibri"/>
                <a:cs typeface="Calibri"/>
              </a:rPr>
              <a:t> 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“permalink”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47B9CB2-65C0-43B5-B981-C073CAC64CA1}"/>
              </a:ext>
            </a:extLst>
          </p:cNvPr>
          <p:cNvSpPr/>
          <p:nvPr/>
        </p:nvSpPr>
        <p:spPr>
          <a:xfrm>
            <a:off x="2019300" y="1239011"/>
            <a:ext cx="76200" cy="297815"/>
          </a:xfrm>
          <a:custGeom>
            <a:avLst/>
            <a:gdLst/>
            <a:ahLst/>
            <a:cxnLst/>
            <a:rect l="l" t="t" r="r" b="b"/>
            <a:pathLst>
              <a:path w="76200" h="297815">
                <a:moveTo>
                  <a:pt x="31750" y="221487"/>
                </a:moveTo>
                <a:lnTo>
                  <a:pt x="0" y="221487"/>
                </a:lnTo>
                <a:lnTo>
                  <a:pt x="38100" y="297688"/>
                </a:lnTo>
                <a:lnTo>
                  <a:pt x="69850" y="234187"/>
                </a:lnTo>
                <a:lnTo>
                  <a:pt x="31750" y="234187"/>
                </a:lnTo>
                <a:lnTo>
                  <a:pt x="31750" y="221487"/>
                </a:lnTo>
                <a:close/>
              </a:path>
              <a:path w="76200" h="297815">
                <a:moveTo>
                  <a:pt x="44450" y="0"/>
                </a:moveTo>
                <a:lnTo>
                  <a:pt x="31750" y="0"/>
                </a:lnTo>
                <a:lnTo>
                  <a:pt x="31750" y="234187"/>
                </a:lnTo>
                <a:lnTo>
                  <a:pt x="44450" y="234187"/>
                </a:lnTo>
                <a:lnTo>
                  <a:pt x="44450" y="0"/>
                </a:lnTo>
                <a:close/>
              </a:path>
              <a:path w="76200" h="297815">
                <a:moveTo>
                  <a:pt x="76200" y="221487"/>
                </a:moveTo>
                <a:lnTo>
                  <a:pt x="44450" y="221487"/>
                </a:lnTo>
                <a:lnTo>
                  <a:pt x="44450" y="234187"/>
                </a:lnTo>
                <a:lnTo>
                  <a:pt x="69850" y="234187"/>
                </a:lnTo>
                <a:lnTo>
                  <a:pt x="76200" y="221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1A8B883-5B9B-4E9F-AB49-61ACF42062FC}"/>
              </a:ext>
            </a:extLst>
          </p:cNvPr>
          <p:cNvSpPr/>
          <p:nvPr/>
        </p:nvSpPr>
        <p:spPr>
          <a:xfrm>
            <a:off x="5209413" y="1234439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19">
                <a:moveTo>
                  <a:pt x="0" y="210185"/>
                </a:moveTo>
                <a:lnTo>
                  <a:pt x="37719" y="286512"/>
                </a:lnTo>
                <a:lnTo>
                  <a:pt x="69829" y="223138"/>
                </a:lnTo>
                <a:lnTo>
                  <a:pt x="44450" y="223138"/>
                </a:lnTo>
                <a:lnTo>
                  <a:pt x="31750" y="223012"/>
                </a:lnTo>
                <a:lnTo>
                  <a:pt x="31822" y="210344"/>
                </a:lnTo>
                <a:lnTo>
                  <a:pt x="0" y="210185"/>
                </a:lnTo>
                <a:close/>
              </a:path>
              <a:path w="76200" h="287019">
                <a:moveTo>
                  <a:pt x="31822" y="210344"/>
                </a:moveTo>
                <a:lnTo>
                  <a:pt x="31750" y="223012"/>
                </a:lnTo>
                <a:lnTo>
                  <a:pt x="44450" y="223138"/>
                </a:lnTo>
                <a:lnTo>
                  <a:pt x="44522" y="210407"/>
                </a:lnTo>
                <a:lnTo>
                  <a:pt x="31822" y="210344"/>
                </a:lnTo>
                <a:close/>
              </a:path>
              <a:path w="76200" h="287019">
                <a:moveTo>
                  <a:pt x="44522" y="210407"/>
                </a:moveTo>
                <a:lnTo>
                  <a:pt x="44450" y="223138"/>
                </a:lnTo>
                <a:lnTo>
                  <a:pt x="69829" y="223138"/>
                </a:lnTo>
                <a:lnTo>
                  <a:pt x="76200" y="210565"/>
                </a:lnTo>
                <a:lnTo>
                  <a:pt x="44522" y="210407"/>
                </a:lnTo>
                <a:close/>
              </a:path>
              <a:path w="76200" h="287019">
                <a:moveTo>
                  <a:pt x="45720" y="0"/>
                </a:moveTo>
                <a:lnTo>
                  <a:pt x="33020" y="0"/>
                </a:lnTo>
                <a:lnTo>
                  <a:pt x="31822" y="210344"/>
                </a:lnTo>
                <a:lnTo>
                  <a:pt x="44522" y="210407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F5249F3-61CA-4D15-8352-62E48EAD3309}"/>
              </a:ext>
            </a:extLst>
          </p:cNvPr>
          <p:cNvSpPr/>
          <p:nvPr/>
        </p:nvSpPr>
        <p:spPr>
          <a:xfrm>
            <a:off x="5209032" y="1906523"/>
            <a:ext cx="76200" cy="279400"/>
          </a:xfrm>
          <a:custGeom>
            <a:avLst/>
            <a:gdLst/>
            <a:ahLst/>
            <a:cxnLst/>
            <a:rect l="l" t="t" r="r" b="b"/>
            <a:pathLst>
              <a:path w="76200" h="279400">
                <a:moveTo>
                  <a:pt x="31750" y="203073"/>
                </a:moveTo>
                <a:lnTo>
                  <a:pt x="0" y="203073"/>
                </a:lnTo>
                <a:lnTo>
                  <a:pt x="38100" y="279273"/>
                </a:lnTo>
                <a:lnTo>
                  <a:pt x="69850" y="215773"/>
                </a:lnTo>
                <a:lnTo>
                  <a:pt x="31750" y="215773"/>
                </a:lnTo>
                <a:lnTo>
                  <a:pt x="31750" y="203073"/>
                </a:lnTo>
                <a:close/>
              </a:path>
              <a:path w="76200" h="279400">
                <a:moveTo>
                  <a:pt x="44450" y="0"/>
                </a:moveTo>
                <a:lnTo>
                  <a:pt x="31750" y="0"/>
                </a:lnTo>
                <a:lnTo>
                  <a:pt x="31750" y="215773"/>
                </a:lnTo>
                <a:lnTo>
                  <a:pt x="44450" y="215773"/>
                </a:lnTo>
                <a:lnTo>
                  <a:pt x="44450" y="0"/>
                </a:lnTo>
                <a:close/>
              </a:path>
              <a:path w="76200" h="279400">
                <a:moveTo>
                  <a:pt x="76200" y="203073"/>
                </a:moveTo>
                <a:lnTo>
                  <a:pt x="44450" y="203073"/>
                </a:lnTo>
                <a:lnTo>
                  <a:pt x="44450" y="215773"/>
                </a:lnTo>
                <a:lnTo>
                  <a:pt x="69850" y="215773"/>
                </a:lnTo>
                <a:lnTo>
                  <a:pt x="76200" y="203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D6DB9C67-91E0-4FE4-9F98-D922F6B23F9E}"/>
              </a:ext>
            </a:extLst>
          </p:cNvPr>
          <p:cNvGrpSpPr/>
          <p:nvPr/>
        </p:nvGrpSpPr>
        <p:grpSpPr>
          <a:xfrm>
            <a:off x="2019300" y="560831"/>
            <a:ext cx="3266440" cy="4997450"/>
            <a:chOff x="2019300" y="560831"/>
            <a:chExt cx="3266440" cy="499745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914F2CB4-F0DF-4AF2-8492-10057028F60F}"/>
                </a:ext>
              </a:extLst>
            </p:cNvPr>
            <p:cNvSpPr/>
            <p:nvPr/>
          </p:nvSpPr>
          <p:spPr>
            <a:xfrm>
              <a:off x="2019300" y="560831"/>
              <a:ext cx="3266440" cy="262255"/>
            </a:xfrm>
            <a:custGeom>
              <a:avLst/>
              <a:gdLst/>
              <a:ahLst/>
              <a:cxnLst/>
              <a:rect l="l" t="t" r="r" b="b"/>
              <a:pathLst>
                <a:path w="3266440" h="262255">
                  <a:moveTo>
                    <a:pt x="3266440" y="185928"/>
                  </a:moveTo>
                  <a:lnTo>
                    <a:pt x="3234690" y="185928"/>
                  </a:lnTo>
                  <a:lnTo>
                    <a:pt x="3234690" y="137414"/>
                  </a:lnTo>
                  <a:lnTo>
                    <a:pt x="3234690" y="124714"/>
                  </a:lnTo>
                  <a:lnTo>
                    <a:pt x="1736090" y="124714"/>
                  </a:lnTo>
                  <a:lnTo>
                    <a:pt x="1736090" y="0"/>
                  </a:lnTo>
                  <a:lnTo>
                    <a:pt x="1723390" y="0"/>
                  </a:lnTo>
                  <a:lnTo>
                    <a:pt x="1723390" y="124714"/>
                  </a:lnTo>
                  <a:lnTo>
                    <a:pt x="31750" y="124714"/>
                  </a:lnTo>
                  <a:lnTo>
                    <a:pt x="31750" y="185928"/>
                  </a:lnTo>
                  <a:lnTo>
                    <a:pt x="0" y="185928"/>
                  </a:lnTo>
                  <a:lnTo>
                    <a:pt x="38100" y="262128"/>
                  </a:lnTo>
                  <a:lnTo>
                    <a:pt x="69850" y="198628"/>
                  </a:lnTo>
                  <a:lnTo>
                    <a:pt x="76200" y="185928"/>
                  </a:lnTo>
                  <a:lnTo>
                    <a:pt x="44450" y="185928"/>
                  </a:lnTo>
                  <a:lnTo>
                    <a:pt x="44450" y="137414"/>
                  </a:lnTo>
                  <a:lnTo>
                    <a:pt x="1723390" y="137414"/>
                  </a:lnTo>
                  <a:lnTo>
                    <a:pt x="1736090" y="137414"/>
                  </a:lnTo>
                  <a:lnTo>
                    <a:pt x="3221990" y="137414"/>
                  </a:lnTo>
                  <a:lnTo>
                    <a:pt x="3221990" y="185928"/>
                  </a:lnTo>
                  <a:lnTo>
                    <a:pt x="3190240" y="185928"/>
                  </a:lnTo>
                  <a:lnTo>
                    <a:pt x="3228340" y="262128"/>
                  </a:lnTo>
                  <a:lnTo>
                    <a:pt x="3260090" y="198628"/>
                  </a:lnTo>
                  <a:lnTo>
                    <a:pt x="3266440" y="18592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344A266F-70AE-4D12-BC59-29D61BECBFEF}"/>
                </a:ext>
              </a:extLst>
            </p:cNvPr>
            <p:cNvSpPr/>
            <p:nvPr/>
          </p:nvSpPr>
          <p:spPr>
            <a:xfrm>
              <a:off x="2051050" y="1953767"/>
              <a:ext cx="3203575" cy="1539240"/>
            </a:xfrm>
            <a:custGeom>
              <a:avLst/>
              <a:gdLst/>
              <a:ahLst/>
              <a:cxnLst/>
              <a:rect l="l" t="t" r="r" b="b"/>
              <a:pathLst>
                <a:path w="3203575" h="1539239">
                  <a:moveTo>
                    <a:pt x="3203448" y="1069848"/>
                  </a:moveTo>
                  <a:lnTo>
                    <a:pt x="3190748" y="1069848"/>
                  </a:lnTo>
                  <a:lnTo>
                    <a:pt x="3190748" y="1298067"/>
                  </a:lnTo>
                  <a:lnTo>
                    <a:pt x="1816608" y="1298067"/>
                  </a:lnTo>
                  <a:lnTo>
                    <a:pt x="1816608" y="1311783"/>
                  </a:lnTo>
                  <a:lnTo>
                    <a:pt x="12700" y="1311783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324483"/>
                  </a:lnTo>
                  <a:lnTo>
                    <a:pt x="1816100" y="1324483"/>
                  </a:lnTo>
                  <a:lnTo>
                    <a:pt x="1816100" y="1462659"/>
                  </a:lnTo>
                  <a:lnTo>
                    <a:pt x="1784350" y="1462659"/>
                  </a:lnTo>
                  <a:lnTo>
                    <a:pt x="1822450" y="1538859"/>
                  </a:lnTo>
                  <a:lnTo>
                    <a:pt x="1822665" y="1538414"/>
                  </a:lnTo>
                  <a:lnTo>
                    <a:pt x="1822958" y="1538986"/>
                  </a:lnTo>
                  <a:lnTo>
                    <a:pt x="1854708" y="1475486"/>
                  </a:lnTo>
                  <a:lnTo>
                    <a:pt x="1861058" y="1462786"/>
                  </a:lnTo>
                  <a:lnTo>
                    <a:pt x="1860486" y="1462786"/>
                  </a:lnTo>
                  <a:lnTo>
                    <a:pt x="1860550" y="1462659"/>
                  </a:lnTo>
                  <a:lnTo>
                    <a:pt x="1829308" y="1462659"/>
                  </a:lnTo>
                  <a:lnTo>
                    <a:pt x="1829308" y="1310767"/>
                  </a:lnTo>
                  <a:lnTo>
                    <a:pt x="3203448" y="1310767"/>
                  </a:lnTo>
                  <a:lnTo>
                    <a:pt x="3203448" y="1298067"/>
                  </a:lnTo>
                  <a:lnTo>
                    <a:pt x="3203448" y="1069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25EDE9E2-C97D-4C46-9D27-D9B095E576A0}"/>
                </a:ext>
              </a:extLst>
            </p:cNvPr>
            <p:cNvSpPr/>
            <p:nvPr/>
          </p:nvSpPr>
          <p:spPr>
            <a:xfrm>
              <a:off x="2548127" y="4463796"/>
              <a:ext cx="2651760" cy="1088390"/>
            </a:xfrm>
            <a:custGeom>
              <a:avLst/>
              <a:gdLst/>
              <a:ahLst/>
              <a:cxnLst/>
              <a:rect l="l" t="t" r="r" b="b"/>
              <a:pathLst>
                <a:path w="2651760" h="1088389">
                  <a:moveTo>
                    <a:pt x="0" y="544067"/>
                  </a:moveTo>
                  <a:lnTo>
                    <a:pt x="1325880" y="0"/>
                  </a:lnTo>
                  <a:lnTo>
                    <a:pt x="2651760" y="544067"/>
                  </a:lnTo>
                  <a:lnTo>
                    <a:pt x="1325880" y="1088135"/>
                  </a:lnTo>
                  <a:lnTo>
                    <a:pt x="0" y="544067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id="{4E896495-05D9-4298-BEBC-50C4E78E8E7D}"/>
              </a:ext>
            </a:extLst>
          </p:cNvPr>
          <p:cNvSpPr txBox="1"/>
          <p:nvPr/>
        </p:nvSpPr>
        <p:spPr>
          <a:xfrm>
            <a:off x="3317240" y="4620590"/>
            <a:ext cx="1111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dirty="0">
                <a:latin typeface="Calibri"/>
                <a:cs typeface="Calibri"/>
              </a:rPr>
              <a:t>null in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raised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_amt_usd/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country_code/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category_list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45D3229-2A6C-459F-B6CB-D700E6B3B67F}"/>
              </a:ext>
            </a:extLst>
          </p:cNvPr>
          <p:cNvSpPr/>
          <p:nvPr/>
        </p:nvSpPr>
        <p:spPr>
          <a:xfrm>
            <a:off x="8991600" y="2304288"/>
            <a:ext cx="1554480" cy="838200"/>
          </a:xfrm>
          <a:custGeom>
            <a:avLst/>
            <a:gdLst/>
            <a:ahLst/>
            <a:cxnLst/>
            <a:rect l="l" t="t" r="r" b="b"/>
            <a:pathLst>
              <a:path w="1554479" h="838200">
                <a:moveTo>
                  <a:pt x="0" y="838200"/>
                </a:moveTo>
                <a:lnTo>
                  <a:pt x="1554479" y="838200"/>
                </a:lnTo>
                <a:lnTo>
                  <a:pt x="1554479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EA3B9DAA-1385-4F7C-8520-015A3A5C989E}"/>
              </a:ext>
            </a:extLst>
          </p:cNvPr>
          <p:cNvSpPr txBox="1"/>
          <p:nvPr/>
        </p:nvSpPr>
        <p:spPr>
          <a:xfrm>
            <a:off x="9187433" y="2336038"/>
            <a:ext cx="1163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Calibri"/>
                <a:cs typeface="Calibri"/>
              </a:rPr>
              <a:t>Take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funding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roundtype with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highest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raised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usd(Venture)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BDF899A-7BFA-479B-85F4-2613BA409544}"/>
              </a:ext>
            </a:extLst>
          </p:cNvPr>
          <p:cNvSpPr/>
          <p:nvPr/>
        </p:nvSpPr>
        <p:spPr>
          <a:xfrm>
            <a:off x="8991600" y="1563624"/>
            <a:ext cx="1554480" cy="416559"/>
          </a:xfrm>
          <a:custGeom>
            <a:avLst/>
            <a:gdLst/>
            <a:ahLst/>
            <a:cxnLst/>
            <a:rect l="l" t="t" r="r" b="b"/>
            <a:pathLst>
              <a:path w="1554479" h="416560">
                <a:moveTo>
                  <a:pt x="0" y="416051"/>
                </a:moveTo>
                <a:lnTo>
                  <a:pt x="1554479" y="416051"/>
                </a:lnTo>
                <a:lnTo>
                  <a:pt x="1554479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44BFC2B9-1FAA-44D9-8FC9-61DE4B881831}"/>
              </a:ext>
            </a:extLst>
          </p:cNvPr>
          <p:cNvSpPr txBox="1"/>
          <p:nvPr/>
        </p:nvSpPr>
        <p:spPr>
          <a:xfrm>
            <a:off x="9146285" y="1567688"/>
            <a:ext cx="1245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76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Calculate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C7208EA6-733E-4C29-B33A-3B607FE5551E}"/>
              </a:ext>
            </a:extLst>
          </p:cNvPr>
          <p:cNvSpPr/>
          <p:nvPr/>
        </p:nvSpPr>
        <p:spPr>
          <a:xfrm>
            <a:off x="8991600" y="816863"/>
            <a:ext cx="1554480" cy="416559"/>
          </a:xfrm>
          <a:custGeom>
            <a:avLst/>
            <a:gdLst/>
            <a:ahLst/>
            <a:cxnLst/>
            <a:rect l="l" t="t" r="r" b="b"/>
            <a:pathLst>
              <a:path w="1554479" h="416559">
                <a:moveTo>
                  <a:pt x="0" y="416051"/>
                </a:moveTo>
                <a:lnTo>
                  <a:pt x="1554479" y="416051"/>
                </a:lnTo>
                <a:lnTo>
                  <a:pt x="1554479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B4FD2D6-822B-41A1-85E2-FFEEC37DE75B}"/>
              </a:ext>
            </a:extLst>
          </p:cNvPr>
          <p:cNvSpPr txBox="1"/>
          <p:nvPr/>
        </p:nvSpPr>
        <p:spPr>
          <a:xfrm>
            <a:off x="9097518" y="820673"/>
            <a:ext cx="134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Group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“raised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amt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usd”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FB151B64-CA04-49DF-8C8C-4C7EE86DBF23}"/>
              </a:ext>
            </a:extLst>
          </p:cNvPr>
          <p:cNvSpPr txBox="1"/>
          <p:nvPr/>
        </p:nvSpPr>
        <p:spPr>
          <a:xfrm>
            <a:off x="3096767" y="5844540"/>
            <a:ext cx="1554480" cy="41783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33375" marR="325755" indent="2413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Calibri"/>
                <a:cs typeface="Calibri"/>
              </a:rPr>
              <a:t>Clean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pi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19B0E60-1AD1-42B4-B06C-46F505DAF0DD}"/>
              </a:ext>
            </a:extLst>
          </p:cNvPr>
          <p:cNvSpPr/>
          <p:nvPr/>
        </p:nvSpPr>
        <p:spPr>
          <a:xfrm>
            <a:off x="5590032" y="4539996"/>
            <a:ext cx="1996439" cy="935990"/>
          </a:xfrm>
          <a:custGeom>
            <a:avLst/>
            <a:gdLst/>
            <a:ahLst/>
            <a:cxnLst/>
            <a:rect l="l" t="t" r="r" b="b"/>
            <a:pathLst>
              <a:path w="1996440" h="935989">
                <a:moveTo>
                  <a:pt x="0" y="467867"/>
                </a:moveTo>
                <a:lnTo>
                  <a:pt x="998219" y="0"/>
                </a:lnTo>
                <a:lnTo>
                  <a:pt x="1996439" y="467867"/>
                </a:lnTo>
                <a:lnTo>
                  <a:pt x="998219" y="935735"/>
                </a:lnTo>
                <a:lnTo>
                  <a:pt x="0" y="467867"/>
                </a:lnTo>
                <a:close/>
              </a:path>
            </a:pathLst>
          </a:custGeom>
          <a:ln w="1219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015359A-7899-4DB2-A788-F4570D357811}"/>
              </a:ext>
            </a:extLst>
          </p:cNvPr>
          <p:cNvSpPr txBox="1"/>
          <p:nvPr/>
        </p:nvSpPr>
        <p:spPr>
          <a:xfrm>
            <a:off x="6189345" y="4712030"/>
            <a:ext cx="798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there </a:t>
            </a:r>
            <a:r>
              <a:rPr sz="1200" dirty="0">
                <a:latin typeface="Calibri"/>
                <a:cs typeface="Calibri"/>
              </a:rPr>
              <a:t> unnecessary  </a:t>
            </a:r>
            <a:r>
              <a:rPr sz="1200" spc="-5" dirty="0"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B17094B6-C8CD-40C4-9AEE-F4D88173E6DC}"/>
              </a:ext>
            </a:extLst>
          </p:cNvPr>
          <p:cNvSpPr txBox="1"/>
          <p:nvPr/>
        </p:nvSpPr>
        <p:spPr>
          <a:xfrm>
            <a:off x="5811011" y="5753100"/>
            <a:ext cx="1554480" cy="41783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2095" marR="243840" indent="10668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Calibri"/>
                <a:cs typeface="Calibri"/>
              </a:rPr>
              <a:t>Clean </a:t>
            </a:r>
            <a:r>
              <a:rPr sz="1200" spc="-10" dirty="0">
                <a:latin typeface="Calibri"/>
                <a:cs typeface="Calibri"/>
              </a:rPr>
              <a:t>data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pi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ol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97F72C1E-3796-417E-B32F-8E52243FB472}"/>
              </a:ext>
            </a:extLst>
          </p:cNvPr>
          <p:cNvSpPr/>
          <p:nvPr/>
        </p:nvSpPr>
        <p:spPr>
          <a:xfrm>
            <a:off x="3028188" y="3493008"/>
            <a:ext cx="1691639" cy="695325"/>
          </a:xfrm>
          <a:custGeom>
            <a:avLst/>
            <a:gdLst/>
            <a:ahLst/>
            <a:cxnLst/>
            <a:rect l="l" t="t" r="r" b="b"/>
            <a:pathLst>
              <a:path w="1691639" h="695325">
                <a:moveTo>
                  <a:pt x="1691639" y="86867"/>
                </a:moveTo>
                <a:lnTo>
                  <a:pt x="1638720" y="117191"/>
                </a:lnTo>
                <a:lnTo>
                  <a:pt x="1576154" y="130725"/>
                </a:lnTo>
                <a:lnTo>
                  <a:pt x="1536890" y="136978"/>
                </a:lnTo>
                <a:lnTo>
                  <a:pt x="1492704" y="142848"/>
                </a:lnTo>
                <a:lnTo>
                  <a:pt x="1443894" y="148304"/>
                </a:lnTo>
                <a:lnTo>
                  <a:pt x="1390759" y="153315"/>
                </a:lnTo>
                <a:lnTo>
                  <a:pt x="1333598" y="157851"/>
                </a:lnTo>
                <a:lnTo>
                  <a:pt x="1272709" y="161882"/>
                </a:lnTo>
                <a:lnTo>
                  <a:pt x="1208391" y="165377"/>
                </a:lnTo>
                <a:lnTo>
                  <a:pt x="1140942" y="168304"/>
                </a:lnTo>
                <a:lnTo>
                  <a:pt x="1070662" y="170635"/>
                </a:lnTo>
                <a:lnTo>
                  <a:pt x="997849" y="172337"/>
                </a:lnTo>
                <a:lnTo>
                  <a:pt x="922802" y="173381"/>
                </a:lnTo>
                <a:lnTo>
                  <a:pt x="845820" y="173735"/>
                </a:lnTo>
                <a:lnTo>
                  <a:pt x="768837" y="173381"/>
                </a:lnTo>
                <a:lnTo>
                  <a:pt x="693790" y="172337"/>
                </a:lnTo>
                <a:lnTo>
                  <a:pt x="620977" y="170635"/>
                </a:lnTo>
                <a:lnTo>
                  <a:pt x="550697" y="168304"/>
                </a:lnTo>
                <a:lnTo>
                  <a:pt x="483248" y="165377"/>
                </a:lnTo>
                <a:lnTo>
                  <a:pt x="418930" y="161882"/>
                </a:lnTo>
                <a:lnTo>
                  <a:pt x="358041" y="157851"/>
                </a:lnTo>
                <a:lnTo>
                  <a:pt x="300880" y="153315"/>
                </a:lnTo>
                <a:lnTo>
                  <a:pt x="247745" y="148304"/>
                </a:lnTo>
                <a:lnTo>
                  <a:pt x="198935" y="142848"/>
                </a:lnTo>
                <a:lnTo>
                  <a:pt x="154749" y="136978"/>
                </a:lnTo>
                <a:lnTo>
                  <a:pt x="115485" y="130725"/>
                </a:lnTo>
                <a:lnTo>
                  <a:pt x="52919" y="117191"/>
                </a:lnTo>
                <a:lnTo>
                  <a:pt x="13628" y="102490"/>
                </a:lnTo>
                <a:lnTo>
                  <a:pt x="0" y="86867"/>
                </a:lnTo>
                <a:lnTo>
                  <a:pt x="3456" y="78956"/>
                </a:lnTo>
                <a:lnTo>
                  <a:pt x="52919" y="56544"/>
                </a:lnTo>
                <a:lnTo>
                  <a:pt x="115485" y="43010"/>
                </a:lnTo>
                <a:lnTo>
                  <a:pt x="154749" y="36757"/>
                </a:lnTo>
                <a:lnTo>
                  <a:pt x="198935" y="30887"/>
                </a:lnTo>
                <a:lnTo>
                  <a:pt x="247745" y="25431"/>
                </a:lnTo>
                <a:lnTo>
                  <a:pt x="300880" y="20420"/>
                </a:lnTo>
                <a:lnTo>
                  <a:pt x="358041" y="15884"/>
                </a:lnTo>
                <a:lnTo>
                  <a:pt x="418930" y="11853"/>
                </a:lnTo>
                <a:lnTo>
                  <a:pt x="483248" y="8358"/>
                </a:lnTo>
                <a:lnTo>
                  <a:pt x="550697" y="5431"/>
                </a:lnTo>
                <a:lnTo>
                  <a:pt x="620977" y="3100"/>
                </a:lnTo>
                <a:lnTo>
                  <a:pt x="693790" y="1398"/>
                </a:lnTo>
                <a:lnTo>
                  <a:pt x="768837" y="354"/>
                </a:lnTo>
                <a:lnTo>
                  <a:pt x="845820" y="0"/>
                </a:lnTo>
                <a:lnTo>
                  <a:pt x="922802" y="354"/>
                </a:lnTo>
                <a:lnTo>
                  <a:pt x="997849" y="1398"/>
                </a:lnTo>
                <a:lnTo>
                  <a:pt x="1070662" y="3100"/>
                </a:lnTo>
                <a:lnTo>
                  <a:pt x="1140942" y="5431"/>
                </a:lnTo>
                <a:lnTo>
                  <a:pt x="1208391" y="8358"/>
                </a:lnTo>
                <a:lnTo>
                  <a:pt x="1272709" y="11853"/>
                </a:lnTo>
                <a:lnTo>
                  <a:pt x="1333598" y="15884"/>
                </a:lnTo>
                <a:lnTo>
                  <a:pt x="1390759" y="20420"/>
                </a:lnTo>
                <a:lnTo>
                  <a:pt x="1443894" y="25431"/>
                </a:lnTo>
                <a:lnTo>
                  <a:pt x="1492704" y="30887"/>
                </a:lnTo>
                <a:lnTo>
                  <a:pt x="1536890" y="36757"/>
                </a:lnTo>
                <a:lnTo>
                  <a:pt x="1576154" y="43010"/>
                </a:lnTo>
                <a:lnTo>
                  <a:pt x="1638720" y="56544"/>
                </a:lnTo>
                <a:lnTo>
                  <a:pt x="1678011" y="71245"/>
                </a:lnTo>
                <a:lnTo>
                  <a:pt x="1691639" y="86867"/>
                </a:lnTo>
                <a:close/>
              </a:path>
              <a:path w="1691639" h="695325">
                <a:moveTo>
                  <a:pt x="1691639" y="86867"/>
                </a:moveTo>
                <a:lnTo>
                  <a:pt x="1691639" y="608075"/>
                </a:lnTo>
                <a:lnTo>
                  <a:pt x="1688183" y="615987"/>
                </a:lnTo>
                <a:lnTo>
                  <a:pt x="1638720" y="638399"/>
                </a:lnTo>
                <a:lnTo>
                  <a:pt x="1576154" y="651933"/>
                </a:lnTo>
                <a:lnTo>
                  <a:pt x="1536890" y="658186"/>
                </a:lnTo>
                <a:lnTo>
                  <a:pt x="1492704" y="664056"/>
                </a:lnTo>
                <a:lnTo>
                  <a:pt x="1443894" y="669512"/>
                </a:lnTo>
                <a:lnTo>
                  <a:pt x="1390759" y="674523"/>
                </a:lnTo>
                <a:lnTo>
                  <a:pt x="1333598" y="679059"/>
                </a:lnTo>
                <a:lnTo>
                  <a:pt x="1272709" y="683090"/>
                </a:lnTo>
                <a:lnTo>
                  <a:pt x="1208391" y="686585"/>
                </a:lnTo>
                <a:lnTo>
                  <a:pt x="1140942" y="689512"/>
                </a:lnTo>
                <a:lnTo>
                  <a:pt x="1070662" y="691843"/>
                </a:lnTo>
                <a:lnTo>
                  <a:pt x="997849" y="693545"/>
                </a:lnTo>
                <a:lnTo>
                  <a:pt x="922802" y="694589"/>
                </a:lnTo>
                <a:lnTo>
                  <a:pt x="845820" y="694943"/>
                </a:lnTo>
                <a:lnTo>
                  <a:pt x="768837" y="694589"/>
                </a:lnTo>
                <a:lnTo>
                  <a:pt x="693790" y="693545"/>
                </a:lnTo>
                <a:lnTo>
                  <a:pt x="620977" y="691843"/>
                </a:lnTo>
                <a:lnTo>
                  <a:pt x="550697" y="689512"/>
                </a:lnTo>
                <a:lnTo>
                  <a:pt x="483248" y="686585"/>
                </a:lnTo>
                <a:lnTo>
                  <a:pt x="418930" y="683090"/>
                </a:lnTo>
                <a:lnTo>
                  <a:pt x="358041" y="679059"/>
                </a:lnTo>
                <a:lnTo>
                  <a:pt x="300880" y="674523"/>
                </a:lnTo>
                <a:lnTo>
                  <a:pt x="247745" y="669512"/>
                </a:lnTo>
                <a:lnTo>
                  <a:pt x="198935" y="664056"/>
                </a:lnTo>
                <a:lnTo>
                  <a:pt x="154749" y="658186"/>
                </a:lnTo>
                <a:lnTo>
                  <a:pt x="115485" y="651933"/>
                </a:lnTo>
                <a:lnTo>
                  <a:pt x="52919" y="638399"/>
                </a:lnTo>
                <a:lnTo>
                  <a:pt x="13628" y="623698"/>
                </a:lnTo>
                <a:lnTo>
                  <a:pt x="0" y="608075"/>
                </a:lnTo>
                <a:lnTo>
                  <a:pt x="0" y="86867"/>
                </a:lnTo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0652E465-7546-41F5-BBAA-672F52C28488}"/>
              </a:ext>
            </a:extLst>
          </p:cNvPr>
          <p:cNvSpPr txBox="1"/>
          <p:nvPr/>
        </p:nvSpPr>
        <p:spPr>
          <a:xfrm>
            <a:off x="3169666" y="3679647"/>
            <a:ext cx="1409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Merge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(t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gh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Inner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e)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29">
            <a:extLst>
              <a:ext uri="{FF2B5EF4-FFF2-40B4-BE49-F238E27FC236}">
                <a16:creationId xmlns:a16="http://schemas.microsoft.com/office/drawing/2014/main" id="{DB78F3F2-65C5-4A53-B5F4-6B0EE697E300}"/>
              </a:ext>
            </a:extLst>
          </p:cNvPr>
          <p:cNvGrpSpPr/>
          <p:nvPr/>
        </p:nvGrpSpPr>
        <p:grpSpPr>
          <a:xfrm>
            <a:off x="3835908" y="3541521"/>
            <a:ext cx="6938009" cy="2518410"/>
            <a:chOff x="3835908" y="3541521"/>
            <a:chExt cx="6938009" cy="2518410"/>
          </a:xfrm>
        </p:grpSpPr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75BF40C7-EF18-452F-BA36-4910AA0A5C61}"/>
                </a:ext>
              </a:extLst>
            </p:cNvPr>
            <p:cNvSpPr/>
            <p:nvPr/>
          </p:nvSpPr>
          <p:spPr>
            <a:xfrm>
              <a:off x="3835908" y="4187951"/>
              <a:ext cx="2790825" cy="1871980"/>
            </a:xfrm>
            <a:custGeom>
              <a:avLst/>
              <a:gdLst/>
              <a:ahLst/>
              <a:cxnLst/>
              <a:rect l="l" t="t" r="r" b="b"/>
              <a:pathLst>
                <a:path w="2790825" h="1871979">
                  <a:moveTo>
                    <a:pt x="76200" y="1581505"/>
                  </a:moveTo>
                  <a:lnTo>
                    <a:pt x="44450" y="1581505"/>
                  </a:lnTo>
                  <a:lnTo>
                    <a:pt x="44450" y="1363980"/>
                  </a:lnTo>
                  <a:lnTo>
                    <a:pt x="31750" y="1363980"/>
                  </a:lnTo>
                  <a:lnTo>
                    <a:pt x="31750" y="1581505"/>
                  </a:lnTo>
                  <a:lnTo>
                    <a:pt x="0" y="1581505"/>
                  </a:lnTo>
                  <a:lnTo>
                    <a:pt x="38100" y="1657705"/>
                  </a:lnTo>
                  <a:lnTo>
                    <a:pt x="69850" y="1594205"/>
                  </a:lnTo>
                  <a:lnTo>
                    <a:pt x="76200" y="1581505"/>
                  </a:lnTo>
                  <a:close/>
                </a:path>
                <a:path w="2790825" h="1871979">
                  <a:moveTo>
                    <a:pt x="76200" y="199263"/>
                  </a:moveTo>
                  <a:lnTo>
                    <a:pt x="44450" y="19926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99263"/>
                  </a:lnTo>
                  <a:lnTo>
                    <a:pt x="0" y="199263"/>
                  </a:lnTo>
                  <a:lnTo>
                    <a:pt x="38100" y="275463"/>
                  </a:lnTo>
                  <a:lnTo>
                    <a:pt x="69850" y="211963"/>
                  </a:lnTo>
                  <a:lnTo>
                    <a:pt x="76200" y="199263"/>
                  </a:lnTo>
                  <a:close/>
                </a:path>
                <a:path w="2790825" h="1871979">
                  <a:moveTo>
                    <a:pt x="1755140" y="819912"/>
                  </a:moveTo>
                  <a:lnTo>
                    <a:pt x="1742440" y="813562"/>
                  </a:lnTo>
                  <a:lnTo>
                    <a:pt x="1678940" y="781812"/>
                  </a:lnTo>
                  <a:lnTo>
                    <a:pt x="1678940" y="813562"/>
                  </a:lnTo>
                  <a:lnTo>
                    <a:pt x="1363980" y="813562"/>
                  </a:lnTo>
                  <a:lnTo>
                    <a:pt x="1363980" y="826262"/>
                  </a:lnTo>
                  <a:lnTo>
                    <a:pt x="1678940" y="826262"/>
                  </a:lnTo>
                  <a:lnTo>
                    <a:pt x="1678940" y="846124"/>
                  </a:lnTo>
                  <a:lnTo>
                    <a:pt x="1674622" y="847598"/>
                  </a:lnTo>
                  <a:lnTo>
                    <a:pt x="1678940" y="851839"/>
                  </a:lnTo>
                  <a:lnTo>
                    <a:pt x="1678940" y="858012"/>
                  </a:lnTo>
                  <a:lnTo>
                    <a:pt x="1683105" y="855929"/>
                  </a:lnTo>
                  <a:lnTo>
                    <a:pt x="1704238" y="876668"/>
                  </a:lnTo>
                  <a:lnTo>
                    <a:pt x="1695500" y="1859280"/>
                  </a:lnTo>
                  <a:lnTo>
                    <a:pt x="815340" y="1859280"/>
                  </a:lnTo>
                  <a:lnTo>
                    <a:pt x="815340" y="1871980"/>
                  </a:lnTo>
                  <a:lnTo>
                    <a:pt x="1708150" y="1871980"/>
                  </a:lnTo>
                  <a:lnTo>
                    <a:pt x="1708200" y="1865566"/>
                  </a:lnTo>
                  <a:lnTo>
                    <a:pt x="1708251" y="1859280"/>
                  </a:lnTo>
                  <a:lnTo>
                    <a:pt x="1716824" y="889025"/>
                  </a:lnTo>
                  <a:lnTo>
                    <a:pt x="1728978" y="900938"/>
                  </a:lnTo>
                  <a:lnTo>
                    <a:pt x="1740496" y="865251"/>
                  </a:lnTo>
                  <a:lnTo>
                    <a:pt x="1755140" y="819912"/>
                  </a:lnTo>
                  <a:close/>
                </a:path>
                <a:path w="2790825" h="1871979">
                  <a:moveTo>
                    <a:pt x="2790444" y="1489392"/>
                  </a:moveTo>
                  <a:lnTo>
                    <a:pt x="2758694" y="1489392"/>
                  </a:lnTo>
                  <a:lnTo>
                    <a:pt x="2758694" y="1287780"/>
                  </a:lnTo>
                  <a:lnTo>
                    <a:pt x="2745994" y="1287780"/>
                  </a:lnTo>
                  <a:lnTo>
                    <a:pt x="2745994" y="1489392"/>
                  </a:lnTo>
                  <a:lnTo>
                    <a:pt x="2714244" y="1489392"/>
                  </a:lnTo>
                  <a:lnTo>
                    <a:pt x="2752344" y="1565592"/>
                  </a:lnTo>
                  <a:lnTo>
                    <a:pt x="2784094" y="1502092"/>
                  </a:lnTo>
                  <a:lnTo>
                    <a:pt x="2790444" y="1489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D57A72B5-1192-4107-AF4D-205021BF6654}"/>
                </a:ext>
              </a:extLst>
            </p:cNvPr>
            <p:cNvSpPr/>
            <p:nvPr/>
          </p:nvSpPr>
          <p:spPr>
            <a:xfrm>
              <a:off x="8770620" y="3547871"/>
              <a:ext cx="1996439" cy="935990"/>
            </a:xfrm>
            <a:custGeom>
              <a:avLst/>
              <a:gdLst/>
              <a:ahLst/>
              <a:cxnLst/>
              <a:rect l="l" t="t" r="r" b="b"/>
              <a:pathLst>
                <a:path w="1996440" h="935989">
                  <a:moveTo>
                    <a:pt x="0" y="467867"/>
                  </a:moveTo>
                  <a:lnTo>
                    <a:pt x="998220" y="0"/>
                  </a:lnTo>
                  <a:lnTo>
                    <a:pt x="1996439" y="467867"/>
                  </a:lnTo>
                  <a:lnTo>
                    <a:pt x="998220" y="935735"/>
                  </a:lnTo>
                  <a:lnTo>
                    <a:pt x="0" y="467867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A183ACE7-9E0A-4314-AC11-DE1DDAC731BF}"/>
              </a:ext>
            </a:extLst>
          </p:cNvPr>
          <p:cNvSpPr txBox="1"/>
          <p:nvPr/>
        </p:nvSpPr>
        <p:spPr>
          <a:xfrm>
            <a:off x="9383648" y="3721100"/>
            <a:ext cx="76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Is </a:t>
            </a:r>
            <a:r>
              <a:rPr sz="1200" spc="-15" dirty="0">
                <a:latin typeface="Calibri"/>
                <a:cs typeface="Calibri"/>
              </a:rPr>
              <a:t>“category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4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”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ol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mn  </a:t>
            </a:r>
            <a:r>
              <a:rPr sz="1200" spc="-5" dirty="0">
                <a:latin typeface="Calibri"/>
                <a:cs typeface="Calibri"/>
              </a:rPr>
              <a:t>having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“|”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1F11613B-A662-47ED-8709-E24C8B584561}"/>
              </a:ext>
            </a:extLst>
          </p:cNvPr>
          <p:cNvSpPr/>
          <p:nvPr/>
        </p:nvSpPr>
        <p:spPr>
          <a:xfrm>
            <a:off x="8991600" y="4828032"/>
            <a:ext cx="1554480" cy="539750"/>
          </a:xfrm>
          <a:custGeom>
            <a:avLst/>
            <a:gdLst/>
            <a:ahLst/>
            <a:cxnLst/>
            <a:rect l="l" t="t" r="r" b="b"/>
            <a:pathLst>
              <a:path w="1554479" h="539750">
                <a:moveTo>
                  <a:pt x="0" y="539496"/>
                </a:moveTo>
                <a:lnTo>
                  <a:pt x="1554479" y="539496"/>
                </a:lnTo>
                <a:lnTo>
                  <a:pt x="1554479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B492F304-35BA-4E75-B5A9-1A0A7350EDB7}"/>
              </a:ext>
            </a:extLst>
          </p:cNvPr>
          <p:cNvSpPr txBox="1"/>
          <p:nvPr/>
        </p:nvSpPr>
        <p:spPr>
          <a:xfrm>
            <a:off x="9084309" y="4802504"/>
            <a:ext cx="1369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27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Use </a:t>
            </a:r>
            <a:r>
              <a:rPr sz="1200" dirty="0">
                <a:latin typeface="Calibri"/>
                <a:cs typeface="Calibri"/>
              </a:rPr>
              <a:t>“apply” &amp; </a:t>
            </a:r>
            <a:r>
              <a:rPr sz="1200" spc="-5" dirty="0">
                <a:latin typeface="Calibri"/>
                <a:cs typeface="Calibri"/>
              </a:rPr>
              <a:t>split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5" dirty="0">
                <a:latin typeface="Calibri"/>
                <a:cs typeface="Calibri"/>
              </a:rPr>
              <a:t> “|”.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Keep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15" baseline="24305" dirty="0">
                <a:latin typeface="Calibri"/>
                <a:cs typeface="Calibri"/>
              </a:rPr>
              <a:t>st </a:t>
            </a:r>
            <a:r>
              <a:rPr sz="1200" spc="-254" baseline="243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446F20B4-1FBC-4E20-92F7-AC483EC4C11E}"/>
              </a:ext>
            </a:extLst>
          </p:cNvPr>
          <p:cNvSpPr txBox="1"/>
          <p:nvPr/>
        </p:nvSpPr>
        <p:spPr>
          <a:xfrm>
            <a:off x="11076431" y="3729228"/>
            <a:ext cx="1047115" cy="574675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458470" marR="94615" indent="-353695">
              <a:lnSpc>
                <a:spcPct val="100000"/>
              </a:lnSpc>
              <a:spcBef>
                <a:spcPts val="755"/>
              </a:spcBef>
            </a:pPr>
            <a:r>
              <a:rPr sz="1200" spc="-10" dirty="0">
                <a:latin typeface="Calibri"/>
                <a:cs typeface="Calibri"/>
              </a:rPr>
              <a:t>Keep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C6BD803B-3D46-41DF-9D59-30D84DE3ED44}"/>
              </a:ext>
            </a:extLst>
          </p:cNvPr>
          <p:cNvSpPr/>
          <p:nvPr/>
        </p:nvSpPr>
        <p:spPr>
          <a:xfrm>
            <a:off x="8991600" y="5774435"/>
            <a:ext cx="1554480" cy="594360"/>
          </a:xfrm>
          <a:custGeom>
            <a:avLst/>
            <a:gdLst/>
            <a:ahLst/>
            <a:cxnLst/>
            <a:rect l="l" t="t" r="r" b="b"/>
            <a:pathLst>
              <a:path w="1554479" h="594360">
                <a:moveTo>
                  <a:pt x="0" y="594359"/>
                </a:moveTo>
                <a:lnTo>
                  <a:pt x="1554479" y="594359"/>
                </a:lnTo>
                <a:lnTo>
                  <a:pt x="1554479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6F1103DB-E25D-44C1-8C7A-903FBDCEA54D}"/>
              </a:ext>
            </a:extLst>
          </p:cNvPr>
          <p:cNvSpPr txBox="1"/>
          <p:nvPr/>
        </p:nvSpPr>
        <p:spPr>
          <a:xfrm>
            <a:off x="9186798" y="5776366"/>
            <a:ext cx="116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 algn="just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Make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“Primary </a:t>
            </a:r>
            <a:r>
              <a:rPr sz="1200" dirty="0">
                <a:latin typeface="Calibri"/>
                <a:cs typeface="Calibri"/>
              </a:rPr>
              <a:t>Sector”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keep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13E3BC49-2CBF-4AE5-9CDA-C01557C72FBB}"/>
              </a:ext>
            </a:extLst>
          </p:cNvPr>
          <p:cNvSpPr/>
          <p:nvPr/>
        </p:nvSpPr>
        <p:spPr>
          <a:xfrm>
            <a:off x="7365492" y="581913"/>
            <a:ext cx="3711575" cy="5386070"/>
          </a:xfrm>
          <a:custGeom>
            <a:avLst/>
            <a:gdLst/>
            <a:ahLst/>
            <a:cxnLst/>
            <a:rect l="l" t="t" r="r" b="b"/>
            <a:pathLst>
              <a:path w="3711575" h="5386070">
                <a:moveTo>
                  <a:pt x="2440940" y="158750"/>
                </a:moveTo>
                <a:lnTo>
                  <a:pt x="2409190" y="158750"/>
                </a:lnTo>
                <a:lnTo>
                  <a:pt x="2409190" y="12700"/>
                </a:lnTo>
                <a:lnTo>
                  <a:pt x="2409190" y="6350"/>
                </a:lnTo>
                <a:lnTo>
                  <a:pt x="2409190" y="0"/>
                </a:lnTo>
                <a:lnTo>
                  <a:pt x="806450" y="0"/>
                </a:lnTo>
                <a:lnTo>
                  <a:pt x="806450" y="5373382"/>
                </a:lnTo>
                <a:lnTo>
                  <a:pt x="0" y="5373382"/>
                </a:lnTo>
                <a:lnTo>
                  <a:pt x="0" y="5386070"/>
                </a:lnTo>
                <a:lnTo>
                  <a:pt x="819150" y="5386070"/>
                </a:lnTo>
                <a:lnTo>
                  <a:pt x="819150" y="5379720"/>
                </a:lnTo>
                <a:lnTo>
                  <a:pt x="819150" y="5373382"/>
                </a:lnTo>
                <a:lnTo>
                  <a:pt x="819150" y="12712"/>
                </a:lnTo>
                <a:lnTo>
                  <a:pt x="812800" y="12700"/>
                </a:lnTo>
                <a:lnTo>
                  <a:pt x="819150" y="12700"/>
                </a:lnTo>
                <a:lnTo>
                  <a:pt x="2396490" y="12700"/>
                </a:lnTo>
                <a:lnTo>
                  <a:pt x="2396490" y="158750"/>
                </a:lnTo>
                <a:lnTo>
                  <a:pt x="2364740" y="158750"/>
                </a:lnTo>
                <a:lnTo>
                  <a:pt x="2402840" y="234950"/>
                </a:lnTo>
                <a:lnTo>
                  <a:pt x="2434590" y="171450"/>
                </a:lnTo>
                <a:lnTo>
                  <a:pt x="2440940" y="158750"/>
                </a:lnTo>
                <a:close/>
              </a:path>
              <a:path w="3711575" h="5386070">
                <a:moveTo>
                  <a:pt x="2441448" y="5116068"/>
                </a:moveTo>
                <a:lnTo>
                  <a:pt x="2409698" y="5116068"/>
                </a:lnTo>
                <a:lnTo>
                  <a:pt x="2409698" y="4785614"/>
                </a:lnTo>
                <a:lnTo>
                  <a:pt x="2396998" y="4785614"/>
                </a:lnTo>
                <a:lnTo>
                  <a:pt x="2396998" y="5116068"/>
                </a:lnTo>
                <a:lnTo>
                  <a:pt x="2365248" y="5116068"/>
                </a:lnTo>
                <a:lnTo>
                  <a:pt x="2403348" y="5192268"/>
                </a:lnTo>
                <a:lnTo>
                  <a:pt x="2435098" y="5128768"/>
                </a:lnTo>
                <a:lnTo>
                  <a:pt x="2441448" y="5116068"/>
                </a:lnTo>
                <a:close/>
              </a:path>
              <a:path w="3711575" h="5386070">
                <a:moveTo>
                  <a:pt x="2441448" y="4169156"/>
                </a:moveTo>
                <a:lnTo>
                  <a:pt x="2409698" y="4169156"/>
                </a:lnTo>
                <a:lnTo>
                  <a:pt x="2409698" y="3901694"/>
                </a:lnTo>
                <a:lnTo>
                  <a:pt x="2396998" y="3901694"/>
                </a:lnTo>
                <a:lnTo>
                  <a:pt x="2396998" y="4169156"/>
                </a:lnTo>
                <a:lnTo>
                  <a:pt x="2365248" y="4169156"/>
                </a:lnTo>
                <a:lnTo>
                  <a:pt x="2403348" y="4245356"/>
                </a:lnTo>
                <a:lnTo>
                  <a:pt x="2435098" y="4181856"/>
                </a:lnTo>
                <a:lnTo>
                  <a:pt x="2441448" y="4169156"/>
                </a:lnTo>
                <a:close/>
              </a:path>
              <a:path w="3711575" h="5386070">
                <a:moveTo>
                  <a:pt x="2441448" y="2891028"/>
                </a:moveTo>
                <a:lnTo>
                  <a:pt x="2409698" y="2891028"/>
                </a:lnTo>
                <a:lnTo>
                  <a:pt x="2409698" y="2560574"/>
                </a:lnTo>
                <a:lnTo>
                  <a:pt x="2396998" y="2560574"/>
                </a:lnTo>
                <a:lnTo>
                  <a:pt x="2396998" y="2891028"/>
                </a:lnTo>
                <a:lnTo>
                  <a:pt x="2365248" y="2891028"/>
                </a:lnTo>
                <a:lnTo>
                  <a:pt x="2403348" y="2967228"/>
                </a:lnTo>
                <a:lnTo>
                  <a:pt x="2435098" y="2903728"/>
                </a:lnTo>
                <a:lnTo>
                  <a:pt x="2441448" y="2891028"/>
                </a:lnTo>
                <a:close/>
              </a:path>
              <a:path w="3711575" h="5386070">
                <a:moveTo>
                  <a:pt x="2441448" y="1645920"/>
                </a:moveTo>
                <a:lnTo>
                  <a:pt x="2409698" y="1645920"/>
                </a:lnTo>
                <a:lnTo>
                  <a:pt x="2409698" y="1397762"/>
                </a:lnTo>
                <a:lnTo>
                  <a:pt x="2396998" y="1397762"/>
                </a:lnTo>
                <a:lnTo>
                  <a:pt x="2396998" y="1645920"/>
                </a:lnTo>
                <a:lnTo>
                  <a:pt x="2365248" y="1645920"/>
                </a:lnTo>
                <a:lnTo>
                  <a:pt x="2403348" y="1722120"/>
                </a:lnTo>
                <a:lnTo>
                  <a:pt x="2435098" y="1658620"/>
                </a:lnTo>
                <a:lnTo>
                  <a:pt x="2441448" y="1645920"/>
                </a:lnTo>
                <a:close/>
              </a:path>
              <a:path w="3711575" h="5386070">
                <a:moveTo>
                  <a:pt x="2441448" y="905129"/>
                </a:moveTo>
                <a:lnTo>
                  <a:pt x="2409698" y="905129"/>
                </a:lnTo>
                <a:lnTo>
                  <a:pt x="2409698" y="651002"/>
                </a:lnTo>
                <a:lnTo>
                  <a:pt x="2396998" y="651002"/>
                </a:lnTo>
                <a:lnTo>
                  <a:pt x="2396998" y="905129"/>
                </a:lnTo>
                <a:lnTo>
                  <a:pt x="2365248" y="905129"/>
                </a:lnTo>
                <a:lnTo>
                  <a:pt x="2403348" y="981329"/>
                </a:lnTo>
                <a:lnTo>
                  <a:pt x="2435098" y="917829"/>
                </a:lnTo>
                <a:lnTo>
                  <a:pt x="2441448" y="905129"/>
                </a:lnTo>
                <a:close/>
              </a:path>
              <a:path w="3711575" h="5386070">
                <a:moveTo>
                  <a:pt x="3711448" y="3433826"/>
                </a:moveTo>
                <a:lnTo>
                  <a:pt x="3698748" y="3427476"/>
                </a:lnTo>
                <a:lnTo>
                  <a:pt x="3635248" y="3395726"/>
                </a:lnTo>
                <a:lnTo>
                  <a:pt x="3635248" y="3427476"/>
                </a:lnTo>
                <a:lnTo>
                  <a:pt x="3401568" y="3427476"/>
                </a:lnTo>
                <a:lnTo>
                  <a:pt x="3401568" y="3440176"/>
                </a:lnTo>
                <a:lnTo>
                  <a:pt x="3635248" y="3440176"/>
                </a:lnTo>
                <a:lnTo>
                  <a:pt x="3635248" y="3471926"/>
                </a:lnTo>
                <a:lnTo>
                  <a:pt x="3698748" y="3440176"/>
                </a:lnTo>
                <a:lnTo>
                  <a:pt x="3711448" y="3433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BC3B798F-D574-490C-8741-02503CCBDA6D}"/>
              </a:ext>
            </a:extLst>
          </p:cNvPr>
          <p:cNvSpPr txBox="1"/>
          <p:nvPr/>
        </p:nvSpPr>
        <p:spPr>
          <a:xfrm>
            <a:off x="5283834" y="4770882"/>
            <a:ext cx="1892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4F0CDACE-154C-4E70-881D-8B13D854B1C5}"/>
              </a:ext>
            </a:extLst>
          </p:cNvPr>
          <p:cNvSpPr txBox="1"/>
          <p:nvPr/>
        </p:nvSpPr>
        <p:spPr>
          <a:xfrm>
            <a:off x="10788777" y="3743705"/>
            <a:ext cx="1892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32029506-197B-4499-94D7-6F7260A81A7B}"/>
              </a:ext>
            </a:extLst>
          </p:cNvPr>
          <p:cNvSpPr txBox="1"/>
          <p:nvPr/>
        </p:nvSpPr>
        <p:spPr>
          <a:xfrm>
            <a:off x="3514471" y="5565749"/>
            <a:ext cx="219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Yes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6D10D33C-BC07-40E2-B786-99F8733F8695}"/>
              </a:ext>
            </a:extLst>
          </p:cNvPr>
          <p:cNvSpPr txBox="1"/>
          <p:nvPr/>
        </p:nvSpPr>
        <p:spPr>
          <a:xfrm>
            <a:off x="9363582" y="4540122"/>
            <a:ext cx="219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Yes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3">
            <a:extLst>
              <a:ext uri="{FF2B5EF4-FFF2-40B4-BE49-F238E27FC236}">
                <a16:creationId xmlns:a16="http://schemas.microsoft.com/office/drawing/2014/main" id="{BB4EF3B9-ADBC-408D-9B7B-4CC4EC2B0D7D}"/>
              </a:ext>
            </a:extLst>
          </p:cNvPr>
          <p:cNvGrpSpPr/>
          <p:nvPr/>
        </p:nvGrpSpPr>
        <p:grpSpPr>
          <a:xfrm>
            <a:off x="9590278" y="4303776"/>
            <a:ext cx="2016760" cy="2530475"/>
            <a:chOff x="9590278" y="4303776"/>
            <a:chExt cx="2016760" cy="2530475"/>
          </a:xfrm>
        </p:grpSpPr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056C375F-7E8C-49C4-BF58-5E51440905C1}"/>
                </a:ext>
              </a:extLst>
            </p:cNvPr>
            <p:cNvSpPr/>
            <p:nvPr/>
          </p:nvSpPr>
          <p:spPr>
            <a:xfrm>
              <a:off x="9730740" y="4303776"/>
              <a:ext cx="1875789" cy="1470660"/>
            </a:xfrm>
            <a:custGeom>
              <a:avLst/>
              <a:gdLst/>
              <a:ahLst/>
              <a:cxnLst/>
              <a:rect l="l" t="t" r="r" b="b"/>
              <a:pathLst>
                <a:path w="1875790" h="1470660">
                  <a:moveTo>
                    <a:pt x="31750" y="1394167"/>
                  </a:moveTo>
                  <a:lnTo>
                    <a:pt x="0" y="1394167"/>
                  </a:lnTo>
                  <a:lnTo>
                    <a:pt x="38100" y="1470367"/>
                  </a:lnTo>
                  <a:lnTo>
                    <a:pt x="69850" y="1406867"/>
                  </a:lnTo>
                  <a:lnTo>
                    <a:pt x="31750" y="1406867"/>
                  </a:lnTo>
                  <a:lnTo>
                    <a:pt x="31750" y="1394167"/>
                  </a:lnTo>
                  <a:close/>
                </a:path>
                <a:path w="1875790" h="1470660">
                  <a:moveTo>
                    <a:pt x="1863089" y="1257173"/>
                  </a:moveTo>
                  <a:lnTo>
                    <a:pt x="31750" y="1257173"/>
                  </a:lnTo>
                  <a:lnTo>
                    <a:pt x="31750" y="1406867"/>
                  </a:lnTo>
                  <a:lnTo>
                    <a:pt x="44450" y="1406867"/>
                  </a:lnTo>
                  <a:lnTo>
                    <a:pt x="44450" y="1269873"/>
                  </a:lnTo>
                  <a:lnTo>
                    <a:pt x="38100" y="1269873"/>
                  </a:lnTo>
                  <a:lnTo>
                    <a:pt x="44450" y="1263523"/>
                  </a:lnTo>
                  <a:lnTo>
                    <a:pt x="1863089" y="1263523"/>
                  </a:lnTo>
                  <a:lnTo>
                    <a:pt x="1863089" y="1257173"/>
                  </a:lnTo>
                  <a:close/>
                </a:path>
                <a:path w="1875790" h="1470660">
                  <a:moveTo>
                    <a:pt x="76200" y="1394167"/>
                  </a:moveTo>
                  <a:lnTo>
                    <a:pt x="44450" y="1394167"/>
                  </a:lnTo>
                  <a:lnTo>
                    <a:pt x="44450" y="1406867"/>
                  </a:lnTo>
                  <a:lnTo>
                    <a:pt x="69850" y="1406867"/>
                  </a:lnTo>
                  <a:lnTo>
                    <a:pt x="76200" y="1394167"/>
                  </a:lnTo>
                  <a:close/>
                </a:path>
                <a:path w="1875790" h="1470660">
                  <a:moveTo>
                    <a:pt x="44450" y="1263523"/>
                  </a:moveTo>
                  <a:lnTo>
                    <a:pt x="38100" y="1269873"/>
                  </a:lnTo>
                  <a:lnTo>
                    <a:pt x="44450" y="1269873"/>
                  </a:lnTo>
                  <a:lnTo>
                    <a:pt x="44450" y="1263523"/>
                  </a:lnTo>
                  <a:close/>
                </a:path>
                <a:path w="1875790" h="1470660">
                  <a:moveTo>
                    <a:pt x="1875789" y="1257173"/>
                  </a:moveTo>
                  <a:lnTo>
                    <a:pt x="1869439" y="1257173"/>
                  </a:lnTo>
                  <a:lnTo>
                    <a:pt x="1863089" y="1263523"/>
                  </a:lnTo>
                  <a:lnTo>
                    <a:pt x="44450" y="1263523"/>
                  </a:lnTo>
                  <a:lnTo>
                    <a:pt x="44450" y="1269873"/>
                  </a:lnTo>
                  <a:lnTo>
                    <a:pt x="1875789" y="1269873"/>
                  </a:lnTo>
                  <a:lnTo>
                    <a:pt x="1875789" y="1257173"/>
                  </a:lnTo>
                  <a:close/>
                </a:path>
                <a:path w="1875790" h="1470660">
                  <a:moveTo>
                    <a:pt x="1875789" y="0"/>
                  </a:moveTo>
                  <a:lnTo>
                    <a:pt x="1863089" y="0"/>
                  </a:lnTo>
                  <a:lnTo>
                    <a:pt x="1863089" y="1263523"/>
                  </a:lnTo>
                  <a:lnTo>
                    <a:pt x="1869439" y="1257173"/>
                  </a:lnTo>
                  <a:lnTo>
                    <a:pt x="1875789" y="1257173"/>
                  </a:lnTo>
                  <a:lnTo>
                    <a:pt x="1875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7802756C-2A26-4079-B78F-E9CD8D52FF89}"/>
                </a:ext>
              </a:extLst>
            </p:cNvPr>
            <p:cNvSpPr/>
            <p:nvPr/>
          </p:nvSpPr>
          <p:spPr>
            <a:xfrm>
              <a:off x="9596628" y="6573011"/>
              <a:ext cx="350520" cy="254635"/>
            </a:xfrm>
            <a:custGeom>
              <a:avLst/>
              <a:gdLst/>
              <a:ahLst/>
              <a:cxnLst/>
              <a:rect l="l" t="t" r="r" b="b"/>
              <a:pathLst>
                <a:path w="350520" h="254634">
                  <a:moveTo>
                    <a:pt x="175260" y="0"/>
                  </a:moveTo>
                  <a:lnTo>
                    <a:pt x="119871" y="6487"/>
                  </a:lnTo>
                  <a:lnTo>
                    <a:pt x="71762" y="24552"/>
                  </a:lnTo>
                  <a:lnTo>
                    <a:pt x="33820" y="52098"/>
                  </a:lnTo>
                  <a:lnTo>
                    <a:pt x="8936" y="87031"/>
                  </a:lnTo>
                  <a:lnTo>
                    <a:pt x="0" y="127254"/>
                  </a:lnTo>
                  <a:lnTo>
                    <a:pt x="8936" y="167475"/>
                  </a:lnTo>
                  <a:lnTo>
                    <a:pt x="33820" y="202407"/>
                  </a:lnTo>
                  <a:lnTo>
                    <a:pt x="71762" y="229954"/>
                  </a:lnTo>
                  <a:lnTo>
                    <a:pt x="119871" y="248019"/>
                  </a:lnTo>
                  <a:lnTo>
                    <a:pt x="175260" y="254506"/>
                  </a:lnTo>
                  <a:lnTo>
                    <a:pt x="230648" y="248019"/>
                  </a:lnTo>
                  <a:lnTo>
                    <a:pt x="278757" y="229954"/>
                  </a:lnTo>
                  <a:lnTo>
                    <a:pt x="316699" y="202407"/>
                  </a:lnTo>
                  <a:lnTo>
                    <a:pt x="341583" y="167475"/>
                  </a:lnTo>
                  <a:lnTo>
                    <a:pt x="350520" y="127254"/>
                  </a:lnTo>
                  <a:lnTo>
                    <a:pt x="341583" y="87031"/>
                  </a:lnTo>
                  <a:lnTo>
                    <a:pt x="316699" y="52098"/>
                  </a:lnTo>
                  <a:lnTo>
                    <a:pt x="278757" y="24552"/>
                  </a:lnTo>
                  <a:lnTo>
                    <a:pt x="230648" y="6487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A1DBD429-474A-4C7F-86B8-022B57C96F89}"/>
                </a:ext>
              </a:extLst>
            </p:cNvPr>
            <p:cNvSpPr/>
            <p:nvPr/>
          </p:nvSpPr>
          <p:spPr>
            <a:xfrm>
              <a:off x="9596628" y="6573011"/>
              <a:ext cx="350520" cy="254635"/>
            </a:xfrm>
            <a:custGeom>
              <a:avLst/>
              <a:gdLst/>
              <a:ahLst/>
              <a:cxnLst/>
              <a:rect l="l" t="t" r="r" b="b"/>
              <a:pathLst>
                <a:path w="350520" h="254634">
                  <a:moveTo>
                    <a:pt x="0" y="127254"/>
                  </a:moveTo>
                  <a:lnTo>
                    <a:pt x="8936" y="87031"/>
                  </a:lnTo>
                  <a:lnTo>
                    <a:pt x="33820" y="52098"/>
                  </a:lnTo>
                  <a:lnTo>
                    <a:pt x="71762" y="24552"/>
                  </a:lnTo>
                  <a:lnTo>
                    <a:pt x="119871" y="6487"/>
                  </a:lnTo>
                  <a:lnTo>
                    <a:pt x="175260" y="0"/>
                  </a:lnTo>
                  <a:lnTo>
                    <a:pt x="230648" y="6487"/>
                  </a:lnTo>
                  <a:lnTo>
                    <a:pt x="278757" y="24552"/>
                  </a:lnTo>
                  <a:lnTo>
                    <a:pt x="316699" y="52098"/>
                  </a:lnTo>
                  <a:lnTo>
                    <a:pt x="341583" y="87031"/>
                  </a:lnTo>
                  <a:lnTo>
                    <a:pt x="350520" y="127254"/>
                  </a:lnTo>
                  <a:lnTo>
                    <a:pt x="341583" y="167475"/>
                  </a:lnTo>
                  <a:lnTo>
                    <a:pt x="316699" y="202407"/>
                  </a:lnTo>
                  <a:lnTo>
                    <a:pt x="278757" y="229954"/>
                  </a:lnTo>
                  <a:lnTo>
                    <a:pt x="230648" y="248019"/>
                  </a:lnTo>
                  <a:lnTo>
                    <a:pt x="175260" y="254506"/>
                  </a:lnTo>
                  <a:lnTo>
                    <a:pt x="119871" y="248019"/>
                  </a:lnTo>
                  <a:lnTo>
                    <a:pt x="71762" y="229954"/>
                  </a:lnTo>
                  <a:lnTo>
                    <a:pt x="33820" y="202407"/>
                  </a:lnTo>
                  <a:lnTo>
                    <a:pt x="8936" y="167475"/>
                  </a:lnTo>
                  <a:lnTo>
                    <a:pt x="0" y="1272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7">
            <a:extLst>
              <a:ext uri="{FF2B5EF4-FFF2-40B4-BE49-F238E27FC236}">
                <a16:creationId xmlns:a16="http://schemas.microsoft.com/office/drawing/2014/main" id="{168192A6-2A89-4D01-8DDE-3551CDF2812F}"/>
              </a:ext>
            </a:extLst>
          </p:cNvPr>
          <p:cNvSpPr txBox="1"/>
          <p:nvPr/>
        </p:nvSpPr>
        <p:spPr>
          <a:xfrm>
            <a:off x="9694926" y="653653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48">
            <a:extLst>
              <a:ext uri="{FF2B5EF4-FFF2-40B4-BE49-F238E27FC236}">
                <a16:creationId xmlns:a16="http://schemas.microsoft.com/office/drawing/2014/main" id="{80024683-1BF1-402B-BE39-C0AA5D64AA8B}"/>
              </a:ext>
            </a:extLst>
          </p:cNvPr>
          <p:cNvGrpSpPr/>
          <p:nvPr/>
        </p:nvGrpSpPr>
        <p:grpSpPr>
          <a:xfrm>
            <a:off x="2019300" y="560831"/>
            <a:ext cx="7790180" cy="6012180"/>
            <a:chOff x="2019300" y="560831"/>
            <a:chExt cx="7790180" cy="6012180"/>
          </a:xfrm>
        </p:grpSpPr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41881063-ED6F-4BC2-BA4D-3C637C2CAD8C}"/>
                </a:ext>
              </a:extLst>
            </p:cNvPr>
            <p:cNvSpPr/>
            <p:nvPr/>
          </p:nvSpPr>
          <p:spPr>
            <a:xfrm>
              <a:off x="2019300" y="560831"/>
              <a:ext cx="3266440" cy="262255"/>
            </a:xfrm>
            <a:custGeom>
              <a:avLst/>
              <a:gdLst/>
              <a:ahLst/>
              <a:cxnLst/>
              <a:rect l="l" t="t" r="r" b="b"/>
              <a:pathLst>
                <a:path w="3266440" h="262255">
                  <a:moveTo>
                    <a:pt x="3266440" y="185928"/>
                  </a:moveTo>
                  <a:lnTo>
                    <a:pt x="3234690" y="185928"/>
                  </a:lnTo>
                  <a:lnTo>
                    <a:pt x="3234690" y="137414"/>
                  </a:lnTo>
                  <a:lnTo>
                    <a:pt x="3234690" y="124714"/>
                  </a:lnTo>
                  <a:lnTo>
                    <a:pt x="1736090" y="124714"/>
                  </a:lnTo>
                  <a:lnTo>
                    <a:pt x="1736090" y="0"/>
                  </a:lnTo>
                  <a:lnTo>
                    <a:pt x="1723390" y="0"/>
                  </a:lnTo>
                  <a:lnTo>
                    <a:pt x="1723390" y="124714"/>
                  </a:lnTo>
                  <a:lnTo>
                    <a:pt x="31750" y="124714"/>
                  </a:lnTo>
                  <a:lnTo>
                    <a:pt x="31750" y="185928"/>
                  </a:lnTo>
                  <a:lnTo>
                    <a:pt x="0" y="185928"/>
                  </a:lnTo>
                  <a:lnTo>
                    <a:pt x="38100" y="262128"/>
                  </a:lnTo>
                  <a:lnTo>
                    <a:pt x="69850" y="198628"/>
                  </a:lnTo>
                  <a:lnTo>
                    <a:pt x="76200" y="185928"/>
                  </a:lnTo>
                  <a:lnTo>
                    <a:pt x="44450" y="185928"/>
                  </a:lnTo>
                  <a:lnTo>
                    <a:pt x="44450" y="137414"/>
                  </a:lnTo>
                  <a:lnTo>
                    <a:pt x="1723390" y="137414"/>
                  </a:lnTo>
                  <a:lnTo>
                    <a:pt x="1736090" y="137414"/>
                  </a:lnTo>
                  <a:lnTo>
                    <a:pt x="3221990" y="137414"/>
                  </a:lnTo>
                  <a:lnTo>
                    <a:pt x="3221990" y="185928"/>
                  </a:lnTo>
                  <a:lnTo>
                    <a:pt x="3190240" y="185928"/>
                  </a:lnTo>
                  <a:lnTo>
                    <a:pt x="3228340" y="262128"/>
                  </a:lnTo>
                  <a:lnTo>
                    <a:pt x="3260090" y="198628"/>
                  </a:lnTo>
                  <a:lnTo>
                    <a:pt x="3266440" y="185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A69A30B4-2E9E-42F6-9EA6-9ED3D1F7C09E}"/>
                </a:ext>
              </a:extLst>
            </p:cNvPr>
            <p:cNvSpPr/>
            <p:nvPr/>
          </p:nvSpPr>
          <p:spPr>
            <a:xfrm>
              <a:off x="7586471" y="5007864"/>
              <a:ext cx="590550" cy="8890"/>
            </a:xfrm>
            <a:custGeom>
              <a:avLst/>
              <a:gdLst/>
              <a:ahLst/>
              <a:cxnLst/>
              <a:rect l="l" t="t" r="r" b="b"/>
              <a:pathLst>
                <a:path w="590550" h="8889">
                  <a:moveTo>
                    <a:pt x="0" y="0"/>
                  </a:moveTo>
                  <a:lnTo>
                    <a:pt x="590423" y="850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1">
              <a:extLst>
                <a:ext uri="{FF2B5EF4-FFF2-40B4-BE49-F238E27FC236}">
                  <a16:creationId xmlns:a16="http://schemas.microsoft.com/office/drawing/2014/main" id="{66447DE9-64CB-4CB8-818F-7EACD737AFF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2771" y="6368694"/>
              <a:ext cx="76200" cy="204254"/>
            </a:xfrm>
            <a:prstGeom prst="rect">
              <a:avLst/>
            </a:prstGeom>
          </p:spPr>
        </p:pic>
      </p:grpSp>
      <p:sp>
        <p:nvSpPr>
          <p:cNvPr id="54" name="object 52">
            <a:extLst>
              <a:ext uri="{FF2B5EF4-FFF2-40B4-BE49-F238E27FC236}">
                <a16:creationId xmlns:a16="http://schemas.microsoft.com/office/drawing/2014/main" id="{F79FC241-EDE0-4478-B249-8C152D22A587}"/>
              </a:ext>
            </a:extLst>
          </p:cNvPr>
          <p:cNvSpPr txBox="1"/>
          <p:nvPr/>
        </p:nvSpPr>
        <p:spPr>
          <a:xfrm>
            <a:off x="6886447" y="5432805"/>
            <a:ext cx="219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Yes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38011A7-CF08-4B0D-A5B6-5DA3F2014A89}"/>
              </a:ext>
            </a:extLst>
          </p:cNvPr>
          <p:cNvSpPr txBox="1"/>
          <p:nvPr/>
        </p:nvSpPr>
        <p:spPr>
          <a:xfrm>
            <a:off x="1192783" y="998677"/>
            <a:ext cx="158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FC976DF-9DB9-4164-825F-9105B288B7A1}"/>
              </a:ext>
            </a:extLst>
          </p:cNvPr>
          <p:cNvSpPr txBox="1"/>
          <p:nvPr/>
        </p:nvSpPr>
        <p:spPr>
          <a:xfrm>
            <a:off x="493776" y="1485900"/>
            <a:ext cx="1554480" cy="713740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200" dirty="0">
                <a:latin typeface="Calibri"/>
                <a:cs typeface="Calibri"/>
              </a:rPr>
              <a:t>Sum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“raised</a:t>
            </a:r>
            <a:endParaRPr sz="1200">
              <a:latin typeface="Calibri"/>
              <a:cs typeface="Calibri"/>
            </a:endParaRPr>
          </a:p>
          <a:p>
            <a:pPr marL="168910" marR="161290"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amt </a:t>
            </a:r>
            <a:r>
              <a:rPr sz="1200" dirty="0">
                <a:latin typeface="Calibri"/>
                <a:cs typeface="Calibri"/>
              </a:rPr>
              <a:t>usd” </a:t>
            </a:r>
            <a:r>
              <a:rPr sz="1200" spc="-5" dirty="0">
                <a:latin typeface="Calibri"/>
                <a:cs typeface="Calibri"/>
              </a:rPr>
              <a:t>after </a:t>
            </a:r>
            <a:r>
              <a:rPr sz="1200" dirty="0">
                <a:latin typeface="Calibri"/>
                <a:cs typeface="Calibri"/>
              </a:rPr>
              <a:t> g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ry  </a:t>
            </a:r>
            <a:r>
              <a:rPr sz="1200" spc="-5" dirty="0"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AF188FE-0440-47F2-BF4C-CE3D4FB05D83}"/>
              </a:ext>
            </a:extLst>
          </p:cNvPr>
          <p:cNvSpPr txBox="1"/>
          <p:nvPr/>
        </p:nvSpPr>
        <p:spPr>
          <a:xfrm>
            <a:off x="493776" y="2577083"/>
            <a:ext cx="1554480" cy="459105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Calibri"/>
                <a:cs typeface="Calibri"/>
              </a:rPr>
              <a:t>List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</a:t>
            </a:r>
            <a:r>
              <a:rPr sz="1200" spc="-5" dirty="0">
                <a:latin typeface="Calibri"/>
                <a:cs typeface="Calibri"/>
              </a:rPr>
              <a:t> countries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“raised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usd”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9F1E821-3A8F-4D90-83CC-FB42554DEF8F}"/>
              </a:ext>
            </a:extLst>
          </p:cNvPr>
          <p:cNvSpPr txBox="1"/>
          <p:nvPr/>
        </p:nvSpPr>
        <p:spPr>
          <a:xfrm>
            <a:off x="2382011" y="2318004"/>
            <a:ext cx="1511935" cy="978535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1920" marR="114300" indent="-1905" algn="ctr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alibri"/>
                <a:cs typeface="Calibri"/>
              </a:rPr>
              <a:t>Extract top </a:t>
            </a:r>
            <a:r>
              <a:rPr sz="1200" dirty="0">
                <a:latin typeface="Calibri"/>
                <a:cs typeface="Calibri"/>
              </a:rPr>
              <a:t>3 English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speaking countries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dirty="0">
                <a:latin typeface="Calibri"/>
                <a:cs typeface="Calibri"/>
              </a:rPr>
              <a:t>english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speaking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wiki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475E6F0-6855-4A48-9677-701DA0F59549}"/>
              </a:ext>
            </a:extLst>
          </p:cNvPr>
          <p:cNvSpPr/>
          <p:nvPr/>
        </p:nvSpPr>
        <p:spPr>
          <a:xfrm>
            <a:off x="5029200" y="1036319"/>
            <a:ext cx="1554480" cy="416559"/>
          </a:xfrm>
          <a:custGeom>
            <a:avLst/>
            <a:gdLst/>
            <a:ahLst/>
            <a:cxnLst/>
            <a:rect l="l" t="t" r="r" b="b"/>
            <a:pathLst>
              <a:path w="1554479" h="416559">
                <a:moveTo>
                  <a:pt x="0" y="416051"/>
                </a:moveTo>
                <a:lnTo>
                  <a:pt x="1554479" y="416051"/>
                </a:lnTo>
                <a:lnTo>
                  <a:pt x="1554479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52BC757-709C-4F64-A123-293864E41E3A}"/>
              </a:ext>
            </a:extLst>
          </p:cNvPr>
          <p:cNvSpPr txBox="1"/>
          <p:nvPr/>
        </p:nvSpPr>
        <p:spPr>
          <a:xfrm>
            <a:off x="5207634" y="1039748"/>
            <a:ext cx="1197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Load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Mappings.csv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(ISO-8859-1)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B79FBDC-3DB3-49D7-B130-957B034B12CC}"/>
              </a:ext>
            </a:extLst>
          </p:cNvPr>
          <p:cNvSpPr/>
          <p:nvPr/>
        </p:nvSpPr>
        <p:spPr>
          <a:xfrm>
            <a:off x="5029200" y="1673351"/>
            <a:ext cx="1554480" cy="416559"/>
          </a:xfrm>
          <a:custGeom>
            <a:avLst/>
            <a:gdLst/>
            <a:ahLst/>
            <a:cxnLst/>
            <a:rect l="l" t="t" r="r" b="b"/>
            <a:pathLst>
              <a:path w="1554479" h="416560">
                <a:moveTo>
                  <a:pt x="0" y="416051"/>
                </a:moveTo>
                <a:lnTo>
                  <a:pt x="1554479" y="416051"/>
                </a:lnTo>
                <a:lnTo>
                  <a:pt x="1554479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B3BABC-CB24-4094-8A11-2D84C8CC05D8}"/>
              </a:ext>
            </a:extLst>
          </p:cNvPr>
          <p:cNvSpPr txBox="1"/>
          <p:nvPr/>
        </p:nvSpPr>
        <p:spPr>
          <a:xfrm>
            <a:off x="5209159" y="1677161"/>
            <a:ext cx="1196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Remove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entry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457EF4-E2F9-441E-BFDB-10B3CBFBA6AB}"/>
              </a:ext>
            </a:extLst>
          </p:cNvPr>
          <p:cNvSpPr/>
          <p:nvPr/>
        </p:nvSpPr>
        <p:spPr>
          <a:xfrm>
            <a:off x="6146291" y="2414016"/>
            <a:ext cx="1179830" cy="459105"/>
          </a:xfrm>
          <a:custGeom>
            <a:avLst/>
            <a:gdLst/>
            <a:ahLst/>
            <a:cxnLst/>
            <a:rect l="l" t="t" r="r" b="b"/>
            <a:pathLst>
              <a:path w="1179829" h="459105">
                <a:moveTo>
                  <a:pt x="0" y="458724"/>
                </a:moveTo>
                <a:lnTo>
                  <a:pt x="1179575" y="458724"/>
                </a:lnTo>
                <a:lnTo>
                  <a:pt x="1179575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4E53F74-2FC6-4F75-A75E-E27D4C6C0094}"/>
              </a:ext>
            </a:extLst>
          </p:cNvPr>
          <p:cNvSpPr txBox="1"/>
          <p:nvPr/>
        </p:nvSpPr>
        <p:spPr>
          <a:xfrm>
            <a:off x="6261608" y="2438780"/>
            <a:ext cx="95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primary  </a:t>
            </a:r>
            <a:r>
              <a:rPr sz="1200" spc="-5" dirty="0">
                <a:latin typeface="Calibri"/>
                <a:cs typeface="Calibri"/>
              </a:rPr>
              <a:t>sector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7679F8F-876B-4D27-8543-BB7B22C6CEA4}"/>
              </a:ext>
            </a:extLst>
          </p:cNvPr>
          <p:cNvSpPr txBox="1"/>
          <p:nvPr/>
        </p:nvSpPr>
        <p:spPr>
          <a:xfrm>
            <a:off x="4415028" y="2410967"/>
            <a:ext cx="1178560" cy="459105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47955" marR="142875" indent="65405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Calibri"/>
                <a:cs typeface="Calibri"/>
              </a:rPr>
              <a:t>Create </a:t>
            </a:r>
            <a:r>
              <a:rPr sz="1200" dirty="0">
                <a:latin typeface="Calibri"/>
                <a:cs typeface="Calibri"/>
              </a:rPr>
              <a:t>main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sec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ol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7848768-55CE-412F-B418-59D3C3A32848}"/>
              </a:ext>
            </a:extLst>
          </p:cNvPr>
          <p:cNvSpPr/>
          <p:nvPr/>
        </p:nvSpPr>
        <p:spPr>
          <a:xfrm>
            <a:off x="6065520" y="3144011"/>
            <a:ext cx="1351915" cy="645160"/>
          </a:xfrm>
          <a:custGeom>
            <a:avLst/>
            <a:gdLst/>
            <a:ahLst/>
            <a:cxnLst/>
            <a:rect l="l" t="t" r="r" b="b"/>
            <a:pathLst>
              <a:path w="1351915" h="645160">
                <a:moveTo>
                  <a:pt x="0" y="644651"/>
                </a:moveTo>
                <a:lnTo>
                  <a:pt x="1351787" y="644651"/>
                </a:lnTo>
                <a:lnTo>
                  <a:pt x="1351787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F4566A8-968D-4373-9374-68F18E8F758A}"/>
              </a:ext>
            </a:extLst>
          </p:cNvPr>
          <p:cNvSpPr txBox="1"/>
          <p:nvPr/>
        </p:nvSpPr>
        <p:spPr>
          <a:xfrm>
            <a:off x="6159500" y="3170301"/>
            <a:ext cx="1165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Insert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-10" dirty="0">
                <a:latin typeface="Calibri"/>
                <a:cs typeface="Calibri"/>
              </a:rPr>
              <a:t>category </a:t>
            </a:r>
            <a:r>
              <a:rPr sz="1200" spc="-5" dirty="0">
                <a:latin typeface="Calibri"/>
                <a:cs typeface="Calibri"/>
              </a:rPr>
              <a:t> list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lower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1E085670-5392-44BA-9F43-138DD3E6FD1E}"/>
              </a:ext>
            </a:extLst>
          </p:cNvPr>
          <p:cNvSpPr txBox="1"/>
          <p:nvPr/>
        </p:nvSpPr>
        <p:spPr>
          <a:xfrm>
            <a:off x="4415028" y="3147060"/>
            <a:ext cx="1178560" cy="64516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32715" marR="125095" indent="188595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latin typeface="Calibri"/>
                <a:cs typeface="Calibri"/>
              </a:rPr>
              <a:t>Insert </a:t>
            </a:r>
            <a:r>
              <a:rPr sz="1200" dirty="0">
                <a:latin typeface="Calibri"/>
                <a:cs typeface="Calibri"/>
              </a:rPr>
              <a:t>all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ol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names  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e=1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D385C9B-5EC1-4338-9157-949ED1F32686}"/>
              </a:ext>
            </a:extLst>
          </p:cNvPr>
          <p:cNvSpPr/>
          <p:nvPr/>
        </p:nvSpPr>
        <p:spPr>
          <a:xfrm>
            <a:off x="6076188" y="4015740"/>
            <a:ext cx="1330960" cy="477520"/>
          </a:xfrm>
          <a:custGeom>
            <a:avLst/>
            <a:gdLst/>
            <a:ahLst/>
            <a:cxnLst/>
            <a:rect l="l" t="t" r="r" b="b"/>
            <a:pathLst>
              <a:path w="1330959" h="477520">
                <a:moveTo>
                  <a:pt x="0" y="477012"/>
                </a:moveTo>
                <a:lnTo>
                  <a:pt x="1330452" y="477012"/>
                </a:lnTo>
                <a:lnTo>
                  <a:pt x="1330452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351113C-88BB-4649-B523-A8EB52C99609}"/>
              </a:ext>
            </a:extLst>
          </p:cNvPr>
          <p:cNvSpPr txBox="1"/>
          <p:nvPr/>
        </p:nvSpPr>
        <p:spPr>
          <a:xfrm>
            <a:off x="6208014" y="4050283"/>
            <a:ext cx="106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Change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“0”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“na”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text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7EAAEC78-ED5D-473B-AEE9-74D608E3A283}"/>
              </a:ext>
            </a:extLst>
          </p:cNvPr>
          <p:cNvSpPr/>
          <p:nvPr/>
        </p:nvSpPr>
        <p:spPr>
          <a:xfrm>
            <a:off x="4747259" y="4796028"/>
            <a:ext cx="1691639" cy="695325"/>
          </a:xfrm>
          <a:custGeom>
            <a:avLst/>
            <a:gdLst/>
            <a:ahLst/>
            <a:cxnLst/>
            <a:rect l="l" t="t" r="r" b="b"/>
            <a:pathLst>
              <a:path w="1691639" h="695325">
                <a:moveTo>
                  <a:pt x="1691639" y="86868"/>
                </a:moveTo>
                <a:lnTo>
                  <a:pt x="1638720" y="117191"/>
                </a:lnTo>
                <a:lnTo>
                  <a:pt x="1576154" y="130725"/>
                </a:lnTo>
                <a:lnTo>
                  <a:pt x="1536890" y="136978"/>
                </a:lnTo>
                <a:lnTo>
                  <a:pt x="1492704" y="142848"/>
                </a:lnTo>
                <a:lnTo>
                  <a:pt x="1443894" y="148304"/>
                </a:lnTo>
                <a:lnTo>
                  <a:pt x="1390759" y="153315"/>
                </a:lnTo>
                <a:lnTo>
                  <a:pt x="1333598" y="157851"/>
                </a:lnTo>
                <a:lnTo>
                  <a:pt x="1272709" y="161882"/>
                </a:lnTo>
                <a:lnTo>
                  <a:pt x="1208391" y="165377"/>
                </a:lnTo>
                <a:lnTo>
                  <a:pt x="1140942" y="168304"/>
                </a:lnTo>
                <a:lnTo>
                  <a:pt x="1070662" y="170635"/>
                </a:lnTo>
                <a:lnTo>
                  <a:pt x="997849" y="172337"/>
                </a:lnTo>
                <a:lnTo>
                  <a:pt x="922802" y="173381"/>
                </a:lnTo>
                <a:lnTo>
                  <a:pt x="845819" y="173736"/>
                </a:lnTo>
                <a:lnTo>
                  <a:pt x="768837" y="173381"/>
                </a:lnTo>
                <a:lnTo>
                  <a:pt x="693790" y="172337"/>
                </a:lnTo>
                <a:lnTo>
                  <a:pt x="620977" y="170635"/>
                </a:lnTo>
                <a:lnTo>
                  <a:pt x="550697" y="168304"/>
                </a:lnTo>
                <a:lnTo>
                  <a:pt x="483248" y="165377"/>
                </a:lnTo>
                <a:lnTo>
                  <a:pt x="418930" y="161882"/>
                </a:lnTo>
                <a:lnTo>
                  <a:pt x="358041" y="157851"/>
                </a:lnTo>
                <a:lnTo>
                  <a:pt x="300880" y="153315"/>
                </a:lnTo>
                <a:lnTo>
                  <a:pt x="247745" y="148304"/>
                </a:lnTo>
                <a:lnTo>
                  <a:pt x="198935" y="142848"/>
                </a:lnTo>
                <a:lnTo>
                  <a:pt x="154749" y="136978"/>
                </a:lnTo>
                <a:lnTo>
                  <a:pt x="115485" y="130725"/>
                </a:lnTo>
                <a:lnTo>
                  <a:pt x="52919" y="117191"/>
                </a:lnTo>
                <a:lnTo>
                  <a:pt x="13628" y="102490"/>
                </a:lnTo>
                <a:lnTo>
                  <a:pt x="0" y="86868"/>
                </a:lnTo>
                <a:lnTo>
                  <a:pt x="3456" y="78956"/>
                </a:lnTo>
                <a:lnTo>
                  <a:pt x="52919" y="56544"/>
                </a:lnTo>
                <a:lnTo>
                  <a:pt x="115485" y="43010"/>
                </a:lnTo>
                <a:lnTo>
                  <a:pt x="154749" y="36757"/>
                </a:lnTo>
                <a:lnTo>
                  <a:pt x="198935" y="30887"/>
                </a:lnTo>
                <a:lnTo>
                  <a:pt x="247745" y="25431"/>
                </a:lnTo>
                <a:lnTo>
                  <a:pt x="300880" y="20420"/>
                </a:lnTo>
                <a:lnTo>
                  <a:pt x="358041" y="15884"/>
                </a:lnTo>
                <a:lnTo>
                  <a:pt x="418930" y="11853"/>
                </a:lnTo>
                <a:lnTo>
                  <a:pt x="483248" y="8358"/>
                </a:lnTo>
                <a:lnTo>
                  <a:pt x="550697" y="5431"/>
                </a:lnTo>
                <a:lnTo>
                  <a:pt x="620977" y="3100"/>
                </a:lnTo>
                <a:lnTo>
                  <a:pt x="693790" y="1398"/>
                </a:lnTo>
                <a:lnTo>
                  <a:pt x="768837" y="354"/>
                </a:lnTo>
                <a:lnTo>
                  <a:pt x="845819" y="0"/>
                </a:lnTo>
                <a:lnTo>
                  <a:pt x="922802" y="354"/>
                </a:lnTo>
                <a:lnTo>
                  <a:pt x="997849" y="1398"/>
                </a:lnTo>
                <a:lnTo>
                  <a:pt x="1070662" y="3100"/>
                </a:lnTo>
                <a:lnTo>
                  <a:pt x="1140942" y="5431"/>
                </a:lnTo>
                <a:lnTo>
                  <a:pt x="1208391" y="8358"/>
                </a:lnTo>
                <a:lnTo>
                  <a:pt x="1272709" y="11853"/>
                </a:lnTo>
                <a:lnTo>
                  <a:pt x="1333598" y="15884"/>
                </a:lnTo>
                <a:lnTo>
                  <a:pt x="1390759" y="20420"/>
                </a:lnTo>
                <a:lnTo>
                  <a:pt x="1443894" y="25431"/>
                </a:lnTo>
                <a:lnTo>
                  <a:pt x="1492704" y="30887"/>
                </a:lnTo>
                <a:lnTo>
                  <a:pt x="1536890" y="36757"/>
                </a:lnTo>
                <a:lnTo>
                  <a:pt x="1576154" y="43010"/>
                </a:lnTo>
                <a:lnTo>
                  <a:pt x="1638720" y="56544"/>
                </a:lnTo>
                <a:lnTo>
                  <a:pt x="1678011" y="71245"/>
                </a:lnTo>
                <a:lnTo>
                  <a:pt x="1691639" y="86868"/>
                </a:lnTo>
                <a:close/>
              </a:path>
              <a:path w="1691639" h="695325">
                <a:moveTo>
                  <a:pt x="1691639" y="86868"/>
                </a:moveTo>
                <a:lnTo>
                  <a:pt x="1691639" y="608076"/>
                </a:lnTo>
                <a:lnTo>
                  <a:pt x="1688183" y="615987"/>
                </a:lnTo>
                <a:lnTo>
                  <a:pt x="1638720" y="638399"/>
                </a:lnTo>
                <a:lnTo>
                  <a:pt x="1576154" y="651933"/>
                </a:lnTo>
                <a:lnTo>
                  <a:pt x="1536890" y="658186"/>
                </a:lnTo>
                <a:lnTo>
                  <a:pt x="1492704" y="664056"/>
                </a:lnTo>
                <a:lnTo>
                  <a:pt x="1443894" y="669512"/>
                </a:lnTo>
                <a:lnTo>
                  <a:pt x="1390759" y="674523"/>
                </a:lnTo>
                <a:lnTo>
                  <a:pt x="1333598" y="679059"/>
                </a:lnTo>
                <a:lnTo>
                  <a:pt x="1272709" y="683090"/>
                </a:lnTo>
                <a:lnTo>
                  <a:pt x="1208391" y="686585"/>
                </a:lnTo>
                <a:lnTo>
                  <a:pt x="1140942" y="689512"/>
                </a:lnTo>
                <a:lnTo>
                  <a:pt x="1070662" y="691843"/>
                </a:lnTo>
                <a:lnTo>
                  <a:pt x="997849" y="693545"/>
                </a:lnTo>
                <a:lnTo>
                  <a:pt x="922802" y="694589"/>
                </a:lnTo>
                <a:lnTo>
                  <a:pt x="845819" y="694944"/>
                </a:lnTo>
                <a:lnTo>
                  <a:pt x="768837" y="694589"/>
                </a:lnTo>
                <a:lnTo>
                  <a:pt x="693790" y="693545"/>
                </a:lnTo>
                <a:lnTo>
                  <a:pt x="620977" y="691843"/>
                </a:lnTo>
                <a:lnTo>
                  <a:pt x="550697" y="689512"/>
                </a:lnTo>
                <a:lnTo>
                  <a:pt x="483248" y="686585"/>
                </a:lnTo>
                <a:lnTo>
                  <a:pt x="418930" y="683090"/>
                </a:lnTo>
                <a:lnTo>
                  <a:pt x="358041" y="679059"/>
                </a:lnTo>
                <a:lnTo>
                  <a:pt x="300880" y="674523"/>
                </a:lnTo>
                <a:lnTo>
                  <a:pt x="247745" y="669512"/>
                </a:lnTo>
                <a:lnTo>
                  <a:pt x="198935" y="664056"/>
                </a:lnTo>
                <a:lnTo>
                  <a:pt x="154749" y="658186"/>
                </a:lnTo>
                <a:lnTo>
                  <a:pt x="115485" y="651933"/>
                </a:lnTo>
                <a:lnTo>
                  <a:pt x="52919" y="638399"/>
                </a:lnTo>
                <a:lnTo>
                  <a:pt x="13628" y="623698"/>
                </a:lnTo>
                <a:lnTo>
                  <a:pt x="0" y="608076"/>
                </a:lnTo>
                <a:lnTo>
                  <a:pt x="0" y="86868"/>
                </a:lnTo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8CF7A4E3-655F-4CDE-BCA0-6B102B4DAD55}"/>
              </a:ext>
            </a:extLst>
          </p:cNvPr>
          <p:cNvSpPr txBox="1"/>
          <p:nvPr/>
        </p:nvSpPr>
        <p:spPr>
          <a:xfrm>
            <a:off x="4855845" y="4983226"/>
            <a:ext cx="1475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Create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master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mapping</a:t>
            </a:r>
            <a:endParaRPr sz="1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data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1337E650-4FDE-41CA-95A6-65D6026E481A}"/>
              </a:ext>
            </a:extLst>
          </p:cNvPr>
          <p:cNvSpPr/>
          <p:nvPr/>
        </p:nvSpPr>
        <p:spPr>
          <a:xfrm>
            <a:off x="4815840" y="5946647"/>
            <a:ext cx="1554480" cy="459105"/>
          </a:xfrm>
          <a:custGeom>
            <a:avLst/>
            <a:gdLst/>
            <a:ahLst/>
            <a:cxnLst/>
            <a:rect l="l" t="t" r="r" b="b"/>
            <a:pathLst>
              <a:path w="1554479" h="459104">
                <a:moveTo>
                  <a:pt x="0" y="458723"/>
                </a:moveTo>
                <a:lnTo>
                  <a:pt x="1554480" y="458723"/>
                </a:lnTo>
                <a:lnTo>
                  <a:pt x="1554480" y="0"/>
                </a:lnTo>
                <a:lnTo>
                  <a:pt x="0" y="0"/>
                </a:lnTo>
                <a:lnTo>
                  <a:pt x="0" y="45872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9192527A-BCF2-44D9-B821-A09FCD4DAE74}"/>
              </a:ext>
            </a:extLst>
          </p:cNvPr>
          <p:cNvSpPr txBox="1"/>
          <p:nvPr/>
        </p:nvSpPr>
        <p:spPr>
          <a:xfrm>
            <a:off x="4899786" y="5972657"/>
            <a:ext cx="138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List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countries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“raised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usd”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DE0690BD-A3D5-467C-84D0-FDCCD5E64579}"/>
              </a:ext>
            </a:extLst>
          </p:cNvPr>
          <p:cNvSpPr txBox="1"/>
          <p:nvPr/>
        </p:nvSpPr>
        <p:spPr>
          <a:xfrm>
            <a:off x="493776" y="3750564"/>
            <a:ext cx="1554480" cy="459105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latin typeface="Calibri"/>
                <a:cs typeface="Calibri"/>
              </a:rPr>
              <a:t>Filter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35" dirty="0">
                <a:latin typeface="Calibri"/>
                <a:cs typeface="Calibri"/>
              </a:rPr>
              <a:t>“USA”,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“GBR”,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02C1C10E-BE33-4895-9FAD-BDCDA438CEC5}"/>
              </a:ext>
            </a:extLst>
          </p:cNvPr>
          <p:cNvSpPr/>
          <p:nvPr/>
        </p:nvSpPr>
        <p:spPr>
          <a:xfrm>
            <a:off x="493776" y="4796028"/>
            <a:ext cx="1554480" cy="459105"/>
          </a:xfrm>
          <a:custGeom>
            <a:avLst/>
            <a:gdLst/>
            <a:ahLst/>
            <a:cxnLst/>
            <a:rect l="l" t="t" r="r" b="b"/>
            <a:pathLst>
              <a:path w="1554480" h="459104">
                <a:moveTo>
                  <a:pt x="0" y="458724"/>
                </a:moveTo>
                <a:lnTo>
                  <a:pt x="1554480" y="458724"/>
                </a:lnTo>
                <a:lnTo>
                  <a:pt x="1554480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53067B8-A9C0-4A3D-A660-83C8144A5AFF}"/>
              </a:ext>
            </a:extLst>
          </p:cNvPr>
          <p:cNvSpPr txBox="1"/>
          <p:nvPr/>
        </p:nvSpPr>
        <p:spPr>
          <a:xfrm>
            <a:off x="585012" y="4729988"/>
            <a:ext cx="1370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Inner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merge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english speaking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8C7DDACB-2DBC-4B5C-AAE6-EEE5557E9121}"/>
              </a:ext>
            </a:extLst>
          </p:cNvPr>
          <p:cNvSpPr/>
          <p:nvPr/>
        </p:nvSpPr>
        <p:spPr>
          <a:xfrm>
            <a:off x="1232916" y="2199132"/>
            <a:ext cx="76200" cy="378460"/>
          </a:xfrm>
          <a:custGeom>
            <a:avLst/>
            <a:gdLst/>
            <a:ahLst/>
            <a:cxnLst/>
            <a:rect l="l" t="t" r="r" b="b"/>
            <a:pathLst>
              <a:path w="76200" h="378460">
                <a:moveTo>
                  <a:pt x="31750" y="301751"/>
                </a:moveTo>
                <a:lnTo>
                  <a:pt x="0" y="301751"/>
                </a:lnTo>
                <a:lnTo>
                  <a:pt x="38100" y="377951"/>
                </a:lnTo>
                <a:lnTo>
                  <a:pt x="69850" y="314451"/>
                </a:lnTo>
                <a:lnTo>
                  <a:pt x="31750" y="314451"/>
                </a:lnTo>
                <a:lnTo>
                  <a:pt x="31750" y="301751"/>
                </a:lnTo>
                <a:close/>
              </a:path>
              <a:path w="76200" h="378460">
                <a:moveTo>
                  <a:pt x="44450" y="0"/>
                </a:moveTo>
                <a:lnTo>
                  <a:pt x="31750" y="0"/>
                </a:lnTo>
                <a:lnTo>
                  <a:pt x="31750" y="314451"/>
                </a:lnTo>
                <a:lnTo>
                  <a:pt x="44450" y="314451"/>
                </a:lnTo>
                <a:lnTo>
                  <a:pt x="44450" y="0"/>
                </a:lnTo>
                <a:close/>
              </a:path>
              <a:path w="76200" h="378460">
                <a:moveTo>
                  <a:pt x="76200" y="301751"/>
                </a:moveTo>
                <a:lnTo>
                  <a:pt x="44450" y="301751"/>
                </a:lnTo>
                <a:lnTo>
                  <a:pt x="44450" y="314451"/>
                </a:lnTo>
                <a:lnTo>
                  <a:pt x="69850" y="314451"/>
                </a:lnTo>
                <a:lnTo>
                  <a:pt x="76200" y="301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9A441C0-0B2C-469D-85F2-7F6B92E717B2}"/>
              </a:ext>
            </a:extLst>
          </p:cNvPr>
          <p:cNvSpPr/>
          <p:nvPr/>
        </p:nvSpPr>
        <p:spPr>
          <a:xfrm>
            <a:off x="1232916" y="3035807"/>
            <a:ext cx="76200" cy="714375"/>
          </a:xfrm>
          <a:custGeom>
            <a:avLst/>
            <a:gdLst/>
            <a:ahLst/>
            <a:cxnLst/>
            <a:rect l="l" t="t" r="r" b="b"/>
            <a:pathLst>
              <a:path w="76200" h="714375">
                <a:moveTo>
                  <a:pt x="31750" y="638174"/>
                </a:moveTo>
                <a:lnTo>
                  <a:pt x="0" y="638174"/>
                </a:lnTo>
                <a:lnTo>
                  <a:pt x="38100" y="714374"/>
                </a:lnTo>
                <a:lnTo>
                  <a:pt x="69850" y="650874"/>
                </a:lnTo>
                <a:lnTo>
                  <a:pt x="31750" y="650874"/>
                </a:lnTo>
                <a:lnTo>
                  <a:pt x="31750" y="638174"/>
                </a:lnTo>
                <a:close/>
              </a:path>
              <a:path w="76200" h="714375">
                <a:moveTo>
                  <a:pt x="44450" y="0"/>
                </a:moveTo>
                <a:lnTo>
                  <a:pt x="31750" y="0"/>
                </a:lnTo>
                <a:lnTo>
                  <a:pt x="31750" y="650874"/>
                </a:lnTo>
                <a:lnTo>
                  <a:pt x="44450" y="650874"/>
                </a:lnTo>
                <a:lnTo>
                  <a:pt x="44450" y="0"/>
                </a:lnTo>
                <a:close/>
              </a:path>
              <a:path w="76200" h="714375">
                <a:moveTo>
                  <a:pt x="76200" y="638174"/>
                </a:moveTo>
                <a:lnTo>
                  <a:pt x="44450" y="638174"/>
                </a:lnTo>
                <a:lnTo>
                  <a:pt x="44450" y="650874"/>
                </a:lnTo>
                <a:lnTo>
                  <a:pt x="69850" y="650874"/>
                </a:lnTo>
                <a:lnTo>
                  <a:pt x="76200" y="638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36C0A98-CD17-4CB9-9788-505A353170DD}"/>
              </a:ext>
            </a:extLst>
          </p:cNvPr>
          <p:cNvSpPr/>
          <p:nvPr/>
        </p:nvSpPr>
        <p:spPr>
          <a:xfrm>
            <a:off x="2048255" y="2769107"/>
            <a:ext cx="333375" cy="76200"/>
          </a:xfrm>
          <a:custGeom>
            <a:avLst/>
            <a:gdLst/>
            <a:ahLst/>
            <a:cxnLst/>
            <a:rect l="l" t="t" r="r" b="b"/>
            <a:pathLst>
              <a:path w="333375" h="76200">
                <a:moveTo>
                  <a:pt x="257175" y="0"/>
                </a:moveTo>
                <a:lnTo>
                  <a:pt x="257175" y="76200"/>
                </a:lnTo>
                <a:lnTo>
                  <a:pt x="320675" y="44450"/>
                </a:lnTo>
                <a:lnTo>
                  <a:pt x="269875" y="44450"/>
                </a:lnTo>
                <a:lnTo>
                  <a:pt x="269875" y="31750"/>
                </a:lnTo>
                <a:lnTo>
                  <a:pt x="320675" y="31750"/>
                </a:lnTo>
                <a:lnTo>
                  <a:pt x="257175" y="0"/>
                </a:lnTo>
                <a:close/>
              </a:path>
              <a:path w="333375" h="76200">
                <a:moveTo>
                  <a:pt x="2571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57175" y="44450"/>
                </a:lnTo>
                <a:lnTo>
                  <a:pt x="257175" y="31750"/>
                </a:lnTo>
                <a:close/>
              </a:path>
              <a:path w="333375" h="76200">
                <a:moveTo>
                  <a:pt x="320675" y="31750"/>
                </a:moveTo>
                <a:lnTo>
                  <a:pt x="269875" y="31750"/>
                </a:lnTo>
                <a:lnTo>
                  <a:pt x="269875" y="44450"/>
                </a:lnTo>
                <a:lnTo>
                  <a:pt x="320675" y="44450"/>
                </a:lnTo>
                <a:lnTo>
                  <a:pt x="333375" y="38100"/>
                </a:lnTo>
                <a:lnTo>
                  <a:pt x="3206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28">
            <a:extLst>
              <a:ext uri="{FF2B5EF4-FFF2-40B4-BE49-F238E27FC236}">
                <a16:creationId xmlns:a16="http://schemas.microsoft.com/office/drawing/2014/main" id="{441035D3-B60D-4457-9886-A831DD90DC0F}"/>
              </a:ext>
            </a:extLst>
          </p:cNvPr>
          <p:cNvGrpSpPr/>
          <p:nvPr/>
        </p:nvGrpSpPr>
        <p:grpSpPr>
          <a:xfrm>
            <a:off x="1232916" y="1452372"/>
            <a:ext cx="9018270" cy="4495165"/>
            <a:chOff x="1232916" y="1452372"/>
            <a:chExt cx="9018270" cy="4495165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8D0F1FD0-68C9-4765-B822-88E2BB1F568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8339" y="1452372"/>
              <a:ext cx="76200" cy="220599"/>
            </a:xfrm>
            <a:prstGeom prst="rect">
              <a:avLst/>
            </a:prstGeom>
          </p:spPr>
        </p:pic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AB9466A7-6298-40E8-807E-F655FBCADEFE}"/>
                </a:ext>
              </a:extLst>
            </p:cNvPr>
            <p:cNvSpPr/>
            <p:nvPr/>
          </p:nvSpPr>
          <p:spPr>
            <a:xfrm>
              <a:off x="4965192" y="2089403"/>
              <a:ext cx="1813560" cy="1057910"/>
            </a:xfrm>
            <a:custGeom>
              <a:avLst/>
              <a:gdLst/>
              <a:ahLst/>
              <a:cxnLst/>
              <a:rect l="l" t="t" r="r" b="b"/>
              <a:pathLst>
                <a:path w="1813559" h="1057910">
                  <a:moveTo>
                    <a:pt x="76200" y="981329"/>
                  </a:moveTo>
                  <a:lnTo>
                    <a:pt x="44450" y="981329"/>
                  </a:lnTo>
                  <a:lnTo>
                    <a:pt x="44450" y="780288"/>
                  </a:lnTo>
                  <a:lnTo>
                    <a:pt x="31750" y="780288"/>
                  </a:lnTo>
                  <a:lnTo>
                    <a:pt x="31750" y="981329"/>
                  </a:lnTo>
                  <a:lnTo>
                    <a:pt x="0" y="981329"/>
                  </a:lnTo>
                  <a:lnTo>
                    <a:pt x="38100" y="1057529"/>
                  </a:lnTo>
                  <a:lnTo>
                    <a:pt x="69850" y="994029"/>
                  </a:lnTo>
                  <a:lnTo>
                    <a:pt x="76200" y="981329"/>
                  </a:lnTo>
                  <a:close/>
                </a:path>
                <a:path w="1813559" h="1057910">
                  <a:moveTo>
                    <a:pt x="1808988" y="247650"/>
                  </a:moveTo>
                  <a:lnTo>
                    <a:pt x="1777238" y="247650"/>
                  </a:lnTo>
                  <a:lnTo>
                    <a:pt x="1777238" y="168275"/>
                  </a:lnTo>
                  <a:lnTo>
                    <a:pt x="1777238" y="155575"/>
                  </a:lnTo>
                  <a:lnTo>
                    <a:pt x="847598" y="155575"/>
                  </a:lnTo>
                  <a:lnTo>
                    <a:pt x="847598" y="0"/>
                  </a:lnTo>
                  <a:lnTo>
                    <a:pt x="847090" y="0"/>
                  </a:lnTo>
                  <a:lnTo>
                    <a:pt x="834898" y="0"/>
                  </a:lnTo>
                  <a:lnTo>
                    <a:pt x="834390" y="0"/>
                  </a:lnTo>
                  <a:lnTo>
                    <a:pt x="834390" y="154559"/>
                  </a:lnTo>
                  <a:lnTo>
                    <a:pt x="31750" y="154559"/>
                  </a:lnTo>
                  <a:lnTo>
                    <a:pt x="31750" y="245491"/>
                  </a:lnTo>
                  <a:lnTo>
                    <a:pt x="0" y="245491"/>
                  </a:lnTo>
                  <a:lnTo>
                    <a:pt x="38100" y="321691"/>
                  </a:lnTo>
                  <a:lnTo>
                    <a:pt x="69850" y="258191"/>
                  </a:lnTo>
                  <a:lnTo>
                    <a:pt x="76200" y="245491"/>
                  </a:lnTo>
                  <a:lnTo>
                    <a:pt x="44450" y="245491"/>
                  </a:lnTo>
                  <a:lnTo>
                    <a:pt x="44450" y="167259"/>
                  </a:lnTo>
                  <a:lnTo>
                    <a:pt x="834898" y="167259"/>
                  </a:lnTo>
                  <a:lnTo>
                    <a:pt x="834898" y="168275"/>
                  </a:lnTo>
                  <a:lnTo>
                    <a:pt x="1764538" y="168275"/>
                  </a:lnTo>
                  <a:lnTo>
                    <a:pt x="1764538" y="247650"/>
                  </a:lnTo>
                  <a:lnTo>
                    <a:pt x="1732788" y="247650"/>
                  </a:lnTo>
                  <a:lnTo>
                    <a:pt x="1770888" y="323850"/>
                  </a:lnTo>
                  <a:lnTo>
                    <a:pt x="1802638" y="260350"/>
                  </a:lnTo>
                  <a:lnTo>
                    <a:pt x="1808988" y="247650"/>
                  </a:lnTo>
                  <a:close/>
                </a:path>
                <a:path w="1813559" h="1057910">
                  <a:moveTo>
                    <a:pt x="1813052" y="977519"/>
                  </a:moveTo>
                  <a:lnTo>
                    <a:pt x="1781289" y="978217"/>
                  </a:lnTo>
                  <a:lnTo>
                    <a:pt x="1777238" y="783209"/>
                  </a:lnTo>
                  <a:lnTo>
                    <a:pt x="1764538" y="783463"/>
                  </a:lnTo>
                  <a:lnTo>
                    <a:pt x="1768589" y="978484"/>
                  </a:lnTo>
                  <a:lnTo>
                    <a:pt x="1736852" y="979170"/>
                  </a:lnTo>
                  <a:lnTo>
                    <a:pt x="1776603" y="1054608"/>
                  </a:lnTo>
                  <a:lnTo>
                    <a:pt x="1806562" y="991235"/>
                  </a:lnTo>
                  <a:lnTo>
                    <a:pt x="1812721" y="978217"/>
                  </a:lnTo>
                  <a:lnTo>
                    <a:pt x="1813052" y="977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1">
              <a:extLst>
                <a:ext uri="{FF2B5EF4-FFF2-40B4-BE49-F238E27FC236}">
                  <a16:creationId xmlns:a16="http://schemas.microsoft.com/office/drawing/2014/main" id="{73B644B9-5C6D-4E4C-815A-B56E400F2A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4075" y="3788664"/>
              <a:ext cx="76200" cy="227837"/>
            </a:xfrm>
            <a:prstGeom prst="rect">
              <a:avLst/>
            </a:prstGeom>
          </p:spPr>
        </p:pic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9558F7E4-F24B-4EAF-A194-00A70B57EE33}"/>
                </a:ext>
              </a:extLst>
            </p:cNvPr>
            <p:cNvSpPr/>
            <p:nvPr/>
          </p:nvSpPr>
          <p:spPr>
            <a:xfrm>
              <a:off x="1232916" y="3791711"/>
              <a:ext cx="5515610" cy="2155825"/>
            </a:xfrm>
            <a:custGeom>
              <a:avLst/>
              <a:gdLst/>
              <a:ahLst/>
              <a:cxnLst/>
              <a:rect l="l" t="t" r="r" b="b"/>
              <a:pathLst>
                <a:path w="5515609" h="2155825">
                  <a:moveTo>
                    <a:pt x="76200" y="927862"/>
                  </a:moveTo>
                  <a:lnTo>
                    <a:pt x="44450" y="927862"/>
                  </a:lnTo>
                  <a:lnTo>
                    <a:pt x="44450" y="417576"/>
                  </a:lnTo>
                  <a:lnTo>
                    <a:pt x="31750" y="417576"/>
                  </a:lnTo>
                  <a:lnTo>
                    <a:pt x="31750" y="927862"/>
                  </a:lnTo>
                  <a:lnTo>
                    <a:pt x="0" y="927862"/>
                  </a:lnTo>
                  <a:lnTo>
                    <a:pt x="38100" y="1004062"/>
                  </a:lnTo>
                  <a:lnTo>
                    <a:pt x="69850" y="940562"/>
                  </a:lnTo>
                  <a:lnTo>
                    <a:pt x="76200" y="927862"/>
                  </a:lnTo>
                  <a:close/>
                </a:path>
                <a:path w="5515609" h="2155825">
                  <a:moveTo>
                    <a:pt x="4398264" y="2078405"/>
                  </a:moveTo>
                  <a:lnTo>
                    <a:pt x="4366514" y="2078405"/>
                  </a:lnTo>
                  <a:lnTo>
                    <a:pt x="4366514" y="1933282"/>
                  </a:lnTo>
                  <a:lnTo>
                    <a:pt x="4366514" y="1926932"/>
                  </a:lnTo>
                  <a:lnTo>
                    <a:pt x="4366514" y="1920582"/>
                  </a:lnTo>
                  <a:lnTo>
                    <a:pt x="4366514" y="1699260"/>
                  </a:lnTo>
                  <a:lnTo>
                    <a:pt x="4353814" y="1699260"/>
                  </a:lnTo>
                  <a:lnTo>
                    <a:pt x="4353814" y="1802828"/>
                  </a:lnTo>
                  <a:lnTo>
                    <a:pt x="44450" y="1802828"/>
                  </a:lnTo>
                  <a:lnTo>
                    <a:pt x="44450" y="1463040"/>
                  </a:lnTo>
                  <a:lnTo>
                    <a:pt x="31750" y="1463040"/>
                  </a:lnTo>
                  <a:lnTo>
                    <a:pt x="31750" y="1815528"/>
                  </a:lnTo>
                  <a:lnTo>
                    <a:pt x="4353560" y="1815528"/>
                  </a:lnTo>
                  <a:lnTo>
                    <a:pt x="4353560" y="2078405"/>
                  </a:lnTo>
                  <a:lnTo>
                    <a:pt x="4322064" y="2078405"/>
                  </a:lnTo>
                  <a:lnTo>
                    <a:pt x="4322419" y="2079129"/>
                  </a:lnTo>
                  <a:lnTo>
                    <a:pt x="4321810" y="2079129"/>
                  </a:lnTo>
                  <a:lnTo>
                    <a:pt x="4359910" y="2155329"/>
                  </a:lnTo>
                  <a:lnTo>
                    <a:pt x="4391660" y="2091829"/>
                  </a:lnTo>
                  <a:lnTo>
                    <a:pt x="4398010" y="2079129"/>
                  </a:lnTo>
                  <a:lnTo>
                    <a:pt x="4398264" y="2078405"/>
                  </a:lnTo>
                  <a:close/>
                </a:path>
                <a:path w="5515609" h="2155825">
                  <a:moveTo>
                    <a:pt x="5515229" y="701040"/>
                  </a:moveTo>
                  <a:lnTo>
                    <a:pt x="5502529" y="701040"/>
                  </a:lnTo>
                  <a:lnTo>
                    <a:pt x="5502529" y="846455"/>
                  </a:lnTo>
                  <a:lnTo>
                    <a:pt x="4366006" y="846455"/>
                  </a:lnTo>
                  <a:lnTo>
                    <a:pt x="4366006" y="840994"/>
                  </a:lnTo>
                  <a:lnTo>
                    <a:pt x="3776726" y="840994"/>
                  </a:lnTo>
                  <a:lnTo>
                    <a:pt x="3776726" y="0"/>
                  </a:lnTo>
                  <a:lnTo>
                    <a:pt x="3764026" y="0"/>
                  </a:lnTo>
                  <a:lnTo>
                    <a:pt x="3764026" y="853694"/>
                  </a:lnTo>
                  <a:lnTo>
                    <a:pt x="4353306" y="853694"/>
                  </a:lnTo>
                  <a:lnTo>
                    <a:pt x="4353306" y="927608"/>
                  </a:lnTo>
                  <a:lnTo>
                    <a:pt x="4321556" y="927608"/>
                  </a:lnTo>
                  <a:lnTo>
                    <a:pt x="4359656" y="1003808"/>
                  </a:lnTo>
                  <a:lnTo>
                    <a:pt x="4359745" y="1003617"/>
                  </a:lnTo>
                  <a:lnTo>
                    <a:pt x="4360164" y="1004443"/>
                  </a:lnTo>
                  <a:lnTo>
                    <a:pt x="4391914" y="940943"/>
                  </a:lnTo>
                  <a:lnTo>
                    <a:pt x="4398264" y="928243"/>
                  </a:lnTo>
                  <a:lnTo>
                    <a:pt x="4397438" y="928243"/>
                  </a:lnTo>
                  <a:lnTo>
                    <a:pt x="4397756" y="927608"/>
                  </a:lnTo>
                  <a:lnTo>
                    <a:pt x="4366514" y="927608"/>
                  </a:lnTo>
                  <a:lnTo>
                    <a:pt x="4366514" y="859155"/>
                  </a:lnTo>
                  <a:lnTo>
                    <a:pt x="5515229" y="859155"/>
                  </a:lnTo>
                  <a:lnTo>
                    <a:pt x="5515229" y="846455"/>
                  </a:lnTo>
                  <a:lnTo>
                    <a:pt x="5515229" y="701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07E44A05-8C20-46D2-9F85-E008FBAAFCF4}"/>
                </a:ext>
              </a:extLst>
            </p:cNvPr>
            <p:cNvSpPr/>
            <p:nvPr/>
          </p:nvSpPr>
          <p:spPr>
            <a:xfrm>
              <a:off x="9779508" y="1720596"/>
              <a:ext cx="464820" cy="321945"/>
            </a:xfrm>
            <a:custGeom>
              <a:avLst/>
              <a:gdLst/>
              <a:ahLst/>
              <a:cxnLst/>
              <a:rect l="l" t="t" r="r" b="b"/>
              <a:pathLst>
                <a:path w="464820" h="321944">
                  <a:moveTo>
                    <a:pt x="0" y="321563"/>
                  </a:moveTo>
                  <a:lnTo>
                    <a:pt x="464820" y="321563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4">
            <a:extLst>
              <a:ext uri="{FF2B5EF4-FFF2-40B4-BE49-F238E27FC236}">
                <a16:creationId xmlns:a16="http://schemas.microsoft.com/office/drawing/2014/main" id="{A684CA1E-B815-4DBD-9879-D40A02F4DE8F}"/>
              </a:ext>
            </a:extLst>
          </p:cNvPr>
          <p:cNvSpPr txBox="1"/>
          <p:nvPr/>
        </p:nvSpPr>
        <p:spPr>
          <a:xfrm>
            <a:off x="9913746" y="1768602"/>
            <a:ext cx="19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D1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5ED59EB2-7238-457D-83BA-EA2B02D1D54E}"/>
              </a:ext>
            </a:extLst>
          </p:cNvPr>
          <p:cNvSpPr txBox="1"/>
          <p:nvPr/>
        </p:nvSpPr>
        <p:spPr>
          <a:xfrm>
            <a:off x="9831323" y="3087623"/>
            <a:ext cx="464820" cy="321945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1200" dirty="0">
                <a:latin typeface="Calibri"/>
                <a:cs typeface="Calibri"/>
              </a:rPr>
              <a:t>D2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629DF7B9-078E-47F9-89C4-56EB6F0F8D03}"/>
              </a:ext>
            </a:extLst>
          </p:cNvPr>
          <p:cNvSpPr txBox="1"/>
          <p:nvPr/>
        </p:nvSpPr>
        <p:spPr>
          <a:xfrm>
            <a:off x="9831323" y="4428744"/>
            <a:ext cx="464820" cy="32004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1200" spc="5" dirty="0">
                <a:latin typeface="Calibri"/>
                <a:cs typeface="Calibri"/>
              </a:rPr>
              <a:t>D3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752B5B61-EF5A-4F79-9664-A01E6A9E9818}"/>
              </a:ext>
            </a:extLst>
          </p:cNvPr>
          <p:cNvSpPr txBox="1"/>
          <p:nvPr/>
        </p:nvSpPr>
        <p:spPr>
          <a:xfrm>
            <a:off x="11041126" y="1585721"/>
            <a:ext cx="774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Groupby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“Raise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t  usd”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DA2AE516-1F3A-47C1-A0C9-3932E2F6487E}"/>
              </a:ext>
            </a:extLst>
          </p:cNvPr>
          <p:cNvSpPr/>
          <p:nvPr/>
        </p:nvSpPr>
        <p:spPr>
          <a:xfrm>
            <a:off x="10768583" y="2727960"/>
            <a:ext cx="1330960" cy="871855"/>
          </a:xfrm>
          <a:custGeom>
            <a:avLst/>
            <a:gdLst/>
            <a:ahLst/>
            <a:cxnLst/>
            <a:rect l="l" t="t" r="r" b="b"/>
            <a:pathLst>
              <a:path w="1330959" h="871854">
                <a:moveTo>
                  <a:pt x="0" y="871727"/>
                </a:moveTo>
                <a:lnTo>
                  <a:pt x="1330452" y="871727"/>
                </a:lnTo>
                <a:lnTo>
                  <a:pt x="1330452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D66BE6A-CDD7-4FFC-97EC-3014C8DA5FF3}"/>
              </a:ext>
            </a:extLst>
          </p:cNvPr>
          <p:cNvSpPr txBox="1"/>
          <p:nvPr/>
        </p:nvSpPr>
        <p:spPr>
          <a:xfrm>
            <a:off x="10853673" y="2776854"/>
            <a:ext cx="1160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Identify top </a:t>
            </a:r>
            <a:r>
              <a:rPr sz="1200" dirty="0">
                <a:latin typeface="Calibri"/>
                <a:cs typeface="Calibri"/>
              </a:rPr>
              <a:t>3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sector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“Main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Sector”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D1,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D2,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E63CA667-F3DB-42C8-B6BE-AE5FAB0FDA62}"/>
              </a:ext>
            </a:extLst>
          </p:cNvPr>
          <p:cNvSpPr txBox="1"/>
          <p:nvPr/>
        </p:nvSpPr>
        <p:spPr>
          <a:xfrm>
            <a:off x="10823447" y="4191000"/>
            <a:ext cx="1275715" cy="448309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975"/>
              </a:spcBef>
            </a:pPr>
            <a:r>
              <a:rPr sz="1200" dirty="0">
                <a:latin typeface="Calibri"/>
                <a:cs typeface="Calibri"/>
              </a:rPr>
              <a:t>Plot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graphs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1">
            <a:extLst>
              <a:ext uri="{FF2B5EF4-FFF2-40B4-BE49-F238E27FC236}">
                <a16:creationId xmlns:a16="http://schemas.microsoft.com/office/drawing/2014/main" id="{8BA40D93-E9DB-4516-9451-AC009CC2D1D5}"/>
              </a:ext>
            </a:extLst>
          </p:cNvPr>
          <p:cNvGrpSpPr/>
          <p:nvPr/>
        </p:nvGrpSpPr>
        <p:grpSpPr>
          <a:xfrm>
            <a:off x="1232916" y="1193038"/>
            <a:ext cx="10263505" cy="5447030"/>
            <a:chOff x="1232916" y="1193038"/>
            <a:chExt cx="10263505" cy="5447030"/>
          </a:xfrm>
        </p:grpSpPr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B167366C-4A1F-4078-831F-45FEA113BB00}"/>
                </a:ext>
              </a:extLst>
            </p:cNvPr>
            <p:cNvSpPr/>
            <p:nvPr/>
          </p:nvSpPr>
          <p:spPr>
            <a:xfrm>
              <a:off x="5586730" y="1193038"/>
              <a:ext cx="3248025" cy="5447030"/>
            </a:xfrm>
            <a:custGeom>
              <a:avLst/>
              <a:gdLst/>
              <a:ahLst/>
              <a:cxnLst/>
              <a:rect l="l" t="t" r="r" b="b"/>
              <a:pathLst>
                <a:path w="3248025" h="5447030">
                  <a:moveTo>
                    <a:pt x="12700" y="5212080"/>
                  </a:moveTo>
                  <a:lnTo>
                    <a:pt x="0" y="5212080"/>
                  </a:lnTo>
                  <a:lnTo>
                    <a:pt x="0" y="5447030"/>
                  </a:lnTo>
                  <a:lnTo>
                    <a:pt x="2085594" y="5447030"/>
                  </a:lnTo>
                  <a:lnTo>
                    <a:pt x="2085594" y="5440679"/>
                  </a:lnTo>
                  <a:lnTo>
                    <a:pt x="12700" y="5440680"/>
                  </a:lnTo>
                  <a:lnTo>
                    <a:pt x="6350" y="5434330"/>
                  </a:lnTo>
                  <a:lnTo>
                    <a:pt x="12700" y="5434330"/>
                  </a:lnTo>
                  <a:lnTo>
                    <a:pt x="12700" y="5212080"/>
                  </a:lnTo>
                  <a:close/>
                </a:path>
                <a:path w="3248025" h="5447030">
                  <a:moveTo>
                    <a:pt x="12700" y="5434330"/>
                  </a:moveTo>
                  <a:lnTo>
                    <a:pt x="6350" y="5434330"/>
                  </a:lnTo>
                  <a:lnTo>
                    <a:pt x="12700" y="5440680"/>
                  </a:lnTo>
                  <a:lnTo>
                    <a:pt x="12700" y="5434330"/>
                  </a:lnTo>
                  <a:close/>
                </a:path>
                <a:path w="3248025" h="5447030">
                  <a:moveTo>
                    <a:pt x="2072894" y="5434330"/>
                  </a:moveTo>
                  <a:lnTo>
                    <a:pt x="12700" y="5434330"/>
                  </a:lnTo>
                  <a:lnTo>
                    <a:pt x="12700" y="5440680"/>
                  </a:lnTo>
                  <a:lnTo>
                    <a:pt x="2072894" y="5440680"/>
                  </a:lnTo>
                  <a:lnTo>
                    <a:pt x="2072894" y="5434330"/>
                  </a:lnTo>
                  <a:close/>
                </a:path>
                <a:path w="3248025" h="5447030">
                  <a:moveTo>
                    <a:pt x="3216021" y="0"/>
                  </a:moveTo>
                  <a:lnTo>
                    <a:pt x="2072894" y="0"/>
                  </a:lnTo>
                  <a:lnTo>
                    <a:pt x="2072894" y="5440680"/>
                  </a:lnTo>
                  <a:lnTo>
                    <a:pt x="2079244" y="5434330"/>
                  </a:lnTo>
                  <a:lnTo>
                    <a:pt x="2085594" y="5434329"/>
                  </a:lnTo>
                  <a:lnTo>
                    <a:pt x="2085594" y="12700"/>
                  </a:lnTo>
                  <a:lnTo>
                    <a:pt x="2079244" y="12700"/>
                  </a:lnTo>
                  <a:lnTo>
                    <a:pt x="2085594" y="6350"/>
                  </a:lnTo>
                  <a:lnTo>
                    <a:pt x="3216021" y="6350"/>
                  </a:lnTo>
                  <a:lnTo>
                    <a:pt x="3216021" y="0"/>
                  </a:lnTo>
                  <a:close/>
                </a:path>
                <a:path w="3248025" h="5447030">
                  <a:moveTo>
                    <a:pt x="2085594" y="5434329"/>
                  </a:moveTo>
                  <a:lnTo>
                    <a:pt x="2079244" y="5434330"/>
                  </a:lnTo>
                  <a:lnTo>
                    <a:pt x="2072894" y="5440680"/>
                  </a:lnTo>
                  <a:lnTo>
                    <a:pt x="2085594" y="5440679"/>
                  </a:lnTo>
                  <a:lnTo>
                    <a:pt x="2085594" y="5434329"/>
                  </a:lnTo>
                  <a:close/>
                </a:path>
                <a:path w="3248025" h="5447030">
                  <a:moveTo>
                    <a:pt x="3203321" y="158750"/>
                  </a:moveTo>
                  <a:lnTo>
                    <a:pt x="3171571" y="158750"/>
                  </a:lnTo>
                  <a:lnTo>
                    <a:pt x="3209671" y="234950"/>
                  </a:lnTo>
                  <a:lnTo>
                    <a:pt x="3241421" y="171450"/>
                  </a:lnTo>
                  <a:lnTo>
                    <a:pt x="3203321" y="171450"/>
                  </a:lnTo>
                  <a:lnTo>
                    <a:pt x="3203321" y="158750"/>
                  </a:lnTo>
                  <a:close/>
                </a:path>
                <a:path w="3248025" h="5447030">
                  <a:moveTo>
                    <a:pt x="3203321" y="6350"/>
                  </a:moveTo>
                  <a:lnTo>
                    <a:pt x="3203321" y="171450"/>
                  </a:lnTo>
                  <a:lnTo>
                    <a:pt x="3216021" y="171450"/>
                  </a:lnTo>
                  <a:lnTo>
                    <a:pt x="3216021" y="12700"/>
                  </a:lnTo>
                  <a:lnTo>
                    <a:pt x="3209671" y="12700"/>
                  </a:lnTo>
                  <a:lnTo>
                    <a:pt x="3203321" y="6350"/>
                  </a:lnTo>
                  <a:close/>
                </a:path>
                <a:path w="3248025" h="5447030">
                  <a:moveTo>
                    <a:pt x="3247771" y="158750"/>
                  </a:moveTo>
                  <a:lnTo>
                    <a:pt x="3216021" y="158750"/>
                  </a:lnTo>
                  <a:lnTo>
                    <a:pt x="3216021" y="171450"/>
                  </a:lnTo>
                  <a:lnTo>
                    <a:pt x="3241421" y="171450"/>
                  </a:lnTo>
                  <a:lnTo>
                    <a:pt x="3247771" y="158750"/>
                  </a:lnTo>
                  <a:close/>
                </a:path>
                <a:path w="3248025" h="5447030">
                  <a:moveTo>
                    <a:pt x="2085594" y="6350"/>
                  </a:moveTo>
                  <a:lnTo>
                    <a:pt x="2079244" y="12700"/>
                  </a:lnTo>
                  <a:lnTo>
                    <a:pt x="2085594" y="12700"/>
                  </a:lnTo>
                  <a:lnTo>
                    <a:pt x="2085594" y="6350"/>
                  </a:lnTo>
                  <a:close/>
                </a:path>
                <a:path w="3248025" h="5447030">
                  <a:moveTo>
                    <a:pt x="3203321" y="6350"/>
                  </a:moveTo>
                  <a:lnTo>
                    <a:pt x="2085594" y="6350"/>
                  </a:lnTo>
                  <a:lnTo>
                    <a:pt x="2085594" y="12700"/>
                  </a:lnTo>
                  <a:lnTo>
                    <a:pt x="3203321" y="12700"/>
                  </a:lnTo>
                  <a:lnTo>
                    <a:pt x="3203321" y="6350"/>
                  </a:lnTo>
                  <a:close/>
                </a:path>
                <a:path w="3248025" h="5447030">
                  <a:moveTo>
                    <a:pt x="3216021" y="6350"/>
                  </a:moveTo>
                  <a:lnTo>
                    <a:pt x="3203321" y="6350"/>
                  </a:lnTo>
                  <a:lnTo>
                    <a:pt x="3209671" y="12700"/>
                  </a:lnTo>
                  <a:lnTo>
                    <a:pt x="3216021" y="12700"/>
                  </a:lnTo>
                  <a:lnTo>
                    <a:pt x="3216021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3">
              <a:extLst>
                <a:ext uri="{FF2B5EF4-FFF2-40B4-BE49-F238E27FC236}">
                  <a16:creationId xmlns:a16="http://schemas.microsoft.com/office/drawing/2014/main" id="{AE1FEA85-9143-4EF4-A517-F2448814DA5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1292352"/>
              <a:ext cx="76200" cy="194690"/>
            </a:xfrm>
            <a:prstGeom prst="rect">
              <a:avLst/>
            </a:prstGeom>
          </p:spPr>
        </p:pic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3BF9FA5D-49E4-4F43-9DCE-517CC52229A1}"/>
                </a:ext>
              </a:extLst>
            </p:cNvPr>
            <p:cNvSpPr/>
            <p:nvPr/>
          </p:nvSpPr>
          <p:spPr>
            <a:xfrm>
              <a:off x="9393936" y="1844039"/>
              <a:ext cx="2102485" cy="2752090"/>
            </a:xfrm>
            <a:custGeom>
              <a:avLst/>
              <a:gdLst/>
              <a:ahLst/>
              <a:cxnLst/>
              <a:rect l="l" t="t" r="r" b="b"/>
              <a:pathLst>
                <a:path w="2102484" h="2752090">
                  <a:moveTo>
                    <a:pt x="386715" y="38100"/>
                  </a:moveTo>
                  <a:lnTo>
                    <a:pt x="374015" y="31750"/>
                  </a:lnTo>
                  <a:lnTo>
                    <a:pt x="310515" y="0"/>
                  </a:lnTo>
                  <a:lnTo>
                    <a:pt x="31051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10515" y="44450"/>
                  </a:lnTo>
                  <a:lnTo>
                    <a:pt x="310515" y="76200"/>
                  </a:lnTo>
                  <a:lnTo>
                    <a:pt x="374015" y="44450"/>
                  </a:lnTo>
                  <a:lnTo>
                    <a:pt x="386715" y="38100"/>
                  </a:lnTo>
                  <a:close/>
                </a:path>
                <a:path w="2102484" h="2752090">
                  <a:moveTo>
                    <a:pt x="1429512" y="38100"/>
                  </a:moveTo>
                  <a:lnTo>
                    <a:pt x="1416812" y="31750"/>
                  </a:lnTo>
                  <a:lnTo>
                    <a:pt x="1353312" y="0"/>
                  </a:lnTo>
                  <a:lnTo>
                    <a:pt x="1353312" y="317"/>
                  </a:lnTo>
                  <a:lnTo>
                    <a:pt x="1352677" y="0"/>
                  </a:lnTo>
                  <a:lnTo>
                    <a:pt x="1352677" y="31750"/>
                  </a:lnTo>
                  <a:lnTo>
                    <a:pt x="1216660" y="31750"/>
                  </a:lnTo>
                  <a:lnTo>
                    <a:pt x="1207135" y="31750"/>
                  </a:lnTo>
                  <a:lnTo>
                    <a:pt x="850392" y="31750"/>
                  </a:lnTo>
                  <a:lnTo>
                    <a:pt x="850392" y="44450"/>
                  </a:lnTo>
                  <a:lnTo>
                    <a:pt x="1207135" y="44450"/>
                  </a:lnTo>
                  <a:lnTo>
                    <a:pt x="1207135" y="1398397"/>
                  </a:lnTo>
                  <a:lnTo>
                    <a:pt x="902208" y="1398397"/>
                  </a:lnTo>
                  <a:lnTo>
                    <a:pt x="902208" y="1411097"/>
                  </a:lnTo>
                  <a:lnTo>
                    <a:pt x="1207135" y="1411097"/>
                  </a:lnTo>
                  <a:lnTo>
                    <a:pt x="1207135" y="2739263"/>
                  </a:lnTo>
                  <a:lnTo>
                    <a:pt x="902208" y="2739263"/>
                  </a:lnTo>
                  <a:lnTo>
                    <a:pt x="902208" y="2751963"/>
                  </a:lnTo>
                  <a:lnTo>
                    <a:pt x="1219835" y="2751963"/>
                  </a:lnTo>
                  <a:lnTo>
                    <a:pt x="1219835" y="2745613"/>
                  </a:lnTo>
                  <a:lnTo>
                    <a:pt x="1219835" y="2739263"/>
                  </a:lnTo>
                  <a:lnTo>
                    <a:pt x="1219835" y="1411097"/>
                  </a:lnTo>
                  <a:lnTo>
                    <a:pt x="1229360" y="1411097"/>
                  </a:lnTo>
                  <a:lnTo>
                    <a:pt x="1229360" y="1404747"/>
                  </a:lnTo>
                  <a:lnTo>
                    <a:pt x="1229360" y="1398397"/>
                  </a:lnTo>
                  <a:lnTo>
                    <a:pt x="1229360" y="44450"/>
                  </a:lnTo>
                  <a:lnTo>
                    <a:pt x="1352677" y="44450"/>
                  </a:lnTo>
                  <a:lnTo>
                    <a:pt x="1352677" y="76200"/>
                  </a:lnTo>
                  <a:lnTo>
                    <a:pt x="1353312" y="75882"/>
                  </a:lnTo>
                  <a:lnTo>
                    <a:pt x="1353312" y="76200"/>
                  </a:lnTo>
                  <a:lnTo>
                    <a:pt x="1416812" y="44450"/>
                  </a:lnTo>
                  <a:lnTo>
                    <a:pt x="1429512" y="38100"/>
                  </a:lnTo>
                  <a:close/>
                </a:path>
                <a:path w="2102484" h="2752090">
                  <a:moveTo>
                    <a:pt x="2078101" y="808355"/>
                  </a:moveTo>
                  <a:lnTo>
                    <a:pt x="2046325" y="808736"/>
                  </a:lnTo>
                  <a:lnTo>
                    <a:pt x="2040890" y="329057"/>
                  </a:lnTo>
                  <a:lnTo>
                    <a:pt x="2028190" y="329311"/>
                  </a:lnTo>
                  <a:lnTo>
                    <a:pt x="2033625" y="808875"/>
                  </a:lnTo>
                  <a:lnTo>
                    <a:pt x="2001901" y="809244"/>
                  </a:lnTo>
                  <a:lnTo>
                    <a:pt x="2040890" y="884936"/>
                  </a:lnTo>
                  <a:lnTo>
                    <a:pt x="2071674" y="821563"/>
                  </a:lnTo>
                  <a:lnTo>
                    <a:pt x="2078101" y="808355"/>
                  </a:lnTo>
                  <a:close/>
                </a:path>
                <a:path w="2102484" h="2752090">
                  <a:moveTo>
                    <a:pt x="2102231" y="2269490"/>
                  </a:moveTo>
                  <a:lnTo>
                    <a:pt x="2070531" y="2270976"/>
                  </a:lnTo>
                  <a:lnTo>
                    <a:pt x="2046986" y="1755406"/>
                  </a:lnTo>
                  <a:lnTo>
                    <a:pt x="2034286" y="1755902"/>
                  </a:lnTo>
                  <a:lnTo>
                    <a:pt x="2057831" y="2271572"/>
                  </a:lnTo>
                  <a:lnTo>
                    <a:pt x="2026158" y="2273046"/>
                  </a:lnTo>
                  <a:lnTo>
                    <a:pt x="2067687" y="2347468"/>
                  </a:lnTo>
                  <a:lnTo>
                    <a:pt x="2095703" y="2284222"/>
                  </a:lnTo>
                  <a:lnTo>
                    <a:pt x="2102231" y="2269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53D36500-317C-45F0-AFDD-4241ADB31EC7}"/>
                </a:ext>
              </a:extLst>
            </p:cNvPr>
            <p:cNvSpPr/>
            <p:nvPr/>
          </p:nvSpPr>
          <p:spPr>
            <a:xfrm>
              <a:off x="8199120" y="1427988"/>
              <a:ext cx="1195070" cy="906780"/>
            </a:xfrm>
            <a:custGeom>
              <a:avLst/>
              <a:gdLst/>
              <a:ahLst/>
              <a:cxnLst/>
              <a:rect l="l" t="t" r="r" b="b"/>
              <a:pathLst>
                <a:path w="1195070" h="906780">
                  <a:moveTo>
                    <a:pt x="1194816" y="0"/>
                  </a:moveTo>
                  <a:lnTo>
                    <a:pt x="0" y="0"/>
                  </a:lnTo>
                  <a:lnTo>
                    <a:pt x="0" y="906780"/>
                  </a:lnTo>
                  <a:lnTo>
                    <a:pt x="1194816" y="906780"/>
                  </a:lnTo>
                  <a:lnTo>
                    <a:pt x="1194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9610E7FC-CB7A-4842-B8DA-13D8C1FB2A9B}"/>
                </a:ext>
              </a:extLst>
            </p:cNvPr>
            <p:cNvSpPr/>
            <p:nvPr/>
          </p:nvSpPr>
          <p:spPr>
            <a:xfrm>
              <a:off x="8199120" y="1427988"/>
              <a:ext cx="1195070" cy="906780"/>
            </a:xfrm>
            <a:custGeom>
              <a:avLst/>
              <a:gdLst/>
              <a:ahLst/>
              <a:cxnLst/>
              <a:rect l="l" t="t" r="r" b="b"/>
              <a:pathLst>
                <a:path w="1195070" h="906780">
                  <a:moveTo>
                    <a:pt x="0" y="906780"/>
                  </a:moveTo>
                  <a:lnTo>
                    <a:pt x="1194816" y="906780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90678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D52058DA-E0AF-411A-9DE0-DFD6BD294230}"/>
                </a:ext>
              </a:extLst>
            </p:cNvPr>
            <p:cNvSpPr/>
            <p:nvPr/>
          </p:nvSpPr>
          <p:spPr>
            <a:xfrm>
              <a:off x="9443974" y="3211829"/>
              <a:ext cx="387350" cy="1415415"/>
            </a:xfrm>
            <a:custGeom>
              <a:avLst/>
              <a:gdLst/>
              <a:ahLst/>
              <a:cxnLst/>
              <a:rect l="l" t="t" r="r" b="b"/>
              <a:pathLst>
                <a:path w="387350" h="1415414">
                  <a:moveTo>
                    <a:pt x="386588" y="1376934"/>
                  </a:moveTo>
                  <a:lnTo>
                    <a:pt x="373888" y="1370584"/>
                  </a:lnTo>
                  <a:lnTo>
                    <a:pt x="310388" y="1338834"/>
                  </a:lnTo>
                  <a:lnTo>
                    <a:pt x="310388" y="1370584"/>
                  </a:lnTo>
                  <a:lnTo>
                    <a:pt x="42926" y="1370584"/>
                  </a:lnTo>
                  <a:lnTo>
                    <a:pt x="42926" y="1383284"/>
                  </a:lnTo>
                  <a:lnTo>
                    <a:pt x="310388" y="1383284"/>
                  </a:lnTo>
                  <a:lnTo>
                    <a:pt x="310388" y="1415034"/>
                  </a:lnTo>
                  <a:lnTo>
                    <a:pt x="373888" y="1383284"/>
                  </a:lnTo>
                  <a:lnTo>
                    <a:pt x="386588" y="1376934"/>
                  </a:lnTo>
                  <a:close/>
                </a:path>
                <a:path w="387350" h="1415414">
                  <a:moveTo>
                    <a:pt x="386969" y="35814"/>
                  </a:moveTo>
                  <a:lnTo>
                    <a:pt x="377367" y="31369"/>
                  </a:lnTo>
                  <a:lnTo>
                    <a:pt x="309626" y="0"/>
                  </a:lnTo>
                  <a:lnTo>
                    <a:pt x="310578" y="31762"/>
                  </a:lnTo>
                  <a:lnTo>
                    <a:pt x="0" y="41148"/>
                  </a:lnTo>
                  <a:lnTo>
                    <a:pt x="381" y="53721"/>
                  </a:lnTo>
                  <a:lnTo>
                    <a:pt x="310959" y="44450"/>
                  </a:lnTo>
                  <a:lnTo>
                    <a:pt x="311912" y="76200"/>
                  </a:lnTo>
                  <a:lnTo>
                    <a:pt x="386969" y="35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48">
            <a:extLst>
              <a:ext uri="{FF2B5EF4-FFF2-40B4-BE49-F238E27FC236}">
                <a16:creationId xmlns:a16="http://schemas.microsoft.com/office/drawing/2014/main" id="{D7321364-F0F2-4534-9141-7E4AFC87EB91}"/>
              </a:ext>
            </a:extLst>
          </p:cNvPr>
          <p:cNvSpPr txBox="1"/>
          <p:nvPr/>
        </p:nvSpPr>
        <p:spPr>
          <a:xfrm>
            <a:off x="8328786" y="1402841"/>
            <a:ext cx="937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Filter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country</a:t>
            </a:r>
            <a:endParaRPr sz="12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=USA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amount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USD&gt;5M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&lt;15M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691AE4A2-8DBC-4DFE-8529-B1E69B983B5A}"/>
              </a:ext>
            </a:extLst>
          </p:cNvPr>
          <p:cNvSpPr/>
          <p:nvPr/>
        </p:nvSpPr>
        <p:spPr>
          <a:xfrm>
            <a:off x="8250935" y="2807207"/>
            <a:ext cx="1193800" cy="905510"/>
          </a:xfrm>
          <a:custGeom>
            <a:avLst/>
            <a:gdLst/>
            <a:ahLst/>
            <a:cxnLst/>
            <a:rect l="l" t="t" r="r" b="b"/>
            <a:pathLst>
              <a:path w="1193800" h="905510">
                <a:moveTo>
                  <a:pt x="1193292" y="0"/>
                </a:moveTo>
                <a:lnTo>
                  <a:pt x="0" y="0"/>
                </a:lnTo>
                <a:lnTo>
                  <a:pt x="0" y="905256"/>
                </a:lnTo>
                <a:lnTo>
                  <a:pt x="1193292" y="905256"/>
                </a:lnTo>
                <a:lnTo>
                  <a:pt x="1193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A2B1F44B-611D-419E-90AC-46F0AE3EC9C5}"/>
              </a:ext>
            </a:extLst>
          </p:cNvPr>
          <p:cNvSpPr txBox="1"/>
          <p:nvPr/>
        </p:nvSpPr>
        <p:spPr>
          <a:xfrm>
            <a:off x="8250935" y="2807207"/>
            <a:ext cx="1193800" cy="90551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335"/>
              </a:lnSpc>
            </a:pPr>
            <a:r>
              <a:rPr sz="1200" spc="-5" dirty="0">
                <a:latin typeface="Calibri"/>
                <a:cs typeface="Calibri"/>
              </a:rPr>
              <a:t>Filter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country</a:t>
            </a:r>
            <a:endParaRPr sz="1200">
              <a:latin typeface="Calibri"/>
              <a:cs typeface="Calibri"/>
            </a:endParaRPr>
          </a:p>
          <a:p>
            <a:pPr marL="153670" marR="146050"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=IND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amount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USD&gt;5M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&lt;15M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AE113D25-0952-4BB9-BF91-B046227CD135}"/>
              </a:ext>
            </a:extLst>
          </p:cNvPr>
          <p:cNvSpPr/>
          <p:nvPr/>
        </p:nvSpPr>
        <p:spPr>
          <a:xfrm>
            <a:off x="8293607" y="4136135"/>
            <a:ext cx="1193800" cy="905510"/>
          </a:xfrm>
          <a:custGeom>
            <a:avLst/>
            <a:gdLst/>
            <a:ahLst/>
            <a:cxnLst/>
            <a:rect l="l" t="t" r="r" b="b"/>
            <a:pathLst>
              <a:path w="1193800" h="905510">
                <a:moveTo>
                  <a:pt x="1193292" y="0"/>
                </a:moveTo>
                <a:lnTo>
                  <a:pt x="0" y="0"/>
                </a:lnTo>
                <a:lnTo>
                  <a:pt x="0" y="905256"/>
                </a:lnTo>
                <a:lnTo>
                  <a:pt x="1193292" y="905256"/>
                </a:lnTo>
                <a:lnTo>
                  <a:pt x="1193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CFC3C141-3325-431B-B796-30012559B24E}"/>
              </a:ext>
            </a:extLst>
          </p:cNvPr>
          <p:cNvSpPr txBox="1"/>
          <p:nvPr/>
        </p:nvSpPr>
        <p:spPr>
          <a:xfrm>
            <a:off x="8293607" y="4136135"/>
            <a:ext cx="1193800" cy="90551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340"/>
              </a:lnSpc>
            </a:pPr>
            <a:r>
              <a:rPr sz="1200" spc="-5" dirty="0">
                <a:latin typeface="Calibri"/>
                <a:cs typeface="Calibri"/>
              </a:rPr>
              <a:t>Filter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country</a:t>
            </a:r>
            <a:endParaRPr sz="1200">
              <a:latin typeface="Calibri"/>
              <a:cs typeface="Calibri"/>
            </a:endParaRPr>
          </a:p>
          <a:p>
            <a:pPr marL="141605" marR="131445" algn="ctr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=USA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amount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USD&gt;5M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endParaRPr sz="1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&lt;15M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2C4FCE17-8707-4D48-A38C-4C304A242356}"/>
              </a:ext>
            </a:extLst>
          </p:cNvPr>
          <p:cNvSpPr/>
          <p:nvPr/>
        </p:nvSpPr>
        <p:spPr>
          <a:xfrm>
            <a:off x="5586730" y="3221735"/>
            <a:ext cx="2707640" cy="3419475"/>
          </a:xfrm>
          <a:custGeom>
            <a:avLst/>
            <a:gdLst/>
            <a:ahLst/>
            <a:cxnLst/>
            <a:rect l="l" t="t" r="r" b="b"/>
            <a:pathLst>
              <a:path w="2707640" h="3419475">
                <a:moveTo>
                  <a:pt x="2707132" y="1367028"/>
                </a:moveTo>
                <a:lnTo>
                  <a:pt x="2694432" y="1360678"/>
                </a:lnTo>
                <a:lnTo>
                  <a:pt x="2630932" y="1328928"/>
                </a:lnTo>
                <a:lnTo>
                  <a:pt x="2630932" y="1360678"/>
                </a:lnTo>
                <a:lnTo>
                  <a:pt x="2082673" y="1360678"/>
                </a:lnTo>
                <a:lnTo>
                  <a:pt x="2082673" y="44450"/>
                </a:lnTo>
                <a:lnTo>
                  <a:pt x="2588006" y="44450"/>
                </a:lnTo>
                <a:lnTo>
                  <a:pt x="2588006" y="76200"/>
                </a:lnTo>
                <a:lnTo>
                  <a:pt x="2651506" y="44450"/>
                </a:lnTo>
                <a:lnTo>
                  <a:pt x="2664206" y="38100"/>
                </a:lnTo>
                <a:lnTo>
                  <a:pt x="2651506" y="31750"/>
                </a:lnTo>
                <a:lnTo>
                  <a:pt x="2588006" y="0"/>
                </a:lnTo>
                <a:lnTo>
                  <a:pt x="2588006" y="31750"/>
                </a:lnTo>
                <a:lnTo>
                  <a:pt x="2069973" y="31750"/>
                </a:lnTo>
                <a:lnTo>
                  <a:pt x="2069973" y="1360678"/>
                </a:lnTo>
                <a:lnTo>
                  <a:pt x="2062861" y="1360678"/>
                </a:lnTo>
                <a:lnTo>
                  <a:pt x="2062861" y="3405936"/>
                </a:lnTo>
                <a:lnTo>
                  <a:pt x="12700" y="3405936"/>
                </a:lnTo>
                <a:lnTo>
                  <a:pt x="12700" y="3184017"/>
                </a:lnTo>
                <a:lnTo>
                  <a:pt x="12700" y="3183661"/>
                </a:lnTo>
                <a:lnTo>
                  <a:pt x="0" y="3183661"/>
                </a:lnTo>
                <a:lnTo>
                  <a:pt x="0" y="3184017"/>
                </a:lnTo>
                <a:lnTo>
                  <a:pt x="0" y="3418624"/>
                </a:lnTo>
                <a:lnTo>
                  <a:pt x="0" y="3418979"/>
                </a:lnTo>
                <a:lnTo>
                  <a:pt x="2082673" y="3418992"/>
                </a:lnTo>
                <a:lnTo>
                  <a:pt x="2082673" y="3412642"/>
                </a:lnTo>
                <a:lnTo>
                  <a:pt x="2082673" y="3406292"/>
                </a:lnTo>
                <a:lnTo>
                  <a:pt x="2082673" y="1373378"/>
                </a:lnTo>
                <a:lnTo>
                  <a:pt x="2630932" y="1373378"/>
                </a:lnTo>
                <a:lnTo>
                  <a:pt x="2630932" y="1405128"/>
                </a:lnTo>
                <a:lnTo>
                  <a:pt x="2694432" y="1373378"/>
                </a:lnTo>
                <a:lnTo>
                  <a:pt x="2707132" y="1367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53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E929A95-0308-4DB2-933A-00CBF004D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3408" y="545052"/>
            <a:ext cx="667321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0" dirty="0"/>
              <a:t>Venture</a:t>
            </a:r>
            <a:r>
              <a:rPr sz="2400" b="1" spc="-5" dirty="0"/>
              <a:t> </a:t>
            </a:r>
            <a:r>
              <a:rPr sz="2400" b="1" dirty="0"/>
              <a:t>funding</a:t>
            </a:r>
            <a:r>
              <a:rPr sz="2400" b="1" spc="-25" dirty="0"/>
              <a:t> </a:t>
            </a:r>
            <a:r>
              <a:rPr sz="2400" b="1" spc="-5" dirty="0"/>
              <a:t>type</a:t>
            </a:r>
            <a:r>
              <a:rPr sz="2400" b="1" spc="-10" dirty="0"/>
              <a:t> </a:t>
            </a:r>
            <a:r>
              <a:rPr sz="2400" b="1" spc="-5" dirty="0"/>
              <a:t>depicted</a:t>
            </a:r>
            <a:r>
              <a:rPr sz="2400" b="1" spc="-25" dirty="0"/>
              <a:t> </a:t>
            </a:r>
            <a:r>
              <a:rPr sz="2400" b="1" spc="-5" dirty="0"/>
              <a:t>as most</a:t>
            </a:r>
            <a:r>
              <a:rPr sz="2400" b="1" spc="-10" dirty="0"/>
              <a:t> </a:t>
            </a:r>
            <a:r>
              <a:rPr sz="2400" b="1" dirty="0"/>
              <a:t>suitable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3158C982-7297-439C-B155-8BCE5D8C1C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08" y="926566"/>
            <a:ext cx="10669606" cy="57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8A9825-4EB8-488B-8062-DD1B248FF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9941" y="589649"/>
            <a:ext cx="3285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/>
              <a:t>Analy</a:t>
            </a:r>
            <a:r>
              <a:rPr sz="2800" b="1" dirty="0"/>
              <a:t>s</a:t>
            </a:r>
            <a:r>
              <a:rPr sz="2800" b="1" spc="-5" dirty="0"/>
              <a:t>is</a:t>
            </a:r>
            <a:r>
              <a:rPr sz="2800" b="1" spc="-170" dirty="0"/>
              <a:t> </a:t>
            </a:r>
            <a:r>
              <a:rPr sz="2800" b="1" spc="-5" dirty="0"/>
              <a:t>And</a:t>
            </a:r>
            <a:r>
              <a:rPr sz="2800" b="1" spc="10" dirty="0"/>
              <a:t> </a:t>
            </a:r>
            <a:r>
              <a:rPr sz="2800" b="1" spc="-5" dirty="0"/>
              <a:t>Fi</a:t>
            </a:r>
            <a:r>
              <a:rPr sz="2800" b="1" spc="5" dirty="0"/>
              <a:t>n</a:t>
            </a:r>
            <a:r>
              <a:rPr sz="2800" b="1" spc="-5" dirty="0"/>
              <a:t>d</a:t>
            </a:r>
            <a:r>
              <a:rPr sz="2800" b="1" dirty="0"/>
              <a:t>i</a:t>
            </a:r>
            <a:r>
              <a:rPr sz="2800" b="1" spc="-5" dirty="0"/>
              <a:t>n</a:t>
            </a:r>
            <a:r>
              <a:rPr sz="2800" b="1" dirty="0"/>
              <a:t>g</a:t>
            </a:r>
            <a:r>
              <a:rPr sz="2800" b="1" spc="-5" dirty="0"/>
              <a:t>s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119D65FE-EAAE-4E10-8B7C-30DE79172A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941" y="1192688"/>
            <a:ext cx="10296742" cy="55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0A18D0E-69F7-4043-9035-64327D945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5339" y="835533"/>
            <a:ext cx="8409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6280" algn="l"/>
              </a:tabLst>
            </a:pPr>
            <a:r>
              <a:rPr sz="2500" b="1" spc="-5" dirty="0">
                <a:cs typeface="Times New Roman"/>
              </a:rPr>
              <a:t>Funding</a:t>
            </a:r>
            <a:r>
              <a:rPr sz="2500" b="1" spc="5" dirty="0">
                <a:cs typeface="Times New Roman"/>
              </a:rPr>
              <a:t> </a:t>
            </a:r>
            <a:r>
              <a:rPr sz="2500" b="1" spc="-5" dirty="0">
                <a:cs typeface="Times New Roman"/>
              </a:rPr>
              <a:t>type(seed</a:t>
            </a:r>
            <a:r>
              <a:rPr sz="2500" b="1" spc="60" dirty="0">
                <a:cs typeface="Times New Roman"/>
              </a:rPr>
              <a:t> </a:t>
            </a:r>
            <a:r>
              <a:rPr sz="2500" b="1" spc="-5" dirty="0">
                <a:cs typeface="Times New Roman"/>
              </a:rPr>
              <a:t>,</a:t>
            </a:r>
            <a:r>
              <a:rPr sz="2500" b="1" spc="10" dirty="0">
                <a:cs typeface="Times New Roman"/>
              </a:rPr>
              <a:t> </a:t>
            </a:r>
            <a:r>
              <a:rPr sz="2500" b="1" spc="-5" dirty="0">
                <a:cs typeface="Times New Roman"/>
              </a:rPr>
              <a:t>private</a:t>
            </a:r>
            <a:r>
              <a:rPr sz="2500" b="1" spc="25" dirty="0">
                <a:cs typeface="Times New Roman"/>
              </a:rPr>
              <a:t> </a:t>
            </a:r>
            <a:r>
              <a:rPr sz="2500" b="1" spc="-5" dirty="0">
                <a:cs typeface="Times New Roman"/>
              </a:rPr>
              <a:t>equity</a:t>
            </a:r>
            <a:r>
              <a:rPr sz="2500" b="1" spc="35" dirty="0">
                <a:cs typeface="Times New Roman"/>
              </a:rPr>
              <a:t> </a:t>
            </a:r>
            <a:r>
              <a:rPr sz="2500" b="1" spc="-10" dirty="0">
                <a:cs typeface="Times New Roman"/>
              </a:rPr>
              <a:t>,venture</a:t>
            </a:r>
            <a:r>
              <a:rPr sz="2500" b="1" spc="30" dirty="0">
                <a:cs typeface="Times New Roman"/>
              </a:rPr>
              <a:t> </a:t>
            </a:r>
            <a:r>
              <a:rPr sz="2500" b="1" spc="-5" dirty="0">
                <a:cs typeface="Times New Roman"/>
              </a:rPr>
              <a:t>,</a:t>
            </a:r>
            <a:r>
              <a:rPr sz="2500" b="1" spc="15" dirty="0">
                <a:cs typeface="Times New Roman"/>
              </a:rPr>
              <a:t> </a:t>
            </a:r>
            <a:r>
              <a:rPr sz="2500" b="1" spc="-5" dirty="0">
                <a:cs typeface="Times New Roman"/>
              </a:rPr>
              <a:t>angel</a:t>
            </a:r>
            <a:r>
              <a:rPr lang="en-IN" sz="2500" b="1" spc="-5" dirty="0">
                <a:cs typeface="Times New Roman"/>
              </a:rPr>
              <a:t>) </a:t>
            </a:r>
            <a:r>
              <a:rPr sz="2500" b="1" spc="-5" dirty="0">
                <a:cs typeface="Times New Roman"/>
              </a:rPr>
              <a:t>in</a:t>
            </a:r>
            <a:r>
              <a:rPr sz="2500" b="1" spc="-70" dirty="0">
                <a:cs typeface="Times New Roman"/>
              </a:rPr>
              <a:t> </a:t>
            </a:r>
            <a:r>
              <a:rPr sz="2500" b="1" spc="-5" dirty="0">
                <a:cs typeface="Times New Roman"/>
              </a:rPr>
              <a:t>market</a:t>
            </a:r>
            <a:endParaRPr sz="2500" dirty="0">
              <a:cs typeface="Times New Roman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8D28507C-CBEB-4E86-8902-4C338F052B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506" y="1920712"/>
            <a:ext cx="4185398" cy="3243372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43AA5251-F5A6-4493-BEEF-34587D0E7F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4709" y="2246036"/>
            <a:ext cx="4620922" cy="30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66FB46A-C249-4419-9F41-EB3F8D083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7785" y="499813"/>
            <a:ext cx="3713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/>
              <a:t>Best </a:t>
            </a:r>
            <a:r>
              <a:rPr sz="2800" b="1" spc="-5" dirty="0"/>
              <a:t>countries</a:t>
            </a:r>
            <a:r>
              <a:rPr sz="2800" b="1" spc="-10" dirty="0"/>
              <a:t> </a:t>
            </a:r>
            <a:r>
              <a:rPr sz="2800" b="1" spc="-5" dirty="0"/>
              <a:t>to</a:t>
            </a:r>
            <a:r>
              <a:rPr sz="2800" b="1" spc="-10" dirty="0"/>
              <a:t> </a:t>
            </a:r>
            <a:r>
              <a:rPr sz="2800" b="1" spc="-5" dirty="0"/>
              <a:t>invest in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962F7A44-B852-48DA-BBE0-02D131F149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785" y="1223772"/>
            <a:ext cx="8180832" cy="51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2F488E-D617-42BC-80FF-E58E8EBCA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5339" y="844038"/>
            <a:ext cx="893635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cs typeface="Times New Roman"/>
              </a:rPr>
              <a:t>Per</a:t>
            </a:r>
            <a:r>
              <a:rPr sz="2400" b="1" spc="-40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country</a:t>
            </a:r>
            <a:r>
              <a:rPr sz="2400" b="1" spc="25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sector</a:t>
            </a:r>
            <a:r>
              <a:rPr sz="2400" b="1" spc="-55" dirty="0">
                <a:cs typeface="Times New Roman"/>
              </a:rPr>
              <a:t> </a:t>
            </a:r>
            <a:r>
              <a:rPr sz="2400" b="1" spc="-10" dirty="0">
                <a:cs typeface="Times New Roman"/>
              </a:rPr>
              <a:t>wise</a:t>
            </a:r>
            <a:r>
              <a:rPr sz="2400" b="1" spc="40" dirty="0">
                <a:cs typeface="Times New Roman"/>
              </a:rPr>
              <a:t> </a:t>
            </a:r>
            <a:r>
              <a:rPr sz="2400" b="1" spc="-10" dirty="0">
                <a:cs typeface="Times New Roman"/>
              </a:rPr>
              <a:t>segregation</a:t>
            </a:r>
            <a:r>
              <a:rPr sz="2400" b="1" spc="5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of</a:t>
            </a:r>
            <a:r>
              <a:rPr sz="2400" b="1" spc="20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potential</a:t>
            </a:r>
            <a:r>
              <a:rPr sz="2400" b="1" dirty="0">
                <a:cs typeface="Times New Roman"/>
              </a:rPr>
              <a:t> </a:t>
            </a:r>
            <a:r>
              <a:rPr sz="2400" b="1" spc="-5" dirty="0">
                <a:cs typeface="Times New Roman"/>
              </a:rPr>
              <a:t>investment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302AAEE5-1D2D-4A81-9A1F-F0682F5998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339" y="1746372"/>
            <a:ext cx="6389293" cy="41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3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INVESTMENT CASE STUDY</vt:lpstr>
      <vt:lpstr>Objective /Problem statement</vt:lpstr>
      <vt:lpstr>PowerPoint Presentation</vt:lpstr>
      <vt:lpstr>PowerPoint Presentation</vt:lpstr>
      <vt:lpstr>Venture funding type depicted as most suitable</vt:lpstr>
      <vt:lpstr>Analysis And Findings</vt:lpstr>
      <vt:lpstr>Funding type(seed , private equity ,venture , angel) in market</vt:lpstr>
      <vt:lpstr>Best countries to invest in</vt:lpstr>
      <vt:lpstr>Per country sector wise segregation of potential investment</vt:lpstr>
      <vt:lpstr>Findings and conclusion on 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</dc:title>
  <dc:creator>Varun Tahin</dc:creator>
  <cp:lastModifiedBy>Varun Tahin</cp:lastModifiedBy>
  <cp:revision>3</cp:revision>
  <dcterms:created xsi:type="dcterms:W3CDTF">2021-08-29T08:06:04Z</dcterms:created>
  <dcterms:modified xsi:type="dcterms:W3CDTF">2021-08-29T08:07:13Z</dcterms:modified>
</cp:coreProperties>
</file>