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90" r:id="rId3"/>
    <p:sldId id="291" r:id="rId4"/>
    <p:sldId id="261" r:id="rId5"/>
    <p:sldId id="259" r:id="rId6"/>
    <p:sldId id="260" r:id="rId7"/>
    <p:sldId id="287" r:id="rId8"/>
    <p:sldId id="262" r:id="rId9"/>
    <p:sldId id="263" r:id="rId10"/>
    <p:sldId id="286" r:id="rId11"/>
    <p:sldId id="264" r:id="rId12"/>
    <p:sldId id="271" r:id="rId13"/>
    <p:sldId id="276" r:id="rId14"/>
    <p:sldId id="279" r:id="rId15"/>
    <p:sldId id="280" r:id="rId16"/>
    <p:sldId id="270" r:id="rId17"/>
    <p:sldId id="265" r:id="rId18"/>
    <p:sldId id="266" r:id="rId19"/>
    <p:sldId id="267" r:id="rId20"/>
    <p:sldId id="273" r:id="rId21"/>
    <p:sldId id="274" r:id="rId22"/>
    <p:sldId id="275" r:id="rId23"/>
    <p:sldId id="281" r:id="rId24"/>
    <p:sldId id="282" r:id="rId25"/>
    <p:sldId id="283" r:id="rId26"/>
    <p:sldId id="284" r:id="rId27"/>
    <p:sldId id="285" r:id="rId28"/>
    <p:sldId id="288" r:id="rId29"/>
    <p:sldId id="268" r:id="rId30"/>
    <p:sldId id="269"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30232A-3680-4060-B004-3E1C7303B9B3}"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09AF4-3BE9-42DE-857F-6C414DAA65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30232A-3680-4060-B004-3E1C7303B9B3}"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09AF4-3BE9-42DE-857F-6C414DAA65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30232A-3680-4060-B004-3E1C7303B9B3}"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09AF4-3BE9-42DE-857F-6C414DAA65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30232A-3680-4060-B004-3E1C7303B9B3}"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09AF4-3BE9-42DE-857F-6C414DAA65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30232A-3680-4060-B004-3E1C7303B9B3}"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09AF4-3BE9-42DE-857F-6C414DAA65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30232A-3680-4060-B004-3E1C7303B9B3}"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09AF4-3BE9-42DE-857F-6C414DAA65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30232A-3680-4060-B004-3E1C7303B9B3}" type="datetimeFigureOut">
              <a:rPr lang="en-US" smtClean="0"/>
              <a:pPr/>
              <a:t>12/21/2021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609AF4-3BE9-42DE-857F-6C414DAA65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30232A-3680-4060-B004-3E1C7303B9B3}" type="datetimeFigureOut">
              <a:rPr lang="en-US" smtClean="0"/>
              <a:pPr/>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609AF4-3BE9-42DE-857F-6C414DAA65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0232A-3680-4060-B004-3E1C7303B9B3}" type="datetimeFigureOut">
              <a:rPr lang="en-US" smtClean="0"/>
              <a:pPr/>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609AF4-3BE9-42DE-857F-6C414DAA65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30232A-3680-4060-B004-3E1C7303B9B3}"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09AF4-3BE9-42DE-857F-6C414DAA65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30232A-3680-4060-B004-3E1C7303B9B3}"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09AF4-3BE9-42DE-857F-6C414DAA65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0232A-3680-4060-B004-3E1C7303B9B3}" type="datetimeFigureOut">
              <a:rPr lang="en-US" smtClean="0"/>
              <a:pPr/>
              <a:t>12/21/2021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09AF4-3BE9-42DE-857F-6C414DAA65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2438399"/>
          </a:xfrm>
        </p:spPr>
        <p:txBody>
          <a:bodyPr>
            <a:noAutofit/>
          </a:bodyPr>
          <a:lstStyle/>
          <a:p>
            <a:r>
              <a:rPr lang="en-US" sz="5400" b="1" u="sng" dirty="0" smtClean="0"/>
              <a:t>BANK DATABASE </a:t>
            </a:r>
            <a:r>
              <a:rPr lang="en-US" sz="5400" b="1" u="sng" dirty="0" smtClean="0"/>
              <a:t>MANAGEMENT SYSTEM</a:t>
            </a:r>
            <a:endParaRPr lang="en-US" sz="5400" b="1" u="sng" dirty="0"/>
          </a:p>
        </p:txBody>
      </p:sp>
      <p:sp>
        <p:nvSpPr>
          <p:cNvPr id="3" name="Subtitle 2"/>
          <p:cNvSpPr>
            <a:spLocks noGrp="1"/>
          </p:cNvSpPr>
          <p:nvPr>
            <p:ph type="subTitle" idx="1"/>
          </p:nvPr>
        </p:nvSpPr>
        <p:spPr>
          <a:xfrm>
            <a:off x="152400" y="4191000"/>
            <a:ext cx="5943600" cy="2514600"/>
          </a:xfrm>
        </p:spPr>
        <p:txBody>
          <a:bodyPr>
            <a:noAutofit/>
          </a:bodyPr>
          <a:lstStyle/>
          <a:p>
            <a:pPr algn="l"/>
            <a:r>
              <a:rPr lang="en-US" b="1" u="sng" dirty="0" smtClean="0">
                <a:solidFill>
                  <a:schemeClr val="tx1"/>
                </a:solidFill>
              </a:rPr>
              <a:t>Submitted By</a:t>
            </a:r>
            <a:r>
              <a:rPr lang="en-US" dirty="0" smtClean="0">
                <a:solidFill>
                  <a:schemeClr val="tx1"/>
                </a:solidFill>
              </a:rPr>
              <a:t>:</a:t>
            </a:r>
            <a:endParaRPr lang="en-US" dirty="0" smtClean="0">
              <a:solidFill>
                <a:schemeClr val="tx1"/>
              </a:solidFill>
            </a:endParaRPr>
          </a:p>
          <a:p>
            <a:pPr algn="l"/>
            <a:r>
              <a:rPr lang="en-US" dirty="0" err="1" smtClean="0">
                <a:solidFill>
                  <a:schemeClr val="tx1"/>
                </a:solidFill>
              </a:rPr>
              <a:t>Ananya</a:t>
            </a:r>
            <a:r>
              <a:rPr lang="en-US" dirty="0" smtClean="0">
                <a:solidFill>
                  <a:schemeClr val="tx1"/>
                </a:solidFill>
              </a:rPr>
              <a:t> </a:t>
            </a:r>
            <a:r>
              <a:rPr lang="en-US" dirty="0" smtClean="0">
                <a:solidFill>
                  <a:schemeClr val="tx1"/>
                </a:solidFill>
              </a:rPr>
              <a:t>J</a:t>
            </a:r>
            <a:r>
              <a:rPr lang="en-US" dirty="0" smtClean="0">
                <a:solidFill>
                  <a:schemeClr val="tx1"/>
                </a:solidFill>
              </a:rPr>
              <a:t>ain (</a:t>
            </a:r>
            <a:r>
              <a:rPr lang="en-US" dirty="0" smtClean="0">
                <a:solidFill>
                  <a:schemeClr val="tx1"/>
                </a:solidFill>
              </a:rPr>
              <a:t>2010991473)</a:t>
            </a:r>
          </a:p>
          <a:p>
            <a:pPr algn="l"/>
            <a:r>
              <a:rPr lang="en-US" dirty="0" err="1" smtClean="0">
                <a:solidFill>
                  <a:schemeClr val="tx1"/>
                </a:solidFill>
              </a:rPr>
              <a:t>Ananya</a:t>
            </a:r>
            <a:r>
              <a:rPr lang="en-US" dirty="0" smtClean="0">
                <a:solidFill>
                  <a:schemeClr val="tx1"/>
                </a:solidFill>
              </a:rPr>
              <a:t> </a:t>
            </a:r>
            <a:r>
              <a:rPr lang="en-US" dirty="0" err="1" smtClean="0">
                <a:solidFill>
                  <a:schemeClr val="tx1"/>
                </a:solidFill>
              </a:rPr>
              <a:t>Malhotra</a:t>
            </a:r>
            <a:r>
              <a:rPr lang="en-US" dirty="0" smtClean="0">
                <a:solidFill>
                  <a:schemeClr val="tx1"/>
                </a:solidFill>
              </a:rPr>
              <a:t> (</a:t>
            </a:r>
            <a:r>
              <a:rPr lang="en-US" dirty="0" smtClean="0">
                <a:solidFill>
                  <a:schemeClr val="tx1"/>
                </a:solidFill>
              </a:rPr>
              <a:t>2010991474)</a:t>
            </a:r>
          </a:p>
          <a:p>
            <a:pPr algn="l"/>
            <a:r>
              <a:rPr lang="en-US" dirty="0" err="1" smtClean="0">
                <a:solidFill>
                  <a:schemeClr val="tx1"/>
                </a:solidFill>
              </a:rPr>
              <a:t>Angad</a:t>
            </a:r>
            <a:r>
              <a:rPr lang="en-US" dirty="0" smtClean="0">
                <a:solidFill>
                  <a:schemeClr val="tx1"/>
                </a:solidFill>
              </a:rPr>
              <a:t> Singh </a:t>
            </a:r>
            <a:r>
              <a:rPr lang="en-US" dirty="0" err="1" smtClean="0">
                <a:solidFill>
                  <a:schemeClr val="tx1"/>
                </a:solidFill>
              </a:rPr>
              <a:t>Bedi</a:t>
            </a:r>
            <a:r>
              <a:rPr lang="en-US" dirty="0" smtClean="0">
                <a:solidFill>
                  <a:schemeClr val="tx1"/>
                </a:solidFill>
              </a:rPr>
              <a:t> (</a:t>
            </a:r>
            <a:r>
              <a:rPr lang="en-US" dirty="0" smtClean="0">
                <a:solidFill>
                  <a:schemeClr val="tx1"/>
                </a:solidFill>
              </a:rPr>
              <a:t>2010991475)</a:t>
            </a:r>
            <a:endParaRPr lang="en-US" dirty="0">
              <a:solidFill>
                <a:schemeClr val="tx1"/>
              </a:solidFill>
            </a:endParaRPr>
          </a:p>
        </p:txBody>
      </p:sp>
      <p:sp>
        <p:nvSpPr>
          <p:cNvPr id="4" name="TextBox 3"/>
          <p:cNvSpPr txBox="1"/>
          <p:nvPr/>
        </p:nvSpPr>
        <p:spPr>
          <a:xfrm>
            <a:off x="5638800" y="4114800"/>
            <a:ext cx="3200400" cy="1077218"/>
          </a:xfrm>
          <a:prstGeom prst="rect">
            <a:avLst/>
          </a:prstGeom>
          <a:noFill/>
        </p:spPr>
        <p:txBody>
          <a:bodyPr wrap="square" rtlCol="0">
            <a:spAutoFit/>
          </a:bodyPr>
          <a:lstStyle/>
          <a:p>
            <a:r>
              <a:rPr lang="en-US" sz="3200" b="1" u="sng" dirty="0" smtClean="0"/>
              <a:t>Submitted to:</a:t>
            </a:r>
          </a:p>
          <a:p>
            <a:r>
              <a:rPr lang="en-US" sz="3200" dirty="0" smtClean="0"/>
              <a:t>Dr. </a:t>
            </a:r>
            <a:r>
              <a:rPr lang="en-US" sz="3200" dirty="0" err="1" smtClean="0"/>
              <a:t>Vikas</a:t>
            </a:r>
            <a:r>
              <a:rPr lang="en-US" sz="3200" dirty="0" smtClean="0"/>
              <a:t> </a:t>
            </a:r>
            <a:r>
              <a:rPr lang="en-US" sz="3200" dirty="0" err="1" smtClean="0"/>
              <a:t>Solanki</a:t>
            </a:r>
            <a:endParaRPr lang="en-US"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Difference Between Weak and Strong Entities</a:t>
            </a:r>
            <a:endParaRPr lang="en-US" u="sng" dirty="0"/>
          </a:p>
        </p:txBody>
      </p:sp>
      <p:pic>
        <p:nvPicPr>
          <p:cNvPr id="4" name="Content Placeholder 3" descr="12.PNG"/>
          <p:cNvPicPr>
            <a:picLocks noGrp="1" noChangeAspect="1"/>
          </p:cNvPicPr>
          <p:nvPr>
            <p:ph idx="1"/>
          </p:nvPr>
        </p:nvPicPr>
        <p:blipFill>
          <a:blip r:embed="rId2" cstate="print"/>
          <a:stretch>
            <a:fillRect/>
          </a:stretch>
        </p:blipFill>
        <p:spPr>
          <a:xfrm>
            <a:off x="152401" y="1447800"/>
            <a:ext cx="8763000" cy="5257799"/>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Constraints</a:t>
            </a:r>
            <a:endParaRPr lang="en-US" u="sng" dirty="0"/>
          </a:p>
        </p:txBody>
      </p:sp>
      <p:sp>
        <p:nvSpPr>
          <p:cNvPr id="3" name="Content Placeholder 2"/>
          <p:cNvSpPr>
            <a:spLocks noGrp="1"/>
          </p:cNvSpPr>
          <p:nvPr>
            <p:ph idx="1"/>
          </p:nvPr>
        </p:nvSpPr>
        <p:spPr>
          <a:xfrm>
            <a:off x="304800" y="1371600"/>
            <a:ext cx="8229600" cy="5135563"/>
          </a:xfrm>
        </p:spPr>
        <p:txBody>
          <a:bodyPr>
            <a:noAutofit/>
          </a:bodyPr>
          <a:lstStyle/>
          <a:p>
            <a:r>
              <a:rPr lang="en-US" sz="2000" dirty="0"/>
              <a:t>Constraints are the rules that we can apply on the type of data in a table. That is, we can specify the limit on the type of data that can be stored in a particular column in a table using constraints. </a:t>
            </a:r>
            <a:endParaRPr lang="en-US" sz="2000" dirty="0" smtClean="0"/>
          </a:p>
          <a:p>
            <a:pPr fontAlgn="base"/>
            <a:r>
              <a:rPr lang="en-US" sz="2000" b="1" dirty="0"/>
              <a:t>PRIMARY KEY</a:t>
            </a:r>
            <a:r>
              <a:rPr lang="en-US" sz="2000" dirty="0"/>
              <a:t>: A primary key is a field which can uniquely identify each row in a table. And this constraint is used to specify a field in a table as primary key.</a:t>
            </a:r>
          </a:p>
          <a:p>
            <a:pPr fontAlgn="base"/>
            <a:r>
              <a:rPr lang="en-US" sz="2000" b="1" dirty="0"/>
              <a:t>FOREIGN KEY</a:t>
            </a:r>
            <a:r>
              <a:rPr lang="en-US" sz="2000" dirty="0"/>
              <a:t>: A Foreign key is a field which can uniquely identify each row in a another table. And this constraint is used to specify a field as Foreign key.</a:t>
            </a:r>
          </a:p>
          <a:p>
            <a:pPr fontAlgn="base"/>
            <a:r>
              <a:rPr lang="en-US" sz="2000" b="1" dirty="0" smtClean="0"/>
              <a:t>NOT </a:t>
            </a:r>
            <a:r>
              <a:rPr lang="en-US" sz="2000" b="1" dirty="0"/>
              <a:t>NULL</a:t>
            </a:r>
            <a:r>
              <a:rPr lang="en-US" sz="2000" dirty="0"/>
              <a:t>: This constraint tells that we cannot store a null value in a column. That is, if a column is specified as NOT NULL then we will not be able to store null in this particular column any more.</a:t>
            </a:r>
          </a:p>
          <a:p>
            <a:pPr fontAlgn="base"/>
            <a:r>
              <a:rPr lang="en-US" sz="2000" b="1" dirty="0"/>
              <a:t>UNIQUE</a:t>
            </a:r>
            <a:r>
              <a:rPr lang="en-US" sz="2000" dirty="0"/>
              <a:t>: This constraint when specified with a column, tells that all the values in the column must be unique. That is, the values in any row of a column must not be repeated</a:t>
            </a:r>
            <a:r>
              <a:rPr lang="en-US" sz="2000" dirty="0" smtClean="0"/>
              <a:t>.</a:t>
            </a:r>
          </a:p>
          <a:p>
            <a:pPr fontAlgn="base">
              <a:buNone/>
            </a:pPr>
            <a:r>
              <a:rPr lang="en-US" sz="2000" dirty="0" smtClean="0"/>
              <a:t>     And many more…….</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05800" cy="1371600"/>
          </a:xfrm>
        </p:spPr>
        <p:txBody>
          <a:bodyPr>
            <a:normAutofit/>
          </a:bodyPr>
          <a:lstStyle/>
          <a:p>
            <a:r>
              <a:rPr lang="en-US" sz="3600" u="sng" dirty="0" smtClean="0"/>
              <a:t>Physical Schema(</a:t>
            </a:r>
            <a:r>
              <a:rPr lang="en-US" sz="3600" u="sng" dirty="0" err="1" smtClean="0"/>
              <a:t>customer_personal_info</a:t>
            </a:r>
            <a:r>
              <a:rPr lang="en-US" sz="3600" u="sng" dirty="0" smtClean="0"/>
              <a:t>) </a:t>
            </a:r>
            <a:endParaRPr lang="en-US" sz="3600" u="sng" dirty="0"/>
          </a:p>
        </p:txBody>
      </p:sp>
      <p:pic>
        <p:nvPicPr>
          <p:cNvPr id="4" name="Content Placeholder 3" descr="Contraints.PNG"/>
          <p:cNvPicPr>
            <a:picLocks noGrp="1" noChangeAspect="1"/>
          </p:cNvPicPr>
          <p:nvPr>
            <p:ph idx="1"/>
          </p:nvPr>
        </p:nvPicPr>
        <p:blipFill>
          <a:blip r:embed="rId2" cstate="print"/>
          <a:stretch>
            <a:fillRect/>
          </a:stretch>
        </p:blipFill>
        <p:spPr>
          <a:xfrm>
            <a:off x="3581400" y="2209800"/>
            <a:ext cx="5257800" cy="3365622"/>
          </a:xfrm>
        </p:spPr>
      </p:pic>
      <p:sp>
        <p:nvSpPr>
          <p:cNvPr id="6" name="TextBox 5"/>
          <p:cNvSpPr txBox="1"/>
          <p:nvPr/>
        </p:nvSpPr>
        <p:spPr>
          <a:xfrm>
            <a:off x="0" y="1779687"/>
            <a:ext cx="3429000" cy="5078313"/>
          </a:xfrm>
          <a:prstGeom prst="rect">
            <a:avLst/>
          </a:prstGeom>
          <a:solidFill>
            <a:srgbClr val="FFFF00"/>
          </a:solidFill>
        </p:spPr>
        <p:txBody>
          <a:bodyPr wrap="square" rtlCol="0">
            <a:spAutoFit/>
          </a:bodyPr>
          <a:lstStyle/>
          <a:p>
            <a:r>
              <a:rPr lang="en-IN" dirty="0" smtClean="0"/>
              <a:t>create table </a:t>
            </a:r>
            <a:r>
              <a:rPr lang="en-IN" dirty="0" err="1" smtClean="0"/>
              <a:t>customer_personal_info</a:t>
            </a:r>
            <a:endParaRPr lang="en-US" dirty="0" smtClean="0"/>
          </a:p>
          <a:p>
            <a:r>
              <a:rPr lang="en-IN" dirty="0" smtClean="0"/>
              <a:t>(</a:t>
            </a:r>
            <a:endParaRPr lang="en-US" dirty="0" smtClean="0"/>
          </a:p>
          <a:p>
            <a:r>
              <a:rPr lang="en-IN" dirty="0" smtClean="0"/>
              <a:t>CUSTOMER_ID INT,</a:t>
            </a:r>
            <a:endParaRPr lang="en-US" dirty="0" smtClean="0"/>
          </a:p>
          <a:p>
            <a:r>
              <a:rPr lang="en-IN" dirty="0" smtClean="0"/>
              <a:t>CUSTOMER_NAME VARCHAR(15),</a:t>
            </a:r>
            <a:endParaRPr lang="en-US" dirty="0" smtClean="0"/>
          </a:p>
          <a:p>
            <a:r>
              <a:rPr lang="en-IN" dirty="0" smtClean="0"/>
              <a:t>DATE_OF_BIRTH DATE,</a:t>
            </a:r>
            <a:endParaRPr lang="en-US" dirty="0" smtClean="0"/>
          </a:p>
          <a:p>
            <a:r>
              <a:rPr lang="en-IN" dirty="0" smtClean="0"/>
              <a:t>GUARDIAN_NAME VARCHAR (15),</a:t>
            </a:r>
            <a:endParaRPr lang="en-US" dirty="0" smtClean="0"/>
          </a:p>
          <a:p>
            <a:r>
              <a:rPr lang="en-IN" dirty="0" smtClean="0"/>
              <a:t>Address VARCHAR(63),</a:t>
            </a:r>
            <a:endParaRPr lang="en-US" dirty="0" smtClean="0"/>
          </a:p>
          <a:p>
            <a:r>
              <a:rPr lang="en-IN" dirty="0" smtClean="0"/>
              <a:t>CONTACT_NO INT,</a:t>
            </a:r>
            <a:endParaRPr lang="en-US" dirty="0" smtClean="0"/>
          </a:p>
          <a:p>
            <a:r>
              <a:rPr lang="en-IN" dirty="0" smtClean="0"/>
              <a:t>MAIL_ID VARCHAR(17),</a:t>
            </a:r>
            <a:endParaRPr lang="en-US" dirty="0" smtClean="0"/>
          </a:p>
          <a:p>
            <a:r>
              <a:rPr lang="en-IN" dirty="0" smtClean="0"/>
              <a:t>GENDER VARCHAR(10),</a:t>
            </a:r>
            <a:endParaRPr lang="en-US" dirty="0" smtClean="0"/>
          </a:p>
          <a:p>
            <a:r>
              <a:rPr lang="en-IN" dirty="0" smtClean="0"/>
              <a:t>MARITAL_STATUS VARCHAR(10),</a:t>
            </a:r>
            <a:endParaRPr lang="en-US" dirty="0" smtClean="0"/>
          </a:p>
          <a:p>
            <a:r>
              <a:rPr lang="en-IN" dirty="0" smtClean="0"/>
              <a:t>IDENTIFICATION_DOC_TYPE VARCHAR(20),</a:t>
            </a:r>
            <a:endParaRPr lang="en-US" dirty="0" smtClean="0"/>
          </a:p>
          <a:p>
            <a:r>
              <a:rPr lang="en-IN" dirty="0" smtClean="0"/>
              <a:t>ID_DOC_NO INT,</a:t>
            </a:r>
            <a:endParaRPr lang="en-US" dirty="0" smtClean="0"/>
          </a:p>
          <a:p>
            <a:r>
              <a:rPr lang="en-IN" dirty="0" smtClean="0"/>
              <a:t>CITIZENSHIP VARCHAR(10)</a:t>
            </a:r>
            <a:endParaRPr lang="en-US" dirty="0" smtClean="0"/>
          </a:p>
          <a:p>
            <a:r>
              <a:rPr lang="en-IN"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Physical Schema (</a:t>
            </a:r>
            <a:r>
              <a:rPr lang="en-US" u="sng" dirty="0" err="1" smtClean="0"/>
              <a:t>account_details</a:t>
            </a:r>
            <a:r>
              <a:rPr lang="en-US" u="sng" dirty="0" smtClean="0"/>
              <a:t>)</a:t>
            </a:r>
            <a:endParaRPr lang="en-US" u="sng" dirty="0"/>
          </a:p>
        </p:txBody>
      </p:sp>
      <p:pic>
        <p:nvPicPr>
          <p:cNvPr id="4" name="Content Placeholder 3" descr="Constraints2.PNG"/>
          <p:cNvPicPr>
            <a:picLocks noGrp="1" noChangeAspect="1"/>
          </p:cNvPicPr>
          <p:nvPr>
            <p:ph idx="1"/>
          </p:nvPr>
        </p:nvPicPr>
        <p:blipFill>
          <a:blip r:embed="rId2" cstate="print"/>
          <a:stretch>
            <a:fillRect/>
          </a:stretch>
        </p:blipFill>
        <p:spPr>
          <a:xfrm>
            <a:off x="1524000" y="5195078"/>
            <a:ext cx="5867400" cy="1662922"/>
          </a:xfrm>
        </p:spPr>
      </p:pic>
      <p:sp>
        <p:nvSpPr>
          <p:cNvPr id="7" name="TextBox 6"/>
          <p:cNvSpPr txBox="1"/>
          <p:nvPr/>
        </p:nvSpPr>
        <p:spPr>
          <a:xfrm>
            <a:off x="152400" y="1600200"/>
            <a:ext cx="4225516" cy="1477328"/>
          </a:xfrm>
          <a:prstGeom prst="rect">
            <a:avLst/>
          </a:prstGeom>
          <a:solidFill>
            <a:srgbClr val="FFFF00"/>
          </a:solidFill>
        </p:spPr>
        <p:txBody>
          <a:bodyPr wrap="none" rtlCol="0">
            <a:spAutoFit/>
          </a:bodyPr>
          <a:lstStyle/>
          <a:p>
            <a:r>
              <a:rPr lang="en-US" dirty="0" smtClean="0"/>
              <a:t>CREATE TABLE </a:t>
            </a:r>
            <a:r>
              <a:rPr lang="en-US" dirty="0" err="1" smtClean="0"/>
              <a:t>account_details</a:t>
            </a:r>
            <a:r>
              <a:rPr lang="en-US" dirty="0" smtClean="0"/>
              <a:t>(</a:t>
            </a:r>
          </a:p>
          <a:p>
            <a:r>
              <a:rPr lang="en-US" dirty="0" err="1" smtClean="0"/>
              <a:t>Customer_id</a:t>
            </a:r>
            <a:r>
              <a:rPr lang="en-US" dirty="0" smtClean="0"/>
              <a:t> INT PRIMARY KEY,s</a:t>
            </a:r>
          </a:p>
          <a:p>
            <a:r>
              <a:rPr lang="en-US" dirty="0" err="1" smtClean="0"/>
              <a:t>customer_account_number</a:t>
            </a:r>
            <a:r>
              <a:rPr lang="en-US" dirty="0" smtClean="0"/>
              <a:t> INT NOT NULL,</a:t>
            </a:r>
          </a:p>
          <a:p>
            <a:r>
              <a:rPr lang="en-US" dirty="0" err="1" smtClean="0"/>
              <a:t>account_balance</a:t>
            </a:r>
            <a:r>
              <a:rPr lang="en-US" dirty="0" smtClean="0"/>
              <a:t> INT);</a:t>
            </a:r>
          </a:p>
          <a:p>
            <a:endParaRPr lang="en-US" dirty="0"/>
          </a:p>
        </p:txBody>
      </p:sp>
      <p:pic>
        <p:nvPicPr>
          <p:cNvPr id="8" name="Picture 7" descr="1.PNG"/>
          <p:cNvPicPr>
            <a:picLocks noChangeAspect="1"/>
          </p:cNvPicPr>
          <p:nvPr/>
        </p:nvPicPr>
        <p:blipFill>
          <a:blip r:embed="rId3" cstate="print"/>
          <a:stretch>
            <a:fillRect/>
          </a:stretch>
        </p:blipFill>
        <p:spPr>
          <a:xfrm>
            <a:off x="4343400" y="2971800"/>
            <a:ext cx="4495800" cy="192410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Physical Schema (</a:t>
            </a:r>
            <a:r>
              <a:rPr lang="en-US" u="sng" dirty="0" err="1" smtClean="0"/>
              <a:t>transaction_details</a:t>
            </a:r>
            <a:r>
              <a:rPr lang="en-US" u="sng" dirty="0" smtClean="0"/>
              <a:t>)</a:t>
            </a:r>
            <a:endParaRPr lang="en-US" u="sng" dirty="0"/>
          </a:p>
        </p:txBody>
      </p:sp>
      <p:pic>
        <p:nvPicPr>
          <p:cNvPr id="4" name="Content Placeholder 3" descr="2.PNG"/>
          <p:cNvPicPr>
            <a:picLocks noGrp="1" noChangeAspect="1"/>
          </p:cNvPicPr>
          <p:nvPr>
            <p:ph idx="1"/>
          </p:nvPr>
        </p:nvPicPr>
        <p:blipFill>
          <a:blip r:embed="rId2" cstate="print"/>
          <a:stretch>
            <a:fillRect/>
          </a:stretch>
        </p:blipFill>
        <p:spPr>
          <a:xfrm>
            <a:off x="3505200" y="1676400"/>
            <a:ext cx="5048509" cy="1143000"/>
          </a:xfrm>
        </p:spPr>
      </p:pic>
      <p:sp>
        <p:nvSpPr>
          <p:cNvPr id="5" name="TextBox 4"/>
          <p:cNvSpPr txBox="1"/>
          <p:nvPr/>
        </p:nvSpPr>
        <p:spPr>
          <a:xfrm>
            <a:off x="152400" y="2743200"/>
            <a:ext cx="4150688" cy="1754326"/>
          </a:xfrm>
          <a:prstGeom prst="rect">
            <a:avLst/>
          </a:prstGeom>
          <a:noFill/>
        </p:spPr>
        <p:txBody>
          <a:bodyPr wrap="none" rtlCol="0">
            <a:spAutoFit/>
          </a:bodyPr>
          <a:lstStyle/>
          <a:p>
            <a:r>
              <a:rPr lang="en-US" dirty="0" smtClean="0"/>
              <a:t>create table </a:t>
            </a:r>
            <a:r>
              <a:rPr lang="en-US" dirty="0" err="1" smtClean="0"/>
              <a:t>transaction_details</a:t>
            </a:r>
            <a:r>
              <a:rPr lang="en-US" dirty="0" smtClean="0"/>
              <a:t>(</a:t>
            </a:r>
          </a:p>
          <a:p>
            <a:r>
              <a:rPr lang="en-US" dirty="0" err="1" smtClean="0"/>
              <a:t>transaction_id</a:t>
            </a:r>
            <a:r>
              <a:rPr lang="en-US" dirty="0" smtClean="0"/>
              <a:t> INT PRIMARY KEY,</a:t>
            </a:r>
          </a:p>
          <a:p>
            <a:r>
              <a:rPr lang="en-US" dirty="0" err="1" smtClean="0"/>
              <a:t>transation_amount</a:t>
            </a:r>
            <a:r>
              <a:rPr lang="en-US" dirty="0" smtClean="0"/>
              <a:t> INT,</a:t>
            </a:r>
          </a:p>
          <a:p>
            <a:r>
              <a:rPr lang="en-US" dirty="0" err="1" smtClean="0"/>
              <a:t>transation_status</a:t>
            </a:r>
            <a:r>
              <a:rPr lang="en-US" dirty="0" smtClean="0"/>
              <a:t> VARCHAR(10) NOT NULL</a:t>
            </a:r>
          </a:p>
          <a:p>
            <a:r>
              <a:rPr lang="en-US" dirty="0" smtClean="0"/>
              <a:t>);</a:t>
            </a:r>
          </a:p>
          <a:p>
            <a:endParaRPr lang="en-US" dirty="0"/>
          </a:p>
        </p:txBody>
      </p:sp>
      <p:pic>
        <p:nvPicPr>
          <p:cNvPr id="6" name="Picture 5" descr="3.PNG"/>
          <p:cNvPicPr>
            <a:picLocks noChangeAspect="1"/>
          </p:cNvPicPr>
          <p:nvPr/>
        </p:nvPicPr>
        <p:blipFill>
          <a:blip r:embed="rId3" cstate="print"/>
          <a:stretch>
            <a:fillRect/>
          </a:stretch>
        </p:blipFill>
        <p:spPr>
          <a:xfrm>
            <a:off x="2286000" y="4038600"/>
            <a:ext cx="5105400" cy="2286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Physical Schema (</a:t>
            </a:r>
            <a:r>
              <a:rPr lang="en-US" u="sng" dirty="0" err="1" smtClean="0"/>
              <a:t>branch_details</a:t>
            </a:r>
            <a:r>
              <a:rPr lang="en-US" u="sng" dirty="0" smtClean="0"/>
              <a:t>)</a:t>
            </a:r>
            <a:endParaRPr lang="en-US" u="sng" dirty="0"/>
          </a:p>
        </p:txBody>
      </p:sp>
      <p:pic>
        <p:nvPicPr>
          <p:cNvPr id="4" name="Content Placeholder 3" descr="4.PNG"/>
          <p:cNvPicPr>
            <a:picLocks noGrp="1" noChangeAspect="1"/>
          </p:cNvPicPr>
          <p:nvPr>
            <p:ph idx="1"/>
          </p:nvPr>
        </p:nvPicPr>
        <p:blipFill>
          <a:blip r:embed="rId2" cstate="print"/>
          <a:stretch>
            <a:fillRect/>
          </a:stretch>
        </p:blipFill>
        <p:spPr>
          <a:xfrm>
            <a:off x="3429000" y="1752600"/>
            <a:ext cx="5099312" cy="1117657"/>
          </a:xfrm>
        </p:spPr>
      </p:pic>
      <p:sp>
        <p:nvSpPr>
          <p:cNvPr id="5" name="TextBox 4"/>
          <p:cNvSpPr txBox="1"/>
          <p:nvPr/>
        </p:nvSpPr>
        <p:spPr>
          <a:xfrm>
            <a:off x="381000" y="2971800"/>
            <a:ext cx="3613425" cy="2031325"/>
          </a:xfrm>
          <a:prstGeom prst="rect">
            <a:avLst/>
          </a:prstGeom>
          <a:noFill/>
        </p:spPr>
        <p:txBody>
          <a:bodyPr wrap="none" rtlCol="0">
            <a:spAutoFit/>
          </a:bodyPr>
          <a:lstStyle/>
          <a:p>
            <a:r>
              <a:rPr lang="en-US" dirty="0" smtClean="0"/>
              <a:t>create table </a:t>
            </a:r>
            <a:r>
              <a:rPr lang="en-US" dirty="0" err="1" smtClean="0"/>
              <a:t>branch_details</a:t>
            </a:r>
            <a:r>
              <a:rPr lang="en-US" dirty="0" smtClean="0"/>
              <a:t>(</a:t>
            </a:r>
          </a:p>
          <a:p>
            <a:r>
              <a:rPr lang="en-US" dirty="0" err="1" smtClean="0"/>
              <a:t>CUSTOMER_id</a:t>
            </a:r>
            <a:r>
              <a:rPr lang="en-US" dirty="0" smtClean="0"/>
              <a:t> INT PRIMARY KEY,</a:t>
            </a:r>
          </a:p>
          <a:p>
            <a:r>
              <a:rPr lang="en-US" dirty="0" smtClean="0"/>
              <a:t>NAME_OF_BANK VARCHAR(50),</a:t>
            </a:r>
          </a:p>
          <a:p>
            <a:r>
              <a:rPr lang="en-US" dirty="0" smtClean="0"/>
              <a:t>IFSC_CODE VARCHAR(20) NOT NULL,</a:t>
            </a:r>
          </a:p>
          <a:p>
            <a:r>
              <a:rPr lang="en-US" dirty="0" smtClean="0"/>
              <a:t>LOCATION VARCHAR(20)</a:t>
            </a:r>
          </a:p>
          <a:p>
            <a:r>
              <a:rPr lang="en-US" dirty="0" smtClean="0"/>
              <a:t>);</a:t>
            </a:r>
          </a:p>
          <a:p>
            <a:endParaRPr lang="en-US" dirty="0"/>
          </a:p>
        </p:txBody>
      </p:sp>
      <p:pic>
        <p:nvPicPr>
          <p:cNvPr id="6" name="Picture 5" descr="5.PNG"/>
          <p:cNvPicPr>
            <a:picLocks noChangeAspect="1"/>
          </p:cNvPicPr>
          <p:nvPr/>
        </p:nvPicPr>
        <p:blipFill>
          <a:blip r:embed="rId3" cstate="print"/>
          <a:stretch>
            <a:fillRect/>
          </a:stretch>
        </p:blipFill>
        <p:spPr>
          <a:xfrm>
            <a:off x="3276600" y="4343400"/>
            <a:ext cx="4432528" cy="15621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Queries</a:t>
            </a:r>
            <a:endParaRPr lang="en-US" u="sng" dirty="0"/>
          </a:p>
        </p:txBody>
      </p:sp>
      <p:sp>
        <p:nvSpPr>
          <p:cNvPr id="5" name="Content Placeholder 4"/>
          <p:cNvSpPr>
            <a:spLocks noGrp="1"/>
          </p:cNvSpPr>
          <p:nvPr>
            <p:ph idx="1"/>
          </p:nvPr>
        </p:nvSpPr>
        <p:spPr>
          <a:xfrm>
            <a:off x="457200" y="1600200"/>
            <a:ext cx="8305800" cy="2590799"/>
          </a:xfrm>
          <a:solidFill>
            <a:schemeClr val="bg1"/>
          </a:solidFill>
        </p:spPr>
        <p:txBody>
          <a:bodyPr>
            <a:normAutofit fontScale="47500" lnSpcReduction="20000"/>
          </a:bodyPr>
          <a:lstStyle/>
          <a:p>
            <a:pPr>
              <a:buNone/>
            </a:pPr>
            <a:r>
              <a:rPr lang="en-IN" dirty="0" smtClean="0"/>
              <a:t>ALTER TABLE </a:t>
            </a:r>
            <a:r>
              <a:rPr lang="en-IN" dirty="0" err="1" smtClean="0"/>
              <a:t>customer_personal_info</a:t>
            </a:r>
            <a:r>
              <a:rPr lang="en-IN" dirty="0" smtClean="0"/>
              <a:t> ADD </a:t>
            </a:r>
            <a:r>
              <a:rPr lang="en-IN" b="1" dirty="0" smtClean="0"/>
              <a:t>PRIMARY KEY(CUSTOMER_ID</a:t>
            </a:r>
            <a:r>
              <a:rPr lang="en-IN" dirty="0" smtClean="0"/>
              <a:t>);</a:t>
            </a:r>
            <a:endParaRPr lang="en-US" dirty="0" smtClean="0"/>
          </a:p>
          <a:p>
            <a:pPr>
              <a:buNone/>
            </a:pPr>
            <a:r>
              <a:rPr lang="en-IN" dirty="0" smtClean="0"/>
              <a:t> </a:t>
            </a:r>
            <a:endParaRPr lang="en-US" dirty="0" smtClean="0"/>
          </a:p>
          <a:p>
            <a:pPr>
              <a:buNone/>
            </a:pPr>
            <a:r>
              <a:rPr lang="en-IN" dirty="0" smtClean="0"/>
              <a:t>ALTER TABLE </a:t>
            </a:r>
            <a:r>
              <a:rPr lang="en-IN" dirty="0" err="1" smtClean="0"/>
              <a:t>customer_personal_info</a:t>
            </a:r>
            <a:r>
              <a:rPr lang="en-IN" dirty="0" smtClean="0"/>
              <a:t> </a:t>
            </a:r>
            <a:r>
              <a:rPr lang="en-IN" b="1" dirty="0" smtClean="0"/>
              <a:t>MODIFY CUSTOMER_ID NOT NULL</a:t>
            </a:r>
            <a:r>
              <a:rPr lang="en-IN" dirty="0" smtClean="0"/>
              <a:t>;</a:t>
            </a:r>
            <a:endParaRPr lang="en-US" dirty="0" smtClean="0"/>
          </a:p>
          <a:p>
            <a:pPr>
              <a:buNone/>
            </a:pPr>
            <a:r>
              <a:rPr lang="en-IN" dirty="0" smtClean="0"/>
              <a:t> </a:t>
            </a:r>
            <a:endParaRPr lang="en-US" dirty="0" smtClean="0"/>
          </a:p>
          <a:p>
            <a:pPr>
              <a:buNone/>
            </a:pPr>
            <a:r>
              <a:rPr lang="en-IN" dirty="0" smtClean="0"/>
              <a:t>ALTER TABLE </a:t>
            </a:r>
            <a:r>
              <a:rPr lang="en-IN" dirty="0" err="1" smtClean="0"/>
              <a:t>customer_personal_info</a:t>
            </a:r>
            <a:r>
              <a:rPr lang="en-IN" dirty="0" smtClean="0"/>
              <a:t> </a:t>
            </a:r>
            <a:r>
              <a:rPr lang="en-IN" b="1" dirty="0" smtClean="0"/>
              <a:t>ADD UNIQUE (MAIL_ID);</a:t>
            </a:r>
            <a:endParaRPr lang="en-US" b="1" dirty="0" smtClean="0"/>
          </a:p>
          <a:p>
            <a:pPr>
              <a:buNone/>
            </a:pPr>
            <a:r>
              <a:rPr lang="en-IN" dirty="0" smtClean="0"/>
              <a:t> </a:t>
            </a:r>
            <a:endParaRPr lang="en-US" dirty="0" smtClean="0"/>
          </a:p>
          <a:p>
            <a:pPr>
              <a:buNone/>
            </a:pPr>
            <a:r>
              <a:rPr lang="en-IN" dirty="0" smtClean="0"/>
              <a:t>ALTER TABLE </a:t>
            </a:r>
            <a:r>
              <a:rPr lang="en-IN" dirty="0" err="1" smtClean="0"/>
              <a:t>customer_personal_info</a:t>
            </a:r>
            <a:r>
              <a:rPr lang="en-IN" dirty="0" smtClean="0"/>
              <a:t> MODIFY </a:t>
            </a:r>
            <a:r>
              <a:rPr lang="en-IN" b="1" dirty="0" smtClean="0"/>
              <a:t>IDENTIFICATION_DOC_TYPE DEFAULT ‘</a:t>
            </a:r>
            <a:r>
              <a:rPr lang="en-IN" b="1" dirty="0" err="1" smtClean="0"/>
              <a:t>Aadhar</a:t>
            </a:r>
            <a:r>
              <a:rPr lang="en-IN" b="1" dirty="0" smtClean="0"/>
              <a:t> card</a:t>
            </a:r>
            <a:r>
              <a:rPr lang="en-IN" dirty="0" smtClean="0"/>
              <a:t>’;</a:t>
            </a:r>
            <a:endParaRPr lang="en-US" dirty="0" smtClean="0"/>
          </a:p>
          <a:p>
            <a:pPr>
              <a:buNone/>
            </a:pPr>
            <a:r>
              <a:rPr lang="en-IN" dirty="0" smtClean="0"/>
              <a:t> </a:t>
            </a:r>
            <a:endParaRPr lang="en-US" dirty="0" smtClean="0"/>
          </a:p>
          <a:p>
            <a:pPr>
              <a:buNone/>
            </a:pPr>
            <a:r>
              <a:rPr lang="en-IN" dirty="0" smtClean="0"/>
              <a:t>ALTER TABLE </a:t>
            </a:r>
            <a:r>
              <a:rPr lang="en-IN" dirty="0" err="1" smtClean="0"/>
              <a:t>customer_personal_info</a:t>
            </a:r>
            <a:r>
              <a:rPr lang="en-IN" dirty="0" smtClean="0"/>
              <a:t> ADD CONSTRAINT CITIZENSHIP </a:t>
            </a:r>
            <a:r>
              <a:rPr lang="en-IN" b="1" dirty="0" smtClean="0"/>
              <a:t>CHECK (CITIZENSHIP =’INDIAN’);</a:t>
            </a:r>
            <a:endParaRPr lang="en-US" b="1" dirty="0" smtClean="0"/>
          </a:p>
          <a:p>
            <a:pPr>
              <a:buNone/>
            </a:pPr>
            <a:r>
              <a:rPr lang="en-IN" dirty="0" smtClean="0"/>
              <a:t> </a:t>
            </a:r>
            <a:endParaRPr lang="en-US" dirty="0" smtClean="0"/>
          </a:p>
          <a:p>
            <a:endParaRPr lang="en-US" dirty="0"/>
          </a:p>
        </p:txBody>
      </p:sp>
      <p:pic>
        <p:nvPicPr>
          <p:cNvPr id="4" name="Picture 3"/>
          <p:cNvPicPr/>
          <p:nvPr/>
        </p:nvPicPr>
        <p:blipFill rotWithShape="1">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t="54560" b="3919"/>
          <a:stretch/>
        </p:blipFill>
        <p:spPr bwMode="auto">
          <a:xfrm>
            <a:off x="1066800" y="3810000"/>
            <a:ext cx="7086600" cy="289560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Update</a:t>
            </a:r>
            <a:r>
              <a:rPr lang="en-US" dirty="0" smtClean="0"/>
              <a:t> </a:t>
            </a:r>
            <a:r>
              <a:rPr lang="en-US" u="sng" dirty="0" smtClean="0"/>
              <a:t>Command</a:t>
            </a:r>
            <a:endParaRPr lang="en-US" u="sng" dirty="0"/>
          </a:p>
        </p:txBody>
      </p:sp>
      <p:sp>
        <p:nvSpPr>
          <p:cNvPr id="3" name="Content Placeholder 2"/>
          <p:cNvSpPr>
            <a:spLocks noGrp="1"/>
          </p:cNvSpPr>
          <p:nvPr>
            <p:ph idx="1"/>
          </p:nvPr>
        </p:nvSpPr>
        <p:spPr/>
        <p:txBody>
          <a:bodyPr/>
          <a:lstStyle/>
          <a:p>
            <a:pPr>
              <a:buNone/>
            </a:pPr>
            <a:r>
              <a:rPr lang="en-IN" sz="2400" dirty="0" smtClean="0"/>
              <a:t>UPDATE </a:t>
            </a:r>
            <a:r>
              <a:rPr lang="en-IN" sz="2400" dirty="0" err="1" smtClean="0"/>
              <a:t>customer_personal_info</a:t>
            </a:r>
            <a:r>
              <a:rPr lang="en-IN" sz="2400" dirty="0" smtClean="0"/>
              <a:t> SET MAIL_ID = ‘maya1@gmail.com’ where MAIL_ID = ‘maya@gmail.com’</a:t>
            </a:r>
          </a:p>
          <a:p>
            <a:pPr>
              <a:buNone/>
            </a:pPr>
            <a:endParaRPr lang="en-US" sz="2400" dirty="0" smtClean="0"/>
          </a:p>
          <a:p>
            <a:endParaRPr lang="en-US" dirty="0"/>
          </a:p>
        </p:txBody>
      </p:sp>
      <p:pic>
        <p:nvPicPr>
          <p:cNvPr id="4" name="Picture 3" descr="Update.PNG"/>
          <p:cNvPicPr>
            <a:picLocks noChangeAspect="1"/>
          </p:cNvPicPr>
          <p:nvPr/>
        </p:nvPicPr>
        <p:blipFill>
          <a:blip r:embed="rId2" cstate="print"/>
          <a:stretch>
            <a:fillRect/>
          </a:stretch>
        </p:blipFill>
        <p:spPr>
          <a:xfrm>
            <a:off x="381000" y="2667000"/>
            <a:ext cx="2567258" cy="3922641"/>
          </a:xfrm>
          <a:prstGeom prst="rect">
            <a:avLst/>
          </a:prstGeom>
        </p:spPr>
      </p:pic>
      <p:pic>
        <p:nvPicPr>
          <p:cNvPr id="5" name="Picture 4"/>
          <p:cNvPicPr/>
          <p:nvPr/>
        </p:nvPicPr>
        <p:blipFill rotWithShape="1">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t="54560" b="3919"/>
          <a:stretch/>
        </p:blipFill>
        <p:spPr bwMode="auto">
          <a:xfrm>
            <a:off x="3276600" y="3657600"/>
            <a:ext cx="5718724" cy="236220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sp>
        <p:nvSpPr>
          <p:cNvPr id="6" name="TextBox 5"/>
          <p:cNvSpPr txBox="1"/>
          <p:nvPr/>
        </p:nvSpPr>
        <p:spPr>
          <a:xfrm>
            <a:off x="4876800" y="3200400"/>
            <a:ext cx="1674626" cy="369332"/>
          </a:xfrm>
          <a:prstGeom prst="rect">
            <a:avLst/>
          </a:prstGeom>
          <a:noFill/>
        </p:spPr>
        <p:txBody>
          <a:bodyPr wrap="none" rtlCol="0">
            <a:spAutoFit/>
          </a:bodyPr>
          <a:lstStyle/>
          <a:p>
            <a:r>
              <a:rPr lang="en-US" dirty="0" smtClean="0"/>
              <a:t>Reference Table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Delete Command</a:t>
            </a:r>
            <a:endParaRPr lang="en-US" u="sng" dirty="0"/>
          </a:p>
        </p:txBody>
      </p:sp>
      <p:sp>
        <p:nvSpPr>
          <p:cNvPr id="3" name="Content Placeholder 2"/>
          <p:cNvSpPr>
            <a:spLocks noGrp="1"/>
          </p:cNvSpPr>
          <p:nvPr>
            <p:ph idx="1"/>
          </p:nvPr>
        </p:nvSpPr>
        <p:spPr/>
        <p:txBody>
          <a:bodyPr/>
          <a:lstStyle/>
          <a:p>
            <a:pPr>
              <a:buNone/>
            </a:pPr>
            <a:r>
              <a:rPr lang="en-IN" sz="2400" dirty="0" smtClean="0"/>
              <a:t>DELETE FROM </a:t>
            </a:r>
            <a:r>
              <a:rPr lang="en-IN" sz="2400" dirty="0" err="1" smtClean="0"/>
              <a:t>customer_personal_info</a:t>
            </a:r>
            <a:r>
              <a:rPr lang="en-IN" sz="2400" dirty="0" smtClean="0"/>
              <a:t> where MAIL_ID = ‘roy@gmail.com’;</a:t>
            </a:r>
            <a:endParaRPr lang="en-US" sz="2400" dirty="0" smtClean="0"/>
          </a:p>
          <a:p>
            <a:pPr>
              <a:buNone/>
            </a:pPr>
            <a:endParaRPr lang="en-US" dirty="0"/>
          </a:p>
        </p:txBody>
      </p:sp>
      <p:pic>
        <p:nvPicPr>
          <p:cNvPr id="4" name="Picture 3" descr="Delete.PNG"/>
          <p:cNvPicPr>
            <a:picLocks noChangeAspect="1"/>
          </p:cNvPicPr>
          <p:nvPr/>
        </p:nvPicPr>
        <p:blipFill>
          <a:blip r:embed="rId2" cstate="print"/>
          <a:stretch>
            <a:fillRect/>
          </a:stretch>
        </p:blipFill>
        <p:spPr>
          <a:xfrm>
            <a:off x="304800" y="2438400"/>
            <a:ext cx="5486400" cy="2099753"/>
          </a:xfrm>
          <a:prstGeom prst="rect">
            <a:avLst/>
          </a:prstGeom>
        </p:spPr>
      </p:pic>
      <p:pic>
        <p:nvPicPr>
          <p:cNvPr id="5" name="Picture 4"/>
          <p:cNvPicPr/>
          <p:nvPr/>
        </p:nvPicPr>
        <p:blipFill rotWithShape="1">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t="54560" b="3919"/>
          <a:stretch/>
        </p:blipFill>
        <p:spPr bwMode="auto">
          <a:xfrm>
            <a:off x="2590800" y="4876800"/>
            <a:ext cx="6099724" cy="175260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sp>
        <p:nvSpPr>
          <p:cNvPr id="6" name="TextBox 5"/>
          <p:cNvSpPr txBox="1"/>
          <p:nvPr/>
        </p:nvSpPr>
        <p:spPr>
          <a:xfrm>
            <a:off x="6019800" y="4495800"/>
            <a:ext cx="2667000" cy="369332"/>
          </a:xfrm>
          <a:prstGeom prst="rect">
            <a:avLst/>
          </a:prstGeom>
          <a:noFill/>
        </p:spPr>
        <p:txBody>
          <a:bodyPr wrap="square" rtlCol="0">
            <a:spAutoFit/>
          </a:bodyPr>
          <a:lstStyle/>
          <a:p>
            <a:r>
              <a:rPr lang="en-US" dirty="0" smtClean="0"/>
              <a:t>Reference Table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4525963"/>
          </a:xfrm>
        </p:spPr>
        <p:txBody>
          <a:bodyPr/>
          <a:lstStyle/>
          <a:p>
            <a:pPr>
              <a:buNone/>
            </a:pPr>
            <a:r>
              <a:rPr lang="en-IN" sz="1800" dirty="0" smtClean="0"/>
              <a:t>SELECT </a:t>
            </a:r>
            <a:r>
              <a:rPr lang="en-IN" sz="1800" dirty="0" smtClean="0"/>
              <a:t>CUSTOMER_NAME , CONTACT_NO from </a:t>
            </a:r>
            <a:r>
              <a:rPr lang="en-IN" sz="1800" dirty="0" err="1" smtClean="0"/>
              <a:t>customer_personal_info</a:t>
            </a:r>
            <a:r>
              <a:rPr lang="en-IN" sz="1800" dirty="0" smtClean="0"/>
              <a:t>;</a:t>
            </a:r>
            <a:endParaRPr lang="en-US" sz="1800" dirty="0" smtClean="0"/>
          </a:p>
          <a:p>
            <a:pPr>
              <a:buNone/>
            </a:pPr>
            <a:endParaRPr lang="en-US" dirty="0" smtClean="0"/>
          </a:p>
          <a:p>
            <a:pPr>
              <a:buNone/>
            </a:pPr>
            <a:endParaRPr lang="en-US" dirty="0"/>
          </a:p>
          <a:p>
            <a:pPr>
              <a:buNone/>
            </a:pPr>
            <a:endParaRPr lang="en-US" dirty="0" smtClean="0"/>
          </a:p>
          <a:p>
            <a:pPr>
              <a:buNone/>
            </a:pPr>
            <a:r>
              <a:rPr lang="en-US" sz="2000" dirty="0"/>
              <a:t>SELECT DATE_OF_BIRTH AS “DOB” FROM </a:t>
            </a:r>
            <a:r>
              <a:rPr lang="en-US" sz="2000" dirty="0" err="1"/>
              <a:t>customer_personal_info</a:t>
            </a:r>
            <a:r>
              <a:rPr lang="en-US" sz="2000" dirty="0"/>
              <a:t>;</a:t>
            </a:r>
          </a:p>
          <a:p>
            <a:pPr>
              <a:buNone/>
            </a:pPr>
            <a:endParaRPr lang="en-US" dirty="0"/>
          </a:p>
        </p:txBody>
      </p:sp>
      <p:pic>
        <p:nvPicPr>
          <p:cNvPr id="4" name="Picture 3" descr="Selct1.PNG"/>
          <p:cNvPicPr>
            <a:picLocks noChangeAspect="1"/>
          </p:cNvPicPr>
          <p:nvPr/>
        </p:nvPicPr>
        <p:blipFill>
          <a:blip r:embed="rId2" cstate="print"/>
          <a:stretch>
            <a:fillRect/>
          </a:stretch>
        </p:blipFill>
        <p:spPr>
          <a:xfrm>
            <a:off x="1905000" y="685800"/>
            <a:ext cx="3594147" cy="1649370"/>
          </a:xfrm>
          <a:prstGeom prst="rect">
            <a:avLst/>
          </a:prstGeom>
        </p:spPr>
      </p:pic>
      <p:pic>
        <p:nvPicPr>
          <p:cNvPr id="5" name="Picture 4" descr="Select2.PNG"/>
          <p:cNvPicPr>
            <a:picLocks noChangeAspect="1"/>
          </p:cNvPicPr>
          <p:nvPr/>
        </p:nvPicPr>
        <p:blipFill>
          <a:blip r:embed="rId3" cstate="print"/>
          <a:stretch>
            <a:fillRect/>
          </a:stretch>
        </p:blipFill>
        <p:spPr>
          <a:xfrm>
            <a:off x="457200" y="3048000"/>
            <a:ext cx="2133600" cy="2374900"/>
          </a:xfrm>
          <a:prstGeom prst="rect">
            <a:avLst/>
          </a:prstGeom>
        </p:spPr>
      </p:pic>
      <p:pic>
        <p:nvPicPr>
          <p:cNvPr id="6" name="Picture 5"/>
          <p:cNvPicPr/>
          <p:nvPr/>
        </p:nvPicPr>
        <p:blipFill rotWithShape="1">
          <a:blip r:embed="rId4"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t="54560" b="3919"/>
          <a:stretch/>
        </p:blipFill>
        <p:spPr bwMode="auto">
          <a:xfrm>
            <a:off x="2895600" y="5257800"/>
            <a:ext cx="6099724" cy="160020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sp>
        <p:nvSpPr>
          <p:cNvPr id="7" name="TextBox 6"/>
          <p:cNvSpPr txBox="1"/>
          <p:nvPr/>
        </p:nvSpPr>
        <p:spPr>
          <a:xfrm>
            <a:off x="5257800" y="4572000"/>
            <a:ext cx="1903226" cy="369332"/>
          </a:xfrm>
          <a:prstGeom prst="rect">
            <a:avLst/>
          </a:prstGeom>
          <a:noFill/>
        </p:spPr>
        <p:txBody>
          <a:bodyPr wrap="square" rtlCol="0">
            <a:spAutoFit/>
          </a:bodyPr>
          <a:lstStyle/>
          <a:p>
            <a:r>
              <a:rPr lang="en-US" dirty="0" smtClean="0"/>
              <a:t>Reference Table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to Bank Database Management System</a:t>
            </a:r>
          </a:p>
          <a:p>
            <a:r>
              <a:rPr lang="en-US" dirty="0" smtClean="0"/>
              <a:t>Objective </a:t>
            </a:r>
            <a:r>
              <a:rPr lang="en-US" dirty="0" smtClean="0"/>
              <a:t>Of </a:t>
            </a:r>
            <a:r>
              <a:rPr lang="en-US" dirty="0" smtClean="0"/>
              <a:t>Bank Database Management</a:t>
            </a:r>
            <a:endParaRPr lang="en-US" dirty="0" smtClean="0"/>
          </a:p>
          <a:p>
            <a:r>
              <a:rPr lang="en-US" dirty="0" smtClean="0"/>
              <a:t>ER Model</a:t>
            </a:r>
          </a:p>
          <a:p>
            <a:r>
              <a:rPr lang="en-US" dirty="0" smtClean="0"/>
              <a:t>Physical Schema </a:t>
            </a:r>
          </a:p>
          <a:p>
            <a:r>
              <a:rPr lang="en-US" dirty="0" smtClean="0"/>
              <a:t>Queries </a:t>
            </a:r>
          </a:p>
          <a:p>
            <a:pPr>
              <a:buNone/>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Group By </a:t>
            </a:r>
            <a:endParaRPr lang="en-US" u="sng" dirty="0"/>
          </a:p>
        </p:txBody>
      </p:sp>
      <p:sp>
        <p:nvSpPr>
          <p:cNvPr id="3" name="Content Placeholder 2"/>
          <p:cNvSpPr>
            <a:spLocks noGrp="1"/>
          </p:cNvSpPr>
          <p:nvPr>
            <p:ph idx="1"/>
          </p:nvPr>
        </p:nvSpPr>
        <p:spPr/>
        <p:txBody>
          <a:bodyPr/>
          <a:lstStyle/>
          <a:p>
            <a:pPr>
              <a:buNone/>
            </a:pPr>
            <a:r>
              <a:rPr lang="en-IN" sz="1600" dirty="0" smtClean="0"/>
              <a:t>SELECT * FROM </a:t>
            </a:r>
            <a:r>
              <a:rPr lang="en-IN" sz="1600" dirty="0" err="1" smtClean="0"/>
              <a:t>customer_personal_info</a:t>
            </a:r>
            <a:r>
              <a:rPr lang="en-IN" sz="1600" dirty="0" smtClean="0"/>
              <a:t> WHERE IDENTIFICATION_DOC_TYPE = ‘</a:t>
            </a:r>
            <a:r>
              <a:rPr lang="en-IN" sz="1600" dirty="0" err="1" smtClean="0"/>
              <a:t>Aadhar</a:t>
            </a:r>
            <a:r>
              <a:rPr lang="en-IN" sz="1600" dirty="0" smtClean="0"/>
              <a:t> card’;</a:t>
            </a:r>
          </a:p>
          <a:p>
            <a:pPr>
              <a:buNone/>
            </a:pPr>
            <a:endParaRPr lang="en-IN" sz="1600" dirty="0"/>
          </a:p>
          <a:p>
            <a:pPr>
              <a:buNone/>
            </a:pPr>
            <a:endParaRPr lang="en-IN" sz="1600" dirty="0" smtClean="0"/>
          </a:p>
          <a:p>
            <a:pPr>
              <a:buNone/>
            </a:pPr>
            <a:endParaRPr lang="en-IN" sz="1600" dirty="0"/>
          </a:p>
          <a:p>
            <a:pPr>
              <a:buNone/>
            </a:pPr>
            <a:endParaRPr lang="en-IN" sz="1600" dirty="0" smtClean="0"/>
          </a:p>
          <a:p>
            <a:pPr>
              <a:buNone/>
            </a:pPr>
            <a:endParaRPr lang="en-IN" sz="1600" dirty="0"/>
          </a:p>
          <a:p>
            <a:pPr>
              <a:buNone/>
            </a:pPr>
            <a:endParaRPr lang="en-IN" sz="1600" dirty="0" smtClean="0"/>
          </a:p>
          <a:p>
            <a:pPr>
              <a:buNone/>
            </a:pPr>
            <a:endParaRPr lang="en-IN" sz="1600" dirty="0"/>
          </a:p>
          <a:p>
            <a:pPr>
              <a:buNone/>
            </a:pPr>
            <a:endParaRPr lang="en-IN" sz="1600" dirty="0" smtClean="0"/>
          </a:p>
          <a:p>
            <a:pPr>
              <a:buNone/>
            </a:pPr>
            <a:r>
              <a:rPr lang="en-US" sz="1600" dirty="0"/>
              <a:t>select IDENTIFICATION_DOC_TYPE ,COUNT(CUSTOMER_ID) from </a:t>
            </a:r>
            <a:r>
              <a:rPr lang="en-US" sz="1600" dirty="0" err="1"/>
              <a:t>customer_personal_info</a:t>
            </a:r>
            <a:r>
              <a:rPr lang="en-US" sz="1600" dirty="0"/>
              <a:t> group by IDENTIFICATION_DOC_TYPE;</a:t>
            </a:r>
          </a:p>
          <a:p>
            <a:pPr>
              <a:buNone/>
            </a:pPr>
            <a:endParaRPr lang="en-US" sz="1600" dirty="0" smtClean="0"/>
          </a:p>
          <a:p>
            <a:pPr>
              <a:buNone/>
            </a:pPr>
            <a:endParaRPr lang="en-US" dirty="0"/>
          </a:p>
        </p:txBody>
      </p:sp>
      <p:pic>
        <p:nvPicPr>
          <p:cNvPr id="4" name="Picture 3" descr="Select3.PNG"/>
          <p:cNvPicPr>
            <a:picLocks noChangeAspect="1"/>
          </p:cNvPicPr>
          <p:nvPr/>
        </p:nvPicPr>
        <p:blipFill>
          <a:blip r:embed="rId2" cstate="print"/>
          <a:stretch>
            <a:fillRect/>
          </a:stretch>
        </p:blipFill>
        <p:spPr>
          <a:xfrm>
            <a:off x="762000" y="2133600"/>
            <a:ext cx="7772399" cy="1866929"/>
          </a:xfrm>
          <a:prstGeom prst="rect">
            <a:avLst/>
          </a:prstGeom>
        </p:spPr>
      </p:pic>
      <p:pic>
        <p:nvPicPr>
          <p:cNvPr id="5" name="Picture 4" descr="Select4.PNG"/>
          <p:cNvPicPr>
            <a:picLocks noChangeAspect="1"/>
          </p:cNvPicPr>
          <p:nvPr/>
        </p:nvPicPr>
        <p:blipFill>
          <a:blip r:embed="rId3" cstate="print"/>
          <a:stretch>
            <a:fillRect/>
          </a:stretch>
        </p:blipFill>
        <p:spPr>
          <a:xfrm>
            <a:off x="1600200" y="5105400"/>
            <a:ext cx="5486400" cy="126368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Order </a:t>
            </a:r>
            <a:r>
              <a:rPr lang="en-US" u="sng" dirty="0" smtClean="0"/>
              <a:t>By</a:t>
            </a:r>
            <a:endParaRPr lang="en-US" u="sng" dirty="0"/>
          </a:p>
        </p:txBody>
      </p:sp>
      <p:sp>
        <p:nvSpPr>
          <p:cNvPr id="3" name="Content Placeholder 2"/>
          <p:cNvSpPr>
            <a:spLocks noGrp="1"/>
          </p:cNvSpPr>
          <p:nvPr>
            <p:ph idx="1"/>
          </p:nvPr>
        </p:nvSpPr>
        <p:spPr/>
        <p:txBody>
          <a:bodyPr/>
          <a:lstStyle/>
          <a:p>
            <a:pPr>
              <a:buNone/>
            </a:pPr>
            <a:endParaRPr lang="en-US" sz="2000" dirty="0"/>
          </a:p>
          <a:p>
            <a:pPr>
              <a:buNone/>
            </a:pPr>
            <a:endParaRPr lang="en-US" sz="2000" dirty="0" smtClean="0"/>
          </a:p>
          <a:p>
            <a:pPr>
              <a:buNone/>
            </a:pPr>
            <a:endParaRPr lang="en-US" sz="2000" dirty="0"/>
          </a:p>
          <a:p>
            <a:pPr>
              <a:buNone/>
            </a:pPr>
            <a:r>
              <a:rPr lang="en-US" sz="2000" dirty="0"/>
              <a:t>select * from </a:t>
            </a:r>
            <a:r>
              <a:rPr lang="en-US" sz="2000" dirty="0" err="1"/>
              <a:t>customer_personal_info</a:t>
            </a:r>
            <a:r>
              <a:rPr lang="en-US" sz="2000" dirty="0"/>
              <a:t> order by DATE_OF_BIRTH;</a:t>
            </a:r>
          </a:p>
          <a:p>
            <a:pPr>
              <a:buNone/>
            </a:pPr>
            <a:endParaRPr lang="en-US" sz="2000" dirty="0"/>
          </a:p>
          <a:p>
            <a:endParaRPr lang="en-US" dirty="0"/>
          </a:p>
        </p:txBody>
      </p:sp>
      <p:pic>
        <p:nvPicPr>
          <p:cNvPr id="5" name="Picture 4" descr="Select6.PNG"/>
          <p:cNvPicPr>
            <a:picLocks noChangeAspect="1"/>
          </p:cNvPicPr>
          <p:nvPr/>
        </p:nvPicPr>
        <p:blipFill>
          <a:blip r:embed="rId2" cstate="print"/>
          <a:stretch>
            <a:fillRect/>
          </a:stretch>
        </p:blipFill>
        <p:spPr>
          <a:xfrm>
            <a:off x="609600" y="3581400"/>
            <a:ext cx="7848600" cy="24384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Max, Min, Upper, Lower </a:t>
            </a:r>
            <a:endParaRPr lang="en-US" u="sng" dirty="0"/>
          </a:p>
        </p:txBody>
      </p:sp>
      <p:sp>
        <p:nvSpPr>
          <p:cNvPr id="3" name="Content Placeholder 2"/>
          <p:cNvSpPr>
            <a:spLocks noGrp="1"/>
          </p:cNvSpPr>
          <p:nvPr>
            <p:ph idx="1"/>
          </p:nvPr>
        </p:nvSpPr>
        <p:spPr/>
        <p:txBody>
          <a:bodyPr/>
          <a:lstStyle/>
          <a:p>
            <a:pPr>
              <a:buNone/>
            </a:pPr>
            <a:r>
              <a:rPr lang="en-US" sz="2000" dirty="0"/>
              <a:t>select </a:t>
            </a:r>
            <a:endParaRPr lang="en-US" sz="2000" dirty="0" smtClean="0"/>
          </a:p>
          <a:p>
            <a:pPr>
              <a:buNone/>
            </a:pPr>
            <a:r>
              <a:rPr lang="en-US" sz="2000" dirty="0" smtClean="0"/>
              <a:t>MAX(CUSTOMER_ID</a:t>
            </a:r>
            <a:r>
              <a:rPr lang="en-US" sz="2000" dirty="0"/>
              <a:t>),MIN(CUSTOMER_ID) from </a:t>
            </a:r>
            <a:r>
              <a:rPr lang="en-US" sz="2000" dirty="0" err="1"/>
              <a:t>customer_personal_info</a:t>
            </a:r>
            <a:r>
              <a:rPr lang="en-US" sz="2000" dirty="0" smtClean="0"/>
              <a:t>;</a:t>
            </a:r>
          </a:p>
          <a:p>
            <a:pPr>
              <a:buNone/>
            </a:pPr>
            <a:endParaRPr lang="en-US" sz="2000" dirty="0"/>
          </a:p>
          <a:p>
            <a:pPr>
              <a:buNone/>
            </a:pPr>
            <a:endParaRPr lang="en-US" sz="2000" dirty="0" smtClean="0"/>
          </a:p>
          <a:p>
            <a:pPr>
              <a:buNone/>
            </a:pPr>
            <a:endParaRPr lang="en-US" sz="2000" dirty="0"/>
          </a:p>
          <a:p>
            <a:pPr>
              <a:buNone/>
            </a:pPr>
            <a:endParaRPr lang="en-US" sz="2000" dirty="0"/>
          </a:p>
          <a:p>
            <a:pPr>
              <a:buNone/>
            </a:pPr>
            <a:r>
              <a:rPr lang="en-US" sz="1800" dirty="0"/>
              <a:t>select </a:t>
            </a:r>
            <a:endParaRPr lang="en-US" sz="1800" dirty="0" smtClean="0"/>
          </a:p>
          <a:p>
            <a:pPr>
              <a:buNone/>
            </a:pPr>
            <a:r>
              <a:rPr lang="en-US" sz="1800" dirty="0" smtClean="0"/>
              <a:t>UPPER(CUSTOMER_NAME</a:t>
            </a:r>
            <a:r>
              <a:rPr lang="en-US" sz="1800" dirty="0"/>
              <a:t>),Lower(MAIL_ID),LENGTH(CONTACT_NO) from </a:t>
            </a:r>
            <a:r>
              <a:rPr lang="en-US" sz="1800" dirty="0" err="1"/>
              <a:t>customer_personal_info</a:t>
            </a:r>
            <a:r>
              <a:rPr lang="en-US" sz="1800" dirty="0"/>
              <a:t>;</a:t>
            </a:r>
          </a:p>
          <a:p>
            <a:endParaRPr lang="en-US" dirty="0"/>
          </a:p>
        </p:txBody>
      </p:sp>
      <p:pic>
        <p:nvPicPr>
          <p:cNvPr id="4" name="Picture 3" descr="Sellect7.PNG"/>
          <p:cNvPicPr>
            <a:picLocks noChangeAspect="1"/>
          </p:cNvPicPr>
          <p:nvPr/>
        </p:nvPicPr>
        <p:blipFill>
          <a:blip r:embed="rId2" cstate="print"/>
          <a:stretch>
            <a:fillRect/>
          </a:stretch>
        </p:blipFill>
        <p:spPr>
          <a:xfrm>
            <a:off x="3886200" y="2590800"/>
            <a:ext cx="4191000" cy="869971"/>
          </a:xfrm>
          <a:prstGeom prst="rect">
            <a:avLst/>
          </a:prstGeom>
        </p:spPr>
      </p:pic>
      <p:pic>
        <p:nvPicPr>
          <p:cNvPr id="5" name="Picture 4" descr="Select8.PNG"/>
          <p:cNvPicPr>
            <a:picLocks noChangeAspect="1"/>
          </p:cNvPicPr>
          <p:nvPr/>
        </p:nvPicPr>
        <p:blipFill>
          <a:blip r:embed="rId3" cstate="print"/>
          <a:stretch>
            <a:fillRect/>
          </a:stretch>
        </p:blipFill>
        <p:spPr>
          <a:xfrm>
            <a:off x="2514600" y="4800600"/>
            <a:ext cx="5029200" cy="182249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 Cross Join</a:t>
            </a:r>
            <a:endParaRPr lang="en-US" u="sng" dirty="0"/>
          </a:p>
        </p:txBody>
      </p:sp>
      <p:sp>
        <p:nvSpPr>
          <p:cNvPr id="3" name="Content Placeholder 2"/>
          <p:cNvSpPr>
            <a:spLocks noGrp="1"/>
          </p:cNvSpPr>
          <p:nvPr>
            <p:ph idx="1"/>
          </p:nvPr>
        </p:nvSpPr>
        <p:spPr/>
        <p:txBody>
          <a:bodyPr/>
          <a:lstStyle/>
          <a:p>
            <a:pPr>
              <a:buNone/>
            </a:pPr>
            <a:endParaRPr lang="en-US" dirty="0" smtClean="0"/>
          </a:p>
          <a:p>
            <a:pPr>
              <a:buNone/>
            </a:pPr>
            <a:r>
              <a:rPr lang="en-US" sz="2400" dirty="0"/>
              <a:t>select * from </a:t>
            </a:r>
            <a:r>
              <a:rPr lang="en-US" sz="2400" b="1" dirty="0" err="1"/>
              <a:t>account_details</a:t>
            </a:r>
            <a:r>
              <a:rPr lang="en-US" sz="2400" dirty="0"/>
              <a:t> cross join </a:t>
            </a:r>
            <a:r>
              <a:rPr lang="en-US" sz="2400" b="1" dirty="0" err="1"/>
              <a:t>transaction_details</a:t>
            </a:r>
            <a:r>
              <a:rPr lang="en-US" sz="2400" dirty="0"/>
              <a:t>;</a:t>
            </a:r>
          </a:p>
          <a:p>
            <a:pPr>
              <a:buNone/>
            </a:pPr>
            <a:endParaRPr lang="en-US" dirty="0"/>
          </a:p>
        </p:txBody>
      </p:sp>
      <p:pic>
        <p:nvPicPr>
          <p:cNvPr id="4" name="Picture 3" descr="7.PNG"/>
          <p:cNvPicPr>
            <a:picLocks noChangeAspect="1"/>
          </p:cNvPicPr>
          <p:nvPr/>
        </p:nvPicPr>
        <p:blipFill>
          <a:blip r:embed="rId2" cstate="print"/>
          <a:stretch>
            <a:fillRect/>
          </a:stretch>
        </p:blipFill>
        <p:spPr>
          <a:xfrm>
            <a:off x="228600" y="2743200"/>
            <a:ext cx="4294814" cy="3352800"/>
          </a:xfrm>
          <a:prstGeom prst="rect">
            <a:avLst/>
          </a:prstGeom>
        </p:spPr>
      </p:pic>
      <p:pic>
        <p:nvPicPr>
          <p:cNvPr id="5" name="Picture 4"/>
          <p:cNvPicPr/>
          <p:nvPr/>
        </p:nvPicPr>
        <p:blipFill rotWithShape="1">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t="6194" r="5441" b="1"/>
          <a:stretch/>
        </p:blipFill>
        <p:spPr bwMode="auto">
          <a:xfrm>
            <a:off x="4800600" y="3352800"/>
            <a:ext cx="4052570" cy="1185252"/>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pic>
        <p:nvPicPr>
          <p:cNvPr id="6" name="Picture 5"/>
          <p:cNvPicPr/>
          <p:nvPr/>
        </p:nvPicPr>
        <p:blipFill rotWithShape="1">
          <a:blip r:embed="rId4"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l="1209" t="2792" r="4191" b="17439"/>
          <a:stretch/>
        </p:blipFill>
        <p:spPr bwMode="auto">
          <a:xfrm>
            <a:off x="5105400" y="5257800"/>
            <a:ext cx="3741271" cy="119507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sp>
        <p:nvSpPr>
          <p:cNvPr id="7" name="TextBox 6"/>
          <p:cNvSpPr txBox="1"/>
          <p:nvPr/>
        </p:nvSpPr>
        <p:spPr>
          <a:xfrm>
            <a:off x="5943600" y="2895600"/>
            <a:ext cx="1981200" cy="381000"/>
          </a:xfrm>
          <a:prstGeom prst="rect">
            <a:avLst/>
          </a:prstGeom>
          <a:noFill/>
        </p:spPr>
        <p:txBody>
          <a:bodyPr wrap="square" rtlCol="0">
            <a:spAutoFit/>
          </a:bodyPr>
          <a:lstStyle/>
          <a:p>
            <a:r>
              <a:rPr lang="en-US" dirty="0" err="1" smtClean="0"/>
              <a:t>a</a:t>
            </a:r>
            <a:r>
              <a:rPr lang="en-US" dirty="0" err="1" smtClean="0"/>
              <a:t>ccount_details</a:t>
            </a:r>
            <a:endParaRPr lang="en-US" dirty="0"/>
          </a:p>
        </p:txBody>
      </p:sp>
      <p:sp>
        <p:nvSpPr>
          <p:cNvPr id="8" name="TextBox 7"/>
          <p:cNvSpPr txBox="1"/>
          <p:nvPr/>
        </p:nvSpPr>
        <p:spPr>
          <a:xfrm>
            <a:off x="6019800" y="4800600"/>
            <a:ext cx="2209800" cy="369332"/>
          </a:xfrm>
          <a:prstGeom prst="rect">
            <a:avLst/>
          </a:prstGeom>
          <a:noFill/>
        </p:spPr>
        <p:txBody>
          <a:bodyPr wrap="square" rtlCol="0">
            <a:spAutoFit/>
          </a:bodyPr>
          <a:lstStyle/>
          <a:p>
            <a:r>
              <a:rPr lang="en-US" dirty="0" err="1" smtClean="0"/>
              <a:t>t</a:t>
            </a:r>
            <a:r>
              <a:rPr lang="en-US" dirty="0" err="1" smtClean="0"/>
              <a:t>ransaction_details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u="sng" dirty="0" smtClean="0"/>
              <a:t>Inner Join</a:t>
            </a:r>
            <a:endParaRPr lang="en-US" u="sng" dirty="0"/>
          </a:p>
        </p:txBody>
      </p:sp>
      <p:sp>
        <p:nvSpPr>
          <p:cNvPr id="3" name="Content Placeholder 2"/>
          <p:cNvSpPr>
            <a:spLocks noGrp="1"/>
          </p:cNvSpPr>
          <p:nvPr>
            <p:ph idx="1"/>
          </p:nvPr>
        </p:nvSpPr>
        <p:spPr>
          <a:xfrm>
            <a:off x="304800" y="609600"/>
            <a:ext cx="8229600" cy="4525963"/>
          </a:xfrm>
        </p:spPr>
        <p:txBody>
          <a:bodyPr/>
          <a:lstStyle/>
          <a:p>
            <a:pPr>
              <a:buNone/>
            </a:pPr>
            <a:endParaRPr lang="en-US" dirty="0" smtClean="0"/>
          </a:p>
          <a:p>
            <a:pPr>
              <a:buNone/>
            </a:pPr>
            <a:r>
              <a:rPr lang="en-US" sz="1800" dirty="0"/>
              <a:t>SELECT </a:t>
            </a:r>
            <a:r>
              <a:rPr lang="en-US" sz="1800" dirty="0" err="1"/>
              <a:t>branch_details.NAME_OF_BANK</a:t>
            </a:r>
            <a:r>
              <a:rPr lang="en-US" sz="1800" dirty="0"/>
              <a:t>, </a:t>
            </a:r>
            <a:r>
              <a:rPr lang="en-US" sz="1800" dirty="0" err="1" smtClean="0"/>
              <a:t>customer_personal_info.CUSTOMER_NAME</a:t>
            </a:r>
            <a:endParaRPr lang="en-US" sz="1800" dirty="0"/>
          </a:p>
          <a:p>
            <a:pPr>
              <a:buNone/>
            </a:pPr>
            <a:r>
              <a:rPr lang="en-US" sz="1800" dirty="0" err="1" smtClean="0"/>
              <a:t>customer_personal_info.CONTACT_NO</a:t>
            </a:r>
            <a:r>
              <a:rPr lang="en-US" sz="1800" dirty="0" smtClean="0"/>
              <a:t> </a:t>
            </a:r>
          </a:p>
          <a:p>
            <a:pPr>
              <a:buNone/>
            </a:pPr>
            <a:r>
              <a:rPr lang="en-US" sz="1800" dirty="0" smtClean="0"/>
              <a:t>FROM </a:t>
            </a:r>
            <a:r>
              <a:rPr lang="en-US" sz="1800" b="1" dirty="0" err="1"/>
              <a:t>customer_personal_info</a:t>
            </a:r>
            <a:r>
              <a:rPr lang="en-US" sz="1800" dirty="0"/>
              <a:t> </a:t>
            </a:r>
          </a:p>
          <a:p>
            <a:pPr>
              <a:buNone/>
            </a:pPr>
            <a:r>
              <a:rPr lang="en-US" sz="1800" dirty="0"/>
              <a:t>INNER JOIN </a:t>
            </a:r>
            <a:r>
              <a:rPr lang="en-US" sz="1800" b="1" dirty="0" err="1"/>
              <a:t>branch_details</a:t>
            </a:r>
            <a:r>
              <a:rPr lang="en-US" sz="1800" dirty="0"/>
              <a:t> ON </a:t>
            </a:r>
          </a:p>
          <a:p>
            <a:pPr>
              <a:buNone/>
            </a:pPr>
            <a:r>
              <a:rPr lang="en-US" sz="1800" dirty="0" err="1"/>
              <a:t>customer_personal_info.CUSTOMER_ID</a:t>
            </a:r>
            <a:r>
              <a:rPr lang="en-US" sz="1800" dirty="0"/>
              <a:t> = </a:t>
            </a:r>
            <a:r>
              <a:rPr lang="en-US" sz="1800" dirty="0" err="1"/>
              <a:t>branch_details.CUSTOMER_id</a:t>
            </a:r>
            <a:r>
              <a:rPr lang="en-US" sz="1800" dirty="0"/>
              <a:t>;</a:t>
            </a:r>
          </a:p>
          <a:p>
            <a:pPr>
              <a:buNone/>
            </a:pPr>
            <a:endParaRPr lang="en-US" dirty="0"/>
          </a:p>
        </p:txBody>
      </p:sp>
      <p:pic>
        <p:nvPicPr>
          <p:cNvPr id="4" name="Picture 3" descr="8.PNG"/>
          <p:cNvPicPr>
            <a:picLocks noChangeAspect="1"/>
          </p:cNvPicPr>
          <p:nvPr/>
        </p:nvPicPr>
        <p:blipFill>
          <a:blip r:embed="rId2" cstate="print"/>
          <a:stretch>
            <a:fillRect/>
          </a:stretch>
        </p:blipFill>
        <p:spPr>
          <a:xfrm>
            <a:off x="152400" y="3048000"/>
            <a:ext cx="3962400" cy="1552553"/>
          </a:xfrm>
          <a:prstGeom prst="rect">
            <a:avLst/>
          </a:prstGeom>
        </p:spPr>
      </p:pic>
      <p:pic>
        <p:nvPicPr>
          <p:cNvPr id="5" name="Picture 4"/>
          <p:cNvPicPr/>
          <p:nvPr/>
        </p:nvPicPr>
        <p:blipFill rotWithShape="1">
          <a:blip r:embed="rId3" cstate="print"/>
          <a:srcRect l="1565" t="1669" r="6285" b="8835"/>
          <a:stretch/>
        </p:blipFill>
        <p:spPr bwMode="auto">
          <a:xfrm>
            <a:off x="4876800" y="3352800"/>
            <a:ext cx="4038600" cy="141730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pic>
        <p:nvPicPr>
          <p:cNvPr id="6" name="Picture 5"/>
          <p:cNvPicPr/>
          <p:nvPr/>
        </p:nvPicPr>
        <p:blipFill rotWithShape="1">
          <a:blip r:embed="rId4"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t="54560" b="3919"/>
          <a:stretch/>
        </p:blipFill>
        <p:spPr bwMode="auto">
          <a:xfrm>
            <a:off x="1977476" y="4800600"/>
            <a:ext cx="7166524" cy="190500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sp>
        <p:nvSpPr>
          <p:cNvPr id="7" name="TextBox 6"/>
          <p:cNvSpPr txBox="1"/>
          <p:nvPr/>
        </p:nvSpPr>
        <p:spPr>
          <a:xfrm>
            <a:off x="6172200" y="2971800"/>
            <a:ext cx="1981200" cy="369332"/>
          </a:xfrm>
          <a:prstGeom prst="rect">
            <a:avLst/>
          </a:prstGeom>
          <a:noFill/>
        </p:spPr>
        <p:txBody>
          <a:bodyPr wrap="square" rtlCol="0">
            <a:spAutoFit/>
          </a:bodyPr>
          <a:lstStyle/>
          <a:p>
            <a:r>
              <a:rPr lang="en-US" dirty="0" err="1" smtClean="0"/>
              <a:t>b</a:t>
            </a:r>
            <a:r>
              <a:rPr lang="en-US" dirty="0" err="1" smtClean="0"/>
              <a:t>ranch_details</a:t>
            </a:r>
            <a:endParaRPr lang="en-US" dirty="0"/>
          </a:p>
        </p:txBody>
      </p:sp>
      <p:sp>
        <p:nvSpPr>
          <p:cNvPr id="8" name="TextBox 7"/>
          <p:cNvSpPr txBox="1"/>
          <p:nvPr/>
        </p:nvSpPr>
        <p:spPr>
          <a:xfrm>
            <a:off x="3733800" y="6488668"/>
            <a:ext cx="3352800" cy="369332"/>
          </a:xfrm>
          <a:prstGeom prst="rect">
            <a:avLst/>
          </a:prstGeom>
          <a:noFill/>
        </p:spPr>
        <p:txBody>
          <a:bodyPr wrap="square" rtlCol="0">
            <a:spAutoFit/>
          </a:bodyPr>
          <a:lstStyle/>
          <a:p>
            <a:r>
              <a:rPr lang="en-US" dirty="0" err="1" smtClean="0"/>
              <a:t>Customer_personal_info</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 Left Join</a:t>
            </a:r>
            <a:endParaRPr lang="en-US" u="sng" dirty="0"/>
          </a:p>
        </p:txBody>
      </p:sp>
      <p:sp>
        <p:nvSpPr>
          <p:cNvPr id="3" name="Content Placeholder 2"/>
          <p:cNvSpPr>
            <a:spLocks noGrp="1"/>
          </p:cNvSpPr>
          <p:nvPr>
            <p:ph idx="1"/>
          </p:nvPr>
        </p:nvSpPr>
        <p:spPr>
          <a:xfrm>
            <a:off x="381000" y="685800"/>
            <a:ext cx="8305800" cy="5059363"/>
          </a:xfrm>
        </p:spPr>
        <p:txBody>
          <a:bodyPr/>
          <a:lstStyle/>
          <a:p>
            <a:pPr>
              <a:buNone/>
            </a:pPr>
            <a:endParaRPr lang="en-US" dirty="0" smtClean="0"/>
          </a:p>
          <a:p>
            <a:pPr>
              <a:buNone/>
            </a:pPr>
            <a:r>
              <a:rPr lang="en-US" sz="1800" dirty="0"/>
              <a:t>SELECT </a:t>
            </a:r>
            <a:r>
              <a:rPr lang="en-US" sz="1800" dirty="0" err="1"/>
              <a:t>branch_details.NAME_OF_BANK</a:t>
            </a:r>
            <a:r>
              <a:rPr lang="en-US" sz="1800" dirty="0"/>
              <a:t>, </a:t>
            </a:r>
            <a:r>
              <a:rPr lang="en-US" sz="1800" dirty="0" err="1" smtClean="0"/>
              <a:t>customer_personal_info.CUSTOMER_NAME</a:t>
            </a:r>
            <a:endParaRPr lang="en-US" sz="1800" dirty="0"/>
          </a:p>
          <a:p>
            <a:pPr>
              <a:buNone/>
            </a:pPr>
            <a:r>
              <a:rPr lang="en-US" sz="1800" dirty="0" err="1" smtClean="0"/>
              <a:t>customer_personal_info.CONTACT_NO</a:t>
            </a:r>
            <a:r>
              <a:rPr lang="en-US" sz="1800" dirty="0" smtClean="0"/>
              <a:t> </a:t>
            </a:r>
            <a:endParaRPr lang="en-US" sz="1800" dirty="0"/>
          </a:p>
          <a:p>
            <a:pPr>
              <a:buNone/>
            </a:pPr>
            <a:r>
              <a:rPr lang="en-US" sz="1800" dirty="0"/>
              <a:t>FROM </a:t>
            </a:r>
            <a:r>
              <a:rPr lang="en-US" sz="1800" b="1" dirty="0" err="1"/>
              <a:t>customer_personal_info</a:t>
            </a:r>
            <a:endParaRPr lang="en-US" sz="1800" b="1" dirty="0"/>
          </a:p>
          <a:p>
            <a:pPr>
              <a:buNone/>
            </a:pPr>
            <a:r>
              <a:rPr lang="en-US" sz="1800" dirty="0"/>
              <a:t>LEFT JOIN </a:t>
            </a:r>
            <a:r>
              <a:rPr lang="en-US" sz="1800" b="1" dirty="0" err="1"/>
              <a:t>branch_details</a:t>
            </a:r>
            <a:r>
              <a:rPr lang="en-US" sz="1800" b="1" dirty="0"/>
              <a:t> </a:t>
            </a:r>
          </a:p>
          <a:p>
            <a:pPr>
              <a:buNone/>
            </a:pPr>
            <a:r>
              <a:rPr lang="en-US" sz="1800" dirty="0"/>
              <a:t>ON </a:t>
            </a:r>
            <a:r>
              <a:rPr lang="en-US" sz="1800" dirty="0" err="1"/>
              <a:t>customer_personal_info.CUSTOMER_ID</a:t>
            </a:r>
            <a:r>
              <a:rPr lang="en-US" sz="1800" dirty="0"/>
              <a:t> = </a:t>
            </a:r>
            <a:r>
              <a:rPr lang="en-US" sz="1800" dirty="0" err="1"/>
              <a:t>branch_details.CUSTOMER_id</a:t>
            </a:r>
            <a:r>
              <a:rPr lang="en-US" sz="1800" dirty="0"/>
              <a:t>;</a:t>
            </a:r>
          </a:p>
          <a:p>
            <a:pPr>
              <a:buNone/>
            </a:pPr>
            <a:endParaRPr lang="en-US" dirty="0"/>
          </a:p>
        </p:txBody>
      </p:sp>
      <p:pic>
        <p:nvPicPr>
          <p:cNvPr id="4" name="Picture 3" descr="9.PNG"/>
          <p:cNvPicPr>
            <a:picLocks noChangeAspect="1"/>
          </p:cNvPicPr>
          <p:nvPr/>
        </p:nvPicPr>
        <p:blipFill>
          <a:blip r:embed="rId2" cstate="print"/>
          <a:stretch>
            <a:fillRect/>
          </a:stretch>
        </p:blipFill>
        <p:spPr>
          <a:xfrm>
            <a:off x="228600" y="3200400"/>
            <a:ext cx="4876800" cy="1612963"/>
          </a:xfrm>
          <a:prstGeom prst="rect">
            <a:avLst/>
          </a:prstGeom>
        </p:spPr>
      </p:pic>
      <p:pic>
        <p:nvPicPr>
          <p:cNvPr id="5" name="Picture 4"/>
          <p:cNvPicPr/>
          <p:nvPr/>
        </p:nvPicPr>
        <p:blipFill rotWithShape="1">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t="54560" b="3919"/>
          <a:stretch/>
        </p:blipFill>
        <p:spPr bwMode="auto">
          <a:xfrm>
            <a:off x="1676400" y="5029200"/>
            <a:ext cx="6099724" cy="160020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pic>
        <p:nvPicPr>
          <p:cNvPr id="6" name="Picture 5"/>
          <p:cNvPicPr/>
          <p:nvPr/>
        </p:nvPicPr>
        <p:blipFill rotWithShape="1">
          <a:blip r:embed="rId4" cstate="print"/>
          <a:srcRect l="1565" t="1669" r="6285" b="8835"/>
          <a:stretch/>
        </p:blipFill>
        <p:spPr bwMode="auto">
          <a:xfrm>
            <a:off x="5278071" y="3581400"/>
            <a:ext cx="3865929" cy="131825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sp>
        <p:nvSpPr>
          <p:cNvPr id="7" name="Rectangle 6"/>
          <p:cNvSpPr/>
          <p:nvPr/>
        </p:nvSpPr>
        <p:spPr>
          <a:xfrm>
            <a:off x="3810000" y="6488668"/>
            <a:ext cx="2495620" cy="369332"/>
          </a:xfrm>
          <a:prstGeom prst="rect">
            <a:avLst/>
          </a:prstGeom>
        </p:spPr>
        <p:txBody>
          <a:bodyPr wrap="none">
            <a:spAutoFit/>
          </a:bodyPr>
          <a:lstStyle/>
          <a:p>
            <a:r>
              <a:rPr lang="en-US" dirty="0" err="1" smtClean="0"/>
              <a:t>Customer_personal_info</a:t>
            </a:r>
            <a:endParaRPr lang="en-US" dirty="0"/>
          </a:p>
        </p:txBody>
      </p:sp>
      <p:sp>
        <p:nvSpPr>
          <p:cNvPr id="8" name="Rectangle 7"/>
          <p:cNvSpPr/>
          <p:nvPr/>
        </p:nvSpPr>
        <p:spPr>
          <a:xfrm>
            <a:off x="6477000" y="3200400"/>
            <a:ext cx="1565685" cy="369332"/>
          </a:xfrm>
          <a:prstGeom prst="rect">
            <a:avLst/>
          </a:prstGeom>
        </p:spPr>
        <p:txBody>
          <a:bodyPr wrap="none">
            <a:spAutoFit/>
          </a:bodyPr>
          <a:lstStyle/>
          <a:p>
            <a:r>
              <a:rPr lang="en-US" dirty="0" err="1" smtClean="0"/>
              <a:t>branch_details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Right Join</a:t>
            </a:r>
            <a:endParaRPr lang="en-US" u="sng" dirty="0"/>
          </a:p>
        </p:txBody>
      </p:sp>
      <p:sp>
        <p:nvSpPr>
          <p:cNvPr id="3" name="Content Placeholder 2"/>
          <p:cNvSpPr>
            <a:spLocks noGrp="1"/>
          </p:cNvSpPr>
          <p:nvPr>
            <p:ph idx="1"/>
          </p:nvPr>
        </p:nvSpPr>
        <p:spPr>
          <a:xfrm>
            <a:off x="381000" y="762000"/>
            <a:ext cx="8458200" cy="5135563"/>
          </a:xfrm>
        </p:spPr>
        <p:txBody>
          <a:bodyPr/>
          <a:lstStyle/>
          <a:p>
            <a:pPr>
              <a:buNone/>
            </a:pPr>
            <a:endParaRPr lang="en-US" dirty="0" smtClean="0"/>
          </a:p>
          <a:p>
            <a:pPr>
              <a:buNone/>
            </a:pPr>
            <a:r>
              <a:rPr lang="en-US" sz="1800" dirty="0"/>
              <a:t>SELECT </a:t>
            </a:r>
            <a:r>
              <a:rPr lang="en-US" sz="1800" dirty="0" err="1"/>
              <a:t>branch_details.NAME_OF_BANK</a:t>
            </a:r>
            <a:r>
              <a:rPr lang="en-US" sz="1800" dirty="0"/>
              <a:t>, </a:t>
            </a:r>
            <a:r>
              <a:rPr lang="en-US" sz="1800" dirty="0" err="1" smtClean="0"/>
              <a:t>customer_personal_info.CUSTOMER_NAME</a:t>
            </a:r>
            <a:endParaRPr lang="en-US" sz="1800" dirty="0"/>
          </a:p>
          <a:p>
            <a:pPr>
              <a:buNone/>
            </a:pPr>
            <a:r>
              <a:rPr lang="en-US" sz="1800" dirty="0" err="1" smtClean="0"/>
              <a:t>customer_personal_info.CONTACT_NO</a:t>
            </a:r>
            <a:r>
              <a:rPr lang="en-US" sz="1800" dirty="0" smtClean="0"/>
              <a:t> </a:t>
            </a:r>
            <a:endParaRPr lang="en-US" sz="1800" dirty="0" smtClean="0"/>
          </a:p>
          <a:p>
            <a:pPr>
              <a:buNone/>
            </a:pPr>
            <a:r>
              <a:rPr lang="en-US" sz="1800" dirty="0"/>
              <a:t>FROM </a:t>
            </a:r>
            <a:r>
              <a:rPr lang="en-US" sz="1800" b="1" dirty="0" err="1"/>
              <a:t>customer_personal_info</a:t>
            </a:r>
            <a:endParaRPr lang="en-US" sz="1800" b="1" dirty="0"/>
          </a:p>
          <a:p>
            <a:pPr>
              <a:buNone/>
            </a:pPr>
            <a:r>
              <a:rPr lang="en-US" sz="1800" dirty="0" smtClean="0"/>
              <a:t>RIGHT </a:t>
            </a:r>
            <a:r>
              <a:rPr lang="en-US" sz="1800" dirty="0"/>
              <a:t>JOIN </a:t>
            </a:r>
            <a:r>
              <a:rPr lang="en-US" sz="1800" b="1" dirty="0" err="1"/>
              <a:t>branch_details</a:t>
            </a:r>
            <a:r>
              <a:rPr lang="en-US" sz="1800" b="1" dirty="0"/>
              <a:t> </a:t>
            </a:r>
          </a:p>
          <a:p>
            <a:pPr>
              <a:buNone/>
            </a:pPr>
            <a:r>
              <a:rPr lang="en-US" sz="1800" dirty="0"/>
              <a:t>ON </a:t>
            </a:r>
            <a:r>
              <a:rPr lang="en-US" sz="1800" dirty="0" err="1"/>
              <a:t>customer_personal_info.CUSTOMER_ID</a:t>
            </a:r>
            <a:r>
              <a:rPr lang="en-US" sz="1800" dirty="0"/>
              <a:t> = </a:t>
            </a:r>
            <a:r>
              <a:rPr lang="en-US" sz="1800" dirty="0" err="1"/>
              <a:t>branch_details.CUSTOMER_id</a:t>
            </a:r>
            <a:r>
              <a:rPr lang="en-US" sz="1800" dirty="0"/>
              <a:t>;</a:t>
            </a:r>
          </a:p>
          <a:p>
            <a:pPr>
              <a:buNone/>
            </a:pPr>
            <a:endParaRPr lang="en-US" dirty="0"/>
          </a:p>
        </p:txBody>
      </p:sp>
      <p:pic>
        <p:nvPicPr>
          <p:cNvPr id="4" name="Picture 3" descr="10.PNG"/>
          <p:cNvPicPr>
            <a:picLocks noChangeAspect="1"/>
          </p:cNvPicPr>
          <p:nvPr/>
        </p:nvPicPr>
        <p:blipFill>
          <a:blip r:embed="rId2" cstate="print"/>
          <a:stretch>
            <a:fillRect/>
          </a:stretch>
        </p:blipFill>
        <p:spPr>
          <a:xfrm>
            <a:off x="228600" y="3124200"/>
            <a:ext cx="4572000" cy="1940240"/>
          </a:xfrm>
          <a:prstGeom prst="rect">
            <a:avLst/>
          </a:prstGeom>
        </p:spPr>
      </p:pic>
      <p:pic>
        <p:nvPicPr>
          <p:cNvPr id="5" name="Picture 4"/>
          <p:cNvPicPr/>
          <p:nvPr/>
        </p:nvPicPr>
        <p:blipFill rotWithShape="1">
          <a:blip r:embed="rId3" cstate="print"/>
          <a:srcRect l="1565" t="1669" r="6285" b="8835"/>
          <a:stretch/>
        </p:blipFill>
        <p:spPr bwMode="auto">
          <a:xfrm>
            <a:off x="4800600" y="3429000"/>
            <a:ext cx="4094529" cy="139445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pic>
        <p:nvPicPr>
          <p:cNvPr id="6" name="Picture 5"/>
          <p:cNvPicPr/>
          <p:nvPr/>
        </p:nvPicPr>
        <p:blipFill rotWithShape="1">
          <a:blip r:embed="rId4"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t="54560" b="3919"/>
          <a:stretch/>
        </p:blipFill>
        <p:spPr bwMode="auto">
          <a:xfrm>
            <a:off x="2819400" y="5029200"/>
            <a:ext cx="6324600" cy="182880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sp>
        <p:nvSpPr>
          <p:cNvPr id="7" name="Rectangle 6"/>
          <p:cNvSpPr/>
          <p:nvPr/>
        </p:nvSpPr>
        <p:spPr>
          <a:xfrm>
            <a:off x="6019800" y="3048000"/>
            <a:ext cx="1565685" cy="369332"/>
          </a:xfrm>
          <a:prstGeom prst="rect">
            <a:avLst/>
          </a:prstGeom>
        </p:spPr>
        <p:txBody>
          <a:bodyPr wrap="none">
            <a:spAutoFit/>
          </a:bodyPr>
          <a:lstStyle/>
          <a:p>
            <a:r>
              <a:rPr lang="en-US" dirty="0" err="1" smtClean="0"/>
              <a:t>branch_details</a:t>
            </a:r>
            <a:endParaRPr lang="en-US" dirty="0"/>
          </a:p>
        </p:txBody>
      </p:sp>
      <p:sp>
        <p:nvSpPr>
          <p:cNvPr id="8" name="Rectangle 7"/>
          <p:cNvSpPr/>
          <p:nvPr/>
        </p:nvSpPr>
        <p:spPr>
          <a:xfrm>
            <a:off x="228600" y="5638800"/>
            <a:ext cx="2495620" cy="369332"/>
          </a:xfrm>
          <a:prstGeom prst="rect">
            <a:avLst/>
          </a:prstGeom>
        </p:spPr>
        <p:txBody>
          <a:bodyPr wrap="none">
            <a:spAutoFit/>
          </a:bodyPr>
          <a:lstStyle/>
          <a:p>
            <a:r>
              <a:rPr lang="en-US" dirty="0" err="1" smtClean="0"/>
              <a:t>Customer_personal_info</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Full </a:t>
            </a:r>
            <a:r>
              <a:rPr lang="en-US" u="sng" dirty="0" smtClean="0"/>
              <a:t>Join</a:t>
            </a:r>
            <a:endParaRPr lang="en-US" u="sng" dirty="0"/>
          </a:p>
        </p:txBody>
      </p:sp>
      <p:sp>
        <p:nvSpPr>
          <p:cNvPr id="3" name="Content Placeholder 2"/>
          <p:cNvSpPr>
            <a:spLocks noGrp="1"/>
          </p:cNvSpPr>
          <p:nvPr>
            <p:ph idx="1"/>
          </p:nvPr>
        </p:nvSpPr>
        <p:spPr>
          <a:xfrm>
            <a:off x="304800" y="685800"/>
            <a:ext cx="8382000" cy="5211763"/>
          </a:xfrm>
        </p:spPr>
        <p:txBody>
          <a:bodyPr/>
          <a:lstStyle/>
          <a:p>
            <a:pPr>
              <a:buNone/>
            </a:pPr>
            <a:endParaRPr lang="en-US" dirty="0" smtClean="0"/>
          </a:p>
          <a:p>
            <a:pPr>
              <a:buNone/>
            </a:pPr>
            <a:r>
              <a:rPr lang="en-US" sz="2000" dirty="0"/>
              <a:t>SELECT </a:t>
            </a:r>
            <a:r>
              <a:rPr lang="en-US" sz="2000" dirty="0" err="1" smtClean="0"/>
              <a:t>branch_details.NAME_OF_BANK</a:t>
            </a:r>
            <a:r>
              <a:rPr lang="en-US" sz="2000" dirty="0" smtClean="0"/>
              <a:t>,</a:t>
            </a:r>
          </a:p>
          <a:p>
            <a:pPr>
              <a:buNone/>
            </a:pPr>
            <a:r>
              <a:rPr lang="en-US" sz="2000" dirty="0" err="1" smtClean="0"/>
              <a:t>customer_personal_info.CUSTOMER_NAME</a:t>
            </a:r>
            <a:endParaRPr lang="en-US" sz="2000" dirty="0" smtClean="0"/>
          </a:p>
          <a:p>
            <a:pPr>
              <a:buNone/>
            </a:pPr>
            <a:r>
              <a:rPr lang="en-US" sz="2000" dirty="0" err="1" smtClean="0"/>
              <a:t>customer_personal_info.CONTACT_NO</a:t>
            </a:r>
            <a:r>
              <a:rPr lang="en-US" sz="2000" dirty="0" smtClean="0"/>
              <a:t> </a:t>
            </a:r>
            <a:endParaRPr lang="en-US" sz="2000" dirty="0"/>
          </a:p>
          <a:p>
            <a:pPr>
              <a:buNone/>
            </a:pPr>
            <a:r>
              <a:rPr lang="en-US" sz="2000" dirty="0"/>
              <a:t>FROM </a:t>
            </a:r>
            <a:r>
              <a:rPr lang="en-US" sz="2000" b="1" dirty="0" err="1"/>
              <a:t>customer_personal_info</a:t>
            </a:r>
            <a:endParaRPr lang="en-US" sz="2000" b="1" dirty="0"/>
          </a:p>
          <a:p>
            <a:pPr>
              <a:buNone/>
            </a:pPr>
            <a:r>
              <a:rPr lang="en-US" sz="2000" dirty="0"/>
              <a:t>FULL JOIN </a:t>
            </a:r>
            <a:r>
              <a:rPr lang="en-US" sz="2000" b="1" dirty="0" err="1"/>
              <a:t>branch_details</a:t>
            </a:r>
            <a:r>
              <a:rPr lang="en-US" sz="2000" b="1" dirty="0"/>
              <a:t> </a:t>
            </a:r>
          </a:p>
          <a:p>
            <a:pPr>
              <a:buNone/>
            </a:pPr>
            <a:r>
              <a:rPr lang="en-US" sz="2000" dirty="0"/>
              <a:t>ON </a:t>
            </a:r>
            <a:r>
              <a:rPr lang="en-US" sz="2000" dirty="0" err="1"/>
              <a:t>customer_personal_info.CUSTOMER_ID</a:t>
            </a:r>
            <a:r>
              <a:rPr lang="en-US" sz="2000" dirty="0"/>
              <a:t> = </a:t>
            </a:r>
            <a:r>
              <a:rPr lang="en-US" sz="2000" dirty="0" err="1"/>
              <a:t>branch_details.CUSTOMER_id</a:t>
            </a:r>
            <a:r>
              <a:rPr lang="en-US" sz="2000" dirty="0"/>
              <a:t>;</a:t>
            </a:r>
          </a:p>
          <a:p>
            <a:pPr>
              <a:buNone/>
            </a:pPr>
            <a:endParaRPr lang="en-US" dirty="0"/>
          </a:p>
        </p:txBody>
      </p:sp>
      <p:pic>
        <p:nvPicPr>
          <p:cNvPr id="4" name="Picture 3" descr="11.PNG"/>
          <p:cNvPicPr>
            <a:picLocks noChangeAspect="1"/>
          </p:cNvPicPr>
          <p:nvPr/>
        </p:nvPicPr>
        <p:blipFill>
          <a:blip r:embed="rId2" cstate="print"/>
          <a:stretch>
            <a:fillRect/>
          </a:stretch>
        </p:blipFill>
        <p:spPr>
          <a:xfrm>
            <a:off x="228600" y="3429000"/>
            <a:ext cx="2895600" cy="1867189"/>
          </a:xfrm>
          <a:prstGeom prst="rect">
            <a:avLst/>
          </a:prstGeom>
        </p:spPr>
      </p:pic>
      <p:pic>
        <p:nvPicPr>
          <p:cNvPr id="5" name="Picture 4"/>
          <p:cNvPicPr/>
          <p:nvPr/>
        </p:nvPicPr>
        <p:blipFill rotWithShape="1">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t="54560" b="3919"/>
          <a:stretch/>
        </p:blipFill>
        <p:spPr bwMode="auto">
          <a:xfrm>
            <a:off x="2514600" y="5257800"/>
            <a:ext cx="6099724" cy="160020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pic>
        <p:nvPicPr>
          <p:cNvPr id="6" name="Picture 5"/>
          <p:cNvPicPr/>
          <p:nvPr/>
        </p:nvPicPr>
        <p:blipFill rotWithShape="1">
          <a:blip r:embed="rId4" cstate="print"/>
          <a:srcRect l="1565" t="1669" r="6285" b="8835"/>
          <a:stretch/>
        </p:blipFill>
        <p:spPr bwMode="auto">
          <a:xfrm>
            <a:off x="3962400" y="3657600"/>
            <a:ext cx="4399329" cy="154685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sp>
        <p:nvSpPr>
          <p:cNvPr id="7" name="Rectangle 6"/>
          <p:cNvSpPr/>
          <p:nvPr/>
        </p:nvSpPr>
        <p:spPr>
          <a:xfrm>
            <a:off x="0" y="5791200"/>
            <a:ext cx="2495620" cy="369332"/>
          </a:xfrm>
          <a:prstGeom prst="rect">
            <a:avLst/>
          </a:prstGeom>
        </p:spPr>
        <p:txBody>
          <a:bodyPr wrap="none">
            <a:spAutoFit/>
          </a:bodyPr>
          <a:lstStyle/>
          <a:p>
            <a:r>
              <a:rPr lang="en-US" dirty="0" err="1" smtClean="0"/>
              <a:t>Customer_personal_info</a:t>
            </a:r>
            <a:endParaRPr lang="en-US" dirty="0"/>
          </a:p>
        </p:txBody>
      </p:sp>
      <p:sp>
        <p:nvSpPr>
          <p:cNvPr id="8" name="TextBox 7"/>
          <p:cNvSpPr txBox="1"/>
          <p:nvPr/>
        </p:nvSpPr>
        <p:spPr>
          <a:xfrm>
            <a:off x="5105400" y="3352800"/>
            <a:ext cx="2819400" cy="369332"/>
          </a:xfrm>
          <a:prstGeom prst="rect">
            <a:avLst/>
          </a:prstGeom>
          <a:solidFill>
            <a:schemeClr val="bg1"/>
          </a:solidFill>
        </p:spPr>
        <p:txBody>
          <a:bodyPr wrap="square" rtlCol="0">
            <a:spAutoFit/>
          </a:bodyPr>
          <a:lstStyle/>
          <a:p>
            <a:r>
              <a:rPr lang="en-US" dirty="0" err="1" smtClean="0"/>
              <a:t>b</a:t>
            </a:r>
            <a:r>
              <a:rPr lang="en-US" dirty="0" err="1" smtClean="0"/>
              <a:t>ranch_details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Conclusion and Future Work</a:t>
            </a:r>
            <a:endParaRPr lang="en-US" u="sng"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    Bank </a:t>
            </a:r>
            <a:r>
              <a:rPr lang="en-IN" dirty="0"/>
              <a:t>management system is a virtualization of transactions in banking system. The banking system are used manual working but when we used online banking system it is totally virtualization process which avoid manual process and converts it in automatic process. If user can make a transaction in bank management system it is available in any were also user can link </a:t>
            </a:r>
            <a:r>
              <a:rPr lang="en-IN" dirty="0" err="1"/>
              <a:t>Aadhar</a:t>
            </a:r>
            <a:r>
              <a:rPr lang="en-IN" dirty="0"/>
              <a:t> with account. Bank management system is saving the time with accuracy than bank manual system.</a:t>
            </a:r>
            <a:endParaRPr lang="en-US" dirty="0"/>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Bibliography</a:t>
            </a:r>
            <a:endParaRPr lang="en-US" u="sng" dirty="0"/>
          </a:p>
        </p:txBody>
      </p:sp>
      <p:sp>
        <p:nvSpPr>
          <p:cNvPr id="3" name="Content Placeholder 2"/>
          <p:cNvSpPr>
            <a:spLocks noGrp="1"/>
          </p:cNvSpPr>
          <p:nvPr>
            <p:ph idx="1"/>
          </p:nvPr>
        </p:nvSpPr>
        <p:spPr/>
        <p:txBody>
          <a:bodyPr/>
          <a:lstStyle/>
          <a:p>
            <a:pPr lvl="0"/>
            <a:r>
              <a:rPr lang="en-US" dirty="0"/>
              <a:t>Code quotient</a:t>
            </a:r>
          </a:p>
          <a:p>
            <a:pPr lvl="0"/>
            <a:r>
              <a:rPr lang="en-US" dirty="0"/>
              <a:t>W3schools</a:t>
            </a:r>
          </a:p>
          <a:p>
            <a:pPr lvl="0"/>
            <a:r>
              <a:rPr lang="en-US" dirty="0"/>
              <a:t>Wikipedia</a:t>
            </a:r>
          </a:p>
          <a:p>
            <a:pPr lvl="0"/>
            <a:r>
              <a:rPr lang="en-US" dirty="0"/>
              <a:t>Geeks for geeks</a:t>
            </a:r>
          </a:p>
          <a:p>
            <a:pPr lvl="0"/>
            <a:r>
              <a:rPr lang="en-US" dirty="0"/>
              <a:t>Database system concepts by Abraham </a:t>
            </a:r>
            <a:r>
              <a:rPr lang="en-US" dirty="0" err="1"/>
              <a:t>Silberschatz</a:t>
            </a:r>
            <a:r>
              <a:rPr lang="en-US" dirty="0"/>
              <a:t>, Henry F. </a:t>
            </a:r>
            <a:r>
              <a:rPr lang="en-US" dirty="0" err="1"/>
              <a:t>Korth</a:t>
            </a:r>
            <a:r>
              <a:rPr lang="en-US" dirty="0"/>
              <a:t>, S. </a:t>
            </a:r>
            <a:r>
              <a:rPr lang="en-US" dirty="0" err="1"/>
              <a:t>Sudarshan</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Bank Database Management System</a:t>
            </a:r>
            <a:endParaRPr lang="en-US" u="sng" dirty="0"/>
          </a:p>
        </p:txBody>
      </p:sp>
      <p:sp>
        <p:nvSpPr>
          <p:cNvPr id="3" name="Content Placeholder 2"/>
          <p:cNvSpPr>
            <a:spLocks noGrp="1"/>
          </p:cNvSpPr>
          <p:nvPr>
            <p:ph idx="1"/>
          </p:nvPr>
        </p:nvSpPr>
        <p:spPr/>
        <p:txBody>
          <a:bodyPr>
            <a:normAutofit/>
          </a:bodyPr>
          <a:lstStyle/>
          <a:p>
            <a:pPr>
              <a:buNone/>
            </a:pPr>
            <a:r>
              <a:rPr lang="en-US" dirty="0" smtClean="0"/>
              <a:t>   The Bank Management System (BMS) is a web-based application used for paying financial institutions for the services they provide to the Bureau of the Fiscal Service.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5361" name="Picture 1"/>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0362"/>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Objective </a:t>
            </a:r>
            <a:r>
              <a:rPr lang="en-US" u="sng" dirty="0" smtClean="0"/>
              <a:t>of Bank Database Management System</a:t>
            </a:r>
            <a:endParaRPr lang="en-US" u="sng" dirty="0"/>
          </a:p>
        </p:txBody>
      </p:sp>
      <p:sp>
        <p:nvSpPr>
          <p:cNvPr id="3" name="Content Placeholder 2"/>
          <p:cNvSpPr>
            <a:spLocks noGrp="1"/>
          </p:cNvSpPr>
          <p:nvPr>
            <p:ph idx="1"/>
          </p:nvPr>
        </p:nvSpPr>
        <p:spPr/>
        <p:txBody>
          <a:bodyPr>
            <a:normAutofit fontScale="77500" lnSpcReduction="20000"/>
          </a:bodyPr>
          <a:lstStyle/>
          <a:p>
            <a:pPr>
              <a:buNone/>
            </a:pPr>
            <a:r>
              <a:rPr lang="en-IN" dirty="0" smtClean="0"/>
              <a:t>     The </a:t>
            </a:r>
            <a:r>
              <a:rPr lang="en-IN" dirty="0" smtClean="0"/>
              <a:t>main objectives of this bank database management system is to keep a track on customers bank account details. The aim of designing and developing this bank management system primarily based engineering project is to provide secure and efficient net banking facilities to the bank customers over the internet. Apache Server Pages, MYSQL database used to develop this bank application where all banking customers can login through the secured web page by their account login id and password. Users will have all options and features in that application like get money from western union, money transfer to others, and send cash or money to inter banking as well as other banking customers by simply adding them as payees.</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ER-Model</a:t>
            </a:r>
            <a:endParaRPr lang="en-US" u="sng" dirty="0"/>
          </a:p>
        </p:txBody>
      </p:sp>
      <p:sp>
        <p:nvSpPr>
          <p:cNvPr id="3" name="Content Placeholder 2"/>
          <p:cNvSpPr>
            <a:spLocks noGrp="1"/>
          </p:cNvSpPr>
          <p:nvPr>
            <p:ph idx="1"/>
          </p:nvPr>
        </p:nvSpPr>
        <p:spPr/>
        <p:txBody>
          <a:bodyPr>
            <a:normAutofit fontScale="55000" lnSpcReduction="20000"/>
          </a:bodyPr>
          <a:lstStyle/>
          <a:p>
            <a:r>
              <a:rPr lang="en-US" b="1" dirty="0" smtClean="0">
                <a:solidFill>
                  <a:srgbClr val="CC0000"/>
                </a:solidFill>
              </a:rPr>
              <a:t>ER Diagram</a:t>
            </a:r>
            <a:r>
              <a:rPr lang="en-US" dirty="0" smtClean="0"/>
              <a:t> stands for Entity Relationship Diagram, also known as ERD is a diagram that displays the relationship of entity sets stored in a database. In other words, ER diagrams help to explain the logical structure of databases. ER diagrams are created based on three basic concepts: entities, attributes and relationships.</a:t>
            </a:r>
          </a:p>
          <a:p>
            <a:r>
              <a:rPr lang="en-US" b="1" dirty="0" smtClean="0"/>
              <a:t>Entity Relationship Diagram Symbols &amp; Notations</a:t>
            </a:r>
            <a:r>
              <a:rPr lang="en-US" dirty="0" smtClean="0"/>
              <a:t> mainly contains three basic symbols which are rectangle, oval and diamond to represent relationships between elements, entities and attributes. There are some sub-elements which are based on main elements in ERD Diagram. ER Diagram is a visual representation of data that describes how data is related to each other using different ERD Symbols and Notations.</a:t>
            </a:r>
          </a:p>
          <a:p>
            <a:pPr lvl="0"/>
            <a:r>
              <a:rPr lang="en-IN" b="1" dirty="0" smtClean="0">
                <a:solidFill>
                  <a:srgbClr val="C00000"/>
                </a:solidFill>
              </a:rPr>
              <a:t>Rectangles: </a:t>
            </a:r>
            <a:r>
              <a:rPr lang="en-IN" dirty="0" smtClean="0"/>
              <a:t>This Entity Relationship Diagram symbol represents entity types</a:t>
            </a:r>
            <a:endParaRPr lang="en-US" dirty="0" smtClean="0"/>
          </a:p>
          <a:p>
            <a:pPr lvl="0"/>
            <a:r>
              <a:rPr lang="en-IN" b="1" dirty="0" smtClean="0">
                <a:solidFill>
                  <a:srgbClr val="C00000"/>
                </a:solidFill>
              </a:rPr>
              <a:t>Ellipses:</a:t>
            </a:r>
            <a:r>
              <a:rPr lang="en-IN" b="1" dirty="0" smtClean="0"/>
              <a:t> </a:t>
            </a:r>
            <a:r>
              <a:rPr lang="en-IN" dirty="0" smtClean="0"/>
              <a:t>Symbol represent attributes</a:t>
            </a:r>
            <a:endParaRPr lang="en-US" dirty="0" smtClean="0"/>
          </a:p>
          <a:p>
            <a:pPr lvl="0"/>
            <a:r>
              <a:rPr lang="en-IN" b="1" dirty="0" smtClean="0">
                <a:solidFill>
                  <a:srgbClr val="C00000"/>
                </a:solidFill>
              </a:rPr>
              <a:t>Diamonds:</a:t>
            </a:r>
            <a:r>
              <a:rPr lang="en-IN" b="1" dirty="0" smtClean="0"/>
              <a:t> </a:t>
            </a:r>
            <a:r>
              <a:rPr lang="en-IN" dirty="0" smtClean="0"/>
              <a:t>This symbol represents relationship types</a:t>
            </a:r>
            <a:endParaRPr lang="en-US" dirty="0" smtClean="0"/>
          </a:p>
          <a:p>
            <a:pPr lvl="0"/>
            <a:r>
              <a:rPr lang="en-IN" b="1" dirty="0" smtClean="0">
                <a:solidFill>
                  <a:srgbClr val="C00000"/>
                </a:solidFill>
              </a:rPr>
              <a:t>Lines</a:t>
            </a:r>
            <a:r>
              <a:rPr lang="en-IN" b="1" dirty="0" smtClean="0"/>
              <a:t>: </a:t>
            </a:r>
            <a:r>
              <a:rPr lang="en-IN" dirty="0" smtClean="0"/>
              <a:t>It links attributes to entity types and entity types with other relationship types</a:t>
            </a:r>
            <a:endParaRPr lang="en-US" dirty="0" smtClean="0"/>
          </a:p>
          <a:p>
            <a:pPr lvl="0"/>
            <a:r>
              <a:rPr lang="en-IN" b="1" dirty="0" smtClean="0">
                <a:solidFill>
                  <a:srgbClr val="C00000"/>
                </a:solidFill>
              </a:rPr>
              <a:t>Primary</a:t>
            </a:r>
            <a:r>
              <a:rPr lang="en-IN" b="1" dirty="0" smtClean="0"/>
              <a:t> </a:t>
            </a:r>
            <a:r>
              <a:rPr lang="en-IN" b="1" dirty="0" smtClean="0">
                <a:solidFill>
                  <a:srgbClr val="C00000"/>
                </a:solidFill>
              </a:rPr>
              <a:t>key</a:t>
            </a:r>
            <a:r>
              <a:rPr lang="en-IN" b="1" dirty="0" smtClean="0"/>
              <a:t>: </a:t>
            </a:r>
            <a:r>
              <a:rPr lang="en-IN" dirty="0" smtClean="0"/>
              <a:t>attributes are underlined</a:t>
            </a:r>
            <a:endParaRPr lang="en-US" dirty="0" smtClean="0"/>
          </a:p>
          <a:p>
            <a:pPr lvl="0"/>
            <a:r>
              <a:rPr lang="en-IN" b="1" dirty="0" smtClean="0">
                <a:solidFill>
                  <a:srgbClr val="C00000"/>
                </a:solidFill>
              </a:rPr>
              <a:t>Double</a:t>
            </a:r>
            <a:r>
              <a:rPr lang="en-IN" b="1" dirty="0" smtClean="0"/>
              <a:t> </a:t>
            </a:r>
            <a:r>
              <a:rPr lang="en-IN" b="1" dirty="0" smtClean="0">
                <a:solidFill>
                  <a:srgbClr val="C00000"/>
                </a:solidFill>
              </a:rPr>
              <a:t>Ellipses</a:t>
            </a:r>
            <a:r>
              <a:rPr lang="en-IN" b="1" dirty="0" smtClean="0"/>
              <a:t>: </a:t>
            </a:r>
            <a:r>
              <a:rPr lang="en-IN" dirty="0" smtClean="0"/>
              <a:t>Represent multi-valued attributes</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Symbols</a:t>
            </a:r>
            <a:endParaRPr lang="en-US" u="sng" dirty="0"/>
          </a:p>
        </p:txBody>
      </p:sp>
      <p:pic>
        <p:nvPicPr>
          <p:cNvPr id="4" name="Content Placeholder 3"/>
          <p:cNvPicPr>
            <a:picLocks noGrp="1"/>
          </p:cNvPicPr>
          <p:nvPr>
            <p:ph idx="1"/>
          </p:nvPr>
        </p:nvPicPr>
        <p:blipFill rotWithShape="1">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l="7017" t="44859" r="43399" b="21541"/>
          <a:stretch/>
        </p:blipFill>
        <p:spPr bwMode="auto">
          <a:xfrm>
            <a:off x="152400" y="1447800"/>
            <a:ext cx="8763000" cy="518160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ER </a:t>
            </a:r>
            <a:r>
              <a:rPr lang="en-US" u="sng" dirty="0" smtClean="0"/>
              <a:t>Model  </a:t>
            </a:r>
            <a:endParaRPr lang="en-US" u="sng" dirty="0"/>
          </a:p>
        </p:txBody>
      </p:sp>
      <p:pic>
        <p:nvPicPr>
          <p:cNvPr id="4" name="Content Placeholder 3" descr="ER.PNG"/>
          <p:cNvPicPr>
            <a:picLocks noGrp="1"/>
          </p:cNvPicPr>
          <p:nvPr>
            <p:ph idx="1"/>
          </p:nvPr>
        </p:nvPicPr>
        <p:blipFill>
          <a:blip r:embed="rId2" cstate="print"/>
          <a:stretch>
            <a:fillRect/>
          </a:stretch>
        </p:blipFill>
        <p:spPr>
          <a:xfrm>
            <a:off x="1644137" y="1600200"/>
            <a:ext cx="5855725" cy="452596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Logical Models</a:t>
            </a:r>
            <a:endParaRPr lang="en-US" u="sng" dirty="0"/>
          </a:p>
        </p:txBody>
      </p:sp>
      <p:sp>
        <p:nvSpPr>
          <p:cNvPr id="3" name="Content Placeholder 2"/>
          <p:cNvSpPr>
            <a:spLocks noGrp="1"/>
          </p:cNvSpPr>
          <p:nvPr>
            <p:ph idx="1"/>
          </p:nvPr>
        </p:nvSpPr>
        <p:spPr/>
        <p:txBody>
          <a:bodyPr>
            <a:noAutofit/>
          </a:bodyPr>
          <a:lstStyle/>
          <a:p>
            <a:pPr lvl="0"/>
            <a:r>
              <a:rPr lang="en-US" sz="2000" b="1" dirty="0" smtClean="0"/>
              <a:t>Entities</a:t>
            </a:r>
            <a:endParaRPr lang="en-US" sz="2000" dirty="0" smtClean="0"/>
          </a:p>
          <a:p>
            <a:pPr lvl="0">
              <a:buNone/>
            </a:pPr>
            <a:r>
              <a:rPr lang="en-US" sz="2000" b="1" dirty="0" smtClean="0">
                <a:solidFill>
                  <a:srgbClr val="C00000"/>
                </a:solidFill>
              </a:rPr>
              <a:t>Branch Entity-</a:t>
            </a:r>
            <a:r>
              <a:rPr lang="en-IN" sz="2000" dirty="0" smtClean="0"/>
              <a:t>Branch ID contains attributes…Customer _ID, Name of Bank, Location, IFSC _Code. Customer _ID is the primary key.</a:t>
            </a:r>
            <a:endParaRPr lang="en-US" sz="2000" dirty="0" smtClean="0"/>
          </a:p>
          <a:p>
            <a:pPr lvl="0">
              <a:buNone/>
            </a:pPr>
            <a:r>
              <a:rPr lang="en-US" sz="2000" b="1" dirty="0" smtClean="0">
                <a:solidFill>
                  <a:srgbClr val="C00000"/>
                </a:solidFill>
              </a:rPr>
              <a:t>Bank Account Entity-</a:t>
            </a:r>
            <a:r>
              <a:rPr lang="en-IN" sz="2000" dirty="0" smtClean="0"/>
              <a:t>Bank account contains all the personal info of the customer for example- Customer _ID, Customer _Account Details, Account Balance.</a:t>
            </a:r>
            <a:endParaRPr lang="en-US" sz="2000" dirty="0" smtClean="0"/>
          </a:p>
          <a:p>
            <a:pPr lvl="0">
              <a:buNone/>
            </a:pPr>
            <a:r>
              <a:rPr lang="en-US" sz="2000" b="1" dirty="0" smtClean="0">
                <a:solidFill>
                  <a:srgbClr val="C00000"/>
                </a:solidFill>
              </a:rPr>
              <a:t>Transaction Entity-</a:t>
            </a:r>
            <a:r>
              <a:rPr lang="en-IN" sz="2000" dirty="0" smtClean="0"/>
              <a:t>Transaction entity contains all the transfer info of the customer. It contains attributes like Transaction _ID, Transaction _Account, Trans _Status. Trans _ ID is the primary key in the table.</a:t>
            </a:r>
            <a:endParaRPr lang="en-US" sz="2000" dirty="0" smtClean="0"/>
          </a:p>
          <a:p>
            <a:pPr lvl="0">
              <a:buNone/>
            </a:pPr>
            <a:r>
              <a:rPr lang="en-US" sz="2000" b="1" dirty="0" smtClean="0">
                <a:solidFill>
                  <a:srgbClr val="C00000"/>
                </a:solidFill>
              </a:rPr>
              <a:t>Customer Entity-</a:t>
            </a:r>
            <a:r>
              <a:rPr lang="en-IN" sz="2000" dirty="0" smtClean="0"/>
              <a:t>It contains attributes like Customer _ID, Customer _Name, Date of birth, Guardian Name, Address, Contact _No, E-mail, Gender, Identification Document and many more.</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lvl="0">
              <a:buNone/>
            </a:pPr>
            <a:r>
              <a:rPr lang="en-US" b="1" dirty="0" smtClean="0">
                <a:solidFill>
                  <a:srgbClr val="C00000"/>
                </a:solidFill>
              </a:rPr>
              <a:t>Branch maintains bank account:</a:t>
            </a:r>
            <a:r>
              <a:rPr lang="en-US" dirty="0" smtClean="0"/>
              <a:t> 1: N</a:t>
            </a:r>
          </a:p>
          <a:p>
            <a:pPr>
              <a:buNone/>
            </a:pPr>
            <a:r>
              <a:rPr lang="en-IN" dirty="0" smtClean="0"/>
              <a:t>One Branch can have many Accounts but one Account can not</a:t>
            </a:r>
          </a:p>
          <a:p>
            <a:pPr>
              <a:buNone/>
            </a:pPr>
            <a:r>
              <a:rPr lang="en-IN" dirty="0" smtClean="0"/>
              <a:t>belong to many Branches, so the relationship between Branch</a:t>
            </a:r>
          </a:p>
          <a:p>
            <a:pPr>
              <a:buNone/>
            </a:pPr>
            <a:r>
              <a:rPr lang="en-IN" dirty="0" smtClean="0"/>
              <a:t>and Account is one to many relationships.</a:t>
            </a:r>
            <a:endParaRPr lang="en-US" dirty="0" smtClean="0"/>
          </a:p>
          <a:p>
            <a:pPr lvl="0">
              <a:buNone/>
            </a:pPr>
            <a:r>
              <a:rPr lang="en-US" b="1" dirty="0" smtClean="0">
                <a:solidFill>
                  <a:srgbClr val="C00000"/>
                </a:solidFill>
              </a:rPr>
              <a:t>Branch maintains all the transactions:</a:t>
            </a:r>
            <a:r>
              <a:rPr lang="en-US" dirty="0" smtClean="0"/>
              <a:t> 1 : N</a:t>
            </a:r>
          </a:p>
          <a:p>
            <a:pPr>
              <a:buNone/>
            </a:pPr>
            <a:r>
              <a:rPr lang="en-IN" dirty="0" smtClean="0"/>
              <a:t>One Branch can have many transactions but transactions can</a:t>
            </a:r>
          </a:p>
          <a:p>
            <a:pPr>
              <a:buNone/>
            </a:pPr>
            <a:r>
              <a:rPr lang="en-IN" dirty="0" smtClean="0"/>
              <a:t>not belong to many Branches, so the relationship between</a:t>
            </a:r>
          </a:p>
          <a:p>
            <a:pPr>
              <a:buNone/>
            </a:pPr>
            <a:r>
              <a:rPr lang="en-IN" dirty="0" smtClean="0"/>
              <a:t>Branch and Loan is one to many relationship.</a:t>
            </a:r>
            <a:endParaRPr lang="en-US" dirty="0" smtClean="0"/>
          </a:p>
          <a:p>
            <a:pPr lvl="0">
              <a:buNone/>
            </a:pPr>
            <a:r>
              <a:rPr lang="en-US" b="1" dirty="0" smtClean="0">
                <a:solidFill>
                  <a:srgbClr val="C00000"/>
                </a:solidFill>
              </a:rPr>
              <a:t>Bank Account held by Customers</a:t>
            </a:r>
            <a:r>
              <a:rPr lang="en-US" dirty="0" smtClean="0">
                <a:solidFill>
                  <a:srgbClr val="C00000"/>
                </a:solidFill>
              </a:rPr>
              <a:t>: </a:t>
            </a:r>
            <a:r>
              <a:rPr lang="en-US" dirty="0" smtClean="0"/>
              <a:t>M : N</a:t>
            </a:r>
          </a:p>
          <a:p>
            <a:pPr>
              <a:buNone/>
            </a:pPr>
            <a:r>
              <a:rPr lang="en-IN" dirty="0" smtClean="0"/>
              <a:t>One Customer can have more than one Bank Account and</a:t>
            </a:r>
          </a:p>
          <a:p>
            <a:pPr>
              <a:buNone/>
            </a:pPr>
            <a:r>
              <a:rPr lang="en-IN" dirty="0" smtClean="0"/>
              <a:t>also Bank One Account can be held by one or more</a:t>
            </a:r>
          </a:p>
          <a:p>
            <a:pPr>
              <a:buNone/>
            </a:pPr>
            <a:r>
              <a:rPr lang="en-IN" dirty="0" smtClean="0"/>
              <a:t>Customers, so the relationship between Account and</a:t>
            </a:r>
          </a:p>
          <a:p>
            <a:pPr>
              <a:buNone/>
            </a:pPr>
            <a:r>
              <a:rPr lang="en-IN" dirty="0" smtClean="0"/>
              <a:t>Customers is many to many relationships.</a:t>
            </a:r>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401</TotalTime>
  <Words>935</Words>
  <Application>Microsoft Office PowerPoint</Application>
  <PresentationFormat>On-screen Show (4:3)</PresentationFormat>
  <Paragraphs>190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BANK DATABASE MANAGEMENT SYSTEM</vt:lpstr>
      <vt:lpstr>Agenda</vt:lpstr>
      <vt:lpstr>Bank Database Management System</vt:lpstr>
      <vt:lpstr>Objective of Bank Database Management System</vt:lpstr>
      <vt:lpstr>ER-Model</vt:lpstr>
      <vt:lpstr>Symbols</vt:lpstr>
      <vt:lpstr>ER Model  </vt:lpstr>
      <vt:lpstr>Logical Models</vt:lpstr>
      <vt:lpstr>Slide 9</vt:lpstr>
      <vt:lpstr>Difference Between Weak and Strong Entities</vt:lpstr>
      <vt:lpstr>Constraints</vt:lpstr>
      <vt:lpstr>Physical Schema(customer_personal_info) </vt:lpstr>
      <vt:lpstr>Physical Schema (account_details)</vt:lpstr>
      <vt:lpstr>Physical Schema (transaction_details)</vt:lpstr>
      <vt:lpstr>Physical Schema (branch_details)</vt:lpstr>
      <vt:lpstr>Queries</vt:lpstr>
      <vt:lpstr>Update Command</vt:lpstr>
      <vt:lpstr>Delete Command</vt:lpstr>
      <vt:lpstr>Slide 19</vt:lpstr>
      <vt:lpstr>Group By </vt:lpstr>
      <vt:lpstr>Order By</vt:lpstr>
      <vt:lpstr>Max, Min, Upper, Lower </vt:lpstr>
      <vt:lpstr> Cross Join</vt:lpstr>
      <vt:lpstr>Inner Join</vt:lpstr>
      <vt:lpstr> Left Join</vt:lpstr>
      <vt:lpstr>Right Join</vt:lpstr>
      <vt:lpstr>Full Join</vt:lpstr>
      <vt:lpstr>Conclusion and Future Work</vt:lpstr>
      <vt:lpstr>Bibliography</vt:lpstr>
      <vt:lpstr>Slide 30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LENOVO</dc:creator>
  <cp:lastModifiedBy>LENOVO</cp:lastModifiedBy>
  <cp:revision>33</cp:revision>
  <dcterms:created xsi:type="dcterms:W3CDTF">2021-12-14T14:14:24Z</dcterms:created>
  <dcterms:modified xsi:type="dcterms:W3CDTF">2021-12-21T05:31:18Z</dcterms:modified>
</cp:coreProperties>
</file>